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7.jpg" ContentType="image/jpeg"/>
  <Override PartName="/ppt/comments/comment1.xml" ContentType="application/vnd.openxmlformats-officedocument.presentationml.comments+xml"/>
  <Override PartName="/ppt/media/image2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83" r:id="rId3"/>
    <p:sldId id="284" r:id="rId4"/>
    <p:sldId id="293" r:id="rId5"/>
    <p:sldId id="282" r:id="rId6"/>
    <p:sldId id="285" r:id="rId7"/>
    <p:sldId id="269" r:id="rId8"/>
    <p:sldId id="290" r:id="rId9"/>
    <p:sldId id="286" r:id="rId10"/>
    <p:sldId id="287" r:id="rId11"/>
    <p:sldId id="288" r:id="rId12"/>
    <p:sldId id="292" r:id="rId13"/>
    <p:sldId id="289" r:id="rId14"/>
    <p:sldId id="261" r:id="rId15"/>
    <p:sldId id="276" r:id="rId16"/>
    <p:sldId id="281" r:id="rId17"/>
  </p:sldIdLst>
  <p:sldSz cx="12188825" cy="6858000"/>
  <p:notesSz cx="7102475" cy="9388475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 " initials="  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57" autoAdjust="0"/>
    <p:restoredTop sz="94660"/>
  </p:normalViewPr>
  <p:slideViewPr>
    <p:cSldViewPr showGuides="1">
      <p:cViewPr varScale="1">
        <p:scale>
          <a:sx n="99" d="100"/>
          <a:sy n="99" d="100"/>
        </p:scale>
        <p:origin x="192" y="59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gs" Target="tags/tag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25T16:46:11.543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F16D341-6D40-498C-B355-1A6B10FB4029}" type="datetimeFigureOut">
              <a:rPr lang="en-US"/>
              <a:t>4/20/18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3386A95-D0A4-44B9-98DA-3665758D826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95E7497-3723-4859-BCC5-41DA474F1359}" type="datetimeFigureOut">
              <a:rPr lang="en-US"/>
              <a:t>4/20/18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C3821A9-1C31-4760-BDBC-9A0BA471B1B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To replace a picture, just select and delete it. Then use the Insert Picture icon to replace it with one of your own!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" name="Rectangle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4/20/18</a:t>
            </a:fld>
            <a:endParaRPr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Rectangle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Rectangle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 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Rectangle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>
            <a:normAutofit/>
          </a:bodyPr>
          <a:lstStyle>
            <a:lvl1pPr marL="4572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53D76A-AFCE-4D96-B917-CBEF96F7D1EB}" type="datetimeFigureOut">
              <a:rPr lang="en-US" smtClean="0"/>
              <a:pPr/>
              <a:t>4/20/18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25A965E-3C11-4F28-82DC-E30D63FA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isinternational.com/food-tourism-and-culinary-tours/" TargetMode="External"/><Relationship Id="rId4" Type="http://schemas.openxmlformats.org/officeDocument/2006/relationships/hyperlink" Target="http://www.huffingtonpost.ca/parmjit-parmar/the-rise-of-culinary-tourism_b_7596704.html" TargetMode="External"/><Relationship Id="rId5" Type="http://schemas.openxmlformats.org/officeDocument/2006/relationships/hyperlink" Target="http://www.foodtourism.com/" TargetMode="External"/><Relationship Id="rId6" Type="http://schemas.openxmlformats.org/officeDocument/2006/relationships/hyperlink" Target="https://drprem.com/travel/history-of-culinary-tourism/" TargetMode="External"/><Relationship Id="rId7" Type="http://schemas.openxmlformats.org/officeDocument/2006/relationships/hyperlink" Target="https://research-methodology.net/food-tourism/" TargetMode="Externa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HWaJKp5uFI" TargetMode="External"/><Relationship Id="rId4" Type="http://schemas.openxmlformats.org/officeDocument/2006/relationships/hyperlink" Target="https://www.youtube.com/watch?v=7b9oCIpcgG4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comments" Target="../comments/comment1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Food Tourism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 descr="Basket filled with apples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 descr="Close-up of cinnamon sticks and apples beside stack of plates and forks on table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 descr="Slice of apple pie on plate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Advantages of Food 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preserve cultural aspects of societies</a:t>
            </a:r>
          </a:p>
          <a:p>
            <a:r>
              <a:rPr lang="en-US" dirty="0" smtClean="0"/>
              <a:t>Education and relationship experiences with tourists</a:t>
            </a:r>
          </a:p>
          <a:p>
            <a:r>
              <a:rPr lang="en-US" dirty="0" smtClean="0"/>
              <a:t>New sales opportunities, potential agricultural growth</a:t>
            </a:r>
          </a:p>
          <a:p>
            <a:r>
              <a:rPr lang="en-US" dirty="0" smtClean="0"/>
              <a:t>Market intelligence on products</a:t>
            </a:r>
          </a:p>
          <a:p>
            <a:r>
              <a:rPr lang="en-US" dirty="0" smtClean="0"/>
              <a:t>A differentiated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0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Disadvantages of Food 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Seasonality issues</a:t>
            </a:r>
          </a:p>
          <a:p>
            <a:r>
              <a:rPr lang="en-US" dirty="0" smtClean="0"/>
              <a:t>Food safety issues</a:t>
            </a:r>
          </a:p>
          <a:p>
            <a:r>
              <a:rPr lang="en-US" dirty="0" smtClean="0"/>
              <a:t>Dietary needs/food allergies</a:t>
            </a:r>
          </a:p>
          <a:p>
            <a:r>
              <a:rPr lang="en-US" dirty="0" smtClean="0"/>
              <a:t>Inability to significantly impact</a:t>
            </a:r>
          </a:p>
          <a:p>
            <a:r>
              <a:rPr lang="en-US" dirty="0" smtClean="0"/>
              <a:t>Low opportunity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2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“Food Travelers are Hungrier than Ever”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By: Valerie Chen</a:t>
            </a:r>
          </a:p>
          <a:p>
            <a:r>
              <a:rPr lang="en-US" dirty="0" smtClean="0"/>
              <a:t>52% of millennials interviewed said the food in an area motivated how strongly they wanted to visit</a:t>
            </a:r>
          </a:p>
          <a:p>
            <a:pPr lvl="1"/>
            <a:r>
              <a:rPr lang="en-US" dirty="0" smtClean="0"/>
              <a:t>Adults 50-69 surveyed only 35% said food motivated their trips</a:t>
            </a:r>
          </a:p>
          <a:p>
            <a:r>
              <a:rPr lang="en-US" dirty="0" smtClean="0"/>
              <a:t>"</a:t>
            </a:r>
            <a:r>
              <a:rPr lang="en-US" dirty="0"/>
              <a:t>As </a:t>
            </a:r>
            <a:r>
              <a:rPr lang="en-US" dirty="0" smtClean="0"/>
              <a:t>millennials </a:t>
            </a:r>
            <a:r>
              <a:rPr lang="en-US" dirty="0"/>
              <a:t>continue to focus on health and treating their bodies with respect, there will be a shift in better understanding the ingredients they are eating, the origins and the </a:t>
            </a:r>
            <a:r>
              <a:rPr lang="en-US" dirty="0" smtClean="0"/>
              <a:t>benefits.”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8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Wine 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Wines of Balkans definition: “Tourism whose purpose is or includes the tasting, consumption, or purchase of wine, often at or near the source of production.”</a:t>
            </a:r>
          </a:p>
          <a:p>
            <a:r>
              <a:rPr lang="en-US" dirty="0" smtClean="0"/>
              <a:t>45% of wine revenue for Napa County occurs directly in Napa, which means from tours, private tasting, and souvenir bottles</a:t>
            </a:r>
          </a:p>
          <a:p>
            <a:r>
              <a:rPr lang="en-US" dirty="0" smtClean="0"/>
              <a:t>Some of the most popular wineries in the world include:</a:t>
            </a:r>
          </a:p>
          <a:p>
            <a:pPr lvl="1"/>
            <a:r>
              <a:rPr lang="en-US" dirty="0" smtClean="0"/>
              <a:t>Mission Hill Winery- Canada</a:t>
            </a:r>
          </a:p>
          <a:p>
            <a:pPr lvl="1"/>
            <a:r>
              <a:rPr lang="en-US" dirty="0" err="1" smtClean="0"/>
              <a:t>Darioush</a:t>
            </a:r>
            <a:r>
              <a:rPr lang="en-US" dirty="0" smtClean="0"/>
              <a:t> Winery- Napa</a:t>
            </a:r>
          </a:p>
          <a:p>
            <a:pPr lvl="1"/>
            <a:r>
              <a:rPr lang="en-US" dirty="0" smtClean="0"/>
              <a:t>Marques De </a:t>
            </a:r>
            <a:r>
              <a:rPr lang="en-US" dirty="0" err="1" smtClean="0"/>
              <a:t>Riscal</a:t>
            </a:r>
            <a:r>
              <a:rPr lang="en-US" dirty="0" smtClean="0"/>
              <a:t>- Spain</a:t>
            </a:r>
          </a:p>
          <a:p>
            <a:pPr lvl="1"/>
            <a:r>
              <a:rPr lang="en-US" dirty="0" err="1" smtClean="0"/>
              <a:t>Ceretto</a:t>
            </a:r>
            <a:r>
              <a:rPr lang="en-US" dirty="0" smtClean="0"/>
              <a:t> </a:t>
            </a:r>
            <a:r>
              <a:rPr lang="en-US" dirty="0" err="1" smtClean="0"/>
              <a:t>Aziende</a:t>
            </a:r>
            <a:r>
              <a:rPr lang="en-US" dirty="0" smtClean="0"/>
              <a:t> </a:t>
            </a:r>
            <a:r>
              <a:rPr lang="en-US" dirty="0" err="1" smtClean="0"/>
              <a:t>Vitivinicole</a:t>
            </a:r>
            <a:r>
              <a:rPr lang="en-US" dirty="0" smtClean="0"/>
              <a:t>, Italy</a:t>
            </a:r>
          </a:p>
          <a:p>
            <a:pPr lvl="1"/>
            <a:r>
              <a:rPr lang="en-US" dirty="0" smtClean="0"/>
              <a:t>Villa </a:t>
            </a:r>
            <a:r>
              <a:rPr lang="en-US" dirty="0" err="1" smtClean="0"/>
              <a:t>Vignamaggio</a:t>
            </a:r>
            <a:r>
              <a:rPr lang="en-US" dirty="0" smtClean="0"/>
              <a:t>, Tuscany, Italy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412" y="3946038"/>
            <a:ext cx="5271978" cy="243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Popular Alcohol Touris</a:t>
            </a:r>
            <a:r>
              <a:rPr lang="en-US" dirty="0"/>
              <a:t>m</a:t>
            </a:r>
          </a:p>
        </p:txBody>
      </p:sp>
      <p:pic>
        <p:nvPicPr>
          <p:cNvPr id="5" name="Picture Placeholder 4" descr="Basket filled with apples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Bourbon Street, New Orleans</a:t>
            </a:r>
            <a:endParaRPr lang="en-US" dirty="0"/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Street Block, Austin, Texas</a:t>
            </a:r>
            <a:endParaRPr lang="en-US" dirty="0"/>
          </a:p>
          <a:p>
            <a:r>
              <a:rPr lang="en-US" dirty="0" smtClean="0"/>
              <a:t>St. Patrick’s Day Festival in Dublin, Ireland and Savannah, Georgia</a:t>
            </a:r>
          </a:p>
          <a:p>
            <a:r>
              <a:rPr lang="en-US" dirty="0" smtClean="0"/>
              <a:t>Oktoberfest in Germany</a:t>
            </a:r>
          </a:p>
          <a:p>
            <a:r>
              <a:rPr lang="en-US" dirty="0" smtClean="0"/>
              <a:t>The Great British Beer Festival, London, England</a:t>
            </a:r>
          </a:p>
          <a:p>
            <a:r>
              <a:rPr lang="en-US" dirty="0" smtClean="0"/>
              <a:t>Hopscotch Festival, Kelowna, Canada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Impacts from Food Tourism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United States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Popularity of international restaurants</a:t>
            </a:r>
          </a:p>
          <a:p>
            <a:pPr lvl="1"/>
            <a:r>
              <a:rPr lang="en-US" dirty="0" smtClean="0"/>
              <a:t>Chinese delivery, Hibachi restaurants, Brazilian steakhouses</a:t>
            </a:r>
          </a:p>
          <a:p>
            <a:r>
              <a:rPr lang="en-US" dirty="0" smtClean="0"/>
              <a:t>One fourth of revenue from the tourism sector is believed to be from the dining market alone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Worldwide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Has allowed third world countries a contribution to the tourism sector</a:t>
            </a:r>
          </a:p>
          <a:p>
            <a:r>
              <a:rPr lang="en-US" dirty="0" smtClean="0"/>
              <a:t>Higher level of international produce sold/traded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6939" y="304800"/>
            <a:ext cx="3124201" cy="609600"/>
          </a:xfrm>
        </p:spPr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412" y="609600"/>
            <a:ext cx="5914664" cy="5562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6012" y="914400"/>
            <a:ext cx="3886200" cy="5638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3"/>
              </a:rPr>
              <a:t>https://healthisinternational.com/food-tourism-and-culinary-tours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www.huffingtonpost.ca/parmjit-parmar/the-rise-of-culinary-tourism_b_7596704.html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http://www.foodtourism.com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https://drprem.com/travel/history-of-culinary-tourism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https://research-methodology.net/food-tourism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r>
              <a:rPr lang="en-US" dirty="0">
                <a:solidFill>
                  <a:srgbClr val="00B0F0"/>
                </a:solidFill>
              </a:rPr>
              <a:t>http://www.travelmarketreport.com/articles/Culinary-Travel-Puts-Revenue-on-the-Table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Chen</a:t>
            </a:r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, V. (2017, February 13). </a:t>
            </a:r>
            <a:r>
              <a:rPr lang="en-US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“The </a:t>
            </a:r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bread and butter of culinary tourism: foodie travelers are hungrier than ever, and these trend are on the menu</a:t>
            </a:r>
            <a:r>
              <a:rPr lang="en-US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.”</a:t>
            </a:r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n-US" i="1" dirty="0" err="1" smtClean="0">
                <a:solidFill>
                  <a:srgbClr val="333333"/>
                </a:solidFill>
                <a:latin typeface="Trebuchet MS" panose="020B0603020202020204" pitchFamily="34" charset="0"/>
              </a:rPr>
              <a:t>TravelAge</a:t>
            </a:r>
            <a:r>
              <a:rPr lang="en-US" i="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n-US" i="1" dirty="0">
                <a:solidFill>
                  <a:srgbClr val="333333"/>
                </a:solidFill>
                <a:latin typeface="Trebuchet MS" panose="020B0603020202020204" pitchFamily="34" charset="0"/>
              </a:rPr>
              <a:t>West</a:t>
            </a:r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, </a:t>
            </a:r>
            <a:r>
              <a:rPr lang="en-US" i="1" dirty="0">
                <a:solidFill>
                  <a:srgbClr val="333333"/>
                </a:solidFill>
                <a:latin typeface="Trebuchet MS" panose="020B0603020202020204" pitchFamily="34" charset="0"/>
              </a:rPr>
              <a:t>52</a:t>
            </a:r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(4), 14+. Retrieved </a:t>
            </a:r>
            <a:r>
              <a:rPr lang="en-US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from http</a:t>
            </a:r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://link.galegroup.com.libproxy.troy.edu/apps/doc/A485972110/PPTH?u=troy25957&amp;sid=PPTH&amp;xid=4f615a39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Food Tourism Definition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UNWETO: “Visitation </a:t>
            </a:r>
            <a:r>
              <a:rPr lang="en-US" dirty="0"/>
              <a:t>to primary and secondary food producers, food festivals, restaurants and specific locations for which food tasting and/or experiencing the attributes of specialist food production regions are the primary motivating factors for </a:t>
            </a:r>
            <a:r>
              <a:rPr lang="en-US" dirty="0" smtClean="0"/>
              <a:t>travel”</a:t>
            </a:r>
          </a:p>
          <a:p>
            <a:pPr algn="ctr"/>
            <a:r>
              <a:rPr lang="en-US" dirty="0" smtClean="0"/>
              <a:t>McCabe Travel Group: “</a:t>
            </a:r>
            <a:r>
              <a:rPr lang="en-US" dirty="0"/>
              <a:t> culinary travel is about being able to touch, breath, taste and understand food and how it relates to a particular region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12" y="3581400"/>
            <a:ext cx="5562600" cy="3124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412" y="3771867"/>
            <a:ext cx="438912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8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History of Food 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with prehistoric hunters- i.e. following herds of animals</a:t>
            </a:r>
          </a:p>
          <a:p>
            <a:r>
              <a:rPr lang="en-US" dirty="0" smtClean="0"/>
              <a:t>Columbian Exchange- </a:t>
            </a:r>
          </a:p>
          <a:p>
            <a:pPr lvl="1"/>
            <a:r>
              <a:rPr lang="en-US" dirty="0" smtClean="0"/>
              <a:t>Brought to America: oranges, pepper</a:t>
            </a:r>
          </a:p>
          <a:p>
            <a:pPr lvl="1"/>
            <a:r>
              <a:rPr lang="en-US" dirty="0" smtClean="0"/>
              <a:t>Brought to Europe: chocolate, corn, tomatoes, potatoes, tobacco</a:t>
            </a:r>
          </a:p>
          <a:p>
            <a:r>
              <a:rPr lang="en-US" dirty="0" smtClean="0"/>
              <a:t>Leisure travel begins in England during the Industrial Revolution</a:t>
            </a:r>
          </a:p>
          <a:p>
            <a:r>
              <a:rPr lang="en-US" dirty="0" smtClean="0"/>
              <a:t>Immigration to the United States (Late 1880’s-1920’s)-</a:t>
            </a:r>
          </a:p>
          <a:p>
            <a:pPr lvl="1"/>
            <a:r>
              <a:rPr lang="en-US" dirty="0" smtClean="0"/>
              <a:t>Irish- Potato Famine</a:t>
            </a:r>
          </a:p>
          <a:p>
            <a:pPr lvl="1"/>
            <a:r>
              <a:rPr lang="en-US" dirty="0" smtClean="0"/>
              <a:t>Italians- escaping overpopulation</a:t>
            </a:r>
          </a:p>
          <a:p>
            <a:pPr lvl="1"/>
            <a:r>
              <a:rPr lang="en-US" dirty="0" smtClean="0"/>
              <a:t>Chinese- Gold Rush</a:t>
            </a:r>
          </a:p>
        </p:txBody>
      </p:sp>
    </p:spTree>
    <p:extLst>
      <p:ext uri="{BB962C8B-B14F-4D97-AF65-F5344CB8AC3E}">
        <p14:creationId xmlns:p14="http://schemas.microsoft.com/office/powerpoint/2010/main" val="90051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291" y="1524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Food Tourism Charts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291" y="1981200"/>
            <a:ext cx="4590223" cy="45291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212" y="1981200"/>
            <a:ext cx="4831285" cy="35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Food Tourism in the 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Grew from 40%-51% from 2006 to 2013</a:t>
            </a:r>
          </a:p>
          <a:p>
            <a:r>
              <a:rPr lang="en-US" dirty="0" smtClean="0"/>
              <a:t>In 2015, ¼ of U.S. travel income came from the food tourism sector</a:t>
            </a:r>
          </a:p>
          <a:p>
            <a:r>
              <a:rPr lang="en-US" dirty="0" smtClean="0"/>
              <a:t>Common “American” foods:</a:t>
            </a:r>
          </a:p>
          <a:p>
            <a:pPr lvl="1"/>
            <a:r>
              <a:rPr lang="en-US" dirty="0" smtClean="0"/>
              <a:t>Hot dogs, hamburgers, fried foods, apple pie, sub sandwiches</a:t>
            </a:r>
          </a:p>
          <a:p>
            <a:r>
              <a:rPr lang="en-US" dirty="0" smtClean="0"/>
              <a:t>World Food Travel Association</a:t>
            </a:r>
          </a:p>
          <a:p>
            <a:pPr lvl="1"/>
            <a:r>
              <a:rPr lang="en-US" dirty="0" smtClean="0"/>
              <a:t>Erik Wolf 2001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012" y="2133600"/>
            <a:ext cx="4479925" cy="3359943"/>
          </a:xfrm>
        </p:spPr>
      </p:pic>
    </p:spTree>
    <p:extLst>
      <p:ext uri="{BB962C8B-B14F-4D97-AF65-F5344CB8AC3E}">
        <p14:creationId xmlns:p14="http://schemas.microsoft.com/office/powerpoint/2010/main" val="423828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09224"/>
            <a:ext cx="9144000" cy="623888"/>
          </a:xfrm>
        </p:spPr>
        <p:txBody>
          <a:bodyPr/>
          <a:lstStyle/>
          <a:p>
            <a:pPr algn="ctr"/>
            <a:r>
              <a:rPr lang="en-US" dirty="0" smtClean="0"/>
              <a:t>Most Popular Food Tourism in the 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096" y="933112"/>
            <a:ext cx="3714750" cy="247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1012" y="3441237"/>
            <a:ext cx="259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Seattle: Coffee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50" y="3891132"/>
            <a:ext cx="3504842" cy="23383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1012" y="622951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York: Pizza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212" y="933112"/>
            <a:ext cx="3181125" cy="23858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51374" y="340961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Texas: Barbecue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994" y="1152356"/>
            <a:ext cx="3013658" cy="1947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285" y="3778944"/>
            <a:ext cx="3078010" cy="20466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32812" y="3132613"/>
            <a:ext cx="264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Orleans: Crawfish and Beignets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212" y="3885699"/>
            <a:ext cx="3232799" cy="21533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51374" y="615480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Maine: Lobster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7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Food </a:t>
            </a:r>
            <a:r>
              <a:rPr lang="fr-FR" dirty="0" err="1" smtClean="0"/>
              <a:t>Tourism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 is the most visited country for culinary tourism.</a:t>
            </a:r>
          </a:p>
          <a:p>
            <a:pPr lvl="1"/>
            <a:r>
              <a:rPr lang="en-US" dirty="0" smtClean="0">
                <a:hlinkClick r:id="rId3"/>
              </a:rPr>
              <a:t>Spice Tour in India</a:t>
            </a:r>
            <a:endParaRPr lang="en-US" dirty="0" smtClean="0"/>
          </a:p>
          <a:p>
            <a:r>
              <a:rPr lang="en-US" dirty="0" smtClean="0"/>
              <a:t>Largest exporters of crops- United States, Netherlands, and China.</a:t>
            </a:r>
          </a:p>
          <a:p>
            <a:r>
              <a:rPr lang="en-US" dirty="0" smtClean="0"/>
              <a:t>76% of Americans surveyed in 2013 said they would likely travel to Europe for culinary tourism than any other continent.</a:t>
            </a:r>
          </a:p>
          <a:p>
            <a:pPr lvl="1"/>
            <a:r>
              <a:rPr lang="en-US" dirty="0" smtClean="0">
                <a:hlinkClick r:id="rId4"/>
              </a:rPr>
              <a:t>Americans Try International Combinations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211506"/>
            <a:ext cx="9144000" cy="547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Food Tourism Around the World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12" y="866120"/>
            <a:ext cx="4143334" cy="233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713" y="3713407"/>
            <a:ext cx="3024187" cy="2689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412" y="3657600"/>
            <a:ext cx="4131159" cy="2733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035" y="967224"/>
            <a:ext cx="3002706" cy="2229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445" y="3701602"/>
            <a:ext cx="3086816" cy="26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5995" y="939320"/>
            <a:ext cx="3117990" cy="2257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6713" y="3214603"/>
            <a:ext cx="1039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India’s Spice Market		                Greek Lamb Kabobs</a:t>
            </a:r>
            <a:r>
              <a:rPr lang="en-US" dirty="0"/>
              <a:t> </a:t>
            </a:r>
            <a:r>
              <a:rPr lang="en-US" dirty="0" smtClean="0"/>
              <a:t>       German Bratwurst and Sauerkraut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93406" y="639771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Swiss </a:t>
            </a:r>
            <a:r>
              <a:rPr lang="en-US" dirty="0" err="1" smtClean="0"/>
              <a:t>Toblerone</a:t>
            </a:r>
            <a:r>
              <a:rPr lang="en-US" dirty="0" smtClean="0"/>
              <a:t> Pastry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99012" y="6336926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Traditional Mexican Meal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243985" y="641387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French Macaroons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Food Festivals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12" y="1828800"/>
            <a:ext cx="5470779" cy="3799152"/>
          </a:xfrm>
        </p:spPr>
      </p:pic>
      <p:sp>
        <p:nvSpPr>
          <p:cNvPr id="3" name="TextBox 2"/>
          <p:cNvSpPr txBox="1"/>
          <p:nvPr/>
        </p:nvSpPr>
        <p:spPr>
          <a:xfrm>
            <a:off x="7161212" y="2297215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Food and Wine Festival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Melbourne, 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Chocolate Festival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London, England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Peanut Festival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Dothan, Alabama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Mooncake Festival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Bacon Fest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Sacramento, California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ood Gourmet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31.potx" id="{8F8E9E25-2C38-4717-A833-0DAE028C25C2}" vid="{14501FF6-4632-48E1-9292-473BD8D8197B}"/>
    </a:ext>
  </a:extLst>
</a:theme>
</file>

<file path=ppt/theme/theme2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 - preparation to presentation (widescreen)</Template>
  <TotalTime>252</TotalTime>
  <Words>713</Words>
  <Application>Microsoft Macintosh PowerPoint</Application>
  <PresentationFormat>Custom</PresentationFormat>
  <Paragraphs>102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Cambria</vt:lpstr>
      <vt:lpstr>Trebuchet MS</vt:lpstr>
      <vt:lpstr>Arial</vt:lpstr>
      <vt:lpstr>Food Gourmet 16x9</vt:lpstr>
      <vt:lpstr>Food Tourism</vt:lpstr>
      <vt:lpstr>Food Tourism Definition</vt:lpstr>
      <vt:lpstr>History of Food Tourism</vt:lpstr>
      <vt:lpstr>Food Tourism Charts</vt:lpstr>
      <vt:lpstr>Food Tourism in the United States</vt:lpstr>
      <vt:lpstr>Most Popular Food Tourism in the US</vt:lpstr>
      <vt:lpstr>Food Tourism Around the World</vt:lpstr>
      <vt:lpstr>Food Tourism Around the World</vt:lpstr>
      <vt:lpstr>Food Festivals</vt:lpstr>
      <vt:lpstr>Advantages of Food Tourism</vt:lpstr>
      <vt:lpstr>Disadvantages of Food Tourism</vt:lpstr>
      <vt:lpstr>“Food Travelers are Hungrier than Ever”</vt:lpstr>
      <vt:lpstr>Wine Tourism</vt:lpstr>
      <vt:lpstr>Other Popular Alcohol Tourism</vt:lpstr>
      <vt:lpstr>Impacts from Food Tourism</vt:lpstr>
      <vt:lpstr>Sources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Tourism</dc:title>
  <dc:creator>Nicole Leuci</dc:creator>
  <cp:lastModifiedBy>Andy Chun Hin Lau</cp:lastModifiedBy>
  <cp:revision>23</cp:revision>
  <cp:lastPrinted>2018-02-28T05:50:58Z</cp:lastPrinted>
  <dcterms:created xsi:type="dcterms:W3CDTF">2018-02-25T21:56:02Z</dcterms:created>
  <dcterms:modified xsi:type="dcterms:W3CDTF">2018-04-20T04:19:42Z</dcterms:modified>
</cp:coreProperties>
</file>