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9" r:id="rId12"/>
    <p:sldId id="270" r:id="rId13"/>
    <p:sldId id="271" r:id="rId14"/>
    <p:sldId id="273" r:id="rId15"/>
    <p:sldId id="275" r:id="rId16"/>
    <p:sldId id="276" r:id="rId17"/>
    <p:sldId id="277" r:id="rId18"/>
    <p:sldId id="278" r:id="rId19"/>
    <p:sldId id="279" r:id="rId20"/>
    <p:sldId id="280" r:id="rId21"/>
    <p:sldId id="283" r:id="rId22"/>
    <p:sldId id="285" r:id="rId23"/>
    <p:sldId id="284" r:id="rId24"/>
    <p:sldId id="286" r:id="rId25"/>
    <p:sldId id="287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7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74B8-3DAF-46A6-A0D5-3AA34F0F955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E273-6065-417A-BBDA-F2043D0F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74B8-3DAF-46A6-A0D5-3AA34F0F955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E273-6065-417A-BBDA-F2043D0F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0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74B8-3DAF-46A6-A0D5-3AA34F0F955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E273-6065-417A-BBDA-F2043D0F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3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74B8-3DAF-46A6-A0D5-3AA34F0F955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E273-6065-417A-BBDA-F2043D0F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4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74B8-3DAF-46A6-A0D5-3AA34F0F955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E273-6065-417A-BBDA-F2043D0F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8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74B8-3DAF-46A6-A0D5-3AA34F0F955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E273-6065-417A-BBDA-F2043D0F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3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74B8-3DAF-46A6-A0D5-3AA34F0F955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E273-6065-417A-BBDA-F2043D0F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6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74B8-3DAF-46A6-A0D5-3AA34F0F955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E273-6065-417A-BBDA-F2043D0F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3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74B8-3DAF-46A6-A0D5-3AA34F0F955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E273-6065-417A-BBDA-F2043D0F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7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74B8-3DAF-46A6-A0D5-3AA34F0F955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E273-6065-417A-BBDA-F2043D0F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4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274B8-3DAF-46A6-A0D5-3AA34F0F955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8E273-6065-417A-BBDA-F2043D0F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3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274B8-3DAF-46A6-A0D5-3AA34F0F955E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8E273-6065-417A-BBDA-F2043D0FB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1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DEKALB COUNTY UPDATE 2015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/>
          <a:p>
            <a:r>
              <a:rPr lang="en-US" b="1" dirty="0" smtClean="0"/>
              <a:t>A Summary of Recent Health, Demographic and Social Trends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495800"/>
            <a:ext cx="4572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861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DEKALB COUNTY </a:t>
            </a:r>
            <a:br>
              <a:rPr lang="en-US" dirty="0" smtClean="0"/>
            </a:br>
            <a:r>
              <a:rPr lang="en-US" dirty="0" smtClean="0"/>
              <a:t>RACIAL/ETHNIC DISTRIBUTION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484068"/>
              </p:ext>
            </p:extLst>
          </p:nvPr>
        </p:nvGraphicFramePr>
        <p:xfrm>
          <a:off x="1066800" y="1676400"/>
          <a:ext cx="693420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1600201"/>
                <a:gridCol w="1524001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RACE/ETHNICITY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2011-2013 Est.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 Census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 Census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104,614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105,160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    </a:t>
                      </a:r>
                      <a:r>
                        <a:rPr lang="en-US" dirty="0" smtClean="0"/>
                        <a:t>88,969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White, non 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78.7%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79.7%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85.2%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6.1%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6.3%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4.5%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10.5%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10.1%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6.6%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2.5%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2.3%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0.2%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0.2%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0.3%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Races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2.0%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Source: Census Bureau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15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SPEAKING 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DeKalb County residents who speak Spanish at home improved their ability to speak English 2008-2010 TO 2011-2013. 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987220"/>
              </p:ext>
            </p:extLst>
          </p:nvPr>
        </p:nvGraphicFramePr>
        <p:xfrm>
          <a:off x="1447800" y="3581400"/>
          <a:ext cx="609600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524000"/>
                <a:gridCol w="17526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SPEAKING</a:t>
                      </a:r>
                      <a:r>
                        <a:rPr lang="en-US" baseline="0" dirty="0" smtClean="0"/>
                        <a:t> 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2011-2013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2008-2010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Spanish</a:t>
                      </a:r>
                      <a:r>
                        <a:rPr lang="en-US" baseline="0" dirty="0" smtClean="0"/>
                        <a:t> Speaking Persons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7,041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6,533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Speak English “Very Well”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51.9%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46.5%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Speak English “Less Than </a:t>
                      </a:r>
                    </a:p>
                    <a:p>
                      <a:r>
                        <a:rPr lang="en-US" dirty="0" smtClean="0"/>
                        <a:t>      Very Well”                               </a:t>
                      </a:r>
                      <a:r>
                        <a:rPr lang="en-US" baseline="0" dirty="0" smtClean="0"/>
                        <a:t>        </a:t>
                      </a:r>
                      <a:r>
                        <a:rPr lang="en-US" dirty="0" smtClean="0"/>
                        <a:t>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48.1%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53.5%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Source: Census Bureau, American Community Survey.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032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proportion of children &lt; 5 decreased as  seniors 65+ increased 2010 to 2011-2013. Persons 55-64 grew the most in the period</a:t>
            </a:r>
            <a:r>
              <a:rPr lang="en-US" dirty="0" smtClean="0"/>
              <a:t>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907777"/>
              </p:ext>
            </p:extLst>
          </p:nvPr>
        </p:nvGraphicFramePr>
        <p:xfrm>
          <a:off x="1371600" y="32766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2011-2013 ACS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 Census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Under</a:t>
                      </a:r>
                      <a:r>
                        <a:rPr lang="en-US" baseline="0" dirty="0" smtClean="0"/>
                        <a:t> 5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5.9%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6.3%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5-17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16.1%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16.0%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18-34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34.6%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34.7%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35-44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11.0%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11.4%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45-54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12.0%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12.4%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55-64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9.3%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75-84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3.2%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3.2%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  85</a:t>
                      </a:r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1.6%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552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median age of DeKalb County residents rose from 2010 to 2011-2013.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917657"/>
              </p:ext>
            </p:extLst>
          </p:nvPr>
        </p:nvGraphicFramePr>
        <p:xfrm>
          <a:off x="1524000" y="2895600"/>
          <a:ext cx="6096000" cy="1137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9307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DeKalb County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United States</a:t>
                      </a:r>
                      <a:endParaRPr lang="en-US" dirty="0"/>
                    </a:p>
                  </a:txBody>
                  <a:tcPr/>
                </a:tc>
              </a:tr>
              <a:tr h="379307">
                <a:tc>
                  <a:txBody>
                    <a:bodyPr/>
                    <a:lstStyle/>
                    <a:p>
                      <a:r>
                        <a:rPr lang="en-US" dirty="0" smtClean="0"/>
                        <a:t>2011-2013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29.8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37.4</a:t>
                      </a:r>
                      <a:endParaRPr lang="en-US" dirty="0"/>
                    </a:p>
                  </a:txBody>
                  <a:tcPr/>
                </a:tc>
              </a:tr>
              <a:tr h="379307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29.3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37.2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934026"/>
              </p:ext>
            </p:extLst>
          </p:nvPr>
        </p:nvGraphicFramePr>
        <p:xfrm>
          <a:off x="1600200" y="46482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778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RACE/ETHNICITY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2011-2013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White, non 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33.8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33.4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20.5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22.5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489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HOUSEHOLD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proportion of married couple households declined, while single female households and nonfamily households grew 2010 - 2011/13.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260566"/>
              </p:ext>
            </p:extLst>
          </p:nvPr>
        </p:nvGraphicFramePr>
        <p:xfrm>
          <a:off x="1524000" y="3200400"/>
          <a:ext cx="609600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752600"/>
                <a:gridCol w="18288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Household</a:t>
                      </a:r>
                      <a:r>
                        <a:rPr lang="en-US" baseline="0" dirty="0" smtClean="0"/>
                        <a:t>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%  2011-2013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% 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Married</a:t>
                      </a:r>
                      <a:r>
                        <a:rPr lang="en-US" baseline="0" dirty="0" smtClean="0"/>
                        <a:t> Couple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45.0%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47.2%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with Children &lt;18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19.1%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20.8%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Male HH, no wife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4.4%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4.4%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with Children &lt;18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2.3%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2.2%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 HH, no husband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11.2%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10.2%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with Children &lt;18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7.2%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6.6%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Nonfamily Households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39.4%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38.2%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Households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100.0%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100.0%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613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CHILDREN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More children are living with a single mother, fewer with a single father or married couple.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154561"/>
              </p:ext>
            </p:extLst>
          </p:nvPr>
        </p:nvGraphicFramePr>
        <p:xfrm>
          <a:off x="1600200" y="2971800"/>
          <a:ext cx="609600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600201"/>
                <a:gridCol w="1295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HOUSEHOLD</a:t>
                      </a:r>
                      <a:r>
                        <a:rPr lang="en-US" baseline="0" dirty="0" smtClean="0"/>
                        <a:t>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2011-2013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Children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23,187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23,490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 Married</a:t>
                      </a:r>
                      <a:r>
                        <a:rPr lang="en-US" baseline="0" dirty="0" smtClean="0"/>
                        <a:t> Couple 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66.4%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67.3%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 Male Household, no wife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5.5%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6.0%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 Female HH,</a:t>
                      </a:r>
                      <a:r>
                        <a:rPr lang="en-US" baseline="0" dirty="0" smtClean="0"/>
                        <a:t> no husband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20.1%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18.6%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Live in Nonfamily</a:t>
                      </a:r>
                      <a:r>
                        <a:rPr lang="en-US" baseline="0" dirty="0" smtClean="0"/>
                        <a:t> Household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8.1%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8.1%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100.0%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100.0%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793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ELDERLY LIVE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Fewer DeKalb County 65+ now live in a family; nonfamily elderly increased 2010-13.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703964"/>
              </p:ext>
            </p:extLst>
          </p:nvPr>
        </p:nvGraphicFramePr>
        <p:xfrm>
          <a:off x="1447800" y="2743200"/>
          <a:ext cx="609600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676401"/>
                <a:gridCol w="18288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Household</a:t>
                      </a:r>
                      <a:r>
                        <a:rPr lang="en-US" baseline="0" dirty="0" smtClean="0"/>
                        <a:t>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2011-2013 ACS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 Census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 Family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62.8%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64.1%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Householder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32.1%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33.9%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23.6%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24.5%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Relative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7.0%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5.4%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Nonrelative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0.2%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 Nonfamily Household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32.1%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30.8%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Male Householder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8.9%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8.3%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 Householder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21.4%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21.3%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(Live Alone)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29.0%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28.3%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Group Quarters</a:t>
                      </a:r>
                      <a:r>
                        <a:rPr lang="en-US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5.1%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5.2%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97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MARRIAGE AND DIVORCE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From 2009 TO 2011, The DeKalb County Divorce/Marriage ratio decreased.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293529"/>
              </p:ext>
            </p:extLst>
          </p:nvPr>
        </p:nvGraphicFramePr>
        <p:xfrm>
          <a:off x="1600200" y="289560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                   DEKALB COUNTY</a:t>
                      </a:r>
                    </a:p>
                    <a:p>
                      <a:r>
                        <a:rPr lang="en-US" dirty="0" smtClean="0"/>
                        <a:t>MARRIAGES  DIVORCES</a:t>
                      </a:r>
                      <a:r>
                        <a:rPr lang="en-US" baseline="0" dirty="0" smtClean="0"/>
                        <a:t>    DISS RATIO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ILLINOIS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46.1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302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46.3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302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     44.6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881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EDUCATIONAL ATTAINMENT</a:t>
            </a:r>
            <a:br>
              <a:rPr lang="en-US" dirty="0" smtClean="0"/>
            </a:br>
            <a:r>
              <a:rPr lang="en-US" dirty="0" smtClean="0"/>
              <a:t>Continued Gains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334481"/>
              </p:ext>
            </p:extLst>
          </p:nvPr>
        </p:nvGraphicFramePr>
        <p:xfrm>
          <a:off x="609600" y="1752600"/>
          <a:ext cx="8229603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09800"/>
                <a:gridCol w="1905000"/>
                <a:gridCol w="1828803"/>
              </a:tblGrid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ATTAINMENT (YEAR)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DEKALB COUNTY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ILLINOIS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UNITED STATES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HIGH</a:t>
                      </a:r>
                      <a:r>
                        <a:rPr lang="en-US" b="1" baseline="0" dirty="0" smtClean="0"/>
                        <a:t> SCHOOL GRAD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2011-2013 ACS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92.1%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87.6%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86.3%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2008-2010 ACS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91.1%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86.5%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85.3%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2000 Census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87.5%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81.4%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80.45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BACHELOR’S DEGREE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2011-2013 ACS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30.1%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31.7%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29.1%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2008-2010 ACS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27.5%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30.6%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28.0%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2000 Census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26.8%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26.1%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24.4%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608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DeKalb economy improved significantly from 2010 to 2015 as measured by the unemployment, but the labor force dropped. 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532336"/>
              </p:ext>
            </p:extLst>
          </p:nvPr>
        </p:nvGraphicFramePr>
        <p:xfrm>
          <a:off x="838200" y="3236912"/>
          <a:ext cx="7848601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1"/>
                <a:gridCol w="1600201"/>
                <a:gridCol w="1658876"/>
                <a:gridCol w="1066801"/>
                <a:gridCol w="1066800"/>
                <a:gridCol w="12367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DEKALB CNTY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LABOR FORCE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DEKALB CNTY UNEMPLOYED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DEKALB PERCENT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ILLINOIS PERCENT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U.S.</a:t>
                      </a:r>
                      <a:r>
                        <a:rPr lang="en-US" baseline="0" dirty="0" smtClean="0"/>
                        <a:t> PERCENT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AUG.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55,777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2,842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5.1%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5.6%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5.2%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54,705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3,592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6.6%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7.1%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6.2%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59,143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4,905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9.1%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7.4%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58,986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4,893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9.0%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8.1%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58,924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5,392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9.2%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9.8%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8.9%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59,257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5,823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9.8%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9.6%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en-US" dirty="0" smtClean="0"/>
                        <a:t>Source:  Illinois Department of Employment Security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360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This data compilation of recent DeKalb County health, demographic, and social changes provides background for the 2015 Comprehensive Health Needs Assessment (CHNA) by the Kishwaukee Health System.</a:t>
            </a:r>
          </a:p>
          <a:p>
            <a:r>
              <a:rPr lang="en-US" dirty="0" smtClean="0"/>
              <a:t>Not-for-profit hospitals like Kishwaukee and Valley West are required by the Affordable Care Act (ACA) to perform a community health assessment (CHNA) every three years.</a:t>
            </a:r>
          </a:p>
          <a:p>
            <a:r>
              <a:rPr lang="en-US" dirty="0" smtClean="0"/>
              <a:t>The first CHNAs were created in 2012 in cooperation with the DeKalb County Health Department IPLAN. This report focuses on changes since the data in that report.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91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From 2008-2013 to 2011-13, the Black HH median income fell by 19.3%, while other populations and the entire county rose.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272357"/>
              </p:ext>
            </p:extLst>
          </p:nvPr>
        </p:nvGraphicFramePr>
        <p:xfrm>
          <a:off x="1447800" y="3352800"/>
          <a:ext cx="6096001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295400"/>
                <a:gridCol w="1219200"/>
                <a:gridCol w="13716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Householder Race/Ethnicity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2011-2013</a:t>
                      </a:r>
                    </a:p>
                    <a:p>
                      <a:r>
                        <a:rPr lang="en-US" dirty="0" smtClean="0"/>
                        <a:t>ACS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2008-2010</a:t>
                      </a:r>
                    </a:p>
                    <a:p>
                      <a:r>
                        <a:rPr lang="en-US" dirty="0" smtClean="0"/>
                        <a:t>ACS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</a:t>
                      </a:r>
                    </a:p>
                    <a:p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 non-Hispanic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$56,095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$54,325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+3.3%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$17,793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$22,061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-19.3%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$34,796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$32,322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+7.7%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Households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$52,095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$51,241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+1.7%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512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From 2008-20010 to 2011-2013, the proportion of DeKalb County residents in poverty rose dramatically, but most especially for children. 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684201"/>
              </p:ext>
            </p:extLst>
          </p:nvPr>
        </p:nvGraphicFramePr>
        <p:xfrm>
          <a:off x="1676400" y="3733800"/>
          <a:ext cx="6096003" cy="2865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76400"/>
                <a:gridCol w="1524002"/>
                <a:gridCol w="1371601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DeKalb          County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Illinois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U.S.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2011-2013 ACS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All Persons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20.1%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14.8%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15.9%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Children 0-17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23.7%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21.0%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22.4%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2008-2010 ACS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All Persons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16.3%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13.8%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14.4%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Children 0-17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14.8%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19.4%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20.1%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84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From 2008-2010 to 2011-2013, poverty levels for DeKalb County Hispanics and Blacks, already very high, rose appreciably.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103178"/>
              </p:ext>
            </p:extLst>
          </p:nvPr>
        </p:nvGraphicFramePr>
        <p:xfrm>
          <a:off x="1676400" y="3352800"/>
          <a:ext cx="6096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Race/Ethnicity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2009-2013 ACS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2008-2010 ACS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 non-Hispanic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13.7%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11.7%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47.2%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39.2%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38.2%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29.3%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79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MEDICAID RECIPIENTS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From 2011to 2014, Medicaid enrollees in DeKalb County increased from 15,735 (14.5%) to 18,189 (17.8%), an all-time high.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060450"/>
              </p:ext>
            </p:extLst>
          </p:nvPr>
        </p:nvGraphicFramePr>
        <p:xfrm>
          <a:off x="1600200" y="3276600"/>
          <a:ext cx="5943600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Persons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Percent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18,694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17.8%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15,887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      15.2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16,013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15.3%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15,735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14.5%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Includes</a:t>
                      </a:r>
                      <a:r>
                        <a:rPr lang="en-US" baseline="0" dirty="0" smtClean="0"/>
                        <a:t> TANF, Family Health Plans and Aid to the Aged, Blind and Disabled.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37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From 2009 to 2012, both the number of births and the birth rate per 1,000 population have declined in DeKalb County.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725314"/>
              </p:ext>
            </p:extLst>
          </p:nvPr>
        </p:nvGraphicFramePr>
        <p:xfrm>
          <a:off x="1600200" y="3352800"/>
          <a:ext cx="6096000" cy="2865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1854200"/>
                <a:gridCol w="2209800"/>
              </a:tblGrid>
              <a:tr h="640081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Births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Rate per 1,000    Population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(2013 prel.)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1,178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1,188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11.3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1,231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11.8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1,272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12.1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1,322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12.3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Source: Illinois Department of Public Health.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431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proportion of Black births rose a bit from 2009 to 2012, while the Hispanic birth proportion fell for DeKalb County births.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332616"/>
              </p:ext>
            </p:extLst>
          </p:nvPr>
        </p:nvGraphicFramePr>
        <p:xfrm>
          <a:off x="1447800" y="3185160"/>
          <a:ext cx="6324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219200"/>
                <a:gridCol w="1066801"/>
                <a:gridCol w="1066801"/>
                <a:gridCol w="11429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           2012</a:t>
                      </a:r>
                    </a:p>
                    <a:p>
                      <a:r>
                        <a:rPr lang="en-US" dirty="0" smtClean="0"/>
                        <a:t>Number           Percent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mtClean="0"/>
                        <a:t>                 2009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Number          Percent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Births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1,188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100.0%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1,322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 non Hisp.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858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72.2%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953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72.1%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 non Hisp.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9.0%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8.3%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non Hisp.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16.2%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225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17.0%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Source: Illinois Department of Public Health.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6804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 OF MOTHER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proportion of births to DeKalb County younger women fell 2009-2012, while birth proportions to older women increased.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972897"/>
              </p:ext>
            </p:extLst>
          </p:nvPr>
        </p:nvGraphicFramePr>
        <p:xfrm>
          <a:off x="1600200" y="3200400"/>
          <a:ext cx="6324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66800"/>
                <a:gridCol w="1371600"/>
                <a:gridCol w="1066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 Group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           2012</a:t>
                      </a:r>
                    </a:p>
                    <a:p>
                      <a:r>
                        <a:rPr lang="en-US" dirty="0" smtClean="0"/>
                        <a:t>   Number         Percent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            2009</a:t>
                      </a:r>
                    </a:p>
                    <a:p>
                      <a:r>
                        <a:rPr lang="en-US" dirty="0" smtClean="0"/>
                        <a:t>   Number         Percent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en-US" baseline="0" dirty="0" smtClean="0"/>
                        <a:t>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7.0%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20-24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19.4%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324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24.5%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25-29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415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34.9%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427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32.3%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30-34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324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27.3%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326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24.7%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35-39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10.0%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9.3%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2.3%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Median Age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            28.5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             27.9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Source: Illinois Department of Public Health.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138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 BIRTHS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From 2008 to 2012, births to teens under 20 fell in DeKalb County with the proportion remaining well under the state and nation.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490868"/>
              </p:ext>
            </p:extLst>
          </p:nvPr>
        </p:nvGraphicFramePr>
        <p:xfrm>
          <a:off x="1447800" y="320040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DeKalb County</a:t>
                      </a:r>
                    </a:p>
                    <a:p>
                      <a:r>
                        <a:rPr lang="en-US" dirty="0" smtClean="0"/>
                        <a:t> Number</a:t>
                      </a:r>
                      <a:r>
                        <a:rPr lang="en-US" baseline="0" dirty="0" smtClean="0"/>
                        <a:t>        Percent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Illinois              U.S.</a:t>
                      </a:r>
                    </a:p>
                    <a:p>
                      <a:r>
                        <a:rPr lang="en-US" dirty="0" smtClean="0"/>
                        <a:t>Percent           Percent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5.9%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7.7%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7.8%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7.0%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9.6%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10.0%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Source: Illinois Department of Public Health.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6985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BIRTH WEIGHT INFANTS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Low birth weight proportion for infants born to DeKalb County mothers rose to the highest level in at least 30 years during 2012 at 8.8%.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144531"/>
              </p:ext>
            </p:extLst>
          </p:nvPr>
        </p:nvGraphicFramePr>
        <p:xfrm>
          <a:off x="1524000" y="33528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 DeKalb</a:t>
                      </a:r>
                      <a:r>
                        <a:rPr lang="en-US" baseline="0" dirty="0" smtClean="0"/>
                        <a:t> County</a:t>
                      </a:r>
                    </a:p>
                    <a:p>
                      <a:r>
                        <a:rPr lang="en-US" dirty="0" smtClean="0"/>
                        <a:t>  Number         Percent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Illinois</a:t>
                      </a:r>
                    </a:p>
                    <a:p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U.S.</a:t>
                      </a:r>
                    </a:p>
                    <a:p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8.8%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8.2%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8.0%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6.4%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8.4%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8.2%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Source: Illinois Department of Public</a:t>
                      </a:r>
                      <a:r>
                        <a:rPr lang="en-US" baseline="0" dirty="0" smtClean="0"/>
                        <a:t> Health.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Low Birth Weight is less than 5 lbs. 8 oz. (2,500 grams)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487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BIRTH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proportions for both Black and Hispanic low birth weight births tripled from 2009 to 2012.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40133"/>
              </p:ext>
            </p:extLst>
          </p:nvPr>
        </p:nvGraphicFramePr>
        <p:xfrm>
          <a:off x="1676400" y="3124200"/>
          <a:ext cx="6096003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990600"/>
                <a:gridCol w="1066800"/>
                <a:gridCol w="990600"/>
                <a:gridCol w="99060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Category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       2012</a:t>
                      </a:r>
                    </a:p>
                    <a:p>
                      <a:r>
                        <a:rPr lang="en-US" dirty="0" smtClean="0"/>
                        <a:t>Number     Percent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      2009</a:t>
                      </a:r>
                    </a:p>
                    <a:p>
                      <a:r>
                        <a:rPr lang="en-US" dirty="0" smtClean="0"/>
                        <a:t>Number     Percent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White, non 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7.8%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7.0%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Black, non 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13.1%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4.5%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Other,</a:t>
                      </a:r>
                      <a:r>
                        <a:rPr lang="en-US" baseline="0" dirty="0" smtClean="0"/>
                        <a:t> non 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16.1%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14.7%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9.9%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3.1%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Source: Illinois Department of Public Health.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Low Birth Weight is less than 5 lbs. 8 oz. (2,500 grams)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31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2012 PRIORITIES</a:t>
            </a:r>
            <a:br>
              <a:rPr lang="en-US" dirty="0" smtClean="0"/>
            </a:br>
            <a:r>
              <a:rPr lang="en-US" dirty="0" smtClean="0"/>
              <a:t>(chosen using the Hanlon method)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Access to Care</a:t>
            </a:r>
          </a:p>
          <a:p>
            <a:r>
              <a:rPr lang="en-US" dirty="0" smtClean="0"/>
              <a:t>Cancer</a:t>
            </a:r>
          </a:p>
          <a:p>
            <a:r>
              <a:rPr lang="en-US" dirty="0" smtClean="0"/>
              <a:t>Cardiovascular Disease</a:t>
            </a:r>
          </a:p>
          <a:p>
            <a:r>
              <a:rPr lang="en-US" dirty="0" smtClean="0"/>
              <a:t>Diabetes/Kidney Disease</a:t>
            </a:r>
          </a:p>
          <a:p>
            <a:r>
              <a:rPr lang="en-US" dirty="0" smtClean="0"/>
              <a:t>Healthcare Affordability</a:t>
            </a:r>
          </a:p>
          <a:p>
            <a:r>
              <a:rPr lang="en-US" dirty="0" smtClean="0"/>
              <a:t>Maternal and Child Health</a:t>
            </a:r>
          </a:p>
          <a:p>
            <a:r>
              <a:rPr lang="en-US" dirty="0" smtClean="0"/>
              <a:t>Mental Health</a:t>
            </a:r>
          </a:p>
          <a:p>
            <a:r>
              <a:rPr lang="en-US" dirty="0" smtClean="0"/>
              <a:t>Older Adult Health</a:t>
            </a:r>
          </a:p>
          <a:p>
            <a:r>
              <a:rPr lang="en-US" dirty="0" smtClean="0"/>
              <a:t>Overweight/Obese Adults and Children</a:t>
            </a:r>
          </a:p>
          <a:p>
            <a:r>
              <a:rPr lang="en-US" dirty="0" smtClean="0"/>
              <a:t>Respiratory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655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TOBACCO USE IN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proportion of DeKalb County mothers who used tobacco during pregnancy rose </a:t>
            </a:r>
            <a:r>
              <a:rPr lang="en-US" b="1" smtClean="0"/>
              <a:t>by 2.8% </a:t>
            </a:r>
            <a:r>
              <a:rPr lang="en-US" b="1" dirty="0" smtClean="0"/>
              <a:t>from 2009 to 2012.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708185"/>
              </p:ext>
            </p:extLst>
          </p:nvPr>
        </p:nvGraphicFramePr>
        <p:xfrm>
          <a:off x="1447800" y="32766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Percent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12.0%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9.2%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Source: Illinois  Department of Public Health.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3659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INFANT DEATHS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From 2009 to 2012, the DeKalb County infant death rate (infant deaths per 1,000 live births) fell from 8.3 to 5.1 though is highly variable annually due to small numbers.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99753"/>
              </p:ext>
            </p:extLst>
          </p:nvPr>
        </p:nvGraphicFramePr>
        <p:xfrm>
          <a:off x="1676400" y="3886200"/>
          <a:ext cx="6096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Infant Deaths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Infant Death 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5.1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6.5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1.6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8.3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Source: Illinois Department of Public Health.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051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Minority deaths grew by 58.1% 2007-2009 to 2011-2013 while white non-Hispanic deaths only expanded by 4.2%.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648759"/>
              </p:ext>
            </p:extLst>
          </p:nvPr>
        </p:nvGraphicFramePr>
        <p:xfrm>
          <a:off x="1600200" y="3276600"/>
          <a:ext cx="60198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9050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Race/Ethnicity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2011-2013</a:t>
                      </a:r>
                    </a:p>
                    <a:p>
                      <a:r>
                        <a:rPr lang="en-US" dirty="0" smtClean="0"/>
                        <a:t>Deaths       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2007-2009</a:t>
                      </a:r>
                    </a:p>
                    <a:p>
                      <a:r>
                        <a:rPr lang="en-US" dirty="0" smtClean="0"/>
                        <a:t>Deaths          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 non-Hispanic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1,928         730.6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1,848           746.2         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51         511.5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32           358.0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55         995.3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31           804.4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Asian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15          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11             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Minority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117          na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74             na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Source: Illinois Department of Public Health.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Death rates are age-adjusted.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5150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than heart disease and cancer, the greatest numeric growth was for respiratory diseases from 2007-2009 to 2011-13.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377948"/>
              </p:ext>
            </p:extLst>
          </p:nvPr>
        </p:nvGraphicFramePr>
        <p:xfrm>
          <a:off x="1143000" y="3276600"/>
          <a:ext cx="6553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609603"/>
                <a:gridCol w="2514597"/>
                <a:gridCol w="9906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By Frequency (+10 or more)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By Percent (+10% or more)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 Cancer</a:t>
                      </a:r>
                      <a:r>
                        <a:rPr lang="en-US" baseline="0" dirty="0" smtClean="0"/>
                        <a:t> (all)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+41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Influenza/Pneumonia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+56.0%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Heart</a:t>
                      </a:r>
                      <a:r>
                        <a:rPr lang="en-US" baseline="0" dirty="0" smtClean="0"/>
                        <a:t> 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+30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Chronic Respiratory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+28.4%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Lung Cancer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+26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Lung Cancer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+25.5%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Chronic Respiratory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+25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Influenza/Pneumonia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+14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Source: CDC WONDER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4786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YEARS OF POTENTIAL LIFE LOST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Years of potential life lost in DeKalb County before age 75 per 100,000 population improved 13.8% from 2005/07 to 2010/12. 2010-12 YPLL is 10</a:t>
            </a:r>
            <a:r>
              <a:rPr lang="en-US" b="1" baseline="30000" dirty="0" smtClean="0"/>
              <a:t>th</a:t>
            </a:r>
            <a:r>
              <a:rPr lang="en-US" b="1" dirty="0" smtClean="0"/>
              <a:t> best of Illinois counties.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610824"/>
              </p:ext>
            </p:extLst>
          </p:nvPr>
        </p:nvGraphicFramePr>
        <p:xfrm>
          <a:off x="1447800" y="3886200"/>
          <a:ext cx="5791201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600200"/>
                <a:gridCol w="2057401"/>
              </a:tblGrid>
              <a:tr h="213359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Ranking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Data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YPLL &lt;75/100,000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2010-2012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4,946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2005-2007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5,740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Source:</a:t>
                      </a:r>
                      <a:r>
                        <a:rPr lang="en-US" baseline="0" dirty="0" smtClean="0"/>
                        <a:t> County Health Rankings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4947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DeKalb County resident cancer incidence rose slightly 2004/08 to 2008/12, the gender gap (more male cancer) narrowed as male incidence fell, while female rose.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739766"/>
              </p:ext>
            </p:extLst>
          </p:nvPr>
        </p:nvGraphicFramePr>
        <p:xfrm>
          <a:off x="1371600" y="37338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2008-2012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2004-2008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% 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494.0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479.4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+3.0%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533.7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547.9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-2.6%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471.1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438.7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+7.4%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Source:</a:t>
                      </a:r>
                      <a:r>
                        <a:rPr lang="en-US" baseline="0" dirty="0" smtClean="0"/>
                        <a:t> Illinois Cancer Registry, IDPH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Incidence rates </a:t>
                      </a:r>
                      <a:r>
                        <a:rPr lang="en-US" smtClean="0"/>
                        <a:t>are age-adjusted.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4820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Three cancer sites – colorectal (decreased), lung (increased) and skin melanoma (increased) showed significant change in incidence 2004/08 to 2008/12.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823677"/>
              </p:ext>
            </p:extLst>
          </p:nvPr>
        </p:nvGraphicFramePr>
        <p:xfrm>
          <a:off x="1295400" y="3733800"/>
          <a:ext cx="62484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066800"/>
                <a:gridCol w="1143000"/>
                <a:gridCol w="12192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Site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        Male</a:t>
                      </a:r>
                    </a:p>
                    <a:p>
                      <a:r>
                        <a:rPr lang="en-US" dirty="0" smtClean="0"/>
                        <a:t>2008/12</a:t>
                      </a:r>
                      <a:r>
                        <a:rPr lang="en-US" baseline="0" dirty="0" smtClean="0"/>
                        <a:t>      2004/08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         Female</a:t>
                      </a:r>
                    </a:p>
                    <a:p>
                      <a:r>
                        <a:rPr lang="en-US" dirty="0" smtClean="0"/>
                        <a:t> 2008/12         2004/12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Colorectal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47.7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63.7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39.6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54.5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83.0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77.7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63.6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49.2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Skin</a:t>
                      </a:r>
                      <a:r>
                        <a:rPr lang="en-US" baseline="0" dirty="0" smtClean="0"/>
                        <a:t> Melanoma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21.7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11.9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Source: Illinois Cancer Registry, IDPH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Incidence is age-adjusted.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5627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From 2011 to 2014, hospitalization of DeKalb County residents declined by 16.1% with the largest decline in the 0-14 (-53.8%) age group.</a:t>
            </a:r>
          </a:p>
          <a:p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218064"/>
              </p:ext>
            </p:extLst>
          </p:nvPr>
        </p:nvGraphicFramePr>
        <p:xfrm>
          <a:off x="1447800" y="3200400"/>
          <a:ext cx="6096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           2014</a:t>
                      </a:r>
                    </a:p>
                    <a:p>
                      <a:r>
                        <a:rPr lang="en-US" dirty="0" smtClean="0"/>
                        <a:t> Number            Rate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           2011</a:t>
                      </a:r>
                    </a:p>
                    <a:p>
                      <a:r>
                        <a:rPr lang="en-US" dirty="0" smtClean="0"/>
                        <a:t> Number            Rate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8,882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897.8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10,581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1,010.2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3,605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691.0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4,349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834.0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5,277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990.3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6,232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1,184.8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415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217.9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899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468.4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15-44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2,710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526.3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3,153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603.1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45-64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2,182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948.6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2.434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1,069.1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65+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3,566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 3,035.8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4,095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3,886.7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Source: IHA COMPdata; rates per 10,000; newborn excluded.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6684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/>
          <a:lstStyle/>
          <a:p>
            <a:r>
              <a:rPr lang="en-US" b="1" dirty="0" smtClean="0"/>
              <a:t>Discharges for ten Diagnosis Related Groups (DRGs) </a:t>
            </a:r>
            <a:r>
              <a:rPr lang="en-US" b="1" dirty="0" smtClean="0">
                <a:solidFill>
                  <a:srgbClr val="FF0000"/>
                </a:solidFill>
              </a:rPr>
              <a:t>decreased</a:t>
            </a:r>
            <a:r>
              <a:rPr lang="en-US" b="1" dirty="0" smtClean="0"/>
              <a:t> from 2011 to 2014 for DeKalb residents (regardless of hospital used)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780394"/>
              </p:ext>
            </p:extLst>
          </p:nvPr>
        </p:nvGraphicFramePr>
        <p:xfrm>
          <a:off x="762000" y="2667000"/>
          <a:ext cx="7467605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1143000"/>
                <a:gridCol w="990600"/>
                <a:gridCol w="10668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DRG  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313         Chest Pain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-69.2%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312         Syncope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-65.1%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391,392 Digestive Disorders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313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-42.2%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291-</a:t>
                      </a:r>
                      <a:r>
                        <a:rPr lang="en-US" baseline="0" dirty="0" smtClean="0"/>
                        <a:t>293 Heart Failure and Shock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-31.0%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308-10   Cardiac Arrhythmia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-29.0%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602,603 Cellulitis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-22.1%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190-192 Chronic Obstructive Pulmonary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211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271      </a:t>
                      </a:r>
                      <a:r>
                        <a:rPr lang="en-US" baseline="0" dirty="0" smtClean="0"/>
                        <a:t>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-22.1%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202,203 Bronchitis</a:t>
                      </a:r>
                      <a:r>
                        <a:rPr lang="en-US" baseline="0" dirty="0" smtClean="0"/>
                        <a:t> and Asthma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-21.8%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640,641 Nutrition, metabolic &gt;age</a:t>
                      </a:r>
                      <a:r>
                        <a:rPr lang="en-US" baseline="0" dirty="0" smtClean="0"/>
                        <a:t> 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765,766 Cesarean Section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397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-11.8%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2812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Discharges for three Diagnosis Related Groups (DRGs) </a:t>
            </a:r>
            <a:r>
              <a:rPr lang="en-US" dirty="0" smtClean="0">
                <a:solidFill>
                  <a:srgbClr val="FF0000"/>
                </a:solidFill>
              </a:rPr>
              <a:t>increased </a:t>
            </a:r>
            <a:r>
              <a:rPr lang="en-US" dirty="0" smtClean="0"/>
              <a:t>from 2011 to 2014 for DeKalb residents.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157776"/>
              </p:ext>
            </p:extLst>
          </p:nvPr>
        </p:nvGraphicFramePr>
        <p:xfrm>
          <a:off x="1447800" y="3200400"/>
          <a:ext cx="647700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143000"/>
                <a:gridCol w="990602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DRG  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774, 793-4 Problem Births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+47.6%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870-872     Septicemia,</a:t>
                      </a:r>
                      <a:r>
                        <a:rPr lang="en-US" baseline="0" dirty="0" smtClean="0"/>
                        <a:t> Sepsis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+31.0%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682-684     Renal Failure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+24.7%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Source: IHA</a:t>
                      </a:r>
                      <a:r>
                        <a:rPr lang="en-US" baseline="0" dirty="0" smtClean="0"/>
                        <a:t> COMPdata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Problem births include complicated vaginal delivery, full term infant with major problems and neonate with other major problems.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87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annual American Community Survey (ACS), the decennial Census and other Census Bureau data for DeKalb County. </a:t>
            </a:r>
          </a:p>
          <a:p>
            <a:r>
              <a:rPr lang="en-US" dirty="0" smtClean="0"/>
              <a:t>Vital Statistics tabulated by the Illinois Dept. of Public Health and CDC.</a:t>
            </a:r>
          </a:p>
          <a:p>
            <a:r>
              <a:rPr lang="en-US" dirty="0" smtClean="0"/>
              <a:t>Other social indicators issued by the state and other agencies.</a:t>
            </a:r>
          </a:p>
          <a:p>
            <a:r>
              <a:rPr lang="en-US" dirty="0" smtClean="0"/>
              <a:t>Data releases tend to lag by several years and not all current sources are available in time-series.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969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DEPARTMENT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2011 to 2014, emergency department visits by DeKalb County residents </a:t>
            </a:r>
            <a:r>
              <a:rPr lang="en-US" dirty="0" smtClean="0">
                <a:solidFill>
                  <a:srgbClr val="FF0000"/>
                </a:solidFill>
              </a:rPr>
              <a:t>increased</a:t>
            </a:r>
            <a:r>
              <a:rPr lang="en-US" dirty="0" smtClean="0"/>
              <a:t> by 9.8%. Senior (65+) visits grew by 25.6%.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640398"/>
              </p:ext>
            </p:extLst>
          </p:nvPr>
        </p:nvGraphicFramePr>
        <p:xfrm>
          <a:off x="1524000" y="3276600"/>
          <a:ext cx="6096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 Group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           2014</a:t>
                      </a:r>
                    </a:p>
                    <a:p>
                      <a:r>
                        <a:rPr lang="en-US" dirty="0" smtClean="0"/>
                        <a:t>Number             Rate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mtClean="0"/>
                        <a:t>                 2011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Number            Rate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34,552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327.6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31,467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300.4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0-4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3,822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627.8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4,328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681.9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5-14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4,023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309.9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3,925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305.5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15-44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16,692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323.1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14,844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283.9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45-64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5,890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256.1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5,087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223.4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65+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4,125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351.2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3,283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311.6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Source: IHA COMPdata.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1404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 VISIT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Acute respiratory illness became the most common ED visit reason, moving up 77.2% from 591 cases in 2011 to 1,047 in 2014.</a:t>
            </a:r>
          </a:p>
          <a:p>
            <a:r>
              <a:rPr lang="en-US" b="1" dirty="0" smtClean="0"/>
              <a:t>Next were acute pharyngitis and otitis media.</a:t>
            </a:r>
          </a:p>
          <a:p>
            <a:r>
              <a:rPr lang="en-US" b="1" dirty="0" smtClean="0"/>
              <a:t>Acute URI was the leading visit reason for children 0-4, 370 in 2011, then 517 (2014).</a:t>
            </a:r>
          </a:p>
          <a:p>
            <a:r>
              <a:rPr lang="en-US" b="1" dirty="0" smtClean="0"/>
              <a:t>Acute pharyngitis led for ages 5-14 and 15-44.</a:t>
            </a:r>
          </a:p>
          <a:p>
            <a:r>
              <a:rPr lang="en-US" b="1" dirty="0" smtClean="0"/>
              <a:t>Chest pain led for ages 45-64 and 65-74.</a:t>
            </a:r>
          </a:p>
          <a:p>
            <a:r>
              <a:rPr lang="en-US" b="1" dirty="0" smtClean="0"/>
              <a:t>URI and syncope topped persons 75+.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555273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 VISIT REASONS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105913"/>
              </p:ext>
            </p:extLst>
          </p:nvPr>
        </p:nvGraphicFramePr>
        <p:xfrm>
          <a:off x="1371600" y="1200785"/>
          <a:ext cx="6096001" cy="562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104"/>
                <a:gridCol w="1228299"/>
                <a:gridCol w="1228299"/>
                <a:gridCol w="12282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ICD-9     Visit Reason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4659</a:t>
                      </a:r>
                      <a:r>
                        <a:rPr lang="en-US" baseline="0" dirty="0" smtClean="0"/>
                        <a:t>  Acute URI nos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1,047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591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+77.1%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462    Acute Pharyngitis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747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662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+12.8%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3829 Otitis Media nos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653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752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-13.2%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5990 Urinary Tract Infect. nos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639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504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+26.8%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78659 Chest Pain nec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561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470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+19.4%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5589 Noninf.</a:t>
                      </a:r>
                      <a:r>
                        <a:rPr lang="en-US" baseline="0" dirty="0" smtClean="0"/>
                        <a:t> Gastro nec, nos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530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508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+4.3%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78650 Chest Pain nos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519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486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+6.8%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7840 Headache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513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553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-7.2%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78909 Abdominal Pain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499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437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+14.2%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490 Bronchitis nos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445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465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-4.3%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Source: IHA COMPdata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Nos=not otherwise</a:t>
                      </a:r>
                      <a:r>
                        <a:rPr lang="en-US" baseline="0" dirty="0" smtClean="0"/>
                        <a:t> classified  nec=not elsewhere classified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7301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UNINSURED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proportion of uninsured DeKalb County residents aged &lt;65 declined from 13.7% in 2010 to an estimated 11.9% in 2015.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95486"/>
              </p:ext>
            </p:extLst>
          </p:nvPr>
        </p:nvGraphicFramePr>
        <p:xfrm>
          <a:off x="1447800" y="3276600"/>
          <a:ext cx="60960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057401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Persons &lt;65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          Uninsured</a:t>
                      </a:r>
                    </a:p>
                    <a:p>
                      <a:r>
                        <a:rPr lang="en-US" dirty="0" smtClean="0"/>
                        <a:t>    Number                Percent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2 015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88,573 (est.)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10,565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11.9%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88,573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12,093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13.7%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Source:  Kaiser Family Foundation.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2732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AMBULATORY CARE </a:t>
            </a:r>
            <a:br>
              <a:rPr lang="en-US" dirty="0" smtClean="0"/>
            </a:br>
            <a:r>
              <a:rPr lang="en-US" dirty="0" smtClean="0"/>
              <a:t>SENSITIVE CONDIONS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number of Medicare-enrolled DeKalb County residents hospitalized per 100,000 with ambulatory-care sensitive conditions declined to 71 in 2012 from 92 in 2006-2007.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585116"/>
              </p:ext>
            </p:extLst>
          </p:nvPr>
        </p:nvGraphicFramePr>
        <p:xfrm>
          <a:off x="1447800" y="3733800"/>
          <a:ext cx="60960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Report Card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Data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Ambulatory</a:t>
                      </a:r>
                      <a:r>
                        <a:rPr lang="en-US" baseline="0" dirty="0" smtClean="0"/>
                        <a:t> –care</a:t>
                      </a:r>
                    </a:p>
                    <a:p>
                      <a:r>
                        <a:rPr lang="en-US" baseline="0" dirty="0" smtClean="0"/>
                        <a:t>Sensitive  Adm.  per 100,000 </a:t>
                      </a:r>
                      <a:r>
                        <a:rPr lang="en-US" baseline="0" dirty="0" err="1" smtClean="0"/>
                        <a:t>enrll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71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2006-2007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Source:</a:t>
                      </a:r>
                      <a:r>
                        <a:rPr lang="en-US" baseline="0" dirty="0" smtClean="0"/>
                        <a:t> County Health Rankings, Dartmouth Atlas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1814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HbA1c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2011 to 2015, the percentage of DeKalb County diabetic Medicare enrollees aged 65-75 who received HbA1c monitoring rose from 82% to 85%.</a:t>
            </a:r>
          </a:p>
          <a:p>
            <a:r>
              <a:rPr lang="en-US" dirty="0" smtClean="0"/>
              <a:t>Source: County Health Rankings, </a:t>
            </a:r>
            <a:r>
              <a:rPr lang="en-US" smtClean="0"/>
              <a:t>Dartmouth Atlas.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832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CRIME AND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DeKalb County’s overall uniform crime rate (UCR) dropped by 11.3% from 2009 to 2013, although violent crimes increased.</a:t>
            </a:r>
          </a:p>
          <a:p>
            <a:r>
              <a:rPr lang="en-US" dirty="0" smtClean="0"/>
              <a:t>The DeKalb County drug arrest rate jumped by 88.4% from 2009 to 2013, now being higher than the state for the first time.</a:t>
            </a:r>
          </a:p>
          <a:p>
            <a:r>
              <a:rPr lang="en-US" dirty="0" smtClean="0"/>
              <a:t>Both the number and rate of Driving Under the Influence (DUI) arrests in DeKalb County dropped from 2010 to 2013, following the Illinois trend.</a:t>
            </a:r>
          </a:p>
          <a:p>
            <a:r>
              <a:rPr lang="en-US" dirty="0" smtClean="0"/>
              <a:t>Reported and indicated child abuse rose FY2010 to FY2014, both are now higher than Illinois.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potentially useful source, the Behavioral Risk Factor Survey, was last performed for DeKalb County in 2007-2009 and information from a new survey has yet to be released.</a:t>
            </a:r>
          </a:p>
          <a:p>
            <a:r>
              <a:rPr lang="en-US" dirty="0" smtClean="0"/>
              <a:t>KishHealth provided hospitalization and emergency department data for DeKalb County residents from COMPdata compiled by the Illinois Hospital Association.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92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INCLUSION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major changes are discussed in this report. The authors used discretion for inclusion, but applied these guidelines:</a:t>
            </a:r>
          </a:p>
          <a:p>
            <a:r>
              <a:rPr lang="en-US" dirty="0" smtClean="0"/>
              <a:t>Both positive and negative changes.</a:t>
            </a:r>
          </a:p>
          <a:p>
            <a:r>
              <a:rPr lang="en-US" dirty="0" smtClean="0"/>
              <a:t>At least a 10% change in the period.</a:t>
            </a:r>
          </a:p>
          <a:p>
            <a:r>
              <a:rPr lang="en-US" dirty="0" smtClean="0"/>
              <a:t>Changes affecting large populations.</a:t>
            </a:r>
          </a:p>
          <a:p>
            <a:r>
              <a:rPr lang="en-US" dirty="0" smtClean="0"/>
              <a:t>Reversal of a prior trend or finding.</a:t>
            </a:r>
          </a:p>
          <a:p>
            <a:r>
              <a:rPr lang="en-US" dirty="0" smtClean="0"/>
              <a:t>Changes exceeding the standard error.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92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RECENT PERIOD WAS  STABLE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decade has been relatively stable in DeKalb County, so that changes in social indicators have been minimal.</a:t>
            </a:r>
          </a:p>
          <a:p>
            <a:r>
              <a:rPr lang="en-US" dirty="0" smtClean="0"/>
              <a:t>This period contrasts with the 2000-2010 decade in which a great deal of growth and change took place in the county.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9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DeKalb County migration reversed from an  inflow to an outflow.</a:t>
            </a:r>
            <a:endParaRPr lang="en-US" dirty="0" smtClean="0"/>
          </a:p>
          <a:p>
            <a:r>
              <a:rPr lang="en-US" dirty="0" smtClean="0"/>
              <a:t>From 2000 to 2010, DeKalb was the fifth fastest growing Illinois county adding 16,191 residents, fueled largely by in-migration.</a:t>
            </a:r>
          </a:p>
          <a:p>
            <a:r>
              <a:rPr lang="en-US" dirty="0" smtClean="0"/>
              <a:t>Largely as a result of a change in migration direction, the county’s population became stable with a July 1, 2014 estimate of 105,462 compared to 2010 Census count of 105,119.</a:t>
            </a:r>
          </a:p>
          <a:p>
            <a:r>
              <a:rPr lang="en-US" dirty="0" smtClean="0"/>
              <a:t>Since 2010, DeKalb County has had a net out-migration of -1,952. 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9536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NIU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factor in the recent lack of population growth may be declining enrollment at NIU.</a:t>
            </a:r>
          </a:p>
          <a:p>
            <a:r>
              <a:rPr lang="en-US" dirty="0" smtClean="0"/>
              <a:t>University enrollment fell 17.6% from 24,424 in Fall 2009 to 20,130 in Fall 2015.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54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3651</Words>
  <Application>Microsoft Office PowerPoint</Application>
  <PresentationFormat>On-screen Show (4:3)</PresentationFormat>
  <Paragraphs>941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Berlin Sans FB</vt:lpstr>
      <vt:lpstr>Calibri</vt:lpstr>
      <vt:lpstr>Office Theme</vt:lpstr>
      <vt:lpstr>DEKALB COUNTY UPDATE 2015</vt:lpstr>
      <vt:lpstr>INTRODUCTION</vt:lpstr>
      <vt:lpstr>2012 PRIORITIES (chosen using the Hanlon method)</vt:lpstr>
      <vt:lpstr>MAJOR DATA SOURCES</vt:lpstr>
      <vt:lpstr>MAJOR SOURCES</vt:lpstr>
      <vt:lpstr>TOPIC INCLUSION CRITERIA</vt:lpstr>
      <vt:lpstr>THE RECENT PERIOD WAS  STABLE</vt:lpstr>
      <vt:lpstr>POPULATION</vt:lpstr>
      <vt:lpstr>IMPACT OF NIU</vt:lpstr>
      <vt:lpstr>DEKALB COUNTY  RACIAL/ETHNIC DISTRIBUTION</vt:lpstr>
      <vt:lpstr>ENGLISH SPEAKING ABILITY</vt:lpstr>
      <vt:lpstr>AGE STRUCTURE</vt:lpstr>
      <vt:lpstr>MEDIAN AGE</vt:lpstr>
      <vt:lpstr>HOUSEHOLD STRUCTURE</vt:lpstr>
      <vt:lpstr>WHERE CHILDREN LIVE</vt:lpstr>
      <vt:lpstr>WHERE ELDERLY LIVE</vt:lpstr>
      <vt:lpstr>MARRIAGE AND DIVORCE</vt:lpstr>
      <vt:lpstr>EDUCATIONAL ATTAINMENT Continued Gains</vt:lpstr>
      <vt:lpstr>EMPLOYMENT</vt:lpstr>
      <vt:lpstr>INCOME</vt:lpstr>
      <vt:lpstr>POVERTY</vt:lpstr>
      <vt:lpstr>POVERTY</vt:lpstr>
      <vt:lpstr>MEDICAID RECIPIENTS</vt:lpstr>
      <vt:lpstr>BIRTHS</vt:lpstr>
      <vt:lpstr>BIRTHS</vt:lpstr>
      <vt:lpstr>AGE OF MOTHER</vt:lpstr>
      <vt:lpstr>TEEN BIRTHS</vt:lpstr>
      <vt:lpstr>LOW BIRTH WEIGHT INFANTS</vt:lpstr>
      <vt:lpstr>LOW BIRTH WEIGHT</vt:lpstr>
      <vt:lpstr>TOBACCO USE IN PREGNANCY</vt:lpstr>
      <vt:lpstr>INFANT DEATHS</vt:lpstr>
      <vt:lpstr>DEATHS</vt:lpstr>
      <vt:lpstr>DEATH CAUSES</vt:lpstr>
      <vt:lpstr>YEARS OF POTENTIAL LIFE LOST</vt:lpstr>
      <vt:lpstr>CANCER INCIDENCE</vt:lpstr>
      <vt:lpstr>CANCER INCIDENCE</vt:lpstr>
      <vt:lpstr>HOSPITALIZATION</vt:lpstr>
      <vt:lpstr>DRGs</vt:lpstr>
      <vt:lpstr>DRGs</vt:lpstr>
      <vt:lpstr>EMERGENCY DEPARTMENT USE</vt:lpstr>
      <vt:lpstr>ED VISIT REASONS</vt:lpstr>
      <vt:lpstr>ED VISIT REASONS</vt:lpstr>
      <vt:lpstr>UNINSURED</vt:lpstr>
      <vt:lpstr>AMBULATORY CARE  SENSITIVE CONDIONS</vt:lpstr>
      <vt:lpstr>HbA1c Monitoring</vt:lpstr>
      <vt:lpstr>CRIME AND VIOLENCE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DEKALB COUNTY UPDATE 2015</dc:title>
  <dc:creator>Joel B Cowen</dc:creator>
  <cp:lastModifiedBy>Hp</cp:lastModifiedBy>
  <cp:revision>179</cp:revision>
  <dcterms:created xsi:type="dcterms:W3CDTF">2015-10-08T19:59:47Z</dcterms:created>
  <dcterms:modified xsi:type="dcterms:W3CDTF">2018-05-08T04:36:56Z</dcterms:modified>
</cp:coreProperties>
</file>