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9" r:id="rId3"/>
    <p:sldId id="259" r:id="rId4"/>
    <p:sldId id="263" r:id="rId5"/>
    <p:sldId id="270" r:id="rId6"/>
    <p:sldId id="258" r:id="rId7"/>
    <p:sldId id="264" r:id="rId8"/>
    <p:sldId id="271" r:id="rId9"/>
    <p:sldId id="260" r:id="rId10"/>
    <p:sldId id="265" r:id="rId11"/>
    <p:sldId id="272" r:id="rId12"/>
    <p:sldId id="261" r:id="rId13"/>
    <p:sldId id="266" r:id="rId14"/>
    <p:sldId id="273" r:id="rId15"/>
    <p:sldId id="262" r:id="rId16"/>
    <p:sldId id="267" r:id="rId17"/>
    <p:sldId id="277" r:id="rId18"/>
    <p:sldId id="276"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2" autoAdjust="0"/>
    <p:restoredTop sz="94434" autoAdjust="0"/>
  </p:normalViewPr>
  <p:slideViewPr>
    <p:cSldViewPr snapToGrid="0">
      <p:cViewPr varScale="1">
        <p:scale>
          <a:sx n="52" d="100"/>
          <a:sy n="52" d="100"/>
        </p:scale>
        <p:origin x="-869" y="-77"/>
      </p:cViewPr>
      <p:guideLst>
        <p:guide orient="horz" pos="2160"/>
        <p:guide pos="3840"/>
      </p:guideLst>
    </p:cSldViewPr>
  </p:slideViewPr>
  <p:outlineViewPr>
    <p:cViewPr>
      <p:scale>
        <a:sx n="33" d="100"/>
        <a:sy n="33" d="100"/>
      </p:scale>
      <p:origin x="0" y="-1261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E37D4-94D9-4AE4-B247-69A063D6C9BF}" type="datetimeFigureOut">
              <a:rPr lang="en-US" smtClean="0"/>
              <a:pPr/>
              <a:t>4/10/2018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1D7D6-C09D-4B96-B09D-27C64FACC8DA}" type="slidenum">
              <a:rPr lang="en-US" smtClean="0"/>
              <a:pPr/>
              <a:t>‹#›</a:t>
            </a:fld>
            <a:endParaRPr lang="en-US" dirty="0"/>
          </a:p>
        </p:txBody>
      </p:sp>
    </p:spTree>
    <p:extLst>
      <p:ext uri="{BB962C8B-B14F-4D97-AF65-F5344CB8AC3E}">
        <p14:creationId xmlns:p14="http://schemas.microsoft.com/office/powerpoint/2010/main" xmlns="" val="233401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kinds of line in this artwork is curly.</a:t>
            </a:r>
            <a:r>
              <a:rPr lang="en-US" sz="1200" kern="1200" baseline="0" dirty="0" smtClean="0">
                <a:solidFill>
                  <a:schemeClr val="tx1"/>
                </a:solidFill>
                <a:effectLst/>
                <a:latin typeface="+mn-lt"/>
                <a:ea typeface="+mn-ea"/>
                <a:cs typeface="+mn-cs"/>
              </a:rPr>
              <a:t> Notably, the lines provide a detailed information on the background of the art by highlighting on the inscriptions. Besides there are circular shapes in the clouds. The lighting of the artwork is natural that highlights on the beauty of Mona Lisa. Notably, bright colors of different shades have been used. The paint texture of this art is impasto as the paint has been laid in different areas with thick layers. The background light of the artwork give the impression that it is day time. There is no motion depicted in the art.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2</a:t>
            </a:fld>
            <a:endParaRPr lang="en-US" dirty="0"/>
          </a:p>
        </p:txBody>
      </p:sp>
    </p:spTree>
    <p:extLst>
      <p:ext uri="{BB962C8B-B14F-4D97-AF65-F5344CB8AC3E}">
        <p14:creationId xmlns:p14="http://schemas.microsoft.com/office/powerpoint/2010/main" xmlns="" val="402751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15</a:t>
            </a:fld>
            <a:endParaRPr lang="en-US" dirty="0"/>
          </a:p>
        </p:txBody>
      </p:sp>
    </p:spTree>
    <p:extLst>
      <p:ext uri="{BB962C8B-B14F-4D97-AF65-F5344CB8AC3E}">
        <p14:creationId xmlns:p14="http://schemas.microsoft.com/office/powerpoint/2010/main" xmlns="" val="377454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3</a:t>
            </a:fld>
            <a:endParaRPr lang="en-US" dirty="0"/>
          </a:p>
        </p:txBody>
      </p:sp>
    </p:spTree>
    <p:extLst>
      <p:ext uri="{BB962C8B-B14F-4D97-AF65-F5344CB8AC3E}">
        <p14:creationId xmlns:p14="http://schemas.microsoft.com/office/powerpoint/2010/main" xmlns="" val="178031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line in the art is horizontal</a:t>
            </a:r>
            <a:r>
              <a:rPr lang="en-US" sz="1200" kern="1200" baseline="0" dirty="0" smtClean="0">
                <a:solidFill>
                  <a:schemeClr val="tx1"/>
                </a:solidFill>
                <a:effectLst/>
                <a:latin typeface="+mn-lt"/>
                <a:ea typeface="+mn-ea"/>
                <a:cs typeface="+mn-cs"/>
              </a:rPr>
              <a:t> to signify the same position stood by the people.  A rectangular shape is evident. The lighting is natural that highlight on the trees at the back and its fruits. The colors used in the art are red, yellow and grey both of which are bright with different shades.  The paint texture is impasto as the paint has been laid in different areas with thick layers. The artwork is heavier at the back, top and ground level. The lighting gives the sense of daytime whereby motion is depicted as people are walking.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5</a:t>
            </a:fld>
            <a:endParaRPr lang="en-US" dirty="0"/>
          </a:p>
        </p:txBody>
      </p:sp>
    </p:spTree>
    <p:extLst>
      <p:ext uri="{BB962C8B-B14F-4D97-AF65-F5344CB8AC3E}">
        <p14:creationId xmlns:p14="http://schemas.microsoft.com/office/powerpoint/2010/main" xmlns="" val="192626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6</a:t>
            </a:fld>
            <a:endParaRPr lang="en-US" dirty="0"/>
          </a:p>
        </p:txBody>
      </p:sp>
    </p:spTree>
    <p:extLst>
      <p:ext uri="{BB962C8B-B14F-4D97-AF65-F5344CB8AC3E}">
        <p14:creationId xmlns:p14="http://schemas.microsoft.com/office/powerpoint/2010/main" xmlns="" val="307094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line in the art is vertical that highlights on the standing people. Considerably, the shape is rectangular with natural light coming presumably form the moon highlighting n the standing figures. Both grey and black colors with different shades have been used. There is a pattern on some area of the artwork as the background is darker and heavier. The lighting give the sense that it is at night with no motion depicted as both people are not moving.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8</a:t>
            </a:fld>
            <a:endParaRPr lang="en-US" dirty="0"/>
          </a:p>
        </p:txBody>
      </p:sp>
    </p:spTree>
    <p:extLst>
      <p:ext uri="{BB962C8B-B14F-4D97-AF65-F5344CB8AC3E}">
        <p14:creationId xmlns:p14="http://schemas.microsoft.com/office/powerpoint/2010/main" xmlns="" val="112407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9</a:t>
            </a:fld>
            <a:endParaRPr lang="en-US" dirty="0"/>
          </a:p>
        </p:txBody>
      </p:sp>
    </p:spTree>
    <p:extLst>
      <p:ext uri="{BB962C8B-B14F-4D97-AF65-F5344CB8AC3E}">
        <p14:creationId xmlns:p14="http://schemas.microsoft.com/office/powerpoint/2010/main" xmlns="" val="404414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lines are vertical to emphasize that they are in a building. The artwork has a rectangular shape of the building. The light is natural coming from the sun and highlighting on the last supper table. The notable colors are blue, grey, green and maroon that are bright with one hue. The texture is impasto as the paint has been laid in one area with thick layers making it heavier on different sides. The natural light gives the sense its daytime and the motion depicted is people moving across the table.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11</a:t>
            </a:fld>
            <a:endParaRPr lang="en-US" dirty="0"/>
          </a:p>
        </p:txBody>
      </p:sp>
    </p:spTree>
    <p:extLst>
      <p:ext uri="{BB962C8B-B14F-4D97-AF65-F5344CB8AC3E}">
        <p14:creationId xmlns:p14="http://schemas.microsoft.com/office/powerpoint/2010/main" xmlns="" val="41675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12</a:t>
            </a:fld>
            <a:endParaRPr lang="en-US" dirty="0"/>
          </a:p>
        </p:txBody>
      </p:sp>
    </p:spTree>
    <p:extLst>
      <p:ext uri="{BB962C8B-B14F-4D97-AF65-F5344CB8AC3E}">
        <p14:creationId xmlns:p14="http://schemas.microsoft.com/office/powerpoint/2010/main" xmlns="" val="777205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art has a curvy line leading one to note the background. The shape in the artwork is circular. The light is coming from the imaging whereby it is highlighting of the components of the artwork. The colors used are brown, white, maroon and red all of which are bright with different shades. The paint texture of this art is impasto as the paint has been laid in different areas with thick layers. The artwork is heavier on the background. The nature of its lighting gives the sense that it is at nighttime. Considerably, there is no motion depicted on the artwork.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01D7D6-C09D-4B96-B09D-27C64FACC8DA}" type="slidenum">
              <a:rPr lang="en-US" smtClean="0"/>
              <a:pPr/>
              <a:t>14</a:t>
            </a:fld>
            <a:endParaRPr lang="en-US" dirty="0"/>
          </a:p>
        </p:txBody>
      </p:sp>
    </p:spTree>
    <p:extLst>
      <p:ext uri="{BB962C8B-B14F-4D97-AF65-F5344CB8AC3E}">
        <p14:creationId xmlns:p14="http://schemas.microsoft.com/office/powerpoint/2010/main" xmlns="" val="2938194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4/10/2018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ga.hu/html_m/d/durer/1/01/07virgin.html" TargetMode="External"/><Relationship Id="rId2" Type="http://schemas.openxmlformats.org/officeDocument/2006/relationships/hyperlink" Target="http://www.abcgallery.com/L/leonardo/leonardo4.html" TargetMode="External"/><Relationship Id="rId1" Type="http://schemas.openxmlformats.org/officeDocument/2006/relationships/slideLayout" Target="../slideLayouts/slideLayout2.xml"/><Relationship Id="rId4" Type="http://schemas.openxmlformats.org/officeDocument/2006/relationships/hyperlink" Target="https://theteachersvanity.wordpres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75" y="618517"/>
            <a:ext cx="10364452" cy="1210283"/>
          </a:xfrm>
        </p:spPr>
        <p:txBody>
          <a:bodyPr/>
          <a:lstStyle/>
          <a:p>
            <a:r>
              <a:rPr lang="en-US" b="1" dirty="0"/>
              <a:t>Art Gallery: </a:t>
            </a:r>
            <a:r>
              <a:rPr lang="en-US" b="1" dirty="0" smtClean="0"/>
              <a:t>Visual and DESIGN </a:t>
            </a:r>
            <a:r>
              <a:rPr lang="en-US" b="1" dirty="0"/>
              <a:t>Elements</a:t>
            </a:r>
          </a:p>
        </p:txBody>
      </p:sp>
      <p:sp>
        <p:nvSpPr>
          <p:cNvPr id="5" name="Content Placeholder 4"/>
          <p:cNvSpPr>
            <a:spLocks noGrp="1"/>
          </p:cNvSpPr>
          <p:nvPr>
            <p:ph sz="quarter" idx="13"/>
          </p:nvPr>
        </p:nvSpPr>
        <p:spPr>
          <a:xfrm>
            <a:off x="913774" y="1828800"/>
            <a:ext cx="10363825" cy="3962399"/>
          </a:xfrm>
        </p:spPr>
        <p:txBody>
          <a:bodyPr>
            <a:normAutofit/>
          </a:bodyPr>
          <a:lstStyle/>
          <a:p>
            <a:pPr marL="0" indent="0">
              <a:buNone/>
            </a:pPr>
            <a:endParaRPr lang="en-US" sz="3200" dirty="0"/>
          </a:p>
        </p:txBody>
      </p:sp>
    </p:spTree>
    <p:extLst>
      <p:ext uri="{BB962C8B-B14F-4D97-AF65-F5344CB8AC3E}">
        <p14:creationId xmlns:p14="http://schemas.microsoft.com/office/powerpoint/2010/main" xmlns="" val="210177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320" y="0"/>
            <a:ext cx="10036280" cy="718964"/>
          </a:xfrm>
        </p:spPr>
        <p:txBody>
          <a:bodyPr/>
          <a:lstStyle/>
          <a:p>
            <a:r>
              <a:rPr lang="en-US" b="1" dirty="0"/>
              <a:t>Adam and Eve </a:t>
            </a:r>
            <a:r>
              <a:rPr lang="en-US" b="1" dirty="0" smtClean="0"/>
              <a:t>design </a:t>
            </a:r>
            <a:endParaRPr lang="en-US" dirty="0"/>
          </a:p>
        </p:txBody>
      </p:sp>
      <p:sp>
        <p:nvSpPr>
          <p:cNvPr id="3" name="Content Placeholder 2"/>
          <p:cNvSpPr>
            <a:spLocks noGrp="1"/>
          </p:cNvSpPr>
          <p:nvPr>
            <p:ph sz="quarter" idx="13"/>
          </p:nvPr>
        </p:nvSpPr>
        <p:spPr>
          <a:xfrm>
            <a:off x="218363" y="718964"/>
            <a:ext cx="11737075" cy="5954791"/>
          </a:xfrm>
        </p:spPr>
        <p:txBody>
          <a:bodyPr>
            <a:normAutofit/>
          </a:bodyPr>
          <a:lstStyle/>
          <a:p>
            <a:r>
              <a:rPr lang="en-US" sz="2400" b="1" cap="none" dirty="0"/>
              <a:t>Unity- </a:t>
            </a:r>
            <a:r>
              <a:rPr lang="en-US" sz="2400" cap="none" dirty="0" smtClean="0"/>
              <a:t>The lighting and color work together to make a harmonious whole.</a:t>
            </a:r>
            <a:endParaRPr lang="en-US" sz="2400" b="1" cap="none" dirty="0"/>
          </a:p>
          <a:p>
            <a:r>
              <a:rPr lang="en-US" sz="2400" b="1" cap="none" dirty="0" smtClean="0"/>
              <a:t>Variety- </a:t>
            </a:r>
            <a:r>
              <a:rPr lang="en-US" sz="2400" cap="none" dirty="0"/>
              <a:t>The different color </a:t>
            </a:r>
            <a:r>
              <a:rPr lang="en-US" sz="2400" cap="none" dirty="0" smtClean="0"/>
              <a:t>shades create diversity.</a:t>
            </a:r>
            <a:endParaRPr lang="en-US" sz="2400" b="1" cap="none" dirty="0"/>
          </a:p>
          <a:p>
            <a:r>
              <a:rPr lang="en-US" sz="2400" b="1" cap="none" dirty="0"/>
              <a:t>Balance- </a:t>
            </a:r>
            <a:r>
              <a:rPr lang="en-US" sz="2400" cap="none" dirty="0"/>
              <a:t>The art is asymmetrical as both sides are not </a:t>
            </a:r>
            <a:r>
              <a:rPr lang="en-US" sz="2400" cap="none" dirty="0" smtClean="0"/>
              <a:t>equal.</a:t>
            </a:r>
            <a:endParaRPr lang="en-US" sz="2400" b="1" cap="none" dirty="0"/>
          </a:p>
          <a:p>
            <a:r>
              <a:rPr lang="en-US" sz="2400" b="1" cap="none" dirty="0" smtClean="0"/>
              <a:t>Emphasis- </a:t>
            </a:r>
            <a:r>
              <a:rPr lang="en-US" sz="2400" cap="none" dirty="0" smtClean="0"/>
              <a:t>The focal point is n the standing figures. </a:t>
            </a:r>
            <a:endParaRPr lang="en-US" sz="2400" b="1" cap="none" dirty="0"/>
          </a:p>
          <a:p>
            <a:r>
              <a:rPr lang="en-US" sz="2400" b="1" cap="none" dirty="0"/>
              <a:t>Directional </a:t>
            </a:r>
            <a:r>
              <a:rPr lang="en-US" sz="2400" b="1" cap="none" dirty="0" smtClean="0"/>
              <a:t>forces- </a:t>
            </a:r>
            <a:r>
              <a:rPr lang="en-US" sz="2400" cap="none" dirty="0" smtClean="0"/>
              <a:t>The eyes follow the texture and the lighting.</a:t>
            </a:r>
            <a:endParaRPr lang="en-US" sz="2400" b="1" cap="none" dirty="0"/>
          </a:p>
          <a:p>
            <a:r>
              <a:rPr lang="en-US" sz="2400" b="1" cap="none" dirty="0"/>
              <a:t>Contrast- </a:t>
            </a:r>
            <a:r>
              <a:rPr lang="en-US" sz="2400" cap="none" dirty="0" smtClean="0"/>
              <a:t>Contrasting elements can be viewed on the background. </a:t>
            </a:r>
            <a:endParaRPr lang="en-US" sz="2400" b="1" cap="none" dirty="0"/>
          </a:p>
          <a:p>
            <a:r>
              <a:rPr lang="en-US" sz="2400" b="1" cap="none" dirty="0"/>
              <a:t>Repetition &amp; rhythm- </a:t>
            </a:r>
            <a:r>
              <a:rPr lang="en-US" sz="2400" cap="none" dirty="0" smtClean="0"/>
              <a:t>The texture and lighting has been repeated. </a:t>
            </a:r>
            <a:endParaRPr lang="en-US" sz="2400" b="1" cap="none" dirty="0"/>
          </a:p>
          <a:p>
            <a:r>
              <a:rPr lang="en-US" sz="2400" b="1" cap="none" dirty="0"/>
              <a:t>Scale &amp;proportion- </a:t>
            </a:r>
            <a:r>
              <a:rPr lang="en-US" sz="2400" cap="none" dirty="0"/>
              <a:t>The </a:t>
            </a:r>
            <a:r>
              <a:rPr lang="en-US" sz="2400" cap="none" dirty="0" smtClean="0"/>
              <a:t>figures </a:t>
            </a:r>
            <a:r>
              <a:rPr lang="en-US" sz="2400" cap="none" dirty="0"/>
              <a:t>are in proportion to each other. </a:t>
            </a:r>
            <a:endParaRPr lang="en-US" sz="2400" b="1" cap="none" dirty="0"/>
          </a:p>
          <a:p>
            <a:endParaRPr lang="en-US" sz="2400" b="1" cap="none" dirty="0"/>
          </a:p>
        </p:txBody>
      </p:sp>
    </p:spTree>
    <p:extLst>
      <p:ext uri="{BB962C8B-B14F-4D97-AF65-F5344CB8AC3E}">
        <p14:creationId xmlns:p14="http://schemas.microsoft.com/office/powerpoint/2010/main" xmlns="" val="66557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126124"/>
            <a:ext cx="10574245" cy="1458836"/>
          </a:xfrm>
        </p:spPr>
        <p:txBody>
          <a:bodyPr>
            <a:normAutofit fontScale="90000"/>
          </a:bodyPr>
          <a:lstStyle/>
          <a:p>
            <a:r>
              <a:rPr lang="en-US" b="1" i="1" cap="none" dirty="0" smtClean="0"/>
              <a:t>The Last Supper </a:t>
            </a:r>
            <a:r>
              <a:rPr lang="en-US" b="1" dirty="0" smtClean="0"/>
              <a:t/>
            </a:r>
            <a:br>
              <a:rPr lang="en-US" b="1" dirty="0" smtClean="0"/>
            </a:br>
            <a:r>
              <a:rPr lang="en-US" b="1" dirty="0" smtClean="0"/>
              <a:t>Leonardo </a:t>
            </a:r>
            <a:r>
              <a:rPr lang="en-US" b="1" dirty="0"/>
              <a:t>da Vinci </a:t>
            </a:r>
            <a:r>
              <a:rPr lang="en-US" b="1" dirty="0" smtClean="0"/>
              <a:t/>
            </a:r>
            <a:br>
              <a:rPr lang="en-US" b="1" dirty="0" smtClean="0"/>
            </a:br>
            <a:r>
              <a:rPr lang="en-US" b="1" dirty="0" smtClean="0"/>
              <a:t>1495</a:t>
            </a:r>
            <a:br>
              <a:rPr lang="en-US" b="1" dirty="0" smtClean="0"/>
            </a:br>
            <a:r>
              <a:rPr lang="en-GB" dirty="0" smtClean="0"/>
              <a:t> </a:t>
            </a:r>
            <a:r>
              <a:rPr lang="en-GB" cap="none" dirty="0" smtClean="0"/>
              <a:t>Tempera And Oil On Plaster </a:t>
            </a:r>
            <a:endParaRPr lang="en-US" cap="none"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1386029" y="1988136"/>
            <a:ext cx="7482824" cy="4048085"/>
          </a:xfrm>
        </p:spPr>
      </p:pic>
      <p:sp>
        <p:nvSpPr>
          <p:cNvPr id="4" name="TextBox 3"/>
          <p:cNvSpPr txBox="1"/>
          <p:nvPr/>
        </p:nvSpPr>
        <p:spPr>
          <a:xfrm>
            <a:off x="9394371" y="3516086"/>
            <a:ext cx="1698172" cy="369332"/>
          </a:xfrm>
          <a:prstGeom prst="rect">
            <a:avLst/>
          </a:prstGeom>
          <a:noFill/>
        </p:spPr>
        <p:txBody>
          <a:bodyPr wrap="square" rtlCol="0">
            <a:spAutoFit/>
          </a:bodyPr>
          <a:lstStyle/>
          <a:p>
            <a:r>
              <a:rPr lang="en-US" dirty="0" err="1" smtClean="0"/>
              <a:t>Da</a:t>
            </a:r>
            <a:r>
              <a:rPr lang="en-US" dirty="0" smtClean="0"/>
              <a:t> Vinci, 1495</a:t>
            </a:r>
            <a:endParaRPr lang="en-GB" dirty="0"/>
          </a:p>
        </p:txBody>
      </p:sp>
    </p:spTree>
    <p:extLst>
      <p:ext uri="{BB962C8B-B14F-4D97-AF65-F5344CB8AC3E}">
        <p14:creationId xmlns:p14="http://schemas.microsoft.com/office/powerpoint/2010/main" xmlns="" val="46074976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3" y="126124"/>
            <a:ext cx="10233757" cy="501673"/>
          </a:xfrm>
        </p:spPr>
        <p:txBody>
          <a:bodyPr>
            <a:normAutofit fontScale="90000"/>
          </a:bodyPr>
          <a:lstStyle/>
          <a:p>
            <a:r>
              <a:rPr lang="en-US" b="1" dirty="0"/>
              <a:t>The Last Supper </a:t>
            </a:r>
            <a:endParaRPr lang="en-US" b="1" cap="none" dirty="0"/>
          </a:p>
        </p:txBody>
      </p:sp>
      <p:sp>
        <p:nvSpPr>
          <p:cNvPr id="3" name="Content Placeholder 2"/>
          <p:cNvSpPr>
            <a:spLocks noGrp="1"/>
          </p:cNvSpPr>
          <p:nvPr>
            <p:ph sz="quarter" idx="13"/>
          </p:nvPr>
        </p:nvSpPr>
        <p:spPr>
          <a:xfrm>
            <a:off x="137473" y="821130"/>
            <a:ext cx="11886205" cy="5907216"/>
          </a:xfrm>
        </p:spPr>
        <p:txBody>
          <a:bodyPr>
            <a:normAutofit/>
          </a:bodyPr>
          <a:lstStyle/>
          <a:p>
            <a:r>
              <a:rPr lang="en-US" sz="2400" b="1" cap="none" dirty="0" smtClean="0"/>
              <a:t>Lines</a:t>
            </a:r>
            <a:r>
              <a:rPr lang="en-US" sz="2400" b="1" cap="none" dirty="0"/>
              <a:t>-</a:t>
            </a:r>
            <a:r>
              <a:rPr lang="en-US" sz="2400" b="1" cap="none" dirty="0" smtClean="0"/>
              <a:t> </a:t>
            </a:r>
            <a:r>
              <a:rPr lang="en-US" sz="2400" cap="none" dirty="0"/>
              <a:t>V</a:t>
            </a:r>
            <a:r>
              <a:rPr lang="en-US" sz="2400" cap="none" dirty="0" smtClean="0"/>
              <a:t>ertical lines are used to emphasize on motion in the art.</a:t>
            </a:r>
          </a:p>
          <a:p>
            <a:r>
              <a:rPr lang="en-US" sz="2400" b="1" cap="none" dirty="0" smtClean="0"/>
              <a:t>Shape-</a:t>
            </a:r>
            <a:r>
              <a:rPr lang="en-US" sz="2400" cap="none" dirty="0" smtClean="0"/>
              <a:t> A rectangular shape has been used to replicate the building.</a:t>
            </a:r>
          </a:p>
          <a:p>
            <a:r>
              <a:rPr lang="en-US" sz="2400" b="1" cap="none" dirty="0" smtClean="0"/>
              <a:t>Light- </a:t>
            </a:r>
            <a:r>
              <a:rPr lang="en-US" sz="2400" cap="none" dirty="0" smtClean="0"/>
              <a:t>The light is dispersed throughout the artwork but the background is shaded. </a:t>
            </a:r>
          </a:p>
          <a:p>
            <a:r>
              <a:rPr lang="en-US" sz="2400" b="1" cap="none" dirty="0" smtClean="0"/>
              <a:t>Colors- </a:t>
            </a:r>
            <a:r>
              <a:rPr lang="en-US" sz="2400" cap="none" dirty="0" smtClean="0"/>
              <a:t>The notable colors are blue, grey, green and maroon that are bright with one hue. The bright colors stand out against the dark background. </a:t>
            </a:r>
          </a:p>
          <a:p>
            <a:r>
              <a:rPr lang="en-US" sz="2400" b="1" cap="none" dirty="0" smtClean="0"/>
              <a:t>Texture- </a:t>
            </a:r>
            <a:r>
              <a:rPr lang="en-US" sz="2400" cap="none" dirty="0" smtClean="0"/>
              <a:t>The texture is impasto as the paint has been laid in one area with thick layers making it heavier on different sides. </a:t>
            </a:r>
          </a:p>
          <a:p>
            <a:r>
              <a:rPr lang="en-US" sz="2400" b="1" cap="none" dirty="0" smtClean="0"/>
              <a:t>Mass- </a:t>
            </a:r>
            <a:r>
              <a:rPr lang="en-US" sz="2400" cap="none" dirty="0" smtClean="0"/>
              <a:t>The lighting creates the illusion that people are taking space and mass in the artwork. </a:t>
            </a:r>
            <a:endParaRPr lang="en-US" sz="2400" b="1" cap="none" dirty="0" smtClean="0"/>
          </a:p>
          <a:p>
            <a:r>
              <a:rPr lang="en-US" sz="2400" b="1" cap="none" dirty="0" smtClean="0"/>
              <a:t>Time- </a:t>
            </a:r>
            <a:r>
              <a:rPr lang="en-US" sz="2400" cap="none" dirty="0" smtClean="0"/>
              <a:t>The natural </a:t>
            </a:r>
            <a:r>
              <a:rPr lang="en-US" sz="2400" cap="none" dirty="0"/>
              <a:t>light gives the sense its </a:t>
            </a:r>
            <a:r>
              <a:rPr lang="en-US" sz="2400" cap="none" dirty="0" smtClean="0"/>
              <a:t>daytime.</a:t>
            </a:r>
            <a:endParaRPr lang="en-US" sz="2400" b="1" cap="none" dirty="0" smtClean="0"/>
          </a:p>
          <a:p>
            <a:r>
              <a:rPr lang="en-US" sz="2400" b="1" cap="none" dirty="0" smtClean="0"/>
              <a:t>Motion- </a:t>
            </a:r>
            <a:r>
              <a:rPr lang="en-US" sz="2400" cap="none" dirty="0"/>
              <a:t>O</a:t>
            </a:r>
            <a:r>
              <a:rPr lang="en-US" sz="2400" cap="none" dirty="0" smtClean="0"/>
              <a:t>utstretched arms and standing people highlight motion on the table. </a:t>
            </a:r>
          </a:p>
          <a:p>
            <a:pPr marL="0" indent="0">
              <a:buNone/>
            </a:pPr>
            <a:endParaRPr lang="en-US" sz="2400" cap="none" dirty="0" smtClean="0"/>
          </a:p>
          <a:p>
            <a:endParaRPr lang="en-US" sz="2400" cap="none" dirty="0"/>
          </a:p>
        </p:txBody>
      </p:sp>
    </p:spTree>
    <p:extLst>
      <p:ext uri="{BB962C8B-B14F-4D97-AF65-F5344CB8AC3E}">
        <p14:creationId xmlns:p14="http://schemas.microsoft.com/office/powerpoint/2010/main" xmlns="" val="31579055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81" y="127198"/>
            <a:ext cx="10104519" cy="718964"/>
          </a:xfrm>
        </p:spPr>
        <p:txBody>
          <a:bodyPr/>
          <a:lstStyle/>
          <a:p>
            <a:r>
              <a:rPr lang="en-US" b="1" dirty="0"/>
              <a:t>The Last Supper </a:t>
            </a:r>
            <a:r>
              <a:rPr lang="en-US" b="1" dirty="0" smtClean="0"/>
              <a:t>design</a:t>
            </a:r>
            <a:endParaRPr lang="en-US" dirty="0"/>
          </a:p>
        </p:txBody>
      </p:sp>
      <p:sp>
        <p:nvSpPr>
          <p:cNvPr id="3" name="Content Placeholder 2"/>
          <p:cNvSpPr>
            <a:spLocks noGrp="1"/>
          </p:cNvSpPr>
          <p:nvPr>
            <p:ph sz="quarter" idx="13"/>
          </p:nvPr>
        </p:nvSpPr>
        <p:spPr>
          <a:xfrm>
            <a:off x="341193" y="1009934"/>
            <a:ext cx="11627893" cy="5636525"/>
          </a:xfrm>
        </p:spPr>
        <p:txBody>
          <a:bodyPr>
            <a:normAutofit/>
          </a:bodyPr>
          <a:lstStyle/>
          <a:p>
            <a:r>
              <a:rPr lang="en-US" sz="2400" b="1" cap="none" dirty="0"/>
              <a:t>Unity- </a:t>
            </a:r>
            <a:r>
              <a:rPr lang="en-US" sz="2400" cap="none" dirty="0" smtClean="0"/>
              <a:t>The texture, lighting and motion work together t make a harmonious whole. </a:t>
            </a:r>
            <a:endParaRPr lang="en-US" sz="2400" b="1" cap="none" dirty="0"/>
          </a:p>
          <a:p>
            <a:r>
              <a:rPr lang="en-US" sz="2400" b="1" cap="none" dirty="0" smtClean="0"/>
              <a:t>Variety- </a:t>
            </a:r>
            <a:r>
              <a:rPr lang="en-US" sz="2400" cap="none" dirty="0" smtClean="0"/>
              <a:t>The different color shades, mass and texture create diversity.</a:t>
            </a:r>
            <a:endParaRPr lang="en-US" sz="2400" b="1" cap="none" dirty="0"/>
          </a:p>
          <a:p>
            <a:r>
              <a:rPr lang="en-US" sz="2400" b="1" cap="none" dirty="0"/>
              <a:t>Balance- </a:t>
            </a:r>
            <a:r>
              <a:rPr lang="en-US" sz="2400" cap="none" dirty="0"/>
              <a:t>The art is asymmetrical as both sides are not </a:t>
            </a:r>
            <a:r>
              <a:rPr lang="en-US" sz="2400" cap="none" dirty="0" smtClean="0"/>
              <a:t>equal</a:t>
            </a:r>
            <a:r>
              <a:rPr lang="en-US" sz="2400" b="1" cap="none" dirty="0" smtClean="0"/>
              <a:t>.</a:t>
            </a:r>
            <a:endParaRPr lang="en-US" sz="2400" b="1" cap="none" dirty="0"/>
          </a:p>
          <a:p>
            <a:r>
              <a:rPr lang="en-US" sz="2400" b="1" cap="none" dirty="0" smtClean="0"/>
              <a:t>Emphasis- </a:t>
            </a:r>
            <a:r>
              <a:rPr lang="en-US" sz="2400" cap="none" dirty="0" smtClean="0"/>
              <a:t>The focal point is the center piece image. </a:t>
            </a:r>
            <a:endParaRPr lang="en-US" sz="2400" b="1" cap="none" dirty="0"/>
          </a:p>
          <a:p>
            <a:r>
              <a:rPr lang="en-US" sz="2400" b="1" cap="none" dirty="0"/>
              <a:t>Directional </a:t>
            </a:r>
            <a:r>
              <a:rPr lang="en-US" sz="2400" b="1" cap="none" dirty="0" smtClean="0"/>
              <a:t>forces- </a:t>
            </a:r>
            <a:r>
              <a:rPr lang="en-US" sz="2400" cap="none" dirty="0" smtClean="0"/>
              <a:t>The eye follow the motion and the texture. </a:t>
            </a:r>
            <a:endParaRPr lang="en-US" sz="2400" b="1" cap="none" dirty="0"/>
          </a:p>
          <a:p>
            <a:r>
              <a:rPr lang="en-US" sz="2400" b="1" cap="none" dirty="0"/>
              <a:t>Contrast- </a:t>
            </a:r>
            <a:r>
              <a:rPr lang="en-US" sz="2400" cap="none" dirty="0" smtClean="0"/>
              <a:t>Contrasting elements can be viewed on the figures. </a:t>
            </a:r>
            <a:endParaRPr lang="en-US" sz="2400" b="1" cap="none" dirty="0"/>
          </a:p>
          <a:p>
            <a:r>
              <a:rPr lang="en-US" sz="2400" b="1" cap="none" dirty="0"/>
              <a:t>Repetition &amp; rhythm- </a:t>
            </a:r>
            <a:r>
              <a:rPr lang="en-US" sz="2400" cap="none" dirty="0" smtClean="0"/>
              <a:t>The texture, mass and motion are repeated. </a:t>
            </a:r>
            <a:endParaRPr lang="en-US" sz="2400" b="1" cap="none" dirty="0"/>
          </a:p>
          <a:p>
            <a:r>
              <a:rPr lang="en-US" sz="2400" b="1" cap="none" dirty="0"/>
              <a:t>Scale &amp;proportion- </a:t>
            </a:r>
            <a:r>
              <a:rPr lang="en-US" sz="2400" cap="none" dirty="0"/>
              <a:t>The figures are </a:t>
            </a:r>
            <a:r>
              <a:rPr lang="en-US" sz="2400" cap="none" dirty="0" smtClean="0"/>
              <a:t>not in </a:t>
            </a:r>
            <a:r>
              <a:rPr lang="en-US" sz="2400" cap="none" dirty="0"/>
              <a:t>proportion to each other. </a:t>
            </a:r>
            <a:endParaRPr lang="en-US" sz="2400" b="1" cap="none" dirty="0"/>
          </a:p>
          <a:p>
            <a:pPr marL="0" indent="0">
              <a:buNone/>
            </a:pPr>
            <a:endParaRPr lang="en-US" sz="2400" b="1" cap="none" dirty="0"/>
          </a:p>
          <a:p>
            <a:endParaRPr lang="en-US" sz="2400" cap="none" dirty="0"/>
          </a:p>
        </p:txBody>
      </p:sp>
    </p:spTree>
    <p:extLst>
      <p:ext uri="{BB962C8B-B14F-4D97-AF65-F5344CB8AC3E}">
        <p14:creationId xmlns:p14="http://schemas.microsoft.com/office/powerpoint/2010/main" xmlns="" val="339788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79" y="315310"/>
            <a:ext cx="10416804" cy="1560786"/>
          </a:xfrm>
        </p:spPr>
        <p:txBody>
          <a:bodyPr>
            <a:normAutofit fontScale="90000"/>
          </a:bodyPr>
          <a:lstStyle/>
          <a:p>
            <a:r>
              <a:rPr lang="en-US" b="1" i="1" cap="none" dirty="0" smtClean="0"/>
              <a:t>Virgin And Child Before An Archway </a:t>
            </a:r>
            <a:r>
              <a:rPr lang="en-US" b="1" dirty="0" smtClean="0"/>
              <a:t/>
            </a:r>
            <a:br>
              <a:rPr lang="en-US" b="1" dirty="0" smtClean="0"/>
            </a:br>
            <a:r>
              <a:rPr lang="en-US" b="1" dirty="0" smtClean="0"/>
              <a:t>Albrecht </a:t>
            </a:r>
            <a:br>
              <a:rPr lang="en-US" b="1" dirty="0" smtClean="0"/>
            </a:br>
            <a:r>
              <a:rPr lang="en-US" b="1" dirty="0" err="1" smtClean="0"/>
              <a:t>Dürer</a:t>
            </a:r>
            <a:r>
              <a:rPr lang="en-US" b="1" dirty="0" smtClean="0"/>
              <a:t> 1495</a:t>
            </a:r>
            <a:br>
              <a:rPr lang="en-US" b="1" dirty="0" smtClean="0"/>
            </a:br>
            <a:r>
              <a:rPr lang="en-GB" cap="none" dirty="0" smtClean="0"/>
              <a:t> Oil On Panel </a:t>
            </a:r>
            <a:endParaRPr lang="en-US" b="1" cap="none"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4564366" y="1995693"/>
            <a:ext cx="3223800" cy="4357228"/>
          </a:xfrm>
        </p:spPr>
      </p:pic>
      <p:sp>
        <p:nvSpPr>
          <p:cNvPr id="5" name="TextBox 4"/>
          <p:cNvSpPr txBox="1"/>
          <p:nvPr/>
        </p:nvSpPr>
        <p:spPr>
          <a:xfrm>
            <a:off x="8469086" y="3853543"/>
            <a:ext cx="1959428" cy="369332"/>
          </a:xfrm>
          <a:prstGeom prst="rect">
            <a:avLst/>
          </a:prstGeom>
          <a:noFill/>
        </p:spPr>
        <p:txBody>
          <a:bodyPr wrap="square" rtlCol="0">
            <a:spAutoFit/>
          </a:bodyPr>
          <a:lstStyle/>
          <a:p>
            <a:r>
              <a:rPr lang="en-US" dirty="0" err="1" smtClean="0"/>
              <a:t>Dürer</a:t>
            </a:r>
            <a:r>
              <a:rPr lang="en-US" dirty="0" smtClean="0"/>
              <a:t>, 1495</a:t>
            </a:r>
            <a:endParaRPr lang="en-GB" dirty="0"/>
          </a:p>
        </p:txBody>
      </p:sp>
    </p:spTree>
    <p:extLst>
      <p:ext uri="{BB962C8B-B14F-4D97-AF65-F5344CB8AC3E}">
        <p14:creationId xmlns:p14="http://schemas.microsoft.com/office/powerpoint/2010/main" xmlns="" val="3539397677"/>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593" y="315310"/>
            <a:ext cx="9953689" cy="599090"/>
          </a:xfrm>
        </p:spPr>
        <p:txBody>
          <a:bodyPr>
            <a:normAutofit/>
          </a:bodyPr>
          <a:lstStyle/>
          <a:p>
            <a:r>
              <a:rPr lang="en-US" b="1" dirty="0"/>
              <a:t>Virgin and Child before an Archway </a:t>
            </a:r>
            <a:endParaRPr lang="en-US" b="1" cap="none" dirty="0"/>
          </a:p>
        </p:txBody>
      </p:sp>
      <p:sp>
        <p:nvSpPr>
          <p:cNvPr id="3" name="Content Placeholder 2"/>
          <p:cNvSpPr>
            <a:spLocks noGrp="1"/>
          </p:cNvSpPr>
          <p:nvPr>
            <p:ph sz="quarter" idx="13"/>
          </p:nvPr>
        </p:nvSpPr>
        <p:spPr>
          <a:xfrm>
            <a:off x="136478" y="914400"/>
            <a:ext cx="11873552" cy="5943600"/>
          </a:xfrm>
        </p:spPr>
        <p:txBody>
          <a:bodyPr>
            <a:normAutofit/>
          </a:bodyPr>
          <a:lstStyle/>
          <a:p>
            <a:r>
              <a:rPr lang="en-US" sz="2400" b="1" cap="none" dirty="0" smtClean="0"/>
              <a:t>Lines- </a:t>
            </a:r>
            <a:r>
              <a:rPr lang="en-US" sz="2400" cap="none" dirty="0"/>
              <a:t>C</a:t>
            </a:r>
            <a:r>
              <a:rPr lang="en-US" sz="2400" cap="none" dirty="0" smtClean="0"/>
              <a:t>urvy lines are used to create motion. </a:t>
            </a:r>
          </a:p>
          <a:p>
            <a:r>
              <a:rPr lang="en-US" sz="2400" b="1" cap="none" dirty="0" smtClean="0"/>
              <a:t>Shape- </a:t>
            </a:r>
            <a:r>
              <a:rPr lang="en-US" sz="2400" cap="none" dirty="0" smtClean="0"/>
              <a:t>Circular shapes are used to show beauty. </a:t>
            </a:r>
          </a:p>
          <a:p>
            <a:r>
              <a:rPr lang="en-US" sz="2400" b="1" cap="none" dirty="0" smtClean="0"/>
              <a:t>Light- </a:t>
            </a:r>
            <a:r>
              <a:rPr lang="en-US" sz="2400" cap="none" dirty="0" smtClean="0"/>
              <a:t>Lighting is dispersed throughout the artwork but the figures are brighter. </a:t>
            </a:r>
            <a:endParaRPr lang="en-US" sz="2400" b="1" cap="none" dirty="0" smtClean="0"/>
          </a:p>
          <a:p>
            <a:r>
              <a:rPr lang="en-US" sz="2400" b="1" cap="none" dirty="0" smtClean="0"/>
              <a:t>Colors- </a:t>
            </a:r>
            <a:r>
              <a:rPr lang="en-US" sz="2400" cap="none" dirty="0"/>
              <a:t>T</a:t>
            </a:r>
            <a:r>
              <a:rPr lang="en-US" sz="2400" cap="none" dirty="0" smtClean="0"/>
              <a:t>he colors used are brown, white, maroon and red all of which are bright with different shades and stand out against the background. </a:t>
            </a:r>
          </a:p>
          <a:p>
            <a:r>
              <a:rPr lang="en-US" sz="2400" b="1" cap="none" dirty="0" smtClean="0"/>
              <a:t>Texture-</a:t>
            </a:r>
            <a:r>
              <a:rPr lang="en-US" sz="2400" cap="none" dirty="0" smtClean="0"/>
              <a:t> The paint texture of this art is impasto as the paint has been laid in different areas with thick layers. </a:t>
            </a:r>
          </a:p>
          <a:p>
            <a:r>
              <a:rPr lang="en-US" sz="2400" b="1" cap="none" dirty="0" smtClean="0"/>
              <a:t>Mass- </a:t>
            </a:r>
            <a:r>
              <a:rPr lang="en-US" sz="2400" cap="none" dirty="0" smtClean="0"/>
              <a:t>The bright colors highlight that the artwork is heavier on the background. </a:t>
            </a:r>
          </a:p>
          <a:p>
            <a:r>
              <a:rPr lang="en-US" sz="2400" b="1" cap="none" dirty="0" smtClean="0"/>
              <a:t>Time- </a:t>
            </a:r>
            <a:r>
              <a:rPr lang="en-US" sz="2400" cap="none" dirty="0" smtClean="0"/>
              <a:t>The nature of its lighting make it seem that it is at nighttime. </a:t>
            </a:r>
          </a:p>
          <a:p>
            <a:r>
              <a:rPr lang="en-US" sz="2400" b="1" cap="none" dirty="0" smtClean="0"/>
              <a:t>Motion- </a:t>
            </a:r>
            <a:r>
              <a:rPr lang="en-US" sz="2400" cap="none" dirty="0" smtClean="0"/>
              <a:t>Outstretched arms depict motion by the figures</a:t>
            </a:r>
            <a:r>
              <a:rPr lang="en-US" sz="2400" cap="none" smtClean="0"/>
              <a:t>. </a:t>
            </a:r>
            <a:endParaRPr lang="en-US" sz="2400" cap="none" dirty="0" smtClean="0"/>
          </a:p>
          <a:p>
            <a:endParaRPr lang="en-US" sz="2400" cap="none" dirty="0"/>
          </a:p>
        </p:txBody>
      </p:sp>
    </p:spTree>
    <p:extLst>
      <p:ext uri="{BB962C8B-B14F-4D97-AF65-F5344CB8AC3E}">
        <p14:creationId xmlns:p14="http://schemas.microsoft.com/office/powerpoint/2010/main" xmlns="" val="163513493"/>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34" y="0"/>
            <a:ext cx="10118166" cy="678020"/>
          </a:xfrm>
        </p:spPr>
        <p:txBody>
          <a:bodyPr/>
          <a:lstStyle/>
          <a:p>
            <a:r>
              <a:rPr lang="en-US" b="1" dirty="0"/>
              <a:t>Virgin and </a:t>
            </a:r>
            <a:r>
              <a:rPr lang="en-US" b="1" dirty="0" smtClean="0"/>
              <a:t>Child design</a:t>
            </a:r>
            <a:endParaRPr lang="en-US" dirty="0"/>
          </a:p>
        </p:txBody>
      </p:sp>
      <p:sp>
        <p:nvSpPr>
          <p:cNvPr id="3" name="Content Placeholder 2"/>
          <p:cNvSpPr>
            <a:spLocks noGrp="1"/>
          </p:cNvSpPr>
          <p:nvPr>
            <p:ph sz="quarter" idx="13"/>
          </p:nvPr>
        </p:nvSpPr>
        <p:spPr>
          <a:xfrm>
            <a:off x="272955" y="832514"/>
            <a:ext cx="11696132" cy="5909480"/>
          </a:xfrm>
        </p:spPr>
        <p:txBody>
          <a:bodyPr>
            <a:normAutofit/>
          </a:bodyPr>
          <a:lstStyle/>
          <a:p>
            <a:r>
              <a:rPr lang="en-US" sz="2400" b="1" cap="none" dirty="0"/>
              <a:t>Unity- </a:t>
            </a:r>
            <a:r>
              <a:rPr lang="en-US" sz="2400" cap="none" dirty="0" smtClean="0"/>
              <a:t>The color lighting and texture work together to  make a harmonious whole.</a:t>
            </a:r>
            <a:endParaRPr lang="en-US" sz="2400" b="1" cap="none" dirty="0"/>
          </a:p>
          <a:p>
            <a:r>
              <a:rPr lang="en-US" sz="2400" b="1" cap="none" dirty="0" smtClean="0"/>
              <a:t>Variety- </a:t>
            </a:r>
            <a:r>
              <a:rPr lang="en-US" sz="2400" cap="none" dirty="0" smtClean="0"/>
              <a:t>The mass, color and lighting create diversity. </a:t>
            </a:r>
            <a:endParaRPr lang="en-US" sz="2400" b="1" cap="none" dirty="0"/>
          </a:p>
          <a:p>
            <a:r>
              <a:rPr lang="en-US" sz="2400" b="1" cap="none" dirty="0"/>
              <a:t>Balance- </a:t>
            </a:r>
            <a:r>
              <a:rPr lang="en-US" sz="2400" cap="none" dirty="0"/>
              <a:t>The art is symmetrical as both sides are </a:t>
            </a:r>
            <a:r>
              <a:rPr lang="en-US" sz="2400" cap="none" dirty="0" smtClean="0"/>
              <a:t>equal.</a:t>
            </a:r>
            <a:endParaRPr lang="en-US" sz="2400" b="1" cap="none" dirty="0"/>
          </a:p>
          <a:p>
            <a:r>
              <a:rPr lang="en-US" sz="2400" b="1" cap="none" dirty="0" smtClean="0"/>
              <a:t>Emphasis- </a:t>
            </a:r>
            <a:r>
              <a:rPr lang="en-US" sz="2400" cap="none" dirty="0" smtClean="0"/>
              <a:t>The focal point of the art is the child. </a:t>
            </a:r>
            <a:endParaRPr lang="en-US" sz="2400" b="1" cap="none" dirty="0"/>
          </a:p>
          <a:p>
            <a:r>
              <a:rPr lang="en-US" sz="2400" b="1" cap="none" dirty="0"/>
              <a:t>Directional </a:t>
            </a:r>
            <a:r>
              <a:rPr lang="en-US" sz="2400" b="1" cap="none" dirty="0" smtClean="0"/>
              <a:t>forces- </a:t>
            </a:r>
            <a:r>
              <a:rPr lang="en-US" sz="2400" cap="none" dirty="0" smtClean="0"/>
              <a:t>The eye follow the lighting and the color.</a:t>
            </a:r>
            <a:endParaRPr lang="en-US" sz="2400" b="1" cap="none" dirty="0"/>
          </a:p>
          <a:p>
            <a:r>
              <a:rPr lang="en-US" sz="2400" b="1" cap="none" dirty="0"/>
              <a:t>Contrast- </a:t>
            </a:r>
            <a:r>
              <a:rPr lang="en-US" sz="2400" cap="none" dirty="0" smtClean="0"/>
              <a:t>Contrasting elements are viewed on the objects.</a:t>
            </a:r>
            <a:endParaRPr lang="en-US" sz="2400" b="1" cap="none" dirty="0"/>
          </a:p>
          <a:p>
            <a:r>
              <a:rPr lang="en-US" sz="2400" b="1" cap="none" dirty="0"/>
              <a:t>Repetition &amp; rhythm- </a:t>
            </a:r>
            <a:r>
              <a:rPr lang="en-US" sz="2400" cap="none" dirty="0" smtClean="0"/>
              <a:t>Both the color and mass have been repeated. </a:t>
            </a:r>
            <a:endParaRPr lang="en-US" sz="2400" b="1" cap="none" dirty="0"/>
          </a:p>
          <a:p>
            <a:r>
              <a:rPr lang="en-US" sz="2400" b="1" cap="none" dirty="0"/>
              <a:t>Scale &amp;proportion- </a:t>
            </a:r>
            <a:r>
              <a:rPr lang="en-US" sz="2400" cap="none" dirty="0" smtClean="0"/>
              <a:t>The objects are </a:t>
            </a:r>
            <a:r>
              <a:rPr lang="en-US" sz="2400" cap="none" dirty="0"/>
              <a:t>not in proportion to each other. </a:t>
            </a:r>
            <a:endParaRPr lang="en-US" sz="2400" b="1" cap="none" dirty="0"/>
          </a:p>
          <a:p>
            <a:endParaRPr lang="en-US" sz="2400" b="1" cap="none" dirty="0"/>
          </a:p>
        </p:txBody>
      </p:sp>
    </p:spTree>
    <p:extLst>
      <p:ext uri="{BB962C8B-B14F-4D97-AF65-F5344CB8AC3E}">
        <p14:creationId xmlns:p14="http://schemas.microsoft.com/office/powerpoint/2010/main" xmlns="" val="235253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06" y="150125"/>
            <a:ext cx="10364452" cy="668739"/>
          </a:xfrm>
        </p:spPr>
        <p:txBody>
          <a:bodyPr/>
          <a:lstStyle/>
          <a:p>
            <a:r>
              <a:rPr lang="en-US" cap="none" dirty="0" smtClean="0"/>
              <a:t>Art Criticism: Contextual Theory</a:t>
            </a:r>
            <a:endParaRPr lang="en-US" cap="none" dirty="0"/>
          </a:p>
        </p:txBody>
      </p:sp>
      <p:sp>
        <p:nvSpPr>
          <p:cNvPr id="3" name="Content Placeholder 2"/>
          <p:cNvSpPr>
            <a:spLocks noGrp="1"/>
          </p:cNvSpPr>
          <p:nvPr>
            <p:ph sz="quarter" idx="13"/>
          </p:nvPr>
        </p:nvSpPr>
        <p:spPr>
          <a:xfrm>
            <a:off x="204716" y="1009934"/>
            <a:ext cx="11791666" cy="5677469"/>
          </a:xfrm>
        </p:spPr>
        <p:txBody>
          <a:bodyPr>
            <a:normAutofit fontScale="92500" lnSpcReduction="20000"/>
          </a:bodyPr>
          <a:lstStyle/>
          <a:p>
            <a:r>
              <a:rPr lang="en-US" sz="2600" cap="none" dirty="0" smtClean="0"/>
              <a:t>The contextual theory considers art a product of culture. They try to ascertain how the artwork fit in the society at the time of its creation </a:t>
            </a:r>
            <a:r>
              <a:rPr lang="en-US" sz="2800" cap="none" dirty="0"/>
              <a:t>(Barrett, 2014)</a:t>
            </a:r>
            <a:r>
              <a:rPr lang="en-US" sz="2600" cap="none" dirty="0" smtClean="0"/>
              <a:t>. Critics using this theory focus on what is happening at the same time when the artwork is designed </a:t>
            </a:r>
            <a:r>
              <a:rPr lang="en-US" sz="2400" cap="none" dirty="0"/>
              <a:t>(Frank, 2014)</a:t>
            </a:r>
            <a:r>
              <a:rPr lang="en-US" sz="2600" cap="none" dirty="0" smtClean="0"/>
              <a:t>. How does it fit within the society at its time of creation?</a:t>
            </a:r>
          </a:p>
          <a:p>
            <a:r>
              <a:rPr lang="en-US" sz="2600" cap="none" dirty="0" smtClean="0"/>
              <a:t>The artworks presented in this gallery can be better understood through the use of the contextual theory </a:t>
            </a:r>
            <a:r>
              <a:rPr lang="en-US" sz="2800" cap="none" dirty="0"/>
              <a:t>(Barrett, 2014)</a:t>
            </a:r>
            <a:r>
              <a:rPr lang="en-US" sz="2600" cap="none" dirty="0" smtClean="0"/>
              <a:t>. The artworks are examples of art style during the renaissance period (</a:t>
            </a:r>
            <a:r>
              <a:rPr lang="en-US" sz="2800" cap="none" dirty="0"/>
              <a:t>Frank</a:t>
            </a:r>
            <a:r>
              <a:rPr lang="en-US" sz="2800" cap="none" dirty="0" smtClean="0"/>
              <a:t>, 2014</a:t>
            </a:r>
            <a:r>
              <a:rPr lang="en-US" sz="2600" cap="none" dirty="0" smtClean="0"/>
              <a:t>). </a:t>
            </a:r>
          </a:p>
          <a:p>
            <a:r>
              <a:rPr lang="en-US" sz="2600" cap="none" dirty="0" smtClean="0"/>
              <a:t>The renaissance era was characterized by high demand of artwork about spiritual subjects and religion </a:t>
            </a:r>
            <a:r>
              <a:rPr lang="en-US" sz="2400" cap="none" dirty="0"/>
              <a:t>(Barrett, 2014)</a:t>
            </a:r>
            <a:r>
              <a:rPr lang="en-US" sz="2600" cap="none" dirty="0" smtClean="0"/>
              <a:t>. </a:t>
            </a:r>
          </a:p>
          <a:p>
            <a:r>
              <a:rPr lang="en-US" sz="2600" cap="none" dirty="0" smtClean="0"/>
              <a:t>The </a:t>
            </a:r>
            <a:r>
              <a:rPr lang="en-US" sz="2600" i="1" cap="none" dirty="0" smtClean="0"/>
              <a:t>La Primavera </a:t>
            </a:r>
            <a:r>
              <a:rPr lang="en-US" sz="2600" cap="none" dirty="0" smtClean="0"/>
              <a:t>art best fits with the contextual theory. This art is about thought in humanism that commenced in the renaissance period </a:t>
            </a:r>
            <a:r>
              <a:rPr lang="en-US" sz="2400" cap="none" dirty="0"/>
              <a:t>(Barrett, 2014)</a:t>
            </a:r>
            <a:r>
              <a:rPr lang="en-US" sz="2600" cap="none" dirty="0" smtClean="0"/>
              <a:t>. This is a great example as it features spirituality </a:t>
            </a:r>
            <a:r>
              <a:rPr lang="en-US" sz="2400" cap="none" dirty="0"/>
              <a:t>(Frank, 2014)</a:t>
            </a:r>
            <a:r>
              <a:rPr lang="en-US" sz="2600" cap="none" dirty="0" smtClean="0"/>
              <a:t>. Thus, the structure of this art it emphasizes on human spirituality, an aspect that was of importance to the society during this time </a:t>
            </a:r>
            <a:r>
              <a:rPr lang="en-US" sz="2400" cap="none" dirty="0"/>
              <a:t>(Frank, 2014)</a:t>
            </a:r>
            <a:r>
              <a:rPr lang="en-US" sz="2600" cap="none" dirty="0" smtClean="0"/>
              <a:t>.  </a:t>
            </a:r>
          </a:p>
          <a:p>
            <a:endParaRPr lang="en-US" sz="2600" cap="none" dirty="0"/>
          </a:p>
        </p:txBody>
      </p:sp>
    </p:spTree>
    <p:extLst>
      <p:ext uri="{BB962C8B-B14F-4D97-AF65-F5344CB8AC3E}">
        <p14:creationId xmlns:p14="http://schemas.microsoft.com/office/powerpoint/2010/main" xmlns="" val="125424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284" y="191069"/>
            <a:ext cx="10363826" cy="808975"/>
          </a:xfrm>
        </p:spPr>
        <p:txBody>
          <a:bodyPr/>
          <a:lstStyle/>
          <a:p>
            <a:r>
              <a:rPr lang="en-US" cap="none" dirty="0"/>
              <a:t>Art Criticism: </a:t>
            </a:r>
            <a:r>
              <a:rPr lang="en-US" cap="none" dirty="0" smtClean="0"/>
              <a:t>Formal </a:t>
            </a:r>
            <a:r>
              <a:rPr lang="en-US" cap="none" dirty="0"/>
              <a:t>Theory</a:t>
            </a:r>
            <a:endParaRPr lang="en-US" dirty="0"/>
          </a:p>
        </p:txBody>
      </p:sp>
      <p:sp>
        <p:nvSpPr>
          <p:cNvPr id="3" name="Content Placeholder 2"/>
          <p:cNvSpPr>
            <a:spLocks noGrp="1"/>
          </p:cNvSpPr>
          <p:nvPr>
            <p:ph sz="quarter" idx="13"/>
          </p:nvPr>
        </p:nvSpPr>
        <p:spPr>
          <a:xfrm>
            <a:off x="191069" y="1160060"/>
            <a:ext cx="11900847" cy="5595582"/>
          </a:xfrm>
        </p:spPr>
        <p:txBody>
          <a:bodyPr>
            <a:noAutofit/>
          </a:bodyPr>
          <a:lstStyle/>
          <a:p>
            <a:r>
              <a:rPr lang="en-US" sz="2600" cap="none" dirty="0" smtClean="0"/>
              <a:t>The formal theory focuses on the composition of the artwork and how it is influenced by past works of art. As such, artwork might be influenced by work of other artists (Frank, 2014). For artworks that are categorized using this theory, the technical skill exhibited is important </a:t>
            </a:r>
            <a:r>
              <a:rPr lang="en-US" sz="2600" cap="none" dirty="0"/>
              <a:t>(Barrett, 2014)</a:t>
            </a:r>
            <a:r>
              <a:rPr lang="en-US" sz="2600" cap="none" dirty="0" smtClean="0"/>
              <a:t>. The critics using this theory criticize artwork in the context of its aesthetics </a:t>
            </a:r>
            <a:r>
              <a:rPr lang="en-US" sz="2600" cap="none" dirty="0"/>
              <a:t>(Barrett, 2014)</a:t>
            </a:r>
            <a:r>
              <a:rPr lang="en-US" sz="2600" cap="none" dirty="0" smtClean="0"/>
              <a:t>. </a:t>
            </a:r>
          </a:p>
          <a:p>
            <a:r>
              <a:rPr lang="en-US" sz="2600" i="1" cap="none" dirty="0" smtClean="0"/>
              <a:t>The Last Supper </a:t>
            </a:r>
            <a:r>
              <a:rPr lang="en-US" sz="2600" cap="none" dirty="0" smtClean="0"/>
              <a:t>artwork is better understood and categorized using this theory. </a:t>
            </a:r>
          </a:p>
          <a:p>
            <a:r>
              <a:rPr lang="en-US" sz="2600" cap="none" dirty="0" smtClean="0"/>
              <a:t>The artwork shows excellent use of both design principles and visual elements </a:t>
            </a:r>
            <a:r>
              <a:rPr lang="en-US" sz="2600" cap="none" dirty="0"/>
              <a:t>(Barrett, 2014)</a:t>
            </a:r>
            <a:r>
              <a:rPr lang="en-US" sz="2600" cap="none" dirty="0" smtClean="0"/>
              <a:t>. The linear perspective used in </a:t>
            </a:r>
            <a:r>
              <a:rPr lang="en-US" sz="2600" i="1" cap="none" dirty="0" smtClean="0"/>
              <a:t>The </a:t>
            </a:r>
            <a:r>
              <a:rPr lang="en-US" sz="2600" i="1" cap="none" dirty="0"/>
              <a:t>Last Supper </a:t>
            </a:r>
            <a:r>
              <a:rPr lang="en-US" sz="2600" cap="none" dirty="0" smtClean="0"/>
              <a:t>was relatively new in the 1400s</a:t>
            </a:r>
            <a:r>
              <a:rPr lang="en-US" sz="2600" i="1" cap="none" dirty="0" smtClean="0"/>
              <a:t>. </a:t>
            </a:r>
            <a:r>
              <a:rPr lang="en-US" sz="2600" cap="none" dirty="0" smtClean="0"/>
              <a:t>Besides, elements of humanism have been used to showcase the disciples </a:t>
            </a:r>
            <a:r>
              <a:rPr lang="en-US" sz="2600" cap="none" dirty="0"/>
              <a:t>(Barrett, 2014)</a:t>
            </a:r>
            <a:r>
              <a:rPr lang="en-US" sz="2600" cap="none" dirty="0" smtClean="0"/>
              <a:t>. </a:t>
            </a:r>
          </a:p>
          <a:p>
            <a:r>
              <a:rPr lang="en-US" sz="2600" cap="none" dirty="0" smtClean="0"/>
              <a:t>The structure of this artwork, both visual and design elements, can be compared to past works of art. </a:t>
            </a:r>
            <a:endParaRPr lang="en-US" sz="2600" cap="none" dirty="0"/>
          </a:p>
        </p:txBody>
      </p:sp>
    </p:spTree>
    <p:extLst>
      <p:ext uri="{BB962C8B-B14F-4D97-AF65-F5344CB8AC3E}">
        <p14:creationId xmlns:p14="http://schemas.microsoft.com/office/powerpoint/2010/main" xmlns="" val="19081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22" y="0"/>
            <a:ext cx="10364452" cy="787202"/>
          </a:xfrm>
        </p:spPr>
        <p:txBody>
          <a:bodyPr/>
          <a:lstStyle/>
          <a:p>
            <a:r>
              <a:rPr lang="en-US" cap="none" dirty="0"/>
              <a:t>Art Criticism: </a:t>
            </a:r>
            <a:r>
              <a:rPr lang="en-US" cap="none" dirty="0" smtClean="0"/>
              <a:t>Expressive </a:t>
            </a:r>
            <a:r>
              <a:rPr lang="en-US" cap="none" dirty="0"/>
              <a:t>Theory</a:t>
            </a:r>
            <a:endParaRPr lang="en-US" dirty="0"/>
          </a:p>
        </p:txBody>
      </p:sp>
      <p:sp>
        <p:nvSpPr>
          <p:cNvPr id="3" name="Content Placeholder 2"/>
          <p:cNvSpPr>
            <a:spLocks noGrp="1"/>
          </p:cNvSpPr>
          <p:nvPr>
            <p:ph sz="quarter" idx="13"/>
          </p:nvPr>
        </p:nvSpPr>
        <p:spPr>
          <a:xfrm>
            <a:off x="191069" y="1146412"/>
            <a:ext cx="11778018" cy="5554639"/>
          </a:xfrm>
        </p:spPr>
        <p:txBody>
          <a:bodyPr>
            <a:normAutofit/>
          </a:bodyPr>
          <a:lstStyle/>
          <a:p>
            <a:r>
              <a:rPr lang="en-US" sz="2600" cap="none" dirty="0" smtClean="0"/>
              <a:t>Expressive theories focus their attention to the artist’s expression of world view or personality. As such, they are looking at the personal meanings and psychological insights </a:t>
            </a:r>
            <a:r>
              <a:rPr lang="en-US" sz="2800" cap="none" dirty="0"/>
              <a:t>(Barrett, 2014)</a:t>
            </a:r>
            <a:r>
              <a:rPr lang="en-US" sz="2600" cap="none" dirty="0" smtClean="0"/>
              <a:t>.</a:t>
            </a:r>
          </a:p>
          <a:p>
            <a:r>
              <a:rPr lang="en-US" sz="2600" cap="none" dirty="0" smtClean="0"/>
              <a:t>The </a:t>
            </a:r>
            <a:r>
              <a:rPr lang="en-US" sz="2600" i="1" cap="none" dirty="0" smtClean="0"/>
              <a:t>Mona Lisa</a:t>
            </a:r>
            <a:r>
              <a:rPr lang="en-US" sz="2600" cap="none" dirty="0" smtClean="0"/>
              <a:t> artwork can be best understood using this theory. The subject is showing emotion which elicits compassion from the viewers (Frank, 2014). </a:t>
            </a:r>
          </a:p>
          <a:p>
            <a:r>
              <a:rPr lang="en-US" sz="2600" cap="none" dirty="0" smtClean="0"/>
              <a:t>Viewers of this artwork try to ascertain the personal meanings or insights of the artist </a:t>
            </a:r>
            <a:r>
              <a:rPr lang="en-US" sz="2400" cap="none" dirty="0"/>
              <a:t>(Barrett, 2014)</a:t>
            </a:r>
            <a:r>
              <a:rPr lang="en-US" sz="2600" cap="none" dirty="0" smtClean="0"/>
              <a:t>. </a:t>
            </a:r>
          </a:p>
          <a:p>
            <a:r>
              <a:rPr lang="en-US" sz="2600" cap="none" dirty="0" smtClean="0"/>
              <a:t>The purpose of this artwork was to elicit emotional reaction from its viewers as they try to understand the artist’s expression on </a:t>
            </a:r>
            <a:r>
              <a:rPr lang="en-US" sz="2600" i="1" cap="none" dirty="0" smtClean="0"/>
              <a:t>Mona Lisa </a:t>
            </a:r>
            <a:r>
              <a:rPr lang="en-US" sz="2600" cap="none" dirty="0" smtClean="0"/>
              <a:t>personality. </a:t>
            </a:r>
            <a:endParaRPr lang="en-US" sz="2600" cap="none" dirty="0"/>
          </a:p>
        </p:txBody>
      </p:sp>
    </p:spTree>
    <p:extLst>
      <p:ext uri="{BB962C8B-B14F-4D97-AF65-F5344CB8AC3E}">
        <p14:creationId xmlns:p14="http://schemas.microsoft.com/office/powerpoint/2010/main" xmlns="" val="100119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26" y="281882"/>
            <a:ext cx="10353741" cy="1539240"/>
          </a:xfrm>
        </p:spPr>
        <p:txBody>
          <a:bodyPr>
            <a:normAutofit fontScale="90000"/>
          </a:bodyPr>
          <a:lstStyle/>
          <a:p>
            <a:r>
              <a:rPr lang="en-US" b="1" i="1" cap="none" dirty="0" smtClean="0"/>
              <a:t>Mona Lisa</a:t>
            </a:r>
            <a:r>
              <a:rPr lang="en-US" b="1" cap="none" dirty="0" smtClean="0"/>
              <a:t/>
            </a:r>
            <a:br>
              <a:rPr lang="en-US" b="1" cap="none" dirty="0" smtClean="0"/>
            </a:br>
            <a:r>
              <a:rPr lang="en-US" b="1" dirty="0" smtClean="0"/>
              <a:t> Leonardo </a:t>
            </a:r>
            <a:r>
              <a:rPr lang="en-US" b="1" dirty="0" err="1" smtClean="0"/>
              <a:t>da</a:t>
            </a:r>
            <a:r>
              <a:rPr lang="en-US" b="1" dirty="0" smtClean="0"/>
              <a:t> Vinci </a:t>
            </a:r>
            <a:br>
              <a:rPr lang="en-US" b="1" dirty="0" smtClean="0"/>
            </a:br>
            <a:r>
              <a:rPr lang="en-US" b="1" dirty="0" smtClean="0"/>
              <a:t>1503-1506</a:t>
            </a:r>
            <a:br>
              <a:rPr lang="en-US" b="1" dirty="0" smtClean="0"/>
            </a:br>
            <a:r>
              <a:rPr lang="en-US" cap="none" dirty="0" smtClean="0"/>
              <a:t>Oil On Wood</a:t>
            </a:r>
            <a:endParaRPr lang="en-US" cap="none"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4602700" y="2042942"/>
            <a:ext cx="2527443" cy="3822759"/>
          </a:xfrm>
        </p:spPr>
      </p:pic>
      <p:sp>
        <p:nvSpPr>
          <p:cNvPr id="4" name="TextBox 3"/>
          <p:cNvSpPr txBox="1"/>
          <p:nvPr/>
        </p:nvSpPr>
        <p:spPr>
          <a:xfrm>
            <a:off x="7761514" y="2884714"/>
            <a:ext cx="3450772" cy="369332"/>
          </a:xfrm>
          <a:prstGeom prst="rect">
            <a:avLst/>
          </a:prstGeom>
          <a:noFill/>
        </p:spPr>
        <p:txBody>
          <a:bodyPr wrap="square" rtlCol="0">
            <a:spAutoFit/>
          </a:bodyPr>
          <a:lstStyle/>
          <a:p>
            <a:r>
              <a:rPr lang="en-GB" dirty="0" err="1" smtClean="0"/>
              <a:t>Da</a:t>
            </a:r>
            <a:r>
              <a:rPr lang="en-GB" dirty="0" smtClean="0"/>
              <a:t> Vinci (1503-1506)</a:t>
            </a:r>
            <a:endParaRPr lang="en-GB" dirty="0"/>
          </a:p>
        </p:txBody>
      </p:sp>
    </p:spTree>
    <p:extLst>
      <p:ext uri="{BB962C8B-B14F-4D97-AF65-F5344CB8AC3E}">
        <p14:creationId xmlns:p14="http://schemas.microsoft.com/office/powerpoint/2010/main" xmlns="" val="4910108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90815"/>
            <a:ext cx="10364451" cy="797328"/>
          </a:xfrm>
        </p:spPr>
        <p:txBody>
          <a:bodyPr/>
          <a:lstStyle/>
          <a:p>
            <a:r>
              <a:rPr lang="en-US" dirty="0"/>
              <a:t>References</a:t>
            </a:r>
          </a:p>
        </p:txBody>
      </p:sp>
      <p:sp>
        <p:nvSpPr>
          <p:cNvPr id="3" name="Content Placeholder 2"/>
          <p:cNvSpPr>
            <a:spLocks noGrp="1"/>
          </p:cNvSpPr>
          <p:nvPr>
            <p:ph sz="quarter" idx="13"/>
          </p:nvPr>
        </p:nvSpPr>
        <p:spPr>
          <a:xfrm>
            <a:off x="913774" y="988144"/>
            <a:ext cx="10363826" cy="5692876"/>
          </a:xfrm>
        </p:spPr>
        <p:txBody>
          <a:bodyPr>
            <a:normAutofit fontScale="25000" lnSpcReduction="20000"/>
          </a:bodyPr>
          <a:lstStyle/>
          <a:p>
            <a:pPr marL="0" indent="0">
              <a:buNone/>
            </a:pPr>
            <a:r>
              <a:rPr lang="en-US" dirty="0"/>
              <a:t>• </a:t>
            </a:r>
            <a:endParaRPr lang="en-US" sz="6400" cap="none" dirty="0" smtClean="0"/>
          </a:p>
          <a:p>
            <a:endParaRPr lang="en-US" sz="6400" cap="none" dirty="0" smtClean="0"/>
          </a:p>
          <a:p>
            <a:r>
              <a:rPr lang="en-US" sz="6400" cap="none" dirty="0" smtClean="0"/>
              <a:t>Barrett, T. (2008). Why Is That Art?: Aesthetics And Criticism Of Contemporary Art. Oxford University Press, USA.</a:t>
            </a:r>
          </a:p>
          <a:p>
            <a:r>
              <a:rPr lang="en-US" sz="6400" cap="none" dirty="0" smtClean="0"/>
              <a:t>Botticelli, S. (1480). Birth Of Venus 	[Tempera On Canvas]. Retrieved From Http://Www.Uffizi.Org/Artworks/The‐birth‐of‐venus‐by‐ </a:t>
            </a:r>
            <a:r>
              <a:rPr lang="en-US" sz="6400" cap="none" dirty="0" err="1" smtClean="0"/>
              <a:t>Sandro‐botticelli</a:t>
            </a:r>
            <a:r>
              <a:rPr lang="en-US" sz="6400" cap="none" dirty="0" smtClean="0"/>
              <a:t>/</a:t>
            </a:r>
          </a:p>
          <a:p>
            <a:pPr marL="0" indent="0">
              <a:buNone/>
            </a:pPr>
            <a:r>
              <a:rPr lang="en-US" sz="6400" cap="none" dirty="0" smtClean="0"/>
              <a:t> • Botticelli, S. (1482). Primavera 	[Tempera On Panel]. Retrieved From Http://Www.Uffizi.Org/Artworks/La‐primavera‐allegory‐of‐spring‐ 	By‐</a:t>
            </a:r>
            <a:r>
              <a:rPr lang="en-US" sz="6400" cap="none" dirty="0" err="1" smtClean="0"/>
              <a:t>sandro</a:t>
            </a:r>
            <a:r>
              <a:rPr lang="en-US" sz="6400" cap="none" dirty="0" smtClean="0"/>
              <a:t>‐</a:t>
            </a:r>
            <a:r>
              <a:rPr lang="en-US" sz="6400" cap="none" dirty="0" err="1" smtClean="0"/>
              <a:t>botticelli</a:t>
            </a:r>
            <a:r>
              <a:rPr lang="en-US" sz="6400" cap="none" dirty="0" smtClean="0"/>
              <a:t>/ </a:t>
            </a:r>
          </a:p>
          <a:p>
            <a:pPr marL="0" indent="0">
              <a:buNone/>
            </a:pPr>
            <a:r>
              <a:rPr lang="en-US" sz="6400" cap="none" dirty="0" smtClean="0"/>
              <a:t>• Da Vinci, L. (1498). The Last Supper 	[Oil On Canvas]. Retrieved From  </a:t>
            </a:r>
            <a:r>
              <a:rPr lang="en-US" sz="6400" cap="none" dirty="0" smtClean="0">
                <a:hlinkClick r:id="rId2"/>
              </a:rPr>
              <a:t>Http://Www.Abcgallery.Com/L/Leonardo/Leonardo4.Html#note</a:t>
            </a:r>
            <a:endParaRPr lang="en-US" sz="6400" cap="none" dirty="0" smtClean="0"/>
          </a:p>
          <a:p>
            <a:pPr marL="0" indent="0">
              <a:buNone/>
            </a:pPr>
            <a:r>
              <a:rPr lang="en-US" sz="6400" cap="none" dirty="0" smtClean="0"/>
              <a:t> • Da Vinci, L. (1503‐1506). Mona Lisa 	[Oil On Wood]. Retrieved From Http://Www.Louvre.Fr/En/Oeuvre‐notices/Mona‐lisa‐portrait‐lisa‐ 	</a:t>
            </a:r>
            <a:r>
              <a:rPr lang="en-US" sz="6400" cap="none" dirty="0" err="1" smtClean="0"/>
              <a:t>Gherardini</a:t>
            </a:r>
            <a:r>
              <a:rPr lang="en-US" sz="6400" cap="none" dirty="0" smtClean="0"/>
              <a:t>‐wife‐</a:t>
            </a:r>
            <a:r>
              <a:rPr lang="en-US" sz="6400" cap="none" dirty="0" err="1" smtClean="0"/>
              <a:t>francesco</a:t>
            </a:r>
            <a:r>
              <a:rPr lang="en-US" sz="6400" cap="none" dirty="0" smtClean="0"/>
              <a:t>‐del‐</a:t>
            </a:r>
            <a:r>
              <a:rPr lang="en-US" sz="6400" cap="none" dirty="0" err="1" smtClean="0"/>
              <a:t>giocondo</a:t>
            </a:r>
            <a:r>
              <a:rPr lang="en-US" sz="6400" cap="none" dirty="0" smtClean="0"/>
              <a:t> • Dürer, A. (1495). Virgin And Child Before An Archway 	[Oil On Panel]. Retrieved From  </a:t>
            </a:r>
            <a:r>
              <a:rPr lang="en-US" sz="6400" cap="none" dirty="0" smtClean="0">
                <a:hlinkClick r:id="rId3"/>
              </a:rPr>
              <a:t>Http://Www.Wga.Hu/Html_m/D/Durer/1/01/07virgin.Html</a:t>
            </a:r>
            <a:endParaRPr lang="en-US" sz="6400" cap="none" dirty="0" smtClean="0"/>
          </a:p>
          <a:p>
            <a:pPr marL="0" indent="0">
              <a:buNone/>
            </a:pPr>
            <a:r>
              <a:rPr lang="en-US" sz="6400" cap="none" dirty="0" smtClean="0"/>
              <a:t> • Dürer, A. (1504). Adam And Eve [Engraving]. Retrieved From Https://Www.Metmuseum.Org/Toah/Works‐of‐art/19.73.1</a:t>
            </a:r>
          </a:p>
          <a:p>
            <a:pPr marL="0" indent="0">
              <a:buNone/>
            </a:pPr>
            <a:r>
              <a:rPr lang="en-US" sz="6400" cap="none" dirty="0" smtClean="0"/>
              <a:t> • Frank, P. (2014). Prebles' Artforms: An Introduction To The Visual Arts. 11th Ed. Boston, MA: Pearson Education. </a:t>
            </a:r>
          </a:p>
          <a:p>
            <a:pPr marL="0" indent="0">
              <a:buNone/>
            </a:pPr>
            <a:r>
              <a:rPr lang="en-US" sz="6400" cap="none" dirty="0" smtClean="0"/>
              <a:t>• The Teacher's Vanity. (2012). The Renaissance: A Brief Summary. Retrieved From  </a:t>
            </a:r>
            <a:r>
              <a:rPr lang="en-US" sz="6400" cap="none" dirty="0" smtClean="0">
                <a:hlinkClick r:id="rId4"/>
              </a:rPr>
              <a:t>Https://Theteachersvanity.Wordpress.Com/</a:t>
            </a:r>
            <a:r>
              <a:rPr lang="en-US" sz="6400" cap="none" dirty="0" smtClean="0"/>
              <a:t>	2012/02/29/The‐renaissance‐a‐brief‐summary</a:t>
            </a:r>
            <a:endParaRPr lang="en-US" sz="6400" cap="none" dirty="0"/>
          </a:p>
        </p:txBody>
      </p:sp>
    </p:spTree>
    <p:extLst>
      <p:ext uri="{BB962C8B-B14F-4D97-AF65-F5344CB8AC3E}">
        <p14:creationId xmlns:p14="http://schemas.microsoft.com/office/powerpoint/2010/main" xmlns="" val="147777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0"/>
            <a:ext cx="10204525" cy="1064525"/>
          </a:xfrm>
        </p:spPr>
        <p:txBody>
          <a:bodyPr>
            <a:normAutofit/>
          </a:bodyPr>
          <a:lstStyle/>
          <a:p>
            <a:r>
              <a:rPr lang="en-US" b="1" dirty="0"/>
              <a:t>Mona </a:t>
            </a:r>
            <a:r>
              <a:rPr lang="en-US" b="1" dirty="0" smtClean="0"/>
              <a:t>Lisa</a:t>
            </a:r>
            <a:endParaRPr lang="en-US" b="1" cap="none" dirty="0"/>
          </a:p>
        </p:txBody>
      </p:sp>
      <p:sp>
        <p:nvSpPr>
          <p:cNvPr id="4" name="Content Placeholder 3"/>
          <p:cNvSpPr>
            <a:spLocks noGrp="1"/>
          </p:cNvSpPr>
          <p:nvPr>
            <p:ph sz="quarter" idx="13"/>
          </p:nvPr>
        </p:nvSpPr>
        <p:spPr>
          <a:xfrm>
            <a:off x="792479" y="1261241"/>
            <a:ext cx="10858237" cy="5013435"/>
          </a:xfrm>
        </p:spPr>
        <p:txBody>
          <a:bodyPr>
            <a:normAutofit fontScale="92500" lnSpcReduction="20000"/>
          </a:bodyPr>
          <a:lstStyle/>
          <a:p>
            <a:r>
              <a:rPr lang="en-US" sz="2400" b="1" cap="none" dirty="0" smtClean="0"/>
              <a:t>Line- </a:t>
            </a:r>
            <a:r>
              <a:rPr lang="en-US" sz="2400" cap="none" dirty="0"/>
              <a:t>C</a:t>
            </a:r>
            <a:r>
              <a:rPr lang="en-US" sz="2400" cap="none" dirty="0" smtClean="0"/>
              <a:t>urly lines create motion. </a:t>
            </a:r>
            <a:r>
              <a:rPr lang="en-US" sz="2400" cap="none" dirty="0"/>
              <a:t>T</a:t>
            </a:r>
            <a:r>
              <a:rPr lang="en-US" sz="2400" cap="none" dirty="0" smtClean="0"/>
              <a:t>he lines provide a detailed information on the background of the art by highlighting on the inscriptions. </a:t>
            </a:r>
          </a:p>
          <a:p>
            <a:r>
              <a:rPr lang="en-US" sz="2400" b="1" cap="none" dirty="0" smtClean="0"/>
              <a:t>Shape- </a:t>
            </a:r>
            <a:r>
              <a:rPr lang="en-US" sz="2400" cap="none" dirty="0" smtClean="0"/>
              <a:t>Circular shapes are elongated to show the beauty of the landscape. </a:t>
            </a:r>
            <a:endParaRPr lang="en-US" sz="2400" b="1" cap="none" dirty="0" smtClean="0"/>
          </a:p>
          <a:p>
            <a:r>
              <a:rPr lang="en-US" sz="2400" b="1" cap="none" dirty="0" smtClean="0"/>
              <a:t>Lighting- </a:t>
            </a:r>
            <a:r>
              <a:rPr lang="en-US" sz="2400" cap="none" dirty="0" smtClean="0"/>
              <a:t>Lighting is dispersed throughout the artwork but the figure is shaded. </a:t>
            </a:r>
          </a:p>
          <a:p>
            <a:r>
              <a:rPr lang="en-US" sz="2400" b="1" cap="none" dirty="0" smtClean="0"/>
              <a:t>Colors</a:t>
            </a:r>
            <a:r>
              <a:rPr lang="en-US" sz="2400" b="1" cap="none" dirty="0"/>
              <a:t>-</a:t>
            </a:r>
            <a:r>
              <a:rPr lang="en-US" sz="2400" b="1" cap="none" dirty="0" smtClean="0"/>
              <a:t> </a:t>
            </a:r>
            <a:r>
              <a:rPr lang="en-US" sz="2400" cap="none" dirty="0" smtClean="0"/>
              <a:t>Notably, different shades have been used. Light colors have been used for the body and the background. </a:t>
            </a:r>
          </a:p>
          <a:p>
            <a:r>
              <a:rPr lang="en-US" sz="2400" b="1" cap="none" dirty="0" smtClean="0"/>
              <a:t>Texture- </a:t>
            </a:r>
            <a:r>
              <a:rPr lang="en-US" sz="2400" cap="none" dirty="0" smtClean="0"/>
              <a:t>The</a:t>
            </a:r>
            <a:r>
              <a:rPr lang="en-US" sz="2400" b="1" cap="none" dirty="0" smtClean="0"/>
              <a:t> </a:t>
            </a:r>
            <a:r>
              <a:rPr lang="en-US" sz="2400" cap="none" dirty="0" smtClean="0"/>
              <a:t>texture of this art is impasto as the paint has been laid in different areas with thick layers. </a:t>
            </a:r>
          </a:p>
          <a:p>
            <a:r>
              <a:rPr lang="en-US" sz="2400" b="1" cap="none" dirty="0" smtClean="0"/>
              <a:t>Mass- </a:t>
            </a:r>
            <a:r>
              <a:rPr lang="en-US" sz="2400" cap="none" dirty="0" smtClean="0"/>
              <a:t>The light shading creates an illusion of figures that take mass in the artwork.</a:t>
            </a:r>
            <a:endParaRPr lang="en-US" sz="2400" b="1" cap="none" dirty="0" smtClean="0"/>
          </a:p>
          <a:p>
            <a:r>
              <a:rPr lang="en-US" sz="2400" b="1" cap="none" dirty="0" smtClean="0"/>
              <a:t>Time;</a:t>
            </a:r>
            <a:r>
              <a:rPr lang="en-US" sz="2400" cap="none" dirty="0" smtClean="0"/>
              <a:t> The background light of the artwork give the impression that it is day time. </a:t>
            </a:r>
          </a:p>
          <a:p>
            <a:r>
              <a:rPr lang="en-US" sz="2400" b="1" cap="none" dirty="0" smtClean="0"/>
              <a:t>Motion; </a:t>
            </a:r>
            <a:r>
              <a:rPr lang="en-US" sz="2400" cap="none" dirty="0" smtClean="0"/>
              <a:t>Stretched arms indicate motion by the figure. </a:t>
            </a:r>
          </a:p>
          <a:p>
            <a:endParaRPr lang="en-US" sz="2400" cap="none" dirty="0"/>
          </a:p>
        </p:txBody>
      </p:sp>
    </p:spTree>
    <p:extLst>
      <p:ext uri="{BB962C8B-B14F-4D97-AF65-F5344CB8AC3E}">
        <p14:creationId xmlns:p14="http://schemas.microsoft.com/office/powerpoint/2010/main" xmlns="" val="26376398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490" y="0"/>
            <a:ext cx="9954393" cy="855441"/>
          </a:xfrm>
        </p:spPr>
        <p:txBody>
          <a:bodyPr/>
          <a:lstStyle/>
          <a:p>
            <a:r>
              <a:rPr lang="en-US" b="1" dirty="0"/>
              <a:t>Mona </a:t>
            </a:r>
            <a:r>
              <a:rPr lang="en-US" b="1" dirty="0" smtClean="0"/>
              <a:t>Lisa design</a:t>
            </a:r>
            <a:endParaRPr lang="en-US" dirty="0"/>
          </a:p>
        </p:txBody>
      </p:sp>
      <p:sp>
        <p:nvSpPr>
          <p:cNvPr id="3" name="Content Placeholder 2"/>
          <p:cNvSpPr>
            <a:spLocks noGrp="1"/>
          </p:cNvSpPr>
          <p:nvPr>
            <p:ph sz="quarter" idx="13"/>
          </p:nvPr>
        </p:nvSpPr>
        <p:spPr>
          <a:xfrm>
            <a:off x="259307" y="855440"/>
            <a:ext cx="11778017" cy="5872905"/>
          </a:xfrm>
        </p:spPr>
        <p:txBody>
          <a:bodyPr>
            <a:normAutofit/>
          </a:bodyPr>
          <a:lstStyle/>
          <a:p>
            <a:r>
              <a:rPr lang="en-US" sz="2400" b="1" cap="none" dirty="0" smtClean="0"/>
              <a:t>Unity- </a:t>
            </a:r>
            <a:r>
              <a:rPr lang="en-US" sz="2400" cap="none" dirty="0" smtClean="0"/>
              <a:t>The lines, shape, lighting and color work together to depict the harmonious nature of the art.  </a:t>
            </a:r>
          </a:p>
          <a:p>
            <a:r>
              <a:rPr lang="en-US" sz="2400" b="1" cap="none" dirty="0" smtClean="0"/>
              <a:t>Variety- </a:t>
            </a:r>
            <a:r>
              <a:rPr lang="en-US" sz="2400" cap="none" dirty="0" smtClean="0"/>
              <a:t>The colors, lighting and mass create diversity in the art.</a:t>
            </a:r>
            <a:endParaRPr lang="en-US" sz="2400" b="1" cap="none" dirty="0" smtClean="0"/>
          </a:p>
          <a:p>
            <a:r>
              <a:rPr lang="en-US" sz="2400" b="1" cap="none" dirty="0" smtClean="0"/>
              <a:t>Balance- </a:t>
            </a:r>
            <a:r>
              <a:rPr lang="en-US" sz="2400" cap="none" dirty="0" smtClean="0"/>
              <a:t>The art is symmetrical as both sides are equal.</a:t>
            </a:r>
            <a:endParaRPr lang="en-US" sz="2400" b="1" cap="none" dirty="0" smtClean="0"/>
          </a:p>
          <a:p>
            <a:r>
              <a:rPr lang="en-US" sz="2400" b="1" cap="none" dirty="0" smtClean="0"/>
              <a:t>Emphasis- </a:t>
            </a:r>
            <a:r>
              <a:rPr lang="en-US" sz="2400" cap="none" dirty="0" smtClean="0"/>
              <a:t>The focal part is the facial expression of Mona Lisa. </a:t>
            </a:r>
            <a:endParaRPr lang="en-US" sz="2400" b="1" cap="none" dirty="0" smtClean="0"/>
          </a:p>
          <a:p>
            <a:r>
              <a:rPr lang="en-US" sz="2400" b="1" cap="none" dirty="0" smtClean="0"/>
              <a:t>Directional forces- </a:t>
            </a:r>
            <a:r>
              <a:rPr lang="en-US" sz="2400" cap="none" dirty="0" smtClean="0"/>
              <a:t>The paths for the eye to follow are supplemented by the lighting on the background. </a:t>
            </a:r>
            <a:endParaRPr lang="en-US" sz="2400" b="1" cap="none" dirty="0" smtClean="0"/>
          </a:p>
          <a:p>
            <a:r>
              <a:rPr lang="en-US" sz="2400" b="1" cap="none" dirty="0" smtClean="0"/>
              <a:t>Contrast- </a:t>
            </a:r>
            <a:r>
              <a:rPr lang="en-US" sz="2400" cap="none" dirty="0" smtClean="0"/>
              <a:t>Contrasting elements in the art can be viewed on the background. </a:t>
            </a:r>
            <a:endParaRPr lang="en-US" sz="2400" b="1" cap="none" dirty="0" smtClean="0"/>
          </a:p>
          <a:p>
            <a:r>
              <a:rPr lang="en-US" sz="2400" b="1" cap="none" dirty="0" smtClean="0"/>
              <a:t>Repetition &amp; rhythm- </a:t>
            </a:r>
            <a:r>
              <a:rPr lang="en-US" sz="2400" cap="none" dirty="0" smtClean="0"/>
              <a:t>The same shades of color have been repeated. </a:t>
            </a:r>
            <a:endParaRPr lang="en-US" sz="2400" b="1" cap="none" dirty="0" smtClean="0"/>
          </a:p>
          <a:p>
            <a:r>
              <a:rPr lang="en-US" sz="2400" b="1" cap="none" dirty="0" smtClean="0"/>
              <a:t>Scale &amp;proportion- </a:t>
            </a:r>
            <a:r>
              <a:rPr lang="en-US" sz="2400" cap="none" dirty="0" smtClean="0"/>
              <a:t>The objects are not in proportion to each other. </a:t>
            </a:r>
            <a:endParaRPr lang="en-US" sz="2400" b="1" cap="none" dirty="0"/>
          </a:p>
        </p:txBody>
      </p:sp>
    </p:spTree>
    <p:extLst>
      <p:ext uri="{BB962C8B-B14F-4D97-AF65-F5344CB8AC3E}">
        <p14:creationId xmlns:p14="http://schemas.microsoft.com/office/powerpoint/2010/main" xmlns="" val="212920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89187"/>
            <a:ext cx="10347960" cy="1734206"/>
          </a:xfrm>
        </p:spPr>
        <p:txBody>
          <a:bodyPr>
            <a:normAutofit fontScale="90000"/>
          </a:bodyPr>
          <a:lstStyle/>
          <a:p>
            <a:r>
              <a:rPr lang="it-IT" b="1" i="1" cap="none" dirty="0" smtClean="0"/>
              <a:t>La Primavera</a:t>
            </a:r>
            <a:r>
              <a:rPr lang="it-IT" b="1" dirty="0" smtClean="0"/>
              <a:t/>
            </a:r>
            <a:br>
              <a:rPr lang="it-IT" b="1" dirty="0" smtClean="0"/>
            </a:br>
            <a:r>
              <a:rPr lang="it-IT" b="1" dirty="0" smtClean="0"/>
              <a:t> </a:t>
            </a:r>
            <a:r>
              <a:rPr lang="it-IT" b="1" dirty="0"/>
              <a:t>Sandro </a:t>
            </a:r>
            <a:r>
              <a:rPr lang="it-IT" b="1" dirty="0" smtClean="0"/>
              <a:t>Botticelli</a:t>
            </a:r>
            <a:br>
              <a:rPr lang="it-IT" b="1" dirty="0" smtClean="0"/>
            </a:br>
            <a:r>
              <a:rPr lang="it-IT" b="1" dirty="0" smtClean="0"/>
              <a:t> </a:t>
            </a:r>
            <a:r>
              <a:rPr lang="it-IT" b="1" dirty="0"/>
              <a:t>1482 </a:t>
            </a:r>
            <a:r>
              <a:rPr lang="it-IT" b="1" dirty="0" smtClean="0"/>
              <a:t/>
            </a:r>
            <a:br>
              <a:rPr lang="it-IT" b="1" dirty="0" smtClean="0"/>
            </a:br>
            <a:r>
              <a:rPr lang="en-GB" cap="none" dirty="0" smtClean="0"/>
              <a:t> Tempera On Panel</a:t>
            </a:r>
            <a:endParaRPr lang="en-US" b="1" cap="none"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2459421" y="1923393"/>
            <a:ext cx="5757443" cy="3780721"/>
          </a:xfrm>
        </p:spPr>
      </p:pic>
      <p:sp>
        <p:nvSpPr>
          <p:cNvPr id="5" name="TextBox 4"/>
          <p:cNvSpPr txBox="1"/>
          <p:nvPr/>
        </p:nvSpPr>
        <p:spPr>
          <a:xfrm>
            <a:off x="8708572" y="3254828"/>
            <a:ext cx="2481942" cy="369332"/>
          </a:xfrm>
          <a:prstGeom prst="rect">
            <a:avLst/>
          </a:prstGeom>
          <a:noFill/>
        </p:spPr>
        <p:txBody>
          <a:bodyPr wrap="square" rtlCol="0">
            <a:spAutoFit/>
          </a:bodyPr>
          <a:lstStyle/>
          <a:p>
            <a:r>
              <a:rPr lang="it-IT" dirty="0" smtClean="0"/>
              <a:t>Botticelli, 1482</a:t>
            </a:r>
            <a:endParaRPr lang="en-GB" dirty="0"/>
          </a:p>
        </p:txBody>
      </p:sp>
    </p:spTree>
    <p:extLst>
      <p:ext uri="{BB962C8B-B14F-4D97-AF65-F5344CB8AC3E}">
        <p14:creationId xmlns:p14="http://schemas.microsoft.com/office/powerpoint/2010/main" xmlns="" val="11682474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469" y="189187"/>
            <a:ext cx="10065450" cy="834395"/>
          </a:xfrm>
        </p:spPr>
        <p:txBody>
          <a:bodyPr>
            <a:normAutofit/>
          </a:bodyPr>
          <a:lstStyle/>
          <a:p>
            <a:r>
              <a:rPr lang="it-IT" b="1" dirty="0"/>
              <a:t>La </a:t>
            </a:r>
            <a:r>
              <a:rPr lang="it-IT" b="1" dirty="0" smtClean="0"/>
              <a:t>Primavera </a:t>
            </a:r>
            <a:endParaRPr lang="en-US" b="1" cap="none" dirty="0"/>
          </a:p>
        </p:txBody>
      </p:sp>
      <p:sp>
        <p:nvSpPr>
          <p:cNvPr id="3" name="Content Placeholder 2"/>
          <p:cNvSpPr>
            <a:spLocks noGrp="1"/>
          </p:cNvSpPr>
          <p:nvPr>
            <p:ph sz="quarter" idx="13"/>
          </p:nvPr>
        </p:nvSpPr>
        <p:spPr>
          <a:xfrm>
            <a:off x="136479" y="1228299"/>
            <a:ext cx="11914494" cy="5513695"/>
          </a:xfrm>
        </p:spPr>
        <p:txBody>
          <a:bodyPr>
            <a:normAutofit/>
          </a:bodyPr>
          <a:lstStyle/>
          <a:p>
            <a:r>
              <a:rPr lang="en-US" sz="2400" b="1" cap="none" dirty="0" smtClean="0"/>
              <a:t>Line- </a:t>
            </a:r>
            <a:r>
              <a:rPr lang="en-US" sz="2400" cap="none" dirty="0" smtClean="0"/>
              <a:t>Vertical curved lines create motion in the art. </a:t>
            </a:r>
          </a:p>
          <a:p>
            <a:r>
              <a:rPr lang="en-US" sz="2400" b="1" cap="none" dirty="0" smtClean="0"/>
              <a:t>Shape</a:t>
            </a:r>
            <a:r>
              <a:rPr lang="en-US" sz="2400" b="1" cap="none" dirty="0"/>
              <a:t>-</a:t>
            </a:r>
            <a:r>
              <a:rPr lang="en-US" sz="2400" b="1" cap="none" dirty="0" smtClean="0"/>
              <a:t> </a:t>
            </a:r>
            <a:r>
              <a:rPr lang="en-US" sz="2400" cap="none" dirty="0" smtClean="0"/>
              <a:t>Female shapes have been elongated to highlight on beauty.</a:t>
            </a:r>
            <a:endParaRPr lang="en-US" sz="2400" b="1" cap="none" dirty="0" smtClean="0"/>
          </a:p>
          <a:p>
            <a:r>
              <a:rPr lang="en-US" sz="2400" b="1" cap="none" dirty="0" smtClean="0"/>
              <a:t>Light- </a:t>
            </a:r>
            <a:r>
              <a:rPr lang="en-US" sz="2400" cap="none" dirty="0" smtClean="0"/>
              <a:t>The light is dispersed in the artwork but figures look shaded.</a:t>
            </a:r>
            <a:endParaRPr lang="en-US" sz="2400" b="1" cap="none" dirty="0" smtClean="0"/>
          </a:p>
          <a:p>
            <a:r>
              <a:rPr lang="en-US" sz="2400" b="1" cap="none" dirty="0" smtClean="0"/>
              <a:t>Colors- </a:t>
            </a:r>
            <a:r>
              <a:rPr lang="en-US" sz="2400" cap="none" dirty="0" smtClean="0"/>
              <a:t>The light colors used stand out against the background.</a:t>
            </a:r>
            <a:endParaRPr lang="en-US" sz="2400" b="1" cap="none" dirty="0" smtClean="0"/>
          </a:p>
          <a:p>
            <a:r>
              <a:rPr lang="en-US" sz="2400" b="1" cap="none" dirty="0" smtClean="0"/>
              <a:t>Texture- </a:t>
            </a:r>
            <a:r>
              <a:rPr lang="en-US" sz="2400" cap="none" dirty="0" smtClean="0"/>
              <a:t>The fabrics appear see through, dispersed flowers on the ground create pattern and texture on the artwork.</a:t>
            </a:r>
            <a:endParaRPr lang="en-US" sz="2400" b="1" cap="none" dirty="0" smtClean="0"/>
          </a:p>
          <a:p>
            <a:r>
              <a:rPr lang="en-US" sz="2400" b="1" cap="none" dirty="0" smtClean="0"/>
              <a:t>Mass- </a:t>
            </a:r>
            <a:r>
              <a:rPr lang="en-US" sz="2400" cap="none" dirty="0" smtClean="0"/>
              <a:t>The lighting creates an illusion of figures taking space and mass in the art.</a:t>
            </a:r>
            <a:endParaRPr lang="en-US" sz="2400" b="1" cap="none" dirty="0" smtClean="0"/>
          </a:p>
          <a:p>
            <a:r>
              <a:rPr lang="en-US" sz="2400" b="1" cap="none" dirty="0" smtClean="0"/>
              <a:t>Time-</a:t>
            </a:r>
            <a:r>
              <a:rPr lang="en-US" sz="2400" cap="none" dirty="0" smtClean="0"/>
              <a:t>The</a:t>
            </a:r>
            <a:r>
              <a:rPr lang="en-US" sz="2400" b="1" cap="none" dirty="0" smtClean="0"/>
              <a:t> </a:t>
            </a:r>
            <a:r>
              <a:rPr lang="en-US" sz="2400" cap="none" dirty="0"/>
              <a:t>d</a:t>
            </a:r>
            <a:r>
              <a:rPr lang="en-US" sz="2400" cap="none" dirty="0" smtClean="0"/>
              <a:t>ark forest and the blue sky create the impression that it is early or late day. </a:t>
            </a:r>
          </a:p>
          <a:p>
            <a:r>
              <a:rPr lang="en-US" sz="2400" b="1" cap="none" dirty="0" smtClean="0"/>
              <a:t>Motion- </a:t>
            </a:r>
            <a:r>
              <a:rPr lang="en-US" sz="2400" cap="none" dirty="0" smtClean="0"/>
              <a:t>The</a:t>
            </a:r>
            <a:r>
              <a:rPr lang="en-US" sz="2400" b="1" cap="none" dirty="0" smtClean="0"/>
              <a:t> </a:t>
            </a:r>
            <a:r>
              <a:rPr lang="en-US" sz="2400" cap="none" dirty="0" smtClean="0"/>
              <a:t>out retched arms and legs indicate motion by the figures in the artwork. </a:t>
            </a:r>
            <a:endParaRPr lang="en-US" sz="2400" b="1" cap="none" dirty="0"/>
          </a:p>
        </p:txBody>
      </p:sp>
    </p:spTree>
    <p:extLst>
      <p:ext uri="{BB962C8B-B14F-4D97-AF65-F5344CB8AC3E}">
        <p14:creationId xmlns:p14="http://schemas.microsoft.com/office/powerpoint/2010/main" xmlns="" val="24879577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52" y="0"/>
            <a:ext cx="10227348" cy="759907"/>
          </a:xfrm>
        </p:spPr>
        <p:txBody>
          <a:bodyPr/>
          <a:lstStyle/>
          <a:p>
            <a:r>
              <a:rPr lang="it-IT" b="1" dirty="0"/>
              <a:t>La Primavera </a:t>
            </a:r>
            <a:r>
              <a:rPr lang="it-IT" b="1" dirty="0" smtClean="0"/>
              <a:t>design elements</a:t>
            </a:r>
            <a:endParaRPr lang="en-US" dirty="0"/>
          </a:p>
        </p:txBody>
      </p:sp>
      <p:sp>
        <p:nvSpPr>
          <p:cNvPr id="3" name="Content Placeholder 2"/>
          <p:cNvSpPr>
            <a:spLocks noGrp="1"/>
          </p:cNvSpPr>
          <p:nvPr>
            <p:ph sz="quarter" idx="13"/>
          </p:nvPr>
        </p:nvSpPr>
        <p:spPr>
          <a:xfrm>
            <a:off x="218363" y="759907"/>
            <a:ext cx="11832609" cy="5941143"/>
          </a:xfrm>
        </p:spPr>
        <p:txBody>
          <a:bodyPr>
            <a:normAutofit/>
          </a:bodyPr>
          <a:lstStyle/>
          <a:p>
            <a:r>
              <a:rPr lang="en-US" sz="2400" b="1" cap="none" dirty="0"/>
              <a:t>Unity- </a:t>
            </a:r>
            <a:r>
              <a:rPr lang="en-US" sz="2400" cap="none" dirty="0" smtClean="0"/>
              <a:t>The lighting, texture and color create a harmonious whole. </a:t>
            </a:r>
            <a:endParaRPr lang="en-US" sz="2400" b="1" cap="none" dirty="0" smtClean="0"/>
          </a:p>
          <a:p>
            <a:r>
              <a:rPr lang="en-US" sz="2400" b="1" cap="none" dirty="0" smtClean="0"/>
              <a:t>Variety- </a:t>
            </a:r>
            <a:r>
              <a:rPr lang="en-US" sz="2400" cap="none" dirty="0" smtClean="0"/>
              <a:t>The different color shades and motion create diversity in the art. </a:t>
            </a:r>
            <a:endParaRPr lang="en-US" sz="2400" b="1" cap="none" dirty="0"/>
          </a:p>
          <a:p>
            <a:r>
              <a:rPr lang="en-US" sz="2400" b="1" cap="none" dirty="0"/>
              <a:t>Balance- </a:t>
            </a:r>
            <a:r>
              <a:rPr lang="en-US" sz="2400" cap="none" dirty="0" smtClean="0"/>
              <a:t>The art is asymmetrical as both sides are not equal.</a:t>
            </a:r>
            <a:endParaRPr lang="en-US" sz="2400" b="1" cap="none" dirty="0"/>
          </a:p>
          <a:p>
            <a:r>
              <a:rPr lang="en-US" sz="2400" b="1" cap="none" dirty="0" smtClean="0"/>
              <a:t>Emphasis- </a:t>
            </a:r>
            <a:r>
              <a:rPr lang="en-US" sz="2400" cap="none" dirty="0" smtClean="0"/>
              <a:t>The focal pint is the human figure on the centre. </a:t>
            </a:r>
            <a:endParaRPr lang="en-US" sz="2400" b="1" cap="none" dirty="0"/>
          </a:p>
          <a:p>
            <a:r>
              <a:rPr lang="en-US" sz="2400" b="1" cap="none" dirty="0"/>
              <a:t>Directional </a:t>
            </a:r>
            <a:r>
              <a:rPr lang="en-US" sz="2400" b="1" cap="none" dirty="0" smtClean="0"/>
              <a:t>forces- </a:t>
            </a:r>
            <a:r>
              <a:rPr lang="en-US" sz="2400" cap="none" dirty="0" smtClean="0"/>
              <a:t>The eyes follow the motion and the lighting in the background. </a:t>
            </a:r>
            <a:endParaRPr lang="en-US" sz="2400" b="1" cap="none" dirty="0"/>
          </a:p>
          <a:p>
            <a:r>
              <a:rPr lang="en-US" sz="2400" b="1" cap="none" dirty="0"/>
              <a:t>Contrast- </a:t>
            </a:r>
            <a:r>
              <a:rPr lang="en-US" sz="2400" cap="none" dirty="0" smtClean="0"/>
              <a:t>Contrasting elements are evident on the human figures and background. </a:t>
            </a:r>
            <a:endParaRPr lang="en-US" sz="2400" b="1" cap="none" dirty="0"/>
          </a:p>
          <a:p>
            <a:r>
              <a:rPr lang="en-US" sz="2400" b="1" cap="none" dirty="0"/>
              <a:t>Repetition &amp; rhythm- </a:t>
            </a:r>
            <a:r>
              <a:rPr lang="en-US" sz="2400" cap="none" dirty="0" smtClean="0"/>
              <a:t>There is repetition of color, motion and mass. </a:t>
            </a:r>
            <a:endParaRPr lang="en-US" sz="2400" b="1" cap="none" dirty="0"/>
          </a:p>
          <a:p>
            <a:r>
              <a:rPr lang="en-US" sz="2400" b="1" cap="none" dirty="0"/>
              <a:t>Scale &amp;proportion- </a:t>
            </a:r>
            <a:r>
              <a:rPr lang="en-US" sz="2400" cap="none" dirty="0" smtClean="0"/>
              <a:t>The objects are in proportion to each other. </a:t>
            </a:r>
            <a:endParaRPr lang="en-US" sz="2400" b="1" cap="none" dirty="0"/>
          </a:p>
        </p:txBody>
      </p:sp>
    </p:spTree>
    <p:extLst>
      <p:ext uri="{BB962C8B-B14F-4D97-AF65-F5344CB8AC3E}">
        <p14:creationId xmlns:p14="http://schemas.microsoft.com/office/powerpoint/2010/main" xmlns="" val="278852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55" y="189186"/>
            <a:ext cx="10510972" cy="1525314"/>
          </a:xfrm>
        </p:spPr>
        <p:txBody>
          <a:bodyPr>
            <a:normAutofit fontScale="90000"/>
          </a:bodyPr>
          <a:lstStyle/>
          <a:p>
            <a:r>
              <a:rPr lang="en-US" b="1" i="1" cap="none" dirty="0" smtClean="0"/>
              <a:t>Adam And Eve </a:t>
            </a:r>
            <a:r>
              <a:rPr lang="en-US" b="1" dirty="0" smtClean="0"/>
              <a:t/>
            </a:r>
            <a:br>
              <a:rPr lang="en-US" b="1" dirty="0" smtClean="0"/>
            </a:br>
            <a:r>
              <a:rPr lang="en-US" b="1" dirty="0" smtClean="0"/>
              <a:t>Albrecht </a:t>
            </a:r>
            <a:r>
              <a:rPr lang="en-US" b="1" dirty="0"/>
              <a:t>Dürer </a:t>
            </a:r>
            <a:r>
              <a:rPr lang="en-US" b="1" dirty="0" smtClean="0"/>
              <a:t/>
            </a:r>
            <a:br>
              <a:rPr lang="en-US" b="1" dirty="0" smtClean="0"/>
            </a:br>
            <a:r>
              <a:rPr lang="en-US" b="1" dirty="0" smtClean="0"/>
              <a:t>1504</a:t>
            </a:r>
            <a:br>
              <a:rPr lang="en-US" b="1" dirty="0" smtClean="0"/>
            </a:br>
            <a:r>
              <a:rPr lang="en-GB" cap="none" dirty="0" smtClean="0"/>
              <a:t> Oil on panel</a:t>
            </a:r>
            <a:endParaRPr lang="en-US" b="1" cap="none" dirty="0"/>
          </a:p>
        </p:txBody>
      </p:sp>
      <p:pic>
        <p:nvPicPr>
          <p:cNvPr id="1026" name="Picture 2" descr="Image result for Adam and Eve Albrecht Dürer 1504"/>
          <p:cNvPicPr>
            <a:picLocks noGrp="1" noChangeAspect="1" noChangeArrowheads="1"/>
          </p:cNvPicPr>
          <p:nvPr>
            <p:ph sz="quarter" idx="13"/>
          </p:nvPr>
        </p:nvPicPr>
        <p:blipFill>
          <a:blip r:embed="rId3">
            <a:extLst>
              <a:ext uri="{28A0092B-C50C-407E-A947-70E740481C1C}">
                <a14:useLocalDpi xmlns:a14="http://schemas.microsoft.com/office/drawing/2010/main" xmlns="" val="0"/>
              </a:ext>
            </a:extLst>
          </a:blip>
          <a:srcRect/>
          <a:stretch>
            <a:fillRect/>
          </a:stretch>
        </p:blipFill>
        <p:spPr bwMode="auto">
          <a:xfrm>
            <a:off x="4254856" y="1907628"/>
            <a:ext cx="3535769" cy="44707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436429" y="3472543"/>
            <a:ext cx="1948542" cy="369332"/>
          </a:xfrm>
          <a:prstGeom prst="rect">
            <a:avLst/>
          </a:prstGeom>
          <a:noFill/>
        </p:spPr>
        <p:txBody>
          <a:bodyPr wrap="square" rtlCol="0">
            <a:spAutoFit/>
          </a:bodyPr>
          <a:lstStyle/>
          <a:p>
            <a:r>
              <a:rPr lang="en-US" dirty="0" err="1" smtClean="0"/>
              <a:t>Dürer</a:t>
            </a:r>
            <a:r>
              <a:rPr lang="en-US" dirty="0" smtClean="0"/>
              <a:t>, 1504</a:t>
            </a:r>
            <a:endParaRPr lang="en-GB" dirty="0"/>
          </a:p>
        </p:txBody>
      </p:sp>
    </p:spTree>
    <p:extLst>
      <p:ext uri="{BB962C8B-B14F-4D97-AF65-F5344CB8AC3E}">
        <p14:creationId xmlns:p14="http://schemas.microsoft.com/office/powerpoint/2010/main" xmlns="" val="277758857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19" y="189186"/>
            <a:ext cx="9872508" cy="711566"/>
          </a:xfrm>
        </p:spPr>
        <p:txBody>
          <a:bodyPr>
            <a:normAutofit/>
          </a:bodyPr>
          <a:lstStyle/>
          <a:p>
            <a:r>
              <a:rPr lang="en-US" b="1" dirty="0"/>
              <a:t>Adam and Eve </a:t>
            </a:r>
            <a:endParaRPr lang="en-US" b="1" cap="none" dirty="0"/>
          </a:p>
        </p:txBody>
      </p:sp>
      <p:sp>
        <p:nvSpPr>
          <p:cNvPr id="3" name="Content Placeholder 2"/>
          <p:cNvSpPr>
            <a:spLocks noGrp="1"/>
          </p:cNvSpPr>
          <p:nvPr>
            <p:ph sz="quarter" idx="13"/>
          </p:nvPr>
        </p:nvSpPr>
        <p:spPr>
          <a:xfrm>
            <a:off x="232012" y="900752"/>
            <a:ext cx="11791666" cy="5827593"/>
          </a:xfrm>
        </p:spPr>
        <p:txBody>
          <a:bodyPr>
            <a:normAutofit/>
          </a:bodyPr>
          <a:lstStyle/>
          <a:p>
            <a:r>
              <a:rPr lang="en-US" sz="2400" b="1" cap="none" dirty="0" smtClean="0"/>
              <a:t>Lines- </a:t>
            </a:r>
            <a:r>
              <a:rPr lang="en-US" sz="2400" cap="none" dirty="0" smtClean="0"/>
              <a:t>Vertical lines are used to create the illusion of motion.</a:t>
            </a:r>
            <a:endParaRPr lang="en-US" sz="2400" b="1" cap="none" dirty="0" smtClean="0"/>
          </a:p>
          <a:p>
            <a:r>
              <a:rPr lang="en-US" sz="2400" b="1" cap="none" dirty="0" smtClean="0"/>
              <a:t>Shape- </a:t>
            </a:r>
            <a:r>
              <a:rPr lang="en-US" sz="2400" cap="none" dirty="0" smtClean="0"/>
              <a:t>Rectangular shape is used to show their standing position. </a:t>
            </a:r>
            <a:endParaRPr lang="en-US" sz="2400" b="1" cap="none" dirty="0" smtClean="0"/>
          </a:p>
          <a:p>
            <a:r>
              <a:rPr lang="en-US" sz="2400" b="1" cap="none" dirty="0" smtClean="0"/>
              <a:t>Light- </a:t>
            </a:r>
            <a:r>
              <a:rPr lang="en-US" sz="2400" cap="none" dirty="0" smtClean="0"/>
              <a:t>The</a:t>
            </a:r>
            <a:r>
              <a:rPr lang="en-US" sz="2400" b="1" cap="none" dirty="0" smtClean="0"/>
              <a:t> </a:t>
            </a:r>
            <a:r>
              <a:rPr lang="en-US" sz="2400" cap="none" dirty="0" smtClean="0"/>
              <a:t>natural light is coming from the moon while the background is shaded.</a:t>
            </a:r>
          </a:p>
          <a:p>
            <a:r>
              <a:rPr lang="en-US" sz="2400" b="1" cap="none" dirty="0" smtClean="0"/>
              <a:t>Colors- </a:t>
            </a:r>
            <a:r>
              <a:rPr lang="en-US" sz="2400" cap="none" dirty="0" smtClean="0"/>
              <a:t>Both grey and black colors with different shades have been used. The colors stand out against the shaded background.</a:t>
            </a:r>
          </a:p>
          <a:p>
            <a:r>
              <a:rPr lang="en-US" sz="2400" b="1" cap="none" dirty="0" smtClean="0"/>
              <a:t>Texture</a:t>
            </a:r>
            <a:r>
              <a:rPr lang="en-US" sz="2400" b="1" cap="none" dirty="0"/>
              <a:t>-</a:t>
            </a:r>
            <a:r>
              <a:rPr lang="en-US" sz="2400" b="1" cap="none" dirty="0" smtClean="0"/>
              <a:t> </a:t>
            </a:r>
            <a:r>
              <a:rPr lang="en-US" sz="2400" cap="none" dirty="0"/>
              <a:t>T</a:t>
            </a:r>
            <a:r>
              <a:rPr lang="en-US" sz="2400" cap="none" dirty="0" smtClean="0"/>
              <a:t>he different colors create a pattern on some area of the artwork as the background is darker and heavier. </a:t>
            </a:r>
          </a:p>
          <a:p>
            <a:r>
              <a:rPr lang="en-US" sz="2400" b="1" cap="none" dirty="0" smtClean="0"/>
              <a:t>Mass- </a:t>
            </a:r>
            <a:r>
              <a:rPr lang="en-US" sz="2400" cap="none" dirty="0" smtClean="0"/>
              <a:t>The grey colors highlight a heavier mass on the background. </a:t>
            </a:r>
            <a:endParaRPr lang="en-US" sz="2400" b="1" cap="none" dirty="0" smtClean="0"/>
          </a:p>
          <a:p>
            <a:r>
              <a:rPr lang="en-US" sz="2400" b="1" cap="none" dirty="0" smtClean="0"/>
              <a:t>Time- </a:t>
            </a:r>
            <a:r>
              <a:rPr lang="en-US" sz="2400" cap="none" dirty="0"/>
              <a:t>T</a:t>
            </a:r>
            <a:r>
              <a:rPr lang="en-US" sz="2400" cap="none" dirty="0" smtClean="0"/>
              <a:t>he lighting give the sense that it is at night.</a:t>
            </a:r>
          </a:p>
          <a:p>
            <a:r>
              <a:rPr lang="en-US" sz="2400" b="1" cap="none" dirty="0" smtClean="0"/>
              <a:t>Motion- </a:t>
            </a:r>
            <a:r>
              <a:rPr lang="en-US" sz="2400" cap="none" dirty="0"/>
              <a:t>O</a:t>
            </a:r>
            <a:r>
              <a:rPr lang="en-US" sz="2400" cap="none" dirty="0" smtClean="0"/>
              <a:t>utstretched arms depict motion in the artwork. </a:t>
            </a:r>
          </a:p>
          <a:p>
            <a:endParaRPr lang="en-US" sz="2400" cap="none" dirty="0"/>
          </a:p>
        </p:txBody>
      </p:sp>
    </p:spTree>
    <p:extLst>
      <p:ext uri="{BB962C8B-B14F-4D97-AF65-F5344CB8AC3E}">
        <p14:creationId xmlns:p14="http://schemas.microsoft.com/office/powerpoint/2010/main" xmlns="" val="421596655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1912</TotalTime>
  <Words>2188</Words>
  <Application>Microsoft Office PowerPoint</Application>
  <PresentationFormat>Custom</PresentationFormat>
  <Paragraphs>145</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Droplet</vt:lpstr>
      <vt:lpstr>Art Gallery: Visual and DESIGN Elements</vt:lpstr>
      <vt:lpstr>Mona Lisa  Leonardo da Vinci  1503-1506 Oil On Wood</vt:lpstr>
      <vt:lpstr>Mona Lisa</vt:lpstr>
      <vt:lpstr>Mona Lisa design</vt:lpstr>
      <vt:lpstr>La Primavera  Sandro Botticelli  1482   Tempera On Panel</vt:lpstr>
      <vt:lpstr>La Primavera </vt:lpstr>
      <vt:lpstr>La Primavera design elements</vt:lpstr>
      <vt:lpstr>Adam And Eve  Albrecht Dürer  1504  Oil on panel</vt:lpstr>
      <vt:lpstr>Adam and Eve </vt:lpstr>
      <vt:lpstr>Adam and Eve design </vt:lpstr>
      <vt:lpstr>The Last Supper  Leonardo da Vinci  1495  Tempera And Oil On Plaster </vt:lpstr>
      <vt:lpstr>The Last Supper </vt:lpstr>
      <vt:lpstr>The Last Supper design</vt:lpstr>
      <vt:lpstr>Virgin And Child Before An Archway  Albrecht  Dürer 1495  Oil On Panel </vt:lpstr>
      <vt:lpstr>Virgin and Child before an Archway </vt:lpstr>
      <vt:lpstr>Virgin and Child design</vt:lpstr>
      <vt:lpstr>Art Criticism: Contextual Theory</vt:lpstr>
      <vt:lpstr>Art Criticism: Formal Theory</vt:lpstr>
      <vt:lpstr>Art Criticism: Expressive Theory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Channel</dc:title>
  <dc:creator>Joji</dc:creator>
  <cp:lastModifiedBy>Hellen</cp:lastModifiedBy>
  <cp:revision>906</cp:revision>
  <dcterms:created xsi:type="dcterms:W3CDTF">2016-11-28T18:18:14Z</dcterms:created>
  <dcterms:modified xsi:type="dcterms:W3CDTF">2018-04-10T00:46:06Z</dcterms:modified>
</cp:coreProperties>
</file>