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8" r:id="rId12"/>
    <p:sldId id="266" r:id="rId13"/>
    <p:sldId id="267" r:id="rId14"/>
    <p:sldId id="269" r:id="rId15"/>
    <p:sldId id="270" r:id="rId16"/>
    <p:sldId id="271"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616"/>
    <p:restoredTop sz="93350"/>
  </p:normalViewPr>
  <p:slideViewPr>
    <p:cSldViewPr>
      <p:cViewPr varScale="1">
        <p:scale>
          <a:sx n="82" d="100"/>
          <a:sy n="82" d="100"/>
        </p:scale>
        <p:origin x="-1339"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538627-B748-4D81-8492-B4CD43114FE1}"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283745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38627-B748-4D81-8492-B4CD43114FE1}"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369863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38627-B748-4D81-8492-B4CD43114FE1}"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407791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38627-B748-4D81-8492-B4CD43114FE1}"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73097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538627-B748-4D81-8492-B4CD43114FE1}"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33146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538627-B748-4D81-8492-B4CD43114FE1}"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86673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538627-B748-4D81-8492-B4CD43114FE1}"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313596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538627-B748-4D81-8492-B4CD43114FE1}"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154533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38627-B748-4D81-8492-B4CD43114FE1}"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20365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38627-B748-4D81-8492-B4CD43114FE1}"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79739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38627-B748-4D81-8492-B4CD43114FE1}"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229097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38627-B748-4D81-8492-B4CD43114FE1}"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6CCC6-0B43-4020-9AE7-B9AF7065B290}" type="slidenum">
              <a:rPr lang="en-US" smtClean="0"/>
              <a:pPr/>
              <a:t>‹#›</a:t>
            </a:fld>
            <a:endParaRPr lang="en-US"/>
          </a:p>
        </p:txBody>
      </p:sp>
    </p:spTree>
    <p:extLst>
      <p:ext uri="{BB962C8B-B14F-4D97-AF65-F5344CB8AC3E}">
        <p14:creationId xmlns:p14="http://schemas.microsoft.com/office/powerpoint/2010/main" xmlns="" val="4103243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Eating Disorders</a:t>
            </a:r>
          </a:p>
        </p:txBody>
      </p:sp>
      <p:sp>
        <p:nvSpPr>
          <p:cNvPr id="3" name="Subtitle 2"/>
          <p:cNvSpPr>
            <a:spLocks noGrp="1"/>
          </p:cNvSpPr>
          <p:nvPr>
            <p:ph type="subTitle" idx="1"/>
          </p:nvPr>
        </p:nvSpPr>
        <p:spPr/>
        <p:txBody>
          <a:bodyPr/>
          <a:lstStyle/>
          <a:p>
            <a:r>
              <a:rPr lang="en-US" dirty="0"/>
              <a:t>Anorexia Nervosa</a:t>
            </a:r>
          </a:p>
          <a:p>
            <a:r>
              <a:rPr lang="en-US" dirty="0"/>
              <a:t>Bulimia Nervosa</a:t>
            </a:r>
          </a:p>
          <a:p>
            <a:r>
              <a:rPr lang="en-US" dirty="0"/>
              <a:t>Binge Eating Disorder</a:t>
            </a:r>
          </a:p>
        </p:txBody>
      </p:sp>
    </p:spTree>
    <p:extLst>
      <p:ext uri="{BB962C8B-B14F-4D97-AF65-F5344CB8AC3E}">
        <p14:creationId xmlns:p14="http://schemas.microsoft.com/office/powerpoint/2010/main" xmlns="" val="285412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Compensatory Behaviors</a:t>
            </a:r>
          </a:p>
        </p:txBody>
      </p:sp>
      <p:sp>
        <p:nvSpPr>
          <p:cNvPr id="3" name="Content Placeholder 2"/>
          <p:cNvSpPr>
            <a:spLocks noGrp="1"/>
          </p:cNvSpPr>
          <p:nvPr>
            <p:ph idx="1"/>
          </p:nvPr>
        </p:nvSpPr>
        <p:spPr/>
        <p:txBody>
          <a:bodyPr/>
          <a:lstStyle/>
          <a:p>
            <a:pPr marL="0" indent="0">
              <a:buNone/>
            </a:pPr>
            <a:r>
              <a:rPr lang="en-US" dirty="0"/>
              <a:t>After the binge, people try to compensate and “undo” the binge.  This is called PURGING:</a:t>
            </a:r>
          </a:p>
          <a:p>
            <a:pPr marL="0" indent="0">
              <a:buNone/>
            </a:pPr>
            <a:endParaRPr lang="en-US" dirty="0"/>
          </a:p>
          <a:p>
            <a:r>
              <a:rPr lang="en-US" dirty="0"/>
              <a:t>Self – induced, excessive vomiting (This could lead to breakdown of enamel/loss of teeth)</a:t>
            </a:r>
          </a:p>
          <a:p>
            <a:r>
              <a:rPr lang="en-US" dirty="0"/>
              <a:t>Misuse of laxatives and diuretics</a:t>
            </a:r>
          </a:p>
          <a:p>
            <a:r>
              <a:rPr lang="en-US" dirty="0"/>
              <a:t>Excessive exercise</a:t>
            </a:r>
          </a:p>
        </p:txBody>
      </p:sp>
    </p:spTree>
    <p:extLst>
      <p:ext uri="{BB962C8B-B14F-4D97-AF65-F5344CB8AC3E}">
        <p14:creationId xmlns:p14="http://schemas.microsoft.com/office/powerpoint/2010/main" xmlns="" val="348324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Severity of Bulimia</a:t>
            </a:r>
          </a:p>
        </p:txBody>
      </p:sp>
      <p:sp>
        <p:nvSpPr>
          <p:cNvPr id="3" name="Content Placeholder 2"/>
          <p:cNvSpPr>
            <a:spLocks noGrp="1"/>
          </p:cNvSpPr>
          <p:nvPr>
            <p:ph idx="1"/>
          </p:nvPr>
        </p:nvSpPr>
        <p:spPr/>
        <p:txBody>
          <a:bodyPr/>
          <a:lstStyle/>
          <a:p>
            <a:r>
              <a:rPr lang="en-US" dirty="0"/>
              <a:t>Mild = Average of 1-3 episodes of compensatory behaviors per week</a:t>
            </a:r>
          </a:p>
          <a:p>
            <a:r>
              <a:rPr lang="en-US" dirty="0"/>
              <a:t>Moderate = Average of 4-7 episodes per week</a:t>
            </a:r>
          </a:p>
          <a:p>
            <a:r>
              <a:rPr lang="en-US" dirty="0"/>
              <a:t>Severe = Average of 8-13 episodes per week</a:t>
            </a:r>
          </a:p>
          <a:p>
            <a:r>
              <a:rPr lang="en-US" dirty="0"/>
              <a:t>Extreme = Average of 14 or more episodes per week</a:t>
            </a:r>
          </a:p>
        </p:txBody>
      </p:sp>
    </p:spTree>
    <p:extLst>
      <p:ext uri="{BB962C8B-B14F-4D97-AF65-F5344CB8AC3E}">
        <p14:creationId xmlns:p14="http://schemas.microsoft.com/office/powerpoint/2010/main" xmlns="" val="24720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Anorexia </a:t>
            </a:r>
            <a:r>
              <a:rPr lang="en-US" dirty="0" err="1"/>
              <a:t>vs</a:t>
            </a:r>
            <a:r>
              <a:rPr lang="en-US" dirty="0"/>
              <a:t> Bulimia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Major Similarities</a:t>
            </a:r>
          </a:p>
          <a:p>
            <a:r>
              <a:rPr lang="en-US" dirty="0"/>
              <a:t>Both disorders involve individuals who fear becoming overweight</a:t>
            </a:r>
          </a:p>
          <a:p>
            <a:r>
              <a:rPr lang="en-US" dirty="0"/>
              <a:t>Both disorders involve a preoccupation with food, weight and appearance</a:t>
            </a:r>
          </a:p>
          <a:p>
            <a:pPr marL="0" indent="0">
              <a:buNone/>
            </a:pPr>
            <a:endParaRPr lang="en-US" dirty="0"/>
          </a:p>
          <a:p>
            <a:pPr marL="0" indent="0">
              <a:buNone/>
            </a:pPr>
            <a:r>
              <a:rPr lang="en-US" dirty="0"/>
              <a:t>Major Differences</a:t>
            </a:r>
          </a:p>
          <a:p>
            <a:r>
              <a:rPr lang="en-US" dirty="0"/>
              <a:t>Those with Anorexia present emaciated while those diagnosed with Bulimia are of normal weight or somewhat over weight.</a:t>
            </a:r>
          </a:p>
          <a:p>
            <a:r>
              <a:rPr lang="en-US" dirty="0"/>
              <a:t>Most women with Anorexia lose their menstrual cycle.  Only half of women with bulimia experience this.</a:t>
            </a:r>
          </a:p>
          <a:p>
            <a:endParaRPr lang="en-US" dirty="0"/>
          </a:p>
          <a:p>
            <a:endParaRPr lang="en-US" dirty="0"/>
          </a:p>
        </p:txBody>
      </p:sp>
    </p:spTree>
    <p:extLst>
      <p:ext uri="{BB962C8B-B14F-4D97-AF65-F5344CB8AC3E}">
        <p14:creationId xmlns:p14="http://schemas.microsoft.com/office/powerpoint/2010/main" xmlns="" val="190714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Binge-Eating Disorder</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DSM-V Criteria</a:t>
            </a:r>
          </a:p>
          <a:p>
            <a:r>
              <a:rPr lang="en-US" dirty="0"/>
              <a:t>Recurrent episodes of binge eating</a:t>
            </a:r>
          </a:p>
          <a:p>
            <a:r>
              <a:rPr lang="en-US" dirty="0"/>
              <a:t>Binge eating episodes are associated with 3 or more of the following:</a:t>
            </a:r>
          </a:p>
          <a:p>
            <a:pPr lvl="1"/>
            <a:r>
              <a:rPr lang="en-US" dirty="0"/>
              <a:t>Unusually rapid eating</a:t>
            </a:r>
          </a:p>
          <a:p>
            <a:pPr lvl="1"/>
            <a:r>
              <a:rPr lang="en-US" dirty="0"/>
              <a:t>Eating large amounts without hunger</a:t>
            </a:r>
          </a:p>
          <a:p>
            <a:pPr lvl="1"/>
            <a:r>
              <a:rPr lang="en-US" dirty="0"/>
              <a:t>Eating until uncomfortably full</a:t>
            </a:r>
          </a:p>
          <a:p>
            <a:pPr lvl="1"/>
            <a:r>
              <a:rPr lang="en-US" dirty="0"/>
              <a:t>Eating alone because of embarrassment</a:t>
            </a:r>
          </a:p>
          <a:p>
            <a:pPr lvl="1"/>
            <a:r>
              <a:rPr lang="en-US" dirty="0"/>
              <a:t>Feelings of self-disgust, depression or severe guilt after binges.</a:t>
            </a:r>
          </a:p>
        </p:txBody>
      </p:sp>
    </p:spTree>
    <p:extLst>
      <p:ext uri="{BB962C8B-B14F-4D97-AF65-F5344CB8AC3E}">
        <p14:creationId xmlns:p14="http://schemas.microsoft.com/office/powerpoint/2010/main" xmlns="" val="310934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Binge Eating Disorder </a:t>
            </a:r>
            <a:br>
              <a:rPr lang="en-US" dirty="0"/>
            </a:br>
            <a:r>
              <a:rPr lang="en-US" dirty="0"/>
              <a:t>DSM-V Criteria Continued</a:t>
            </a:r>
          </a:p>
        </p:txBody>
      </p:sp>
      <p:sp>
        <p:nvSpPr>
          <p:cNvPr id="3" name="Content Placeholder 2"/>
          <p:cNvSpPr>
            <a:spLocks noGrp="1"/>
          </p:cNvSpPr>
          <p:nvPr>
            <p:ph idx="1"/>
          </p:nvPr>
        </p:nvSpPr>
        <p:spPr/>
        <p:txBody>
          <a:bodyPr/>
          <a:lstStyle/>
          <a:p>
            <a:r>
              <a:rPr lang="en-US" dirty="0"/>
              <a:t>Significant distress regarding binge eating</a:t>
            </a:r>
          </a:p>
          <a:p>
            <a:r>
              <a:rPr lang="en-US" dirty="0"/>
              <a:t>Binge eating occurs, on average at least once a week for 3 months.</a:t>
            </a:r>
          </a:p>
          <a:p>
            <a:r>
              <a:rPr lang="en-US" dirty="0"/>
              <a:t>No pattern of inappropriate </a:t>
            </a:r>
            <a:r>
              <a:rPr lang="en-US"/>
              <a:t>compensatory behavior</a:t>
            </a:r>
          </a:p>
        </p:txBody>
      </p:sp>
    </p:spTree>
    <p:extLst>
      <p:ext uri="{BB962C8B-B14F-4D97-AF65-F5344CB8AC3E}">
        <p14:creationId xmlns:p14="http://schemas.microsoft.com/office/powerpoint/2010/main" xmlns="" val="3113837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Associated with Binge Eating</a:t>
            </a:r>
          </a:p>
        </p:txBody>
      </p:sp>
      <p:sp>
        <p:nvSpPr>
          <p:cNvPr id="3" name="Content Placeholder 2"/>
          <p:cNvSpPr>
            <a:spLocks noGrp="1"/>
          </p:cNvSpPr>
          <p:nvPr>
            <p:ph idx="1"/>
          </p:nvPr>
        </p:nvSpPr>
        <p:spPr/>
        <p:txBody>
          <a:bodyPr/>
          <a:lstStyle/>
          <a:p>
            <a:r>
              <a:rPr lang="en-US" dirty="0"/>
              <a:t>Lack of a feeling of control</a:t>
            </a:r>
          </a:p>
          <a:p>
            <a:r>
              <a:rPr lang="en-US" dirty="0"/>
              <a:t>Shame</a:t>
            </a:r>
          </a:p>
          <a:p>
            <a:r>
              <a:rPr lang="en-US" dirty="0"/>
              <a:t>Guilt</a:t>
            </a:r>
          </a:p>
          <a:p>
            <a:r>
              <a:rPr lang="en-US" dirty="0"/>
              <a:t>Feelings of Disgust</a:t>
            </a:r>
          </a:p>
          <a:p>
            <a:r>
              <a:rPr lang="en-US" dirty="0"/>
              <a:t>Depression</a:t>
            </a:r>
          </a:p>
        </p:txBody>
      </p:sp>
    </p:spTree>
    <p:extLst>
      <p:ext uri="{BB962C8B-B14F-4D97-AF65-F5344CB8AC3E}">
        <p14:creationId xmlns:p14="http://schemas.microsoft.com/office/powerpoint/2010/main" xmlns="" val="1032777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Eating Disorders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Multidimensional Risk Perspective</a:t>
            </a:r>
          </a:p>
          <a:p>
            <a:r>
              <a:rPr lang="en-US" dirty="0"/>
              <a:t>If you have another Psychological Disorder, especially a Depressive Disorder, you are at a greater risk to develop an eating disorder</a:t>
            </a:r>
          </a:p>
          <a:p>
            <a:r>
              <a:rPr lang="en-US" dirty="0"/>
              <a:t>Biological Factors (Hypothalamus is the part of the brain that controls eating and produces hunger)</a:t>
            </a:r>
          </a:p>
          <a:p>
            <a:r>
              <a:rPr lang="en-US" dirty="0"/>
              <a:t>Socio-cultural Factors (Family, Society and cultural pressures)</a:t>
            </a:r>
          </a:p>
          <a:p>
            <a:endParaRPr lang="en-US" dirty="0"/>
          </a:p>
          <a:p>
            <a:r>
              <a:rPr lang="en-US" dirty="0"/>
              <a:t>Less is currently known about the causes of Binge Eating Disorder.   More studies are currently being conducted</a:t>
            </a:r>
          </a:p>
        </p:txBody>
      </p:sp>
    </p:spTree>
    <p:extLst>
      <p:ext uri="{BB962C8B-B14F-4D97-AF65-F5344CB8AC3E}">
        <p14:creationId xmlns:p14="http://schemas.microsoft.com/office/powerpoint/2010/main" xmlns="" val="274740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Goals for Anorexia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First GOAL: Correct dangerous eating pattern QUICKLY. (Regain lost weight, recover from malnutrition and eat normally again)</a:t>
            </a:r>
          </a:p>
          <a:p>
            <a:r>
              <a:rPr lang="en-US" dirty="0"/>
              <a:t>This could happen in-patient and/or out-patient in a hospital depending on the severity.  The treatment consists of a combination of nursing care, nutrition counseling and diet monitoring.</a:t>
            </a:r>
          </a:p>
          <a:p>
            <a:r>
              <a:rPr lang="en-US" dirty="0"/>
              <a:t>Nursing care seeks to gradually increase a patient’s diet to about 3,000 calories per day (sometimes more if needed.)</a:t>
            </a:r>
          </a:p>
          <a:p>
            <a:r>
              <a:rPr lang="en-US" dirty="0"/>
              <a:t>Nursing care seeks to educate patients about program, track progress and help the patient to understand that gaining the weight gain will not cause obesity.  These programs normally take 8-12 weeks </a:t>
            </a:r>
          </a:p>
        </p:txBody>
      </p:sp>
    </p:spTree>
    <p:extLst>
      <p:ext uri="{BB962C8B-B14F-4D97-AF65-F5344CB8AC3E}">
        <p14:creationId xmlns:p14="http://schemas.microsoft.com/office/powerpoint/2010/main" xmlns="" val="223746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Goal 2: Address broader psychological and situational factors that have led to eating problem.</a:t>
            </a:r>
          </a:p>
          <a:p>
            <a:r>
              <a:rPr lang="en-US" dirty="0"/>
              <a:t>Individual Psychotherapy, Family Therapy</a:t>
            </a:r>
          </a:p>
          <a:p>
            <a:pPr marL="0" indent="0">
              <a:buNone/>
            </a:pPr>
            <a:r>
              <a:rPr lang="en-US" dirty="0"/>
              <a:t>Techniques:</a:t>
            </a:r>
          </a:p>
          <a:p>
            <a:r>
              <a:rPr lang="en-US" dirty="0"/>
              <a:t>Monitor food intake, hunger level and feelings associated with food by keeping a diary</a:t>
            </a:r>
          </a:p>
          <a:p>
            <a:r>
              <a:rPr lang="en-US" dirty="0"/>
              <a:t>Examine “Core Beliefs.” These are deep understandings they have developed that have led them to believe they are judged harshly by the shape and weight of their bodies. (Core belief worksheets)</a:t>
            </a:r>
          </a:p>
          <a:p>
            <a:r>
              <a:rPr lang="en-US" dirty="0"/>
              <a:t>Meetings with entire family looking at dysfunctional family patterns</a:t>
            </a:r>
          </a:p>
          <a:p>
            <a:endParaRPr lang="en-US" dirty="0"/>
          </a:p>
          <a:p>
            <a:endParaRPr lang="en-US" dirty="0"/>
          </a:p>
        </p:txBody>
      </p:sp>
    </p:spTree>
    <p:extLst>
      <p:ext uri="{BB962C8B-B14F-4D97-AF65-F5344CB8AC3E}">
        <p14:creationId xmlns:p14="http://schemas.microsoft.com/office/powerpoint/2010/main" xmlns="" val="3251999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for Bulimia</a:t>
            </a:r>
          </a:p>
        </p:txBody>
      </p:sp>
      <p:sp>
        <p:nvSpPr>
          <p:cNvPr id="3" name="Content Placeholder 2"/>
          <p:cNvSpPr>
            <a:spLocks noGrp="1"/>
          </p:cNvSpPr>
          <p:nvPr>
            <p:ph idx="1"/>
          </p:nvPr>
        </p:nvSpPr>
        <p:spPr/>
        <p:txBody>
          <a:bodyPr>
            <a:normAutofit lnSpcReduction="10000"/>
          </a:bodyPr>
          <a:lstStyle/>
          <a:p>
            <a:r>
              <a:rPr lang="en-US" dirty="0"/>
              <a:t>Eating disorder clinics are effective in assisting patients to eliminate binge patterns and establish healthy habits.</a:t>
            </a:r>
          </a:p>
          <a:p>
            <a:r>
              <a:rPr lang="en-US" dirty="0"/>
              <a:t>Address underlying psychological issues and challenge negative thoughts that come up before the urge to binge such as “I have no control.” “I might as well give up because I always fail anyway.”</a:t>
            </a:r>
          </a:p>
          <a:p>
            <a:r>
              <a:rPr lang="en-US" dirty="0"/>
              <a:t>Keep diaries of level of hunger and fullness</a:t>
            </a:r>
          </a:p>
        </p:txBody>
      </p:sp>
    </p:spTree>
    <p:extLst>
      <p:ext uri="{BB962C8B-B14F-4D97-AF65-F5344CB8AC3E}">
        <p14:creationId xmlns:p14="http://schemas.microsoft.com/office/powerpoint/2010/main" xmlns="" val="132489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Anorexia Nervosa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DSM-V Criteria</a:t>
            </a:r>
          </a:p>
          <a:p>
            <a:r>
              <a:rPr lang="en-US" dirty="0"/>
              <a:t>Restricted intake of nourishment leading to significantly low body weight.</a:t>
            </a:r>
          </a:p>
          <a:p>
            <a:r>
              <a:rPr lang="en-US" dirty="0"/>
              <a:t>Intense fear of gaining weight, even though significantly underweight</a:t>
            </a:r>
          </a:p>
          <a:p>
            <a:r>
              <a:rPr lang="en-US" dirty="0"/>
              <a:t>Disturbed body perception, undue influence of weight or shape on self-evaluation or persistent denial of the seriousness of the current low weight. (This means no matter how emaciated someone is, he/she believes she is overweight)</a:t>
            </a:r>
          </a:p>
        </p:txBody>
      </p:sp>
    </p:spTree>
    <p:extLst>
      <p:ext uri="{BB962C8B-B14F-4D97-AF65-F5344CB8AC3E}">
        <p14:creationId xmlns:p14="http://schemas.microsoft.com/office/powerpoint/2010/main" xmlns="" val="21151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for Eating Disorders</a:t>
            </a:r>
          </a:p>
        </p:txBody>
      </p:sp>
      <p:sp>
        <p:nvSpPr>
          <p:cNvPr id="3" name="Content Placeholder 2"/>
          <p:cNvSpPr>
            <a:spLocks noGrp="1"/>
          </p:cNvSpPr>
          <p:nvPr>
            <p:ph idx="1"/>
          </p:nvPr>
        </p:nvSpPr>
        <p:spPr/>
        <p:txBody>
          <a:bodyPr>
            <a:normAutofit fontScale="92500" lnSpcReduction="20000"/>
          </a:bodyPr>
          <a:lstStyle/>
          <a:p>
            <a:r>
              <a:rPr lang="en-US" dirty="0"/>
              <a:t>Those diagnosis comes from the DSM-V Criteria, researchers need to find easier and simpler ways to diagnose in order to accept candidates for studies.  On page 285 in your text, there’s a sample of inventory questions to be answered “always” “usually” “often” “sometimes” “rarely” “never”</a:t>
            </a:r>
          </a:p>
          <a:p>
            <a:pPr lvl="1"/>
            <a:r>
              <a:rPr lang="en-US" dirty="0"/>
              <a:t>I eat when I am upset</a:t>
            </a:r>
          </a:p>
          <a:p>
            <a:pPr lvl="1"/>
            <a:r>
              <a:rPr lang="en-US" dirty="0"/>
              <a:t>I feel extremely guilty when I overeat</a:t>
            </a:r>
          </a:p>
          <a:p>
            <a:pPr lvl="1"/>
            <a:r>
              <a:rPr lang="en-US" dirty="0"/>
              <a:t>I have gone on eating binges where I felt I could not stop</a:t>
            </a:r>
          </a:p>
        </p:txBody>
      </p:sp>
    </p:spTree>
    <p:extLst>
      <p:ext uri="{BB962C8B-B14F-4D97-AF65-F5344CB8AC3E}">
        <p14:creationId xmlns:p14="http://schemas.microsoft.com/office/powerpoint/2010/main" xmlns="" val="2400792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 for Binge Eating Disorder</a:t>
            </a:r>
          </a:p>
        </p:txBody>
      </p:sp>
      <p:sp>
        <p:nvSpPr>
          <p:cNvPr id="3" name="Content Placeholder 2"/>
          <p:cNvSpPr>
            <a:spLocks noGrp="1"/>
          </p:cNvSpPr>
          <p:nvPr>
            <p:ph idx="1"/>
          </p:nvPr>
        </p:nvSpPr>
        <p:spPr/>
        <p:txBody>
          <a:bodyPr>
            <a:normAutofit lnSpcReduction="10000"/>
          </a:bodyPr>
          <a:lstStyle/>
          <a:p>
            <a:pPr marL="0" indent="0">
              <a:buNone/>
            </a:pPr>
            <a:r>
              <a:rPr lang="en-US" dirty="0"/>
              <a:t>Now that Binge-eating disorder has been established in the DSM-V, more specialized treatment programs will most likely emerge.  Most likely, these will involve behavioral and cognitive approaches.</a:t>
            </a:r>
          </a:p>
          <a:p>
            <a:pPr marL="0" indent="0">
              <a:buNone/>
            </a:pPr>
            <a:endParaRPr lang="en-US" dirty="0"/>
          </a:p>
          <a:p>
            <a:pPr marL="0" indent="0">
              <a:buNone/>
            </a:pPr>
            <a:r>
              <a:rPr lang="en-US" dirty="0"/>
              <a:t>Note: Since 1974, the obesity rate has quadrupled for children and adolescents in the US.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1166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Anorexia Facts</a:t>
            </a:r>
          </a:p>
        </p:txBody>
      </p:sp>
      <p:sp>
        <p:nvSpPr>
          <p:cNvPr id="3" name="Content Placeholder 2"/>
          <p:cNvSpPr>
            <a:spLocks noGrp="1"/>
          </p:cNvSpPr>
          <p:nvPr>
            <p:ph idx="1"/>
          </p:nvPr>
        </p:nvSpPr>
        <p:spPr/>
        <p:txBody>
          <a:bodyPr>
            <a:normAutofit/>
          </a:bodyPr>
          <a:lstStyle/>
          <a:p>
            <a:r>
              <a:rPr lang="en-US" dirty="0"/>
              <a:t>90-95% of all anorexia cases occur in females</a:t>
            </a:r>
          </a:p>
          <a:p>
            <a:r>
              <a:rPr lang="en-US" dirty="0"/>
              <a:t>Peak age of on-set is 14-18 years</a:t>
            </a:r>
          </a:p>
          <a:p>
            <a:r>
              <a:rPr lang="en-US" dirty="0"/>
              <a:t>Rarely begins before puberty (early on-set) or after age 40 (late on-set)</a:t>
            </a:r>
          </a:p>
          <a:p>
            <a:r>
              <a:rPr lang="en-US" dirty="0"/>
              <a:t>Most often associated with a stressful life event.</a:t>
            </a:r>
          </a:p>
          <a:p>
            <a:r>
              <a:rPr lang="en-US" dirty="0"/>
              <a:t>Data shows that most victims recover.  12 for every 100,000 commit suicide </a:t>
            </a:r>
          </a:p>
        </p:txBody>
      </p:sp>
    </p:spTree>
    <p:extLst>
      <p:ext uri="{BB962C8B-B14F-4D97-AF65-F5344CB8AC3E}">
        <p14:creationId xmlns:p14="http://schemas.microsoft.com/office/powerpoint/2010/main" xmlns="" val="81116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Anorexia (not in text)</a:t>
            </a:r>
          </a:p>
        </p:txBody>
      </p:sp>
      <p:sp>
        <p:nvSpPr>
          <p:cNvPr id="3" name="Content Placeholder 2"/>
          <p:cNvSpPr>
            <a:spLocks noGrp="1"/>
          </p:cNvSpPr>
          <p:nvPr>
            <p:ph idx="1"/>
          </p:nvPr>
        </p:nvSpPr>
        <p:spPr/>
        <p:txBody>
          <a:bodyPr/>
          <a:lstStyle/>
          <a:p>
            <a:r>
              <a:rPr lang="en-US" dirty="0"/>
              <a:t>Restricting Type: During the last 3 months, the individual has not engaged in binge eating/purging behaviors.  Weight loss is accomplished through dieting, fasting and/or excessive exercise</a:t>
            </a:r>
          </a:p>
          <a:p>
            <a:r>
              <a:rPr lang="en-US" dirty="0"/>
              <a:t>Binge-eating/Purging Type: During the last 3 months, the individual has engaged in recurrent episodes of binge eating or purging</a:t>
            </a:r>
          </a:p>
        </p:txBody>
      </p:sp>
    </p:spTree>
    <p:extLst>
      <p:ext uri="{BB962C8B-B14F-4D97-AF65-F5344CB8AC3E}">
        <p14:creationId xmlns:p14="http://schemas.microsoft.com/office/powerpoint/2010/main" xmlns="" val="154360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Complications </a:t>
            </a:r>
            <a:br>
              <a:rPr lang="en-US" dirty="0"/>
            </a:br>
            <a:r>
              <a:rPr lang="en-US" dirty="0"/>
              <a:t>Associated with Anorexia</a:t>
            </a:r>
          </a:p>
        </p:txBody>
      </p:sp>
      <p:sp>
        <p:nvSpPr>
          <p:cNvPr id="3" name="Content Placeholder 2"/>
          <p:cNvSpPr>
            <a:spLocks noGrp="1"/>
          </p:cNvSpPr>
          <p:nvPr>
            <p:ph idx="1"/>
          </p:nvPr>
        </p:nvSpPr>
        <p:spPr/>
        <p:txBody>
          <a:bodyPr>
            <a:normAutofit fontScale="70000" lnSpcReduction="20000"/>
          </a:bodyPr>
          <a:lstStyle/>
          <a:p>
            <a:r>
              <a:rPr lang="en-US" dirty="0"/>
              <a:t>Amenorrhea (loss of menstruation for women)</a:t>
            </a:r>
          </a:p>
          <a:p>
            <a:r>
              <a:rPr lang="en-US" dirty="0"/>
              <a:t>Loss of Bone Mineral Density/Osteoporosis (bone disease leading to increased risk of fracture)</a:t>
            </a:r>
          </a:p>
          <a:p>
            <a:r>
              <a:rPr lang="en-US" dirty="0"/>
              <a:t>Dehydration</a:t>
            </a:r>
          </a:p>
          <a:p>
            <a:r>
              <a:rPr lang="en-US" dirty="0" err="1"/>
              <a:t>Bradycardia</a:t>
            </a:r>
            <a:r>
              <a:rPr lang="en-US" dirty="0"/>
              <a:t> (heart beats very slowly at under 60 beats per minute.  Normal heart rate is 72 beats per minute) </a:t>
            </a:r>
          </a:p>
          <a:p>
            <a:r>
              <a:rPr lang="en-US" dirty="0"/>
              <a:t>Hypotension (low blood pressure)</a:t>
            </a:r>
          </a:p>
          <a:p>
            <a:r>
              <a:rPr lang="en-US" dirty="0"/>
              <a:t>Hypothermia (body’s core temperature drops to 95 degrees.  Temperature ranges from 97.7 and 99.5, with a normal body temp steady around 98.6)  Could lead to lowered heart rate and/or death</a:t>
            </a:r>
          </a:p>
          <a:p>
            <a:r>
              <a:rPr lang="en-US" dirty="0"/>
              <a:t>Constipation</a:t>
            </a:r>
          </a:p>
          <a:p>
            <a:r>
              <a:rPr lang="en-US" dirty="0"/>
              <a:t>Lanugo (body hair turns extremely fine)</a:t>
            </a:r>
          </a:p>
          <a:p>
            <a:r>
              <a:rPr lang="en-US" dirty="0"/>
              <a:t>Edema (Swelling)</a:t>
            </a:r>
          </a:p>
          <a:p>
            <a:r>
              <a:rPr lang="en-US" dirty="0"/>
              <a:t>Yellowing of the skin</a:t>
            </a:r>
          </a:p>
          <a:p>
            <a:pPr marL="0" indent="0">
              <a:buNone/>
            </a:pPr>
            <a:endParaRPr lang="en-US" dirty="0"/>
          </a:p>
        </p:txBody>
      </p:sp>
    </p:spTree>
    <p:extLst>
      <p:ext uri="{BB962C8B-B14F-4D97-AF65-F5344CB8AC3E}">
        <p14:creationId xmlns:p14="http://schemas.microsoft.com/office/powerpoint/2010/main" xmlns="" val="374472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Bulimia Nervosa</a:t>
            </a:r>
          </a:p>
        </p:txBody>
      </p:sp>
      <p:sp>
        <p:nvSpPr>
          <p:cNvPr id="3" name="Content Placeholder 2"/>
          <p:cNvSpPr>
            <a:spLocks noGrp="1"/>
          </p:cNvSpPr>
          <p:nvPr>
            <p:ph idx="1"/>
          </p:nvPr>
        </p:nvSpPr>
        <p:spPr/>
        <p:txBody>
          <a:bodyPr/>
          <a:lstStyle/>
          <a:p>
            <a:pPr marL="0" indent="0">
              <a:buNone/>
            </a:pPr>
            <a:r>
              <a:rPr lang="en-US" dirty="0"/>
              <a:t>DSM-V Criteria</a:t>
            </a:r>
          </a:p>
          <a:p>
            <a:r>
              <a:rPr lang="en-US" dirty="0"/>
              <a:t>Recurrent episodes of binge eating</a:t>
            </a:r>
          </a:p>
          <a:p>
            <a:r>
              <a:rPr lang="en-US" dirty="0"/>
              <a:t>Recurrent compensatory behaviors in order to prevent weight gain</a:t>
            </a:r>
          </a:p>
          <a:p>
            <a:r>
              <a:rPr lang="en-US" dirty="0"/>
              <a:t>SX continuing, on average, at least once a week for 3 months.</a:t>
            </a:r>
          </a:p>
          <a:p>
            <a:r>
              <a:rPr lang="en-US" dirty="0"/>
              <a:t>Undue influence of weight or shape on self-evaluation</a:t>
            </a:r>
          </a:p>
        </p:txBody>
      </p:sp>
    </p:spTree>
    <p:extLst>
      <p:ext uri="{BB962C8B-B14F-4D97-AF65-F5344CB8AC3E}">
        <p14:creationId xmlns:p14="http://schemas.microsoft.com/office/powerpoint/2010/main" xmlns="" val="51517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Bulimia Facts</a:t>
            </a:r>
          </a:p>
        </p:txBody>
      </p:sp>
      <p:sp>
        <p:nvSpPr>
          <p:cNvPr id="3" name="Content Placeholder 2"/>
          <p:cNvSpPr>
            <a:spLocks noGrp="1"/>
          </p:cNvSpPr>
          <p:nvPr>
            <p:ph idx="1"/>
          </p:nvPr>
        </p:nvSpPr>
        <p:spPr/>
        <p:txBody>
          <a:bodyPr/>
          <a:lstStyle/>
          <a:p>
            <a:r>
              <a:rPr lang="en-US" dirty="0"/>
              <a:t>Typically those diagnosed with Bulimia are of normal weight or somewhat overweight</a:t>
            </a:r>
          </a:p>
          <a:p>
            <a:endParaRPr lang="en-US" dirty="0"/>
          </a:p>
          <a:p>
            <a:r>
              <a:rPr lang="en-US" dirty="0"/>
              <a:t>Commonly begins in early adolescence or young adulthood</a:t>
            </a:r>
          </a:p>
          <a:p>
            <a:endParaRPr lang="en-US" dirty="0"/>
          </a:p>
          <a:p>
            <a:r>
              <a:rPr lang="en-US" dirty="0"/>
              <a:t>10:1 female to male ratio</a:t>
            </a:r>
          </a:p>
          <a:p>
            <a:pPr marL="0" indent="0">
              <a:buNone/>
            </a:pPr>
            <a:endParaRPr lang="en-US" dirty="0"/>
          </a:p>
        </p:txBody>
      </p:sp>
    </p:spTree>
    <p:extLst>
      <p:ext uri="{BB962C8B-B14F-4D97-AF65-F5344CB8AC3E}">
        <p14:creationId xmlns:p14="http://schemas.microsoft.com/office/powerpoint/2010/main" xmlns="" val="148574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a:t>What are binges?</a:t>
            </a:r>
          </a:p>
        </p:txBody>
      </p:sp>
      <p:sp>
        <p:nvSpPr>
          <p:cNvPr id="3" name="Content Placeholder 2"/>
          <p:cNvSpPr>
            <a:spLocks noGrp="1"/>
          </p:cNvSpPr>
          <p:nvPr>
            <p:ph idx="1"/>
          </p:nvPr>
        </p:nvSpPr>
        <p:spPr/>
        <p:txBody>
          <a:bodyPr>
            <a:normAutofit lnSpcReduction="10000"/>
          </a:bodyPr>
          <a:lstStyle/>
          <a:p>
            <a:r>
              <a:rPr lang="en-US" dirty="0"/>
              <a:t>A person eats massive amounts of food very rapidly, often in secret, with minimal chewing.</a:t>
            </a:r>
          </a:p>
          <a:p>
            <a:r>
              <a:rPr lang="en-US" dirty="0"/>
              <a:t>Food content is normally sweet, high-caloric foods with soft texture (ice cream, donuts etc.)</a:t>
            </a:r>
          </a:p>
          <a:p>
            <a:r>
              <a:rPr lang="en-US" dirty="0"/>
              <a:t>Food is hardly tasted</a:t>
            </a:r>
          </a:p>
          <a:p>
            <a:r>
              <a:rPr lang="en-US" dirty="0"/>
              <a:t>As many as 10,000 calories per episode </a:t>
            </a:r>
          </a:p>
          <a:p>
            <a:r>
              <a:rPr lang="en-US" dirty="0"/>
              <a:t>Snacking on small amounts of food all day is NOT considered binge-eating </a:t>
            </a:r>
          </a:p>
        </p:txBody>
      </p:sp>
    </p:spTree>
    <p:extLst>
      <p:ext uri="{BB962C8B-B14F-4D97-AF65-F5344CB8AC3E}">
        <p14:creationId xmlns:p14="http://schemas.microsoft.com/office/powerpoint/2010/main" xmlns="" val="191350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Binges</a:t>
            </a:r>
          </a:p>
        </p:txBody>
      </p:sp>
      <p:sp>
        <p:nvSpPr>
          <p:cNvPr id="3" name="Content Placeholder 2"/>
          <p:cNvSpPr>
            <a:spLocks noGrp="1"/>
          </p:cNvSpPr>
          <p:nvPr>
            <p:ph idx="1"/>
          </p:nvPr>
        </p:nvSpPr>
        <p:spPr/>
        <p:txBody>
          <a:bodyPr>
            <a:normAutofit/>
          </a:bodyPr>
          <a:lstStyle/>
          <a:p>
            <a:r>
              <a:rPr lang="en-US" dirty="0"/>
              <a:t>Usually brought on by feelings of great stress</a:t>
            </a:r>
          </a:p>
          <a:p>
            <a:r>
              <a:rPr lang="en-US" dirty="0"/>
              <a:t>Person feels powerless over urge to eat</a:t>
            </a:r>
          </a:p>
          <a:p>
            <a:r>
              <a:rPr lang="en-US" dirty="0"/>
              <a:t>During binge, person feels unable to stop</a:t>
            </a:r>
          </a:p>
          <a:p>
            <a:r>
              <a:rPr lang="en-US" dirty="0"/>
              <a:t>During binge, the stress is relieved</a:t>
            </a:r>
          </a:p>
          <a:p>
            <a:r>
              <a:rPr lang="en-US" dirty="0"/>
              <a:t>After binge there is enormous SHAME, guilt, depression, fear of gaining weight and fear of being “caught”</a:t>
            </a:r>
          </a:p>
          <a:p>
            <a:r>
              <a:rPr lang="en-US" dirty="0"/>
              <a:t>This leads to purging (compensatory behavior)</a:t>
            </a:r>
          </a:p>
        </p:txBody>
      </p:sp>
    </p:spTree>
    <p:extLst>
      <p:ext uri="{BB962C8B-B14F-4D97-AF65-F5344CB8AC3E}">
        <p14:creationId xmlns:p14="http://schemas.microsoft.com/office/powerpoint/2010/main" xmlns="" val="2165192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1209</Words>
  <Application>Microsoft Macintosh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Eating Disorders</vt:lpstr>
      <vt:lpstr>Anorexia Nervosa</vt:lpstr>
      <vt:lpstr>Anorexia Facts</vt:lpstr>
      <vt:lpstr>Types of Anorexia (not in text)</vt:lpstr>
      <vt:lpstr>Medical Complications  Associated with Anorexia</vt:lpstr>
      <vt:lpstr>Bulimia Nervosa</vt:lpstr>
      <vt:lpstr>Bulimia Facts</vt:lpstr>
      <vt:lpstr>What are binges?</vt:lpstr>
      <vt:lpstr>Binges</vt:lpstr>
      <vt:lpstr>Compensatory Behaviors</vt:lpstr>
      <vt:lpstr>Severity of Bulimia</vt:lpstr>
      <vt:lpstr>Anorexia vs Bulimia</vt:lpstr>
      <vt:lpstr>Binge-Eating Disorder</vt:lpstr>
      <vt:lpstr>Binge Eating Disorder  DSM-V Criteria Continued</vt:lpstr>
      <vt:lpstr>Features Associated with Binge Eating</vt:lpstr>
      <vt:lpstr>Causes of Eating Disorders</vt:lpstr>
      <vt:lpstr>Treatment Goals for Anorexia</vt:lpstr>
      <vt:lpstr>Treatment</vt:lpstr>
      <vt:lpstr>Treatment for Bulimia</vt:lpstr>
      <vt:lpstr>Inventory for Eating Disorders</vt:lpstr>
      <vt:lpstr>Treatment for Binge Eating Disorder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Abbey Wexler</dc:creator>
  <cp:lastModifiedBy>Hellen</cp:lastModifiedBy>
  <cp:revision>14</cp:revision>
  <dcterms:created xsi:type="dcterms:W3CDTF">2014-05-31T02:00:32Z</dcterms:created>
  <dcterms:modified xsi:type="dcterms:W3CDTF">2018-03-19T10:54:23Z</dcterms:modified>
</cp:coreProperties>
</file>