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4"/>
  </p:notesMasterIdLst>
  <p:handoutMasterIdLst>
    <p:handoutMasterId r:id="rId45"/>
  </p:handoutMasterIdLst>
  <p:sldIdLst>
    <p:sldId id="256" r:id="rId2"/>
    <p:sldId id="346" r:id="rId3"/>
    <p:sldId id="347" r:id="rId4"/>
    <p:sldId id="357" r:id="rId5"/>
    <p:sldId id="336" r:id="rId6"/>
    <p:sldId id="337" r:id="rId7"/>
    <p:sldId id="358" r:id="rId8"/>
    <p:sldId id="316" r:id="rId9"/>
    <p:sldId id="317" r:id="rId10"/>
    <p:sldId id="318" r:id="rId11"/>
    <p:sldId id="319" r:id="rId12"/>
    <p:sldId id="320" r:id="rId13"/>
    <p:sldId id="363" r:id="rId14"/>
    <p:sldId id="356" r:id="rId15"/>
    <p:sldId id="343" r:id="rId16"/>
    <p:sldId id="322" r:id="rId17"/>
    <p:sldId id="323" r:id="rId18"/>
    <p:sldId id="324" r:id="rId19"/>
    <p:sldId id="325" r:id="rId20"/>
    <p:sldId id="353" r:id="rId21"/>
    <p:sldId id="326" r:id="rId22"/>
    <p:sldId id="360" r:id="rId23"/>
    <p:sldId id="327" r:id="rId24"/>
    <p:sldId id="362" r:id="rId25"/>
    <p:sldId id="340" r:id="rId26"/>
    <p:sldId id="341" r:id="rId27"/>
    <p:sldId id="339" r:id="rId28"/>
    <p:sldId id="351" r:id="rId29"/>
    <p:sldId id="328" r:id="rId30"/>
    <p:sldId id="350" r:id="rId31"/>
    <p:sldId id="329" r:id="rId32"/>
    <p:sldId id="352" r:id="rId33"/>
    <p:sldId id="330" r:id="rId34"/>
    <p:sldId id="331" r:id="rId35"/>
    <p:sldId id="332" r:id="rId36"/>
    <p:sldId id="354" r:id="rId37"/>
    <p:sldId id="359" r:id="rId38"/>
    <p:sldId id="355" r:id="rId39"/>
    <p:sldId id="361" r:id="rId40"/>
    <p:sldId id="344" r:id="rId41"/>
    <p:sldId id="349" r:id="rId42"/>
    <p:sldId id="345"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ern="1200">
        <a:solidFill>
          <a:schemeClr val="tx1"/>
        </a:solidFill>
        <a:latin typeface="Times New Roman" pitchFamily="18" charset="0"/>
        <a:ea typeface="ＭＳ Ｐゴシック" charset="-128"/>
        <a:cs typeface="+mn-cs"/>
      </a:defRPr>
    </a:lvl5pPr>
    <a:lvl6pPr marL="2286000" algn="r" defTabSz="914400" rtl="1" eaLnBrk="1" latinLnBrk="0" hangingPunct="1">
      <a:defRPr kern="1200">
        <a:solidFill>
          <a:schemeClr val="tx1"/>
        </a:solidFill>
        <a:latin typeface="Times New Roman" pitchFamily="18" charset="0"/>
        <a:ea typeface="ＭＳ Ｐゴシック" charset="-128"/>
        <a:cs typeface="+mn-cs"/>
      </a:defRPr>
    </a:lvl6pPr>
    <a:lvl7pPr marL="2743200" algn="r" defTabSz="914400" rtl="1" eaLnBrk="1" latinLnBrk="0" hangingPunct="1">
      <a:defRPr kern="1200">
        <a:solidFill>
          <a:schemeClr val="tx1"/>
        </a:solidFill>
        <a:latin typeface="Times New Roman" pitchFamily="18" charset="0"/>
        <a:ea typeface="ＭＳ Ｐゴシック" charset="-128"/>
        <a:cs typeface="+mn-cs"/>
      </a:defRPr>
    </a:lvl7pPr>
    <a:lvl8pPr marL="3200400" algn="r" defTabSz="914400" rtl="1" eaLnBrk="1" latinLnBrk="0" hangingPunct="1">
      <a:defRPr kern="1200">
        <a:solidFill>
          <a:schemeClr val="tx1"/>
        </a:solidFill>
        <a:latin typeface="Times New Roman" pitchFamily="18" charset="0"/>
        <a:ea typeface="ＭＳ Ｐゴシック" charset="-128"/>
        <a:cs typeface="+mn-cs"/>
      </a:defRPr>
    </a:lvl8pPr>
    <a:lvl9pPr marL="3657600" algn="r" defTabSz="914400" rtl="1" eaLnBrk="1" latinLnBrk="0" hangingPunct="1">
      <a:defRPr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100" d="100"/>
          <a:sy n="100" d="100"/>
        </p:scale>
        <p:origin x="324" y="-72"/>
      </p:cViewPr>
      <p:guideLst>
        <p:guide orient="horz" pos="864"/>
        <p:guide pos="2880"/>
      </p:guideLst>
    </p:cSldViewPr>
  </p:slideViewPr>
  <p:outlineViewPr>
    <p:cViewPr>
      <p:scale>
        <a:sx n="33" d="100"/>
        <a:sy n="33" d="100"/>
      </p:scale>
      <p:origin x="0" y="209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59"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52"/>
        <a:ea typeface="ＭＳ Ｐゴシック"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12" charset="-52"/>
        <a:ea typeface="ＭＳ Ｐゴシック"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12" charset="-52"/>
        <a:ea typeface="ＭＳ Ｐゴシック"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12" charset="-52"/>
        <a:ea typeface="ＭＳ Ｐゴシック"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12" charset="-52"/>
        <a:ea typeface="ＭＳ Ｐゴシック"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cap="flat"/>
        </p:spPr>
      </p:sp>
      <p:sp>
        <p:nvSpPr>
          <p:cNvPr id="46083"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p:spPr>
      </p:sp>
      <p:sp>
        <p:nvSpPr>
          <p:cNvPr id="58371"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p:spPr>
      </p:sp>
      <p:sp>
        <p:nvSpPr>
          <p:cNvPr id="66563"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0938" y="692150"/>
            <a:ext cx="4556125" cy="3416300"/>
          </a:xfrm>
          <a:ln/>
        </p:spPr>
      </p:sp>
      <p:sp>
        <p:nvSpPr>
          <p:cNvPr id="48131"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p:spPr>
      </p:sp>
      <p:sp>
        <p:nvSpPr>
          <p:cNvPr id="75779"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0938" y="692150"/>
            <a:ext cx="4556125" cy="3416300"/>
          </a:xfrm>
          <a:ln/>
        </p:spPr>
      </p:sp>
      <p:sp>
        <p:nvSpPr>
          <p:cNvPr id="54275" name="Rectangle 3"/>
          <p:cNvSpPr>
            <a:spLocks noGrp="1" noChangeArrowheads="1"/>
          </p:cNvSpPr>
          <p:nvPr>
            <p:ph type="body" idx="1"/>
          </p:nvPr>
        </p:nvSpPr>
        <p:spPr>
          <a:noFill/>
        </p:spPr>
        <p:txBody>
          <a:bodyP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CB554-4B9F-4CD7-AF95-DCC17B6D2767}"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2D936-955F-4710-8C8F-CE8B0D7EE7F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DDC41-15E6-4628-A46F-479C907725B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54B1B-2918-47F4-B46F-D2957DF48FB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ACD135-B9A6-44E7-9B7C-CDFAC7AF793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7F2307-A6F8-4C6C-B16E-01959B0FBAD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8246C8-7753-4F53-8D59-CE6306470EB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4D5C30-9810-4E14-A7B7-8885D4D123D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C905C3-0733-43ED-BD7E-0E1B87621A4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8C364-EA52-4CAB-ABB1-228D15F131A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C08F2C-3DFA-443E-A6B0-9341E782A9EB}"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890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20890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20890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E7745749-5ACC-47E4-93EE-51C7F59B84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128"/>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128"/>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128"/>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685800"/>
            <a:ext cx="4191000" cy="4876800"/>
          </a:xfrm>
          <a:noFill/>
        </p:spPr>
        <p:txBody>
          <a:bodyPr lIns="90488" tIns="44450" rIns="90488" bIns="44450"/>
          <a:lstStyle/>
          <a:p>
            <a:pPr eaLnBrk="1" hangingPunct="1"/>
            <a:r>
              <a:rPr lang="en-US" altLang="en-US" smtClean="0">
                <a:solidFill>
                  <a:schemeClr val="bg1"/>
                </a:solidFill>
                <a:latin typeface="Times New Roman" pitchFamily="18" charset="0"/>
              </a:rPr>
              <a:t>Introduction to</a:t>
            </a:r>
            <a:br>
              <a:rPr lang="en-US" altLang="en-US" smtClean="0">
                <a:solidFill>
                  <a:schemeClr val="bg1"/>
                </a:solidFill>
                <a:latin typeface="Times New Roman" pitchFamily="18" charset="0"/>
              </a:rPr>
            </a:br>
            <a:r>
              <a:rPr lang="en-US" altLang="en-US" smtClean="0">
                <a:solidFill>
                  <a:schemeClr val="bg1"/>
                </a:solidFill>
                <a:latin typeface="Times New Roman" pitchFamily="18" charset="0"/>
              </a:rPr>
              <a:t> Drugs and Society</a:t>
            </a:r>
            <a:r>
              <a:rPr lang="en-US" altLang="en-US" sz="2400" smtClean="0">
                <a:solidFill>
                  <a:schemeClr val="bg1"/>
                </a:solidFill>
                <a:latin typeface="Times New Roman" pitchFamily="18" charset="0"/>
              </a:rPr>
              <a:t/>
            </a:r>
            <a:br>
              <a:rPr lang="en-US" altLang="en-US" sz="2400" smtClean="0">
                <a:solidFill>
                  <a:schemeClr val="bg1"/>
                </a:solidFill>
                <a:latin typeface="Times New Roman" pitchFamily="18" charset="0"/>
              </a:rPr>
            </a:br>
            <a:r>
              <a:rPr lang="en-US" altLang="en-US" sz="3600" smtClean="0">
                <a:solidFill>
                  <a:schemeClr val="bg1"/>
                </a:solidFill>
                <a:latin typeface="Times New Roman" pitchFamily="18" charset="0"/>
              </a:rPr>
              <a:t/>
            </a:r>
            <a:br>
              <a:rPr lang="en-US" altLang="en-US" sz="3600" smtClean="0">
                <a:solidFill>
                  <a:schemeClr val="bg1"/>
                </a:solidFill>
                <a:latin typeface="Times New Roman" pitchFamily="18" charset="0"/>
              </a:rPr>
            </a:br>
            <a:r>
              <a:rPr lang="en-US" altLang="en-US" smtClean="0">
                <a:solidFill>
                  <a:schemeClr val="bg1"/>
                </a:solidFill>
                <a:latin typeface="Times New Roman" pitchFamily="18" charset="0"/>
              </a:rPr>
              <a:t>Chapter 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685800" y="152400"/>
            <a:ext cx="7772400" cy="1219200"/>
          </a:xfrm>
        </p:spPr>
        <p:txBody>
          <a:bodyPr/>
          <a:lstStyle/>
          <a:p>
            <a:pPr eaLnBrk="1" hangingPunct="1"/>
            <a:r>
              <a:rPr lang="en-US" altLang="en-US" b="1" smtClean="0">
                <a:latin typeface="Times New Roman" pitchFamily="18" charset="0"/>
              </a:rPr>
              <a:t>Major Types of Commonly Abused Drugs</a:t>
            </a:r>
            <a:endParaRPr lang="en-US" altLang="en-US" smtClean="0">
              <a:latin typeface="Times New Roman" pitchFamily="18" charset="0"/>
            </a:endParaRPr>
          </a:p>
        </p:txBody>
      </p:sp>
      <p:sp>
        <p:nvSpPr>
          <p:cNvPr id="11267" name="Rectangle 5"/>
          <p:cNvSpPr>
            <a:spLocks noGrp="1" noChangeArrowheads="1"/>
          </p:cNvSpPr>
          <p:nvPr>
            <p:ph type="body" idx="1"/>
          </p:nvPr>
        </p:nvSpPr>
        <p:spPr>
          <a:xfrm>
            <a:off x="304800" y="1524000"/>
            <a:ext cx="8305800" cy="4953000"/>
          </a:xfrm>
        </p:spPr>
        <p:txBody>
          <a:bodyPr/>
          <a:lstStyle/>
          <a:p>
            <a:pPr eaLnBrk="1" hangingPunct="1">
              <a:lnSpc>
                <a:spcPct val="90000"/>
              </a:lnSpc>
            </a:pPr>
            <a:r>
              <a:rPr lang="en-US" altLang="en-US" sz="2800" smtClean="0">
                <a:latin typeface="Times New Roman" pitchFamily="18" charset="0"/>
              </a:rPr>
              <a:t>Alcohol (ethanol)</a:t>
            </a:r>
          </a:p>
          <a:p>
            <a:pPr eaLnBrk="1" hangingPunct="1">
              <a:lnSpc>
                <a:spcPct val="90000"/>
              </a:lnSpc>
            </a:pPr>
            <a:r>
              <a:rPr lang="en-US" altLang="en-US" sz="2800" smtClean="0">
                <a:latin typeface="Times New Roman" pitchFamily="18" charset="0"/>
              </a:rPr>
              <a:t>Nicotine (all forms of tobacco)</a:t>
            </a:r>
          </a:p>
          <a:p>
            <a:pPr eaLnBrk="1" hangingPunct="1">
              <a:lnSpc>
                <a:spcPct val="90000"/>
              </a:lnSpc>
            </a:pPr>
            <a:r>
              <a:rPr lang="en-US" altLang="en-US" sz="2800" smtClean="0">
                <a:latin typeface="Times New Roman" pitchFamily="18" charset="0"/>
              </a:rPr>
              <a:t>Prescription drugs (many drugs that are prescribed by a physician)</a:t>
            </a:r>
          </a:p>
          <a:p>
            <a:pPr eaLnBrk="1" hangingPunct="1">
              <a:lnSpc>
                <a:spcPct val="90000"/>
              </a:lnSpc>
            </a:pPr>
            <a:r>
              <a:rPr lang="en-US" altLang="en-US" sz="2800" smtClean="0">
                <a:latin typeface="Times New Roman" pitchFamily="18" charset="0"/>
              </a:rPr>
              <a:t>Stimulants</a:t>
            </a:r>
          </a:p>
          <a:p>
            <a:pPr lvl="1" eaLnBrk="1" hangingPunct="1">
              <a:lnSpc>
                <a:spcPct val="90000"/>
              </a:lnSpc>
            </a:pPr>
            <a:r>
              <a:rPr lang="en-US" altLang="en-US" smtClean="0">
                <a:latin typeface="Times New Roman" pitchFamily="18" charset="0"/>
              </a:rPr>
              <a:t>Major stimulants: amphetamines, cocaine, and crack</a:t>
            </a:r>
          </a:p>
          <a:p>
            <a:pPr lvl="1" eaLnBrk="1" hangingPunct="1">
              <a:lnSpc>
                <a:spcPct val="90000"/>
              </a:lnSpc>
            </a:pPr>
            <a:r>
              <a:rPr lang="en-US" altLang="en-US" smtClean="0">
                <a:latin typeface="Times New Roman" pitchFamily="18" charset="0"/>
              </a:rPr>
              <a:t>Minor stimulants: nicotine, caffeine, tea, and chocolate</a:t>
            </a:r>
          </a:p>
          <a:p>
            <a:pPr eaLnBrk="1" hangingPunct="1">
              <a:lnSpc>
                <a:spcPct val="90000"/>
              </a:lnSpc>
            </a:pPr>
            <a:r>
              <a:rPr lang="en-US" altLang="en-US" sz="2800" smtClean="0">
                <a:latin typeface="Times New Roman" pitchFamily="18" charset="0"/>
              </a:rPr>
              <a:t>Hallucinogens/psychedelics: LSD, mescaline, peyote, and psilocybin (</a:t>
            </a:r>
            <a:r>
              <a:rPr lang="ja-JP" altLang="en-US" sz="2800" smtClean="0">
                <a:latin typeface="Times New Roman" pitchFamily="18" charset="0"/>
              </a:rPr>
              <a:t>“</a:t>
            </a:r>
            <a:r>
              <a:rPr lang="en-US" altLang="ja-JP" sz="2800" smtClean="0">
                <a:latin typeface="Times New Roman" pitchFamily="18" charset="0"/>
              </a:rPr>
              <a:t>magic mushrooms</a:t>
            </a:r>
            <a:r>
              <a:rPr lang="ja-JP" altLang="en-US" sz="2800" smtClean="0">
                <a:latin typeface="Times New Roman" pitchFamily="18" charset="0"/>
              </a:rPr>
              <a:t>”</a:t>
            </a:r>
            <a:r>
              <a:rPr lang="en-US" altLang="ja-JP" sz="2800" smtClean="0">
                <a:latin typeface="Times New Roman" pitchFamily="18" charset="0"/>
              </a:rPr>
              <a:t>)</a:t>
            </a:r>
            <a:endParaRPr lang="en-US" altLang="en-US" sz="2800" smtClean="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52400" y="0"/>
            <a:ext cx="8839200" cy="1371600"/>
          </a:xfrm>
        </p:spPr>
        <p:txBody>
          <a:bodyPr/>
          <a:lstStyle/>
          <a:p>
            <a:pPr eaLnBrk="1" hangingPunct="1"/>
            <a:r>
              <a:rPr lang="en-US" altLang="en-US" sz="2800" b="1" smtClean="0">
                <a:latin typeface="Times New Roman" pitchFamily="18" charset="0"/>
              </a:rPr>
              <a:t>Major Types of Commonly</a:t>
            </a:r>
            <a:br>
              <a:rPr lang="en-US" altLang="en-US" sz="2800" b="1" smtClean="0">
                <a:latin typeface="Times New Roman" pitchFamily="18" charset="0"/>
              </a:rPr>
            </a:br>
            <a:r>
              <a:rPr lang="en-US" altLang="en-US" sz="2800" b="1" smtClean="0">
                <a:latin typeface="Times New Roman" pitchFamily="18" charset="0"/>
              </a:rPr>
              <a:t>Abused Drugs </a:t>
            </a:r>
            <a:r>
              <a:rPr lang="en-US" altLang="en-US" sz="2400" b="1" smtClean="0">
                <a:latin typeface="Times New Roman" pitchFamily="18" charset="0"/>
              </a:rPr>
              <a:t>(continued)</a:t>
            </a:r>
          </a:p>
        </p:txBody>
      </p:sp>
      <p:sp>
        <p:nvSpPr>
          <p:cNvPr id="121861" name="Rectangle 5"/>
          <p:cNvSpPr>
            <a:spLocks noGrp="1" noChangeArrowheads="1"/>
          </p:cNvSpPr>
          <p:nvPr>
            <p:ph type="body" idx="1"/>
          </p:nvPr>
        </p:nvSpPr>
        <p:spPr>
          <a:xfrm>
            <a:off x="381000" y="1371600"/>
            <a:ext cx="8382000" cy="5181600"/>
          </a:xfrm>
        </p:spPr>
        <p:txBody>
          <a:bodyPr/>
          <a:lstStyle/>
          <a:p>
            <a:pPr eaLnBrk="1" hangingPunct="1">
              <a:lnSpc>
                <a:spcPct val="90000"/>
              </a:lnSpc>
              <a:defRPr/>
            </a:pPr>
            <a:r>
              <a:rPr lang="en-US" sz="2800" dirty="0" smtClean="0">
                <a:latin typeface="Times New Roman" charset="0"/>
                <a:cs typeface="ＭＳ Ｐゴシック" charset="-128"/>
              </a:rPr>
              <a:t>Bath salts (a designer drug)</a:t>
            </a:r>
          </a:p>
          <a:p>
            <a:pPr eaLnBrk="1" hangingPunct="1">
              <a:lnSpc>
                <a:spcPct val="90000"/>
              </a:lnSpc>
              <a:defRPr/>
            </a:pPr>
            <a:r>
              <a:rPr lang="en-US" sz="2800" dirty="0" smtClean="0">
                <a:latin typeface="Times New Roman" charset="0"/>
                <a:cs typeface="ＭＳ Ｐゴシック" charset="-128"/>
              </a:rPr>
              <a:t>Depressants: barbiturates, benzodiazepines, valium, and alcohol</a:t>
            </a:r>
          </a:p>
          <a:p>
            <a:pPr eaLnBrk="1" hangingPunct="1">
              <a:lnSpc>
                <a:spcPct val="90000"/>
              </a:lnSpc>
              <a:defRPr/>
            </a:pPr>
            <a:r>
              <a:rPr lang="en-US" sz="2800" dirty="0" smtClean="0">
                <a:latin typeface="Times New Roman" pitchFamily="112" charset="-52"/>
                <a:ea typeface="+mn-ea"/>
                <a:cs typeface="+mn-cs"/>
              </a:rPr>
              <a:t>Cannabis: m</a:t>
            </a:r>
            <a:r>
              <a:rPr lang="en-US" sz="2800" dirty="0" smtClean="0">
                <a:latin typeface="Times New Roman" pitchFamily="112" charset="-52"/>
                <a:cs typeface="ＭＳ Ｐゴシック" charset="-128"/>
              </a:rPr>
              <a:t>arijuana and hashish</a:t>
            </a:r>
          </a:p>
          <a:p>
            <a:pPr eaLnBrk="1" hangingPunct="1">
              <a:lnSpc>
                <a:spcPct val="90000"/>
              </a:lnSpc>
              <a:defRPr/>
            </a:pPr>
            <a:r>
              <a:rPr lang="en-US" sz="2800" dirty="0" smtClean="0">
                <a:latin typeface="Times New Roman" pitchFamily="112" charset="-52"/>
                <a:ea typeface="+mn-ea"/>
                <a:cs typeface="+mn-cs"/>
              </a:rPr>
              <a:t>Anabolic steroids: a </a:t>
            </a:r>
            <a:r>
              <a:rPr lang="en-US" sz="2800" dirty="0" smtClean="0">
                <a:latin typeface="Times New Roman" pitchFamily="112" charset="-52"/>
                <a:cs typeface="ＭＳ Ｐゴシック" charset="-128"/>
              </a:rPr>
              <a:t>synthetic form of the male hormone testosterone</a:t>
            </a:r>
          </a:p>
          <a:p>
            <a:pPr eaLnBrk="1" hangingPunct="1">
              <a:lnSpc>
                <a:spcPct val="90000"/>
              </a:lnSpc>
              <a:defRPr/>
            </a:pPr>
            <a:r>
              <a:rPr lang="en-US" sz="2800" dirty="0" smtClean="0">
                <a:latin typeface="Times New Roman" pitchFamily="112" charset="-52"/>
                <a:ea typeface="+mn-ea"/>
                <a:cs typeface="+mn-cs"/>
              </a:rPr>
              <a:t>Inhalants/organic solvents: i</a:t>
            </a:r>
            <a:r>
              <a:rPr lang="en-US" sz="2800" dirty="0" smtClean="0">
                <a:latin typeface="Times New Roman" pitchFamily="112" charset="-52"/>
                <a:cs typeface="ＭＳ Ｐゴシック" charset="-128"/>
              </a:rPr>
              <a:t>nhalants like gasoline, model glue, paint thinner, certain foods, herbs, and vitamins</a:t>
            </a:r>
          </a:p>
          <a:p>
            <a:pPr eaLnBrk="1" hangingPunct="1">
              <a:lnSpc>
                <a:spcPct val="90000"/>
              </a:lnSpc>
              <a:defRPr/>
            </a:pPr>
            <a:r>
              <a:rPr lang="en-US" sz="2800" dirty="0" smtClean="0">
                <a:latin typeface="Times New Roman" pitchFamily="112" charset="-52"/>
                <a:ea typeface="+mn-ea"/>
                <a:cs typeface="+mn-cs"/>
              </a:rPr>
              <a:t>Narcotics/opiates: o</a:t>
            </a:r>
            <a:r>
              <a:rPr lang="en-US" sz="2800" dirty="0" smtClean="0">
                <a:latin typeface="Times New Roman" pitchFamily="112" charset="-52"/>
                <a:cs typeface="ＭＳ Ｐゴシック" charset="-128"/>
              </a:rPr>
              <a:t>pium, morphine, codeine, and heroin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0" y="152400"/>
            <a:ext cx="9144000" cy="1219200"/>
          </a:xfrm>
        </p:spPr>
        <p:txBody>
          <a:bodyPr/>
          <a:lstStyle/>
          <a:p>
            <a:pPr eaLnBrk="1" hangingPunct="1"/>
            <a:r>
              <a:rPr lang="en-US" altLang="en-US" b="1" smtClean="0">
                <a:latin typeface="Times New Roman" pitchFamily="18" charset="0"/>
              </a:rPr>
              <a:t>Designer Drugs/Synthetic Drugs </a:t>
            </a:r>
            <a:br>
              <a:rPr lang="en-US" altLang="en-US" b="1" smtClean="0">
                <a:latin typeface="Times New Roman" pitchFamily="18" charset="0"/>
              </a:rPr>
            </a:br>
            <a:r>
              <a:rPr lang="en-US" altLang="en-US" b="1" smtClean="0">
                <a:latin typeface="Times New Roman" pitchFamily="18" charset="0"/>
              </a:rPr>
              <a:t>or Synthetic Opioids</a:t>
            </a:r>
            <a:endParaRPr lang="en-US" altLang="en-US" smtClean="0">
              <a:latin typeface="Times New Roman" pitchFamily="18" charset="0"/>
            </a:endParaRPr>
          </a:p>
        </p:txBody>
      </p:sp>
      <p:sp>
        <p:nvSpPr>
          <p:cNvPr id="13315" name="Rectangle 5"/>
          <p:cNvSpPr>
            <a:spLocks noGrp="1" noChangeArrowheads="1"/>
          </p:cNvSpPr>
          <p:nvPr>
            <p:ph type="body" idx="1"/>
          </p:nvPr>
        </p:nvSpPr>
        <p:spPr>
          <a:xfrm>
            <a:off x="266700" y="1524000"/>
            <a:ext cx="8610600" cy="4876800"/>
          </a:xfrm>
        </p:spPr>
        <p:txBody>
          <a:bodyPr/>
          <a:lstStyle/>
          <a:p>
            <a:pPr eaLnBrk="1" hangingPunct="1">
              <a:lnSpc>
                <a:spcPct val="90000"/>
              </a:lnSpc>
            </a:pPr>
            <a:r>
              <a:rPr lang="en-US" altLang="en-US" sz="2800" b="1" smtClean="0">
                <a:latin typeface="Times New Roman" pitchFamily="18" charset="0"/>
              </a:rPr>
              <a:t>Structural analogs</a:t>
            </a:r>
            <a:r>
              <a:rPr lang="en-US" altLang="en-US" sz="2800" smtClean="0">
                <a:latin typeface="Times New Roman" pitchFamily="18" charset="0"/>
              </a:rPr>
              <a:t> are drugs that result from altered chemical structures of current illicit drugs. It involves modifying the basic molecular skeleton of a compound to form a new molecular species.</a:t>
            </a:r>
          </a:p>
          <a:p>
            <a:pPr eaLnBrk="1" hangingPunct="1">
              <a:lnSpc>
                <a:spcPct val="90000"/>
              </a:lnSpc>
            </a:pPr>
            <a:r>
              <a:rPr lang="en-US" altLang="en-US" sz="2800" b="1" smtClean="0">
                <a:latin typeface="Times New Roman" pitchFamily="18" charset="0"/>
              </a:rPr>
              <a:t>Designer Drugs</a:t>
            </a:r>
            <a:r>
              <a:rPr lang="en-US" altLang="en-US" sz="2800" smtClean="0">
                <a:latin typeface="Times New Roman" pitchFamily="18" charset="0"/>
              </a:rPr>
              <a:t> </a:t>
            </a:r>
            <a:r>
              <a:rPr lang="en-US" altLang="en-US" sz="2800" b="1" smtClean="0">
                <a:latin typeface="Times New Roman" pitchFamily="18" charset="0"/>
              </a:rPr>
              <a:t>/Synthetic Drugs or Synthetic Opioids</a:t>
            </a:r>
          </a:p>
          <a:p>
            <a:pPr marL="914400" lvl="1" indent="-514350" eaLnBrk="1" hangingPunct="1">
              <a:lnSpc>
                <a:spcPct val="90000"/>
              </a:lnSpc>
            </a:pPr>
            <a:r>
              <a:rPr lang="en-US" altLang="en-US" smtClean="0">
                <a:latin typeface="Times New Roman" pitchFamily="18" charset="0"/>
              </a:rPr>
              <a:t>New categories of hybrid drugs like Ecstasy and Demerol.</a:t>
            </a:r>
          </a:p>
          <a:p>
            <a:pPr marL="914400" lvl="1" indent="-514350" eaLnBrk="1" hangingPunct="1">
              <a:lnSpc>
                <a:spcPct val="90000"/>
              </a:lnSpc>
            </a:pPr>
            <a:r>
              <a:rPr lang="en-US" altLang="en-US" smtClean="0">
                <a:latin typeface="Times New Roman" pitchFamily="18" charset="0"/>
              </a:rPr>
              <a:t>These relatively recent types of drugs are created as structural analogs of substances already classified under the Controlled Substances Act.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Category by Legal Definition</a:t>
            </a:r>
          </a:p>
        </p:txBody>
      </p:sp>
      <p:sp>
        <p:nvSpPr>
          <p:cNvPr id="14339" name="Rectangle 3"/>
          <p:cNvSpPr>
            <a:spLocks noGrp="1" noChangeArrowheads="1"/>
          </p:cNvSpPr>
          <p:nvPr>
            <p:ph type="body" idx="1"/>
          </p:nvPr>
        </p:nvSpPr>
        <p:spPr/>
        <p:txBody>
          <a:bodyPr/>
          <a:lstStyle/>
          <a:p>
            <a:r>
              <a:rPr lang="en-US" altLang="en-US" smtClean="0"/>
              <a:t>Prescription</a:t>
            </a:r>
          </a:p>
          <a:p>
            <a:r>
              <a:rPr lang="en-US" altLang="en-US" smtClean="0"/>
              <a:t>Over the Counter (OTC)</a:t>
            </a:r>
          </a:p>
          <a:p>
            <a:r>
              <a:rPr lang="en-US" altLang="en-US" smtClean="0"/>
              <a:t>Commercial</a:t>
            </a:r>
          </a:p>
          <a:p>
            <a:r>
              <a:rPr lang="en-US" altLang="en-US" smtClean="0"/>
              <a:t>Recreational</a:t>
            </a:r>
          </a:p>
          <a:p>
            <a:r>
              <a:rPr lang="en-US" altLang="en-US" smtClean="0"/>
              <a:t>Herbal</a:t>
            </a:r>
          </a:p>
          <a:p>
            <a:r>
              <a:rPr lang="en-US" altLang="en-US" smtClean="0"/>
              <a:t>Illegal</a:t>
            </a:r>
          </a:p>
          <a:p>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685800" y="152400"/>
            <a:ext cx="7772400" cy="1219200"/>
          </a:xfrm>
        </p:spPr>
        <p:txBody>
          <a:bodyPr/>
          <a:lstStyle/>
          <a:p>
            <a:pPr eaLnBrk="1" hangingPunct="1"/>
            <a:r>
              <a:rPr lang="en-US" altLang="en-US" b="1" smtClean="0">
                <a:latin typeface="Times New Roman" pitchFamily="18" charset="0"/>
              </a:rPr>
              <a:t>Gateway Drugs</a:t>
            </a:r>
            <a:endParaRPr lang="en-US" altLang="en-US" smtClean="0">
              <a:latin typeface="Times New Roman" pitchFamily="18" charset="0"/>
            </a:endParaRPr>
          </a:p>
        </p:txBody>
      </p:sp>
      <p:sp>
        <p:nvSpPr>
          <p:cNvPr id="15363" name="Rectangle 1027"/>
          <p:cNvSpPr>
            <a:spLocks noGrp="1" noChangeArrowheads="1"/>
          </p:cNvSpPr>
          <p:nvPr>
            <p:ph type="body" idx="1"/>
          </p:nvPr>
        </p:nvSpPr>
        <p:spPr>
          <a:xfrm>
            <a:off x="457200" y="1828800"/>
            <a:ext cx="7772400" cy="4114800"/>
          </a:xfrm>
        </p:spPr>
        <p:txBody>
          <a:bodyPr/>
          <a:lstStyle/>
          <a:p>
            <a:pPr eaLnBrk="1" hangingPunct="1"/>
            <a:r>
              <a:rPr lang="en-US" altLang="en-US" b="1" smtClean="0">
                <a:latin typeface="Times New Roman" pitchFamily="18" charset="0"/>
              </a:rPr>
              <a:t>Gateway drugs</a:t>
            </a:r>
            <a:r>
              <a:rPr lang="en-US" altLang="en-US" smtClean="0">
                <a:latin typeface="Times New Roman" pitchFamily="18" charset="0"/>
              </a:rPr>
              <a:t> are types of commonly used drugs that are believed to lead to the use of other more powerful mind-altering and addictive drugs, such as hallucinogens, cocaine, crack, and heroin.</a:t>
            </a:r>
          </a:p>
          <a:p>
            <a:pPr lvl="1" eaLnBrk="1" hangingPunct="1"/>
            <a:r>
              <a:rPr lang="en-US" altLang="en-US" sz="3200" smtClean="0">
                <a:latin typeface="Times New Roman" pitchFamily="18" charset="0"/>
              </a:rPr>
              <a:t>Alcohol, tobacco, and marijuana are the most commonly used gateway drugs.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219200"/>
          </a:xfrm>
        </p:spPr>
        <p:txBody>
          <a:bodyPr/>
          <a:lstStyle/>
          <a:p>
            <a:pPr eaLnBrk="1" hangingPunct="1"/>
            <a:r>
              <a:rPr lang="en-US" altLang="en-US" b="1" smtClean="0">
                <a:latin typeface="Times New Roman" pitchFamily="18" charset="0"/>
              </a:rPr>
              <a:t>Drug Misuse</a:t>
            </a:r>
          </a:p>
        </p:txBody>
      </p:sp>
      <p:sp>
        <p:nvSpPr>
          <p:cNvPr id="16387" name="Rectangle 3"/>
          <p:cNvSpPr>
            <a:spLocks noGrp="1" noChangeArrowheads="1"/>
          </p:cNvSpPr>
          <p:nvPr>
            <p:ph type="body" idx="1"/>
          </p:nvPr>
        </p:nvSpPr>
        <p:spPr>
          <a:xfrm>
            <a:off x="685800" y="1371600"/>
            <a:ext cx="7772400" cy="4114800"/>
          </a:xfrm>
        </p:spPr>
        <p:txBody>
          <a:bodyPr/>
          <a:lstStyle/>
          <a:p>
            <a:pPr eaLnBrk="1" hangingPunct="1"/>
            <a:r>
              <a:rPr lang="en-US" altLang="en-US" b="1" smtClean="0">
                <a:latin typeface="Times New Roman" pitchFamily="18" charset="0"/>
              </a:rPr>
              <a:t>Drug misuse</a:t>
            </a:r>
            <a:r>
              <a:rPr lang="en-US" altLang="en-US" smtClean="0">
                <a:latin typeface="Times New Roman" pitchFamily="18" charset="0"/>
              </a:rPr>
              <a:t> is the unintentional or inappropriate use of prescribed or over-the-counter (OTC) types of drugs.</a:t>
            </a:r>
          </a:p>
          <a:p>
            <a:pPr eaLnBrk="1" hangingPunct="1"/>
            <a:endParaRPr lang="en-US" altLang="en-US" smtClean="0">
              <a:latin typeface="Times New Roman" pitchFamily="18" charset="0"/>
            </a:endParaRPr>
          </a:p>
        </p:txBody>
      </p:sp>
      <p:pic>
        <p:nvPicPr>
          <p:cNvPr id="16388" name="Picture 5"/>
          <p:cNvPicPr>
            <a:picLocks noChangeAspect="1" noChangeArrowheads="1"/>
          </p:cNvPicPr>
          <p:nvPr/>
        </p:nvPicPr>
        <p:blipFill>
          <a:blip r:embed="rId3" cstate="print"/>
          <a:srcRect/>
          <a:stretch>
            <a:fillRect/>
          </a:stretch>
        </p:blipFill>
        <p:spPr bwMode="auto">
          <a:xfrm>
            <a:off x="2608263" y="2971800"/>
            <a:ext cx="4340225" cy="3448050"/>
          </a:xfrm>
          <a:prstGeom prst="rect">
            <a:avLst/>
          </a:prstGeom>
          <a:noFill/>
          <a:ln w="12700">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685800" y="228600"/>
            <a:ext cx="7772400" cy="914400"/>
          </a:xfrm>
        </p:spPr>
        <p:txBody>
          <a:bodyPr/>
          <a:lstStyle/>
          <a:p>
            <a:pPr eaLnBrk="1" hangingPunct="1"/>
            <a:r>
              <a:rPr lang="en-US" altLang="en-US" b="1" smtClean="0">
                <a:latin typeface="Times New Roman" pitchFamily="18" charset="0"/>
              </a:rPr>
              <a:t>Six Examples of Drug Misuse</a:t>
            </a:r>
            <a:endParaRPr lang="en-US" altLang="en-US" smtClean="0">
              <a:latin typeface="Times New Roman" pitchFamily="18" charset="0"/>
            </a:endParaRPr>
          </a:p>
        </p:txBody>
      </p:sp>
      <p:sp>
        <p:nvSpPr>
          <p:cNvPr id="17411" name="Rectangle 5"/>
          <p:cNvSpPr>
            <a:spLocks noGrp="1" noChangeArrowheads="1"/>
          </p:cNvSpPr>
          <p:nvPr>
            <p:ph type="body" idx="1"/>
          </p:nvPr>
        </p:nvSpPr>
        <p:spPr>
          <a:xfrm>
            <a:off x="381000" y="1371600"/>
            <a:ext cx="8382000" cy="5029200"/>
          </a:xfrm>
        </p:spPr>
        <p:txBody>
          <a:bodyPr/>
          <a:lstStyle/>
          <a:p>
            <a:pPr marL="514350" indent="-514350" eaLnBrk="1" hangingPunct="1">
              <a:lnSpc>
                <a:spcPct val="90000"/>
              </a:lnSpc>
              <a:buFontTx/>
              <a:buAutoNum type="arabicPeriod"/>
            </a:pPr>
            <a:r>
              <a:rPr lang="en-US" altLang="en-US" sz="3000" smtClean="0">
                <a:latin typeface="Times New Roman" pitchFamily="18" charset="0"/>
              </a:rPr>
              <a:t>Taking more drugs than prescribed</a:t>
            </a:r>
          </a:p>
          <a:p>
            <a:pPr marL="514350" indent="-514350" eaLnBrk="1" hangingPunct="1">
              <a:lnSpc>
                <a:spcPct val="90000"/>
              </a:lnSpc>
              <a:buFontTx/>
              <a:buAutoNum type="arabicPeriod"/>
            </a:pPr>
            <a:r>
              <a:rPr lang="en-US" altLang="en-US" sz="3000" smtClean="0">
                <a:latin typeface="Times New Roman" pitchFamily="18" charset="0"/>
              </a:rPr>
              <a:t>Using OTC or psychoactive drugs in excess without medical supervision</a:t>
            </a:r>
          </a:p>
          <a:p>
            <a:pPr marL="514350" indent="-514350" eaLnBrk="1" hangingPunct="1">
              <a:lnSpc>
                <a:spcPct val="90000"/>
              </a:lnSpc>
              <a:buFontTx/>
              <a:buAutoNum type="arabicPeriod"/>
            </a:pPr>
            <a:r>
              <a:rPr lang="en-US" altLang="en-US" sz="3000" smtClean="0">
                <a:latin typeface="Times New Roman" pitchFamily="18" charset="0"/>
              </a:rPr>
              <a:t>Mixing drugs with alcohol or other types of drugs</a:t>
            </a:r>
          </a:p>
          <a:p>
            <a:pPr marL="514350" indent="-514350" eaLnBrk="1" hangingPunct="1">
              <a:lnSpc>
                <a:spcPct val="90000"/>
              </a:lnSpc>
              <a:buFontTx/>
              <a:buAutoNum type="arabicPeriod"/>
            </a:pPr>
            <a:r>
              <a:rPr lang="en-US" altLang="en-US" sz="3000" smtClean="0">
                <a:latin typeface="Times New Roman" pitchFamily="18" charset="0"/>
              </a:rPr>
              <a:t>Using old medicines to self-treat new symptoms of an illness</a:t>
            </a:r>
          </a:p>
          <a:p>
            <a:pPr marL="514350" indent="-514350" eaLnBrk="1" hangingPunct="1">
              <a:lnSpc>
                <a:spcPct val="90000"/>
              </a:lnSpc>
              <a:buFontTx/>
              <a:buAutoNum type="arabicPeriod"/>
            </a:pPr>
            <a:r>
              <a:rPr lang="en-US" altLang="en-US" sz="3000" smtClean="0">
                <a:latin typeface="Times New Roman" pitchFamily="18" charset="0"/>
              </a:rPr>
              <a:t>Discontinuing prescribed drugs at will and/or against physician’</a:t>
            </a:r>
            <a:r>
              <a:rPr lang="en-US" altLang="ja-JP" sz="3000" smtClean="0">
                <a:latin typeface="Times New Roman" pitchFamily="18" charset="0"/>
              </a:rPr>
              <a:t>s orders</a:t>
            </a:r>
          </a:p>
          <a:p>
            <a:pPr marL="514350" indent="-514350" eaLnBrk="1" hangingPunct="1">
              <a:lnSpc>
                <a:spcPct val="90000"/>
              </a:lnSpc>
              <a:buFontTx/>
              <a:buAutoNum type="arabicPeriod"/>
            </a:pPr>
            <a:r>
              <a:rPr lang="en-US" altLang="en-US" sz="3000" smtClean="0">
                <a:latin typeface="Times New Roman" pitchFamily="18" charset="0"/>
              </a:rPr>
              <a:t>Administering prescribed drugs to a family member without medical consultation and supervision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2400"/>
            <a:ext cx="7772400" cy="914400"/>
          </a:xfrm>
        </p:spPr>
        <p:txBody>
          <a:bodyPr/>
          <a:lstStyle/>
          <a:p>
            <a:pPr eaLnBrk="1" hangingPunct="1"/>
            <a:r>
              <a:rPr lang="en-US" altLang="en-US" sz="3600" b="1" smtClean="0">
                <a:latin typeface="Times New Roman" pitchFamily="18" charset="0"/>
              </a:rPr>
              <a:t>Dimensions of Drug Abuse</a:t>
            </a:r>
            <a:endParaRPr lang="en-US" altLang="en-US" sz="3600" smtClean="0">
              <a:latin typeface="Times New Roman" pitchFamily="18" charset="0"/>
            </a:endParaRPr>
          </a:p>
        </p:txBody>
      </p:sp>
      <p:sp>
        <p:nvSpPr>
          <p:cNvPr id="18435" name="Rectangle 3"/>
          <p:cNvSpPr>
            <a:spLocks noGrp="1" noChangeArrowheads="1"/>
          </p:cNvSpPr>
          <p:nvPr>
            <p:ph type="body" idx="1"/>
          </p:nvPr>
        </p:nvSpPr>
        <p:spPr>
          <a:xfrm>
            <a:off x="457200" y="1066800"/>
            <a:ext cx="7772400" cy="5334000"/>
          </a:xfrm>
        </p:spPr>
        <p:txBody>
          <a:bodyPr/>
          <a:lstStyle/>
          <a:p>
            <a:pPr eaLnBrk="1" hangingPunct="1"/>
            <a:r>
              <a:rPr lang="en-US" altLang="en-US" b="1" smtClean="0">
                <a:latin typeface="Times New Roman" pitchFamily="18" charset="0"/>
              </a:rPr>
              <a:t>Drug abuse</a:t>
            </a:r>
            <a:r>
              <a:rPr lang="en-US" altLang="en-US" smtClean="0">
                <a:latin typeface="Times New Roman" pitchFamily="18" charset="0"/>
              </a:rPr>
              <a:t> is also known as chemical or substance abuse and is the willful misuse of either licit or illicit drugs for the purpose of recreation, perceived necessity, or convenience.</a:t>
            </a:r>
          </a:p>
          <a:p>
            <a:pPr lvl="1" eaLnBrk="1" hangingPunct="1"/>
            <a:r>
              <a:rPr lang="en-US" altLang="en-US" sz="3200" smtClean="0">
                <a:latin typeface="Times New Roman" pitchFamily="18" charset="0"/>
              </a:rPr>
              <a:t> Drug abuse refers to a more intense misuse of drugs—often to the point of addiction.</a:t>
            </a:r>
          </a:p>
          <a:p>
            <a:pPr lvl="1" eaLnBrk="1" hangingPunct="1"/>
            <a:r>
              <a:rPr lang="en-US" altLang="en-US" sz="3200" smtClean="0">
                <a:latin typeface="Times New Roman" pitchFamily="18" charset="0"/>
              </a:rPr>
              <a:t> Also known as </a:t>
            </a:r>
            <a:r>
              <a:rPr lang="en-US" altLang="en-US" sz="3200" i="1" smtClean="0">
                <a:latin typeface="Times New Roman" pitchFamily="18" charset="0"/>
              </a:rPr>
              <a:t>chemical</a:t>
            </a:r>
            <a:r>
              <a:rPr lang="en-US" altLang="en-US" sz="3200" smtClean="0">
                <a:latin typeface="Times New Roman" pitchFamily="18" charset="0"/>
              </a:rPr>
              <a:t> or </a:t>
            </a:r>
            <a:r>
              <a:rPr lang="en-US" altLang="en-US" sz="3200" i="1" smtClean="0">
                <a:latin typeface="Times New Roman" pitchFamily="18" charset="0"/>
              </a:rPr>
              <a:t>substance</a:t>
            </a:r>
            <a:r>
              <a:rPr lang="en-US" altLang="en-US" sz="3200" smtClean="0">
                <a:latin typeface="Times New Roman" pitchFamily="18" charset="0"/>
              </a:rPr>
              <a:t> abuse.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85800" y="152400"/>
            <a:ext cx="7772400" cy="1219200"/>
          </a:xfrm>
        </p:spPr>
        <p:txBody>
          <a:bodyPr/>
          <a:lstStyle/>
          <a:p>
            <a:pPr eaLnBrk="1" hangingPunct="1"/>
            <a:r>
              <a:rPr lang="en-US" altLang="en-US" sz="3200" b="1" smtClean="0">
                <a:latin typeface="Times New Roman" pitchFamily="18" charset="0"/>
              </a:rPr>
              <a:t>Erich Goode’</a:t>
            </a:r>
            <a:r>
              <a:rPr lang="en-US" altLang="ja-JP" sz="3200" b="1" smtClean="0">
                <a:latin typeface="Times New Roman" pitchFamily="18" charset="0"/>
              </a:rPr>
              <a:t>s Four Types</a:t>
            </a:r>
            <a:br>
              <a:rPr lang="en-US" altLang="ja-JP" sz="3200" b="1" smtClean="0">
                <a:latin typeface="Times New Roman" pitchFamily="18" charset="0"/>
              </a:rPr>
            </a:br>
            <a:r>
              <a:rPr lang="en-US" altLang="ja-JP" sz="3200" b="1" smtClean="0">
                <a:latin typeface="Times New Roman" pitchFamily="18" charset="0"/>
              </a:rPr>
              <a:t> of Drug Use</a:t>
            </a:r>
            <a:endParaRPr lang="en-US" altLang="en-US" sz="3200" smtClean="0">
              <a:latin typeface="Times New Roman" pitchFamily="18" charset="0"/>
            </a:endParaRPr>
          </a:p>
        </p:txBody>
      </p:sp>
      <p:sp>
        <p:nvSpPr>
          <p:cNvPr id="19459" name="Rectangle 5"/>
          <p:cNvSpPr>
            <a:spLocks noGrp="1" noChangeArrowheads="1"/>
          </p:cNvSpPr>
          <p:nvPr>
            <p:ph type="body" idx="1"/>
          </p:nvPr>
        </p:nvSpPr>
        <p:spPr>
          <a:xfrm>
            <a:off x="533400" y="1371600"/>
            <a:ext cx="8153400" cy="5105400"/>
          </a:xfrm>
        </p:spPr>
        <p:txBody>
          <a:bodyPr/>
          <a:lstStyle/>
          <a:p>
            <a:pPr eaLnBrk="1" hangingPunct="1">
              <a:lnSpc>
                <a:spcPct val="90000"/>
              </a:lnSpc>
            </a:pPr>
            <a:r>
              <a:rPr lang="en-US" altLang="en-US" sz="3000" b="1" smtClean="0">
                <a:latin typeface="Times New Roman" pitchFamily="18" charset="0"/>
              </a:rPr>
              <a:t>Legal instrumental use: </a:t>
            </a:r>
            <a:r>
              <a:rPr lang="en-US" altLang="en-US" sz="3000" smtClean="0">
                <a:latin typeface="Times New Roman" pitchFamily="18" charset="0"/>
              </a:rPr>
              <a:t>Taking prescribed drugs or OTC drugs to relieve or treat mental or physical symptoms</a:t>
            </a:r>
          </a:p>
          <a:p>
            <a:pPr eaLnBrk="1" hangingPunct="1">
              <a:lnSpc>
                <a:spcPct val="90000"/>
              </a:lnSpc>
            </a:pPr>
            <a:r>
              <a:rPr lang="en-US" altLang="en-US" sz="3000" b="1" smtClean="0">
                <a:latin typeface="Times New Roman" pitchFamily="18" charset="0"/>
              </a:rPr>
              <a:t>Legal recreational use: </a:t>
            </a:r>
            <a:r>
              <a:rPr lang="en-US" altLang="en-US" sz="3000" smtClean="0">
                <a:latin typeface="Times New Roman" pitchFamily="18" charset="0"/>
              </a:rPr>
              <a:t>Using licit drugs like tobacco, alcohol, and caffeine to achieve a certain mental state</a:t>
            </a:r>
          </a:p>
          <a:p>
            <a:pPr eaLnBrk="1" hangingPunct="1">
              <a:lnSpc>
                <a:spcPct val="90000"/>
              </a:lnSpc>
            </a:pPr>
            <a:r>
              <a:rPr lang="en-US" altLang="en-US" sz="3000" b="1" smtClean="0">
                <a:latin typeface="Times New Roman" pitchFamily="18" charset="0"/>
              </a:rPr>
              <a:t>Illegal instrumental use: </a:t>
            </a:r>
            <a:r>
              <a:rPr lang="en-US" altLang="en-US" sz="3000" smtClean="0">
                <a:latin typeface="Times New Roman" pitchFamily="18" charset="0"/>
              </a:rPr>
              <a:t>Taking nonprescribed drugs to achieve a task or goal</a:t>
            </a:r>
          </a:p>
          <a:p>
            <a:pPr eaLnBrk="1" hangingPunct="1">
              <a:lnSpc>
                <a:spcPct val="90000"/>
              </a:lnSpc>
            </a:pPr>
            <a:r>
              <a:rPr lang="en-US" altLang="en-US" sz="3000" b="1" smtClean="0">
                <a:latin typeface="Times New Roman" pitchFamily="18" charset="0"/>
              </a:rPr>
              <a:t>Illegal recreational use: </a:t>
            </a:r>
            <a:r>
              <a:rPr lang="en-US" altLang="en-US" sz="3000" smtClean="0">
                <a:latin typeface="Times New Roman" pitchFamily="18" charset="0"/>
              </a:rPr>
              <a:t>Taking illicit drugs for fun or pleasure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6700" y="152400"/>
            <a:ext cx="8610600" cy="990600"/>
          </a:xfrm>
        </p:spPr>
        <p:txBody>
          <a:bodyPr/>
          <a:lstStyle/>
          <a:p>
            <a:pPr eaLnBrk="1" hangingPunct="1"/>
            <a:r>
              <a:rPr lang="en-US" altLang="en-US" b="1" smtClean="0">
                <a:latin typeface="Times New Roman" pitchFamily="18" charset="0"/>
              </a:rPr>
              <a:t>Drug Use: Statistics and Trends</a:t>
            </a:r>
            <a:endParaRPr lang="en-US" altLang="en-US" smtClean="0">
              <a:latin typeface="Times New Roman" pitchFamily="18" charset="0"/>
            </a:endParaRPr>
          </a:p>
        </p:txBody>
      </p:sp>
      <p:sp>
        <p:nvSpPr>
          <p:cNvPr id="20483" name="Rectangle 3"/>
          <p:cNvSpPr>
            <a:spLocks noGrp="1" noChangeArrowheads="1"/>
          </p:cNvSpPr>
          <p:nvPr>
            <p:ph type="body" idx="1"/>
          </p:nvPr>
        </p:nvSpPr>
        <p:spPr>
          <a:xfrm>
            <a:off x="228600" y="1066800"/>
            <a:ext cx="8458200" cy="5257800"/>
          </a:xfrm>
        </p:spPr>
        <p:txBody>
          <a:bodyPr/>
          <a:lstStyle/>
          <a:p>
            <a:pPr eaLnBrk="1" hangingPunct="1">
              <a:lnSpc>
                <a:spcPct val="90000"/>
              </a:lnSpc>
            </a:pPr>
            <a:r>
              <a:rPr lang="en-US" altLang="en-US" sz="2900" b="1" smtClean="0">
                <a:latin typeface="Times New Roman" pitchFamily="18" charset="0"/>
              </a:rPr>
              <a:t>Social Drugs</a:t>
            </a:r>
          </a:p>
          <a:p>
            <a:pPr lvl="1" eaLnBrk="1" hangingPunct="1">
              <a:lnSpc>
                <a:spcPct val="90000"/>
              </a:lnSpc>
            </a:pPr>
            <a:r>
              <a:rPr lang="en-US" altLang="en-US" sz="2900" smtClean="0">
                <a:latin typeface="Times New Roman" pitchFamily="18" charset="0"/>
              </a:rPr>
              <a:t> $90 billion for alcohol</a:t>
            </a:r>
          </a:p>
          <a:p>
            <a:pPr lvl="1" eaLnBrk="1" hangingPunct="1">
              <a:lnSpc>
                <a:spcPct val="90000"/>
              </a:lnSpc>
            </a:pPr>
            <a:r>
              <a:rPr lang="en-US" altLang="en-US" sz="2900" smtClean="0">
                <a:latin typeface="Times New Roman" pitchFamily="18" charset="0"/>
              </a:rPr>
              <a:t> $51.9 billion for cigarettes</a:t>
            </a:r>
          </a:p>
          <a:p>
            <a:pPr lvl="1" eaLnBrk="1" hangingPunct="1">
              <a:lnSpc>
                <a:spcPct val="90000"/>
              </a:lnSpc>
            </a:pPr>
            <a:r>
              <a:rPr lang="en-US" altLang="en-US" sz="2900" smtClean="0">
                <a:latin typeface="Times New Roman" pitchFamily="18" charset="0"/>
              </a:rPr>
              <a:t> $2 billion for cigars, chewing tobacco, pipe tobacco, roll-your-own tobacco, and snuff</a:t>
            </a:r>
          </a:p>
          <a:p>
            <a:pPr lvl="1" eaLnBrk="1" hangingPunct="1">
              <a:lnSpc>
                <a:spcPct val="90000"/>
              </a:lnSpc>
            </a:pPr>
            <a:r>
              <a:rPr lang="en-US" altLang="en-US" sz="2900" smtClean="0">
                <a:latin typeface="Times New Roman" pitchFamily="18" charset="0"/>
              </a:rPr>
              <a:t> $5.7 billion for coffee, teas, and cocoa</a:t>
            </a:r>
          </a:p>
          <a:p>
            <a:pPr eaLnBrk="1" hangingPunct="1">
              <a:lnSpc>
                <a:spcPct val="90000"/>
              </a:lnSpc>
            </a:pPr>
            <a:endParaRPr lang="en-US" altLang="en-US" sz="2900" b="1" smtClean="0">
              <a:latin typeface="Times New Roman" pitchFamily="18" charset="0"/>
            </a:endParaRPr>
          </a:p>
          <a:p>
            <a:pPr eaLnBrk="1" hangingPunct="1">
              <a:lnSpc>
                <a:spcPct val="90000"/>
              </a:lnSpc>
            </a:pPr>
            <a:r>
              <a:rPr lang="en-US" altLang="en-US" sz="2900" b="1" smtClean="0">
                <a:latin typeface="Times New Roman" pitchFamily="18" charset="0"/>
              </a:rPr>
              <a:t>Prescription Drugs</a:t>
            </a:r>
          </a:p>
          <a:p>
            <a:pPr lvl="1" eaLnBrk="1" hangingPunct="1">
              <a:lnSpc>
                <a:spcPct val="90000"/>
              </a:lnSpc>
            </a:pPr>
            <a:r>
              <a:rPr lang="en-US" altLang="en-US" sz="2900" smtClean="0">
                <a:latin typeface="Times New Roman" pitchFamily="18" charset="0"/>
              </a:rPr>
              <a:t> $950 billion worldwide in 2012.</a:t>
            </a:r>
          </a:p>
          <a:p>
            <a:pPr lvl="1" eaLnBrk="1" hangingPunct="1">
              <a:lnSpc>
                <a:spcPct val="90000"/>
              </a:lnSpc>
            </a:pPr>
            <a:r>
              <a:rPr lang="en-US" altLang="en-US" sz="2900" smtClean="0">
                <a:latin typeface="Times New Roman" pitchFamily="18" charset="0"/>
              </a:rPr>
              <a:t> $237.5 billion in the United States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7772400" cy="1219200"/>
          </a:xfrm>
        </p:spPr>
        <p:txBody>
          <a:bodyPr/>
          <a:lstStyle/>
          <a:p>
            <a:pPr eaLnBrk="1" hangingPunct="1"/>
            <a:r>
              <a:rPr lang="en-US" altLang="en-US" sz="3600" b="1" smtClean="0">
                <a:latin typeface="Times New Roman" pitchFamily="18" charset="0"/>
              </a:rPr>
              <a:t>Key Concerns</a:t>
            </a:r>
          </a:p>
        </p:txBody>
      </p:sp>
      <p:sp>
        <p:nvSpPr>
          <p:cNvPr id="3075" name="Rectangle 3"/>
          <p:cNvSpPr>
            <a:spLocks noGrp="1" noChangeArrowheads="1"/>
          </p:cNvSpPr>
          <p:nvPr>
            <p:ph type="body" idx="1"/>
          </p:nvPr>
        </p:nvSpPr>
        <p:spPr>
          <a:xfrm>
            <a:off x="381000" y="1524000"/>
            <a:ext cx="7772400" cy="4648200"/>
          </a:xfrm>
        </p:spPr>
        <p:txBody>
          <a:bodyPr/>
          <a:lstStyle/>
          <a:p>
            <a:pPr eaLnBrk="1" hangingPunct="1"/>
            <a:r>
              <a:rPr lang="en-US" altLang="en-US" sz="2800" smtClean="0">
                <a:latin typeface="Times New Roman" pitchFamily="18" charset="0"/>
              </a:rPr>
              <a:t>What constitutes a drug?</a:t>
            </a:r>
          </a:p>
          <a:p>
            <a:pPr eaLnBrk="1" hangingPunct="1"/>
            <a:r>
              <a:rPr lang="en-US" altLang="en-US" sz="2800" smtClean="0">
                <a:latin typeface="Times New Roman" pitchFamily="18" charset="0"/>
              </a:rPr>
              <a:t>What are the most commonly abused drugs?</a:t>
            </a:r>
          </a:p>
          <a:p>
            <a:pPr eaLnBrk="1" hangingPunct="1"/>
            <a:r>
              <a:rPr lang="en-US" altLang="en-US" sz="2800" smtClean="0">
                <a:latin typeface="Times New Roman" pitchFamily="18" charset="0"/>
              </a:rPr>
              <a:t>What are designer drugs?</a:t>
            </a:r>
          </a:p>
          <a:p>
            <a:pPr eaLnBrk="1" hangingPunct="1"/>
            <a:r>
              <a:rPr lang="en-US" altLang="en-US" sz="2800" smtClean="0">
                <a:latin typeface="Times New Roman" pitchFamily="18" charset="0"/>
              </a:rPr>
              <a:t>How widespread is drug use?</a:t>
            </a:r>
          </a:p>
          <a:p>
            <a:pPr eaLnBrk="1" hangingPunct="1"/>
            <a:r>
              <a:rPr lang="en-US" altLang="en-US" sz="2800" smtClean="0">
                <a:latin typeface="Times New Roman" pitchFamily="18" charset="0"/>
              </a:rPr>
              <a:t>What is the extent and frequency of drug use in our society?</a:t>
            </a:r>
          </a:p>
          <a:p>
            <a:pPr eaLnBrk="1" hangingPunct="1"/>
            <a:r>
              <a:rPr lang="en-US" altLang="en-US" sz="2800" smtClean="0">
                <a:latin typeface="Times New Roman" pitchFamily="18" charset="0"/>
              </a:rPr>
              <a:t>What are the current statistics and trends in drug use?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457200" y="152400"/>
            <a:ext cx="8229600" cy="1219200"/>
          </a:xfrm>
        </p:spPr>
        <p:txBody>
          <a:bodyPr/>
          <a:lstStyle/>
          <a:p>
            <a:pPr eaLnBrk="1" hangingPunct="1"/>
            <a:r>
              <a:rPr lang="en-US" altLang="en-US" b="1" smtClean="0">
                <a:latin typeface="Times New Roman" pitchFamily="18" charset="0"/>
              </a:rPr>
              <a:t>Drug Use: Statistics and Trends (continued)</a:t>
            </a:r>
          </a:p>
        </p:txBody>
      </p:sp>
      <p:sp>
        <p:nvSpPr>
          <p:cNvPr id="21507" name="Rectangle 1027"/>
          <p:cNvSpPr>
            <a:spLocks noGrp="1" noChangeArrowheads="1"/>
          </p:cNvSpPr>
          <p:nvPr>
            <p:ph type="body" idx="1"/>
          </p:nvPr>
        </p:nvSpPr>
        <p:spPr>
          <a:xfrm>
            <a:off x="304800" y="1676400"/>
            <a:ext cx="8077200" cy="4495800"/>
          </a:xfrm>
        </p:spPr>
        <p:txBody>
          <a:bodyPr/>
          <a:lstStyle/>
          <a:p>
            <a:pPr eaLnBrk="1" hangingPunct="1">
              <a:lnSpc>
                <a:spcPct val="90000"/>
              </a:lnSpc>
            </a:pPr>
            <a:r>
              <a:rPr lang="en-US" altLang="en-US" sz="2900" b="1" smtClean="0">
                <a:latin typeface="Times New Roman" pitchFamily="18" charset="0"/>
              </a:rPr>
              <a:t>OTC Drugs</a:t>
            </a:r>
          </a:p>
          <a:p>
            <a:pPr lvl="1" eaLnBrk="1" hangingPunct="1">
              <a:lnSpc>
                <a:spcPct val="90000"/>
              </a:lnSpc>
            </a:pPr>
            <a:r>
              <a:rPr lang="en-US" altLang="en-US" sz="2900" smtClean="0">
                <a:latin typeface="Times New Roman" pitchFamily="18" charset="0"/>
              </a:rPr>
              <a:t>$23.5 billion</a:t>
            </a:r>
          </a:p>
          <a:p>
            <a:pPr eaLnBrk="1" hangingPunct="1">
              <a:lnSpc>
                <a:spcPct val="90000"/>
              </a:lnSpc>
            </a:pPr>
            <a:r>
              <a:rPr lang="en-US" altLang="en-US" sz="2900" b="1" smtClean="0">
                <a:latin typeface="Times New Roman" pitchFamily="18" charset="0"/>
              </a:rPr>
              <a:t>Nonmedical Use of Prescription Drugs</a:t>
            </a:r>
          </a:p>
          <a:p>
            <a:pPr lvl="1" eaLnBrk="1" hangingPunct="1">
              <a:lnSpc>
                <a:spcPct val="90000"/>
              </a:lnSpc>
            </a:pPr>
            <a:r>
              <a:rPr lang="en-US" altLang="en-US" sz="2900" smtClean="0">
                <a:latin typeface="Times New Roman" pitchFamily="18" charset="0"/>
              </a:rPr>
              <a:t>In 2008, 51.9 million Americans age 12 or older had used prescription-type drugs nonmedically at least once in their lifetime.</a:t>
            </a:r>
          </a:p>
          <a:p>
            <a:pPr eaLnBrk="1" hangingPunct="1">
              <a:lnSpc>
                <a:spcPct val="90000"/>
              </a:lnSpc>
            </a:pPr>
            <a:r>
              <a:rPr lang="en-US" altLang="en-US" sz="2900" b="1" smtClean="0">
                <a:latin typeface="Times New Roman" pitchFamily="18" charset="0"/>
              </a:rPr>
              <a:t>Miscellaneous Drugs</a:t>
            </a:r>
          </a:p>
          <a:p>
            <a:pPr lvl="1" eaLnBrk="1" hangingPunct="1">
              <a:lnSpc>
                <a:spcPct val="90000"/>
              </a:lnSpc>
            </a:pPr>
            <a:r>
              <a:rPr lang="en-US" altLang="en-US" sz="2900" smtClean="0">
                <a:latin typeface="Times New Roman" pitchFamily="18" charset="0"/>
              </a:rPr>
              <a:t>Examples include inhalants, nutmeg, and morning glory seeds</a:t>
            </a:r>
          </a:p>
          <a:p>
            <a:pPr lvl="1" eaLnBrk="1" hangingPunct="1">
              <a:lnSpc>
                <a:spcPct val="90000"/>
              </a:lnSpc>
            </a:pPr>
            <a:r>
              <a:rPr lang="en-US" altLang="en-US" sz="2900" smtClean="0">
                <a:latin typeface="Times New Roman" pitchFamily="18" charset="0"/>
              </a:rPr>
              <a:t>Extent of use cannot be verified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28600"/>
            <a:ext cx="8382000" cy="838200"/>
          </a:xfrm>
        </p:spPr>
        <p:txBody>
          <a:bodyPr/>
          <a:lstStyle/>
          <a:p>
            <a:pPr eaLnBrk="1" hangingPunct="1"/>
            <a:r>
              <a:rPr lang="en-US" altLang="en-US" b="1" smtClean="0">
                <a:latin typeface="Times New Roman" pitchFamily="18" charset="0"/>
              </a:rPr>
              <a:t>Drug Quiz</a:t>
            </a:r>
            <a:endParaRPr lang="en-US" altLang="en-US" smtClean="0">
              <a:latin typeface="Times New Roman" pitchFamily="18" charset="0"/>
            </a:endParaRPr>
          </a:p>
        </p:txBody>
      </p:sp>
      <p:sp>
        <p:nvSpPr>
          <p:cNvPr id="22531" name="Rectangle 3"/>
          <p:cNvSpPr>
            <a:spLocks noGrp="1" noChangeArrowheads="1"/>
          </p:cNvSpPr>
          <p:nvPr>
            <p:ph type="body" idx="1"/>
          </p:nvPr>
        </p:nvSpPr>
        <p:spPr>
          <a:xfrm>
            <a:off x="228600" y="1600200"/>
            <a:ext cx="8610600" cy="4724400"/>
          </a:xfrm>
        </p:spPr>
        <p:txBody>
          <a:bodyPr/>
          <a:lstStyle/>
          <a:p>
            <a:pPr eaLnBrk="1" hangingPunct="1">
              <a:lnSpc>
                <a:spcPct val="90000"/>
              </a:lnSpc>
              <a:buFontTx/>
              <a:buNone/>
            </a:pPr>
            <a:r>
              <a:rPr lang="en-US" altLang="en-US" smtClean="0">
                <a:latin typeface="Times New Roman" pitchFamily="18" charset="0"/>
              </a:rPr>
              <a:t>Q: How many Americans, age 12 and up, have used alcohol in the past month?</a:t>
            </a:r>
          </a:p>
          <a:p>
            <a:pPr eaLnBrk="1" hangingPunct="1">
              <a:lnSpc>
                <a:spcPct val="90000"/>
              </a:lnSpc>
              <a:buFontTx/>
              <a:buNone/>
            </a:pPr>
            <a:r>
              <a:rPr lang="en-US" altLang="en-US" smtClean="0">
                <a:latin typeface="Times New Roman" pitchFamily="18" charset="0"/>
              </a:rPr>
              <a:t>A: 125 million</a:t>
            </a:r>
          </a:p>
          <a:p>
            <a:pPr eaLnBrk="1" hangingPunct="1">
              <a:lnSpc>
                <a:spcPct val="90000"/>
              </a:lnSpc>
              <a:buFontTx/>
              <a:buNone/>
            </a:pPr>
            <a:endParaRPr lang="en-US" altLang="en-US" smtClean="0">
              <a:latin typeface="Times New Roman" pitchFamily="18" charset="0"/>
            </a:endParaRPr>
          </a:p>
          <a:p>
            <a:pPr eaLnBrk="1" hangingPunct="1">
              <a:lnSpc>
                <a:spcPct val="90000"/>
              </a:lnSpc>
              <a:buFontTx/>
              <a:buNone/>
            </a:pPr>
            <a:r>
              <a:rPr lang="en-US" altLang="en-US" smtClean="0">
                <a:latin typeface="Times New Roman" pitchFamily="18" charset="0"/>
              </a:rPr>
              <a:t>Q: How many Americans in the past month have smoked tobacco?</a:t>
            </a:r>
          </a:p>
          <a:p>
            <a:pPr eaLnBrk="1" hangingPunct="1">
              <a:lnSpc>
                <a:spcPct val="90000"/>
              </a:lnSpc>
              <a:buFontTx/>
              <a:buNone/>
            </a:pPr>
            <a:r>
              <a:rPr lang="en-US" altLang="en-US" smtClean="0">
                <a:latin typeface="Times New Roman" pitchFamily="18" charset="0"/>
              </a:rPr>
              <a:t>A: 61.5 million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latin typeface="Times New Roman" pitchFamily="18" charset="0"/>
                <a:cs typeface="Times New Roman" pitchFamily="18" charset="0"/>
              </a:rPr>
              <a:t>Drug Quiz (continued)</a:t>
            </a:r>
          </a:p>
        </p:txBody>
      </p:sp>
      <p:sp>
        <p:nvSpPr>
          <p:cNvPr id="23555" name="Content Placeholder 2"/>
          <p:cNvSpPr>
            <a:spLocks noGrp="1"/>
          </p:cNvSpPr>
          <p:nvPr>
            <p:ph idx="1"/>
          </p:nvPr>
        </p:nvSpPr>
        <p:spPr/>
        <p:txBody>
          <a:bodyPr/>
          <a:lstStyle/>
          <a:p>
            <a:pPr eaLnBrk="1" hangingPunct="1">
              <a:lnSpc>
                <a:spcPct val="90000"/>
              </a:lnSpc>
              <a:buFontTx/>
              <a:buNone/>
            </a:pPr>
            <a:r>
              <a:rPr lang="en-US" altLang="en-US" smtClean="0">
                <a:latin typeface="Times New Roman" pitchFamily="18" charset="0"/>
              </a:rPr>
              <a:t>Q: How many Americans use or have used marijuana/hashish in their lifetime?</a:t>
            </a:r>
          </a:p>
          <a:p>
            <a:pPr eaLnBrk="1" hangingPunct="1">
              <a:lnSpc>
                <a:spcPct val="90000"/>
              </a:lnSpc>
              <a:buFontTx/>
              <a:buNone/>
            </a:pPr>
            <a:r>
              <a:rPr lang="en-US" altLang="en-US" smtClean="0">
                <a:latin typeface="Times New Roman" pitchFamily="18" charset="0"/>
              </a:rPr>
              <a:t>A: 107,842 million (41.9%)</a:t>
            </a:r>
          </a:p>
          <a:p>
            <a:pPr eaLnBrk="1" hangingPunct="1">
              <a:lnSpc>
                <a:spcPct val="90000"/>
              </a:lnSpc>
              <a:buFontTx/>
              <a:buNone/>
            </a:pPr>
            <a:endParaRPr lang="en-US" altLang="en-US" smtClean="0">
              <a:latin typeface="Times New Roman" pitchFamily="18" charset="0"/>
            </a:endParaRPr>
          </a:p>
          <a:p>
            <a:pPr eaLnBrk="1" hangingPunct="1">
              <a:lnSpc>
                <a:spcPct val="90000"/>
              </a:lnSpc>
              <a:buFontTx/>
              <a:buNone/>
            </a:pPr>
            <a:r>
              <a:rPr lang="en-US" altLang="en-US" smtClean="0">
                <a:latin typeface="Times New Roman" pitchFamily="18" charset="0"/>
              </a:rPr>
              <a:t>Q: How many drugs can be found in the average       household?</a:t>
            </a:r>
          </a:p>
          <a:p>
            <a:pPr eaLnBrk="1" hangingPunct="1">
              <a:lnSpc>
                <a:spcPct val="90000"/>
              </a:lnSpc>
              <a:buFontTx/>
              <a:buNone/>
            </a:pPr>
            <a:r>
              <a:rPr lang="en-US" altLang="en-US" smtClean="0">
                <a:latin typeface="Times New Roman" pitchFamily="18" charset="0"/>
              </a:rPr>
              <a:t>A: 50 drugs (40% prescriptions, 60% OTC)</a:t>
            </a:r>
            <a:endParaRPr lang="en-US"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52400" y="304800"/>
            <a:ext cx="8915400" cy="838200"/>
          </a:xfrm>
        </p:spPr>
        <p:txBody>
          <a:bodyPr/>
          <a:lstStyle/>
          <a:p>
            <a:pPr eaLnBrk="1" hangingPunct="1"/>
            <a:r>
              <a:rPr lang="en-US" altLang="en-US" sz="2800" b="1" smtClean="0">
                <a:latin typeface="Times New Roman" pitchFamily="18" charset="0"/>
              </a:rPr>
              <a:t>National Household Survey on Drug Abuse, 2011</a:t>
            </a:r>
            <a:br>
              <a:rPr lang="en-US" altLang="en-US" sz="2800" b="1" smtClean="0">
                <a:latin typeface="Times New Roman" pitchFamily="18" charset="0"/>
              </a:rPr>
            </a:br>
            <a:endParaRPr lang="en-US" altLang="en-US" sz="2800" smtClean="0">
              <a:latin typeface="Times New Roman" pitchFamily="18" charset="0"/>
            </a:endParaRPr>
          </a:p>
        </p:txBody>
      </p:sp>
      <p:sp>
        <p:nvSpPr>
          <p:cNvPr id="24579" name="Rectangle 5"/>
          <p:cNvSpPr>
            <a:spLocks noGrp="1" noChangeArrowheads="1"/>
          </p:cNvSpPr>
          <p:nvPr>
            <p:ph type="body" idx="1"/>
          </p:nvPr>
        </p:nvSpPr>
        <p:spPr>
          <a:xfrm>
            <a:off x="457200" y="1066800"/>
            <a:ext cx="8229600" cy="5486400"/>
          </a:xfrm>
        </p:spPr>
        <p:txBody>
          <a:bodyPr/>
          <a:lstStyle/>
          <a:p>
            <a:pPr eaLnBrk="1" hangingPunct="1">
              <a:lnSpc>
                <a:spcPct val="90000"/>
              </a:lnSpc>
            </a:pPr>
            <a:r>
              <a:rPr lang="en-US" altLang="en-US" sz="2600" smtClean="0">
                <a:latin typeface="Times New Roman" pitchFamily="18" charset="0"/>
              </a:rPr>
              <a:t>82.2% (211.7 million) Americans used alcohol during their lifetime</a:t>
            </a:r>
          </a:p>
          <a:p>
            <a:pPr eaLnBrk="1" hangingPunct="1">
              <a:lnSpc>
                <a:spcPct val="90000"/>
              </a:lnSpc>
            </a:pPr>
            <a:r>
              <a:rPr lang="en-US" altLang="en-US" sz="2600" smtClean="0">
                <a:latin typeface="Times New Roman" pitchFamily="18" charset="0"/>
              </a:rPr>
              <a:t>62.8 (161.7 million) Americans used cigarettes</a:t>
            </a:r>
          </a:p>
          <a:p>
            <a:pPr eaLnBrk="1" hangingPunct="1">
              <a:lnSpc>
                <a:spcPct val="90000"/>
              </a:lnSpc>
            </a:pPr>
            <a:r>
              <a:rPr lang="en-US" altLang="en-US" sz="2600" smtClean="0">
                <a:latin typeface="Times New Roman" pitchFamily="18" charset="0"/>
              </a:rPr>
              <a:t>47% (117 million) Americans used any illicit drug(s)</a:t>
            </a:r>
          </a:p>
          <a:p>
            <a:pPr eaLnBrk="1" hangingPunct="1">
              <a:lnSpc>
                <a:spcPct val="90000"/>
              </a:lnSpc>
              <a:buFontTx/>
              <a:buNone/>
            </a:pPr>
            <a:r>
              <a:rPr lang="en-US" altLang="en-US" sz="2600" b="1" smtClean="0">
                <a:latin typeface="Times New Roman" pitchFamily="18" charset="0"/>
              </a:rPr>
              <a:t>Most commonly used illicit drugs (Lifetime Use):</a:t>
            </a:r>
          </a:p>
          <a:p>
            <a:pPr eaLnBrk="1" hangingPunct="1">
              <a:lnSpc>
                <a:spcPct val="90000"/>
              </a:lnSpc>
            </a:pPr>
            <a:r>
              <a:rPr lang="en-US" altLang="en-US" sz="2600" smtClean="0">
                <a:latin typeface="Times New Roman" pitchFamily="18" charset="0"/>
              </a:rPr>
              <a:t>107.8 million (41.9%) used marijuana/hashish </a:t>
            </a:r>
          </a:p>
          <a:p>
            <a:pPr eaLnBrk="1" hangingPunct="1">
              <a:lnSpc>
                <a:spcPct val="90000"/>
              </a:lnSpc>
            </a:pPr>
            <a:r>
              <a:rPr lang="en-US" altLang="en-US" sz="2600" smtClean="0">
                <a:latin typeface="Times New Roman" pitchFamily="18" charset="0"/>
              </a:rPr>
              <a:t>51.3 million (19.9%) used nonmedical use of any psychotherapeutics, such as pain relievers, tranquilizers, stimulants, or sedatives (does not include OTC drugs)</a:t>
            </a:r>
          </a:p>
          <a:p>
            <a:pPr eaLnBrk="1" hangingPunct="1">
              <a:lnSpc>
                <a:spcPct val="90000"/>
              </a:lnSpc>
            </a:pPr>
            <a:r>
              <a:rPr lang="en-US" altLang="en-US" sz="2600" smtClean="0">
                <a:latin typeface="Times New Roman" pitchFamily="18" charset="0"/>
              </a:rPr>
              <a:t>36.3 million (14.3%) used cocaine</a:t>
            </a:r>
          </a:p>
          <a:p>
            <a:pPr eaLnBrk="1" hangingPunct="1">
              <a:lnSpc>
                <a:spcPct val="90000"/>
              </a:lnSpc>
            </a:pPr>
            <a:r>
              <a:rPr lang="en-US" altLang="en-US" sz="2600" smtClean="0">
                <a:latin typeface="Times New Roman" pitchFamily="18" charset="0"/>
              </a:rPr>
              <a:t>36.3 million (14.4) used hallucinogens </a:t>
            </a:r>
          </a:p>
          <a:p>
            <a:pPr eaLnBrk="1" hangingPunct="1">
              <a:lnSpc>
                <a:spcPct val="90000"/>
              </a:lnSpc>
            </a:pPr>
            <a:r>
              <a:rPr lang="en-US" altLang="en-US" sz="2600" smtClean="0">
                <a:latin typeface="Times New Roman" pitchFamily="18" charset="0"/>
              </a:rPr>
              <a:t>34.2 million (13.3%) used pain relievers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cstate="print"/>
          <a:srcRect/>
          <a:stretch>
            <a:fillRect/>
          </a:stretch>
        </p:blipFill>
        <p:spPr bwMode="auto">
          <a:xfrm>
            <a:off x="0" y="381000"/>
            <a:ext cx="9144000" cy="5426075"/>
          </a:xfrm>
          <a:prstGeom prst="rect">
            <a:avLst/>
          </a:prstGeom>
          <a:noFill/>
          <a:ln w="12700">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1219200"/>
            <a:ext cx="8534400" cy="5257800"/>
          </a:xfrm>
        </p:spPr>
        <p:txBody>
          <a:bodyPr/>
          <a:lstStyle/>
          <a:p>
            <a:pPr algn="l" eaLnBrk="1" hangingPunct="1"/>
            <a:r>
              <a:rPr lang="en-US" altLang="en-US" sz="2900" b="1" smtClean="0">
                <a:latin typeface="Times New Roman" pitchFamily="18" charset="0"/>
              </a:rPr>
              <a:t>Age Patterns: </a:t>
            </a:r>
            <a:r>
              <a:rPr lang="en-US" altLang="en-US" sz="2900" smtClean="0">
                <a:latin typeface="Times New Roman" pitchFamily="18" charset="0"/>
              </a:rPr>
              <a:t>18–20 age category report the most illicit drug use </a:t>
            </a:r>
            <a:br>
              <a:rPr lang="en-US" altLang="en-US" sz="2900" smtClean="0">
                <a:latin typeface="Times New Roman" pitchFamily="18" charset="0"/>
              </a:rPr>
            </a:br>
            <a:r>
              <a:rPr lang="en-US" altLang="en-US" sz="2900" smtClean="0">
                <a:latin typeface="Times New Roman" pitchFamily="18" charset="0"/>
              </a:rPr>
              <a:t/>
            </a:r>
            <a:br>
              <a:rPr lang="en-US" altLang="en-US" sz="2900" smtClean="0">
                <a:latin typeface="Times New Roman" pitchFamily="18" charset="0"/>
              </a:rPr>
            </a:br>
            <a:r>
              <a:rPr lang="en-US" altLang="en-US" sz="2900" b="1" smtClean="0">
                <a:latin typeface="Times New Roman" pitchFamily="18" charset="0"/>
              </a:rPr>
              <a:t>Racial and Ethnic Differences:</a:t>
            </a:r>
            <a:r>
              <a:rPr lang="en-US" altLang="en-US" sz="2900" smtClean="0">
                <a:latin typeface="Times New Roman" pitchFamily="18" charset="0"/>
              </a:rPr>
              <a:t> (rates of use, past month, 2002-2011)</a:t>
            </a:r>
            <a:br>
              <a:rPr lang="en-US" altLang="en-US" sz="2900" smtClean="0">
                <a:latin typeface="Times New Roman" pitchFamily="18" charset="0"/>
              </a:rPr>
            </a:br>
            <a:r>
              <a:rPr lang="en-US" altLang="en-US" sz="2900" smtClean="0">
                <a:latin typeface="Times New Roman" pitchFamily="18" charset="0"/>
              </a:rPr>
              <a:t>	Two or more races 13.5%</a:t>
            </a:r>
            <a:br>
              <a:rPr lang="en-US" altLang="en-US" sz="2900" smtClean="0">
                <a:latin typeface="Times New Roman" pitchFamily="18" charset="0"/>
              </a:rPr>
            </a:br>
            <a:r>
              <a:rPr lang="en-US" altLang="en-US" sz="2900" smtClean="0">
                <a:latin typeface="Times New Roman" pitchFamily="18" charset="0"/>
              </a:rPr>
              <a:t>	American Indian/Alaska Natives 13.4%</a:t>
            </a:r>
            <a:br>
              <a:rPr lang="en-US" altLang="en-US" sz="2900" smtClean="0">
                <a:latin typeface="Times New Roman" pitchFamily="18" charset="0"/>
              </a:rPr>
            </a:br>
            <a:r>
              <a:rPr lang="en-US" altLang="en-US" sz="2900" smtClean="0">
                <a:latin typeface="Times New Roman" pitchFamily="18" charset="0"/>
              </a:rPr>
              <a:t>	Black/African American: 10%</a:t>
            </a:r>
            <a:br>
              <a:rPr lang="en-US" altLang="en-US" sz="2900" smtClean="0">
                <a:latin typeface="Times New Roman" pitchFamily="18" charset="0"/>
              </a:rPr>
            </a:br>
            <a:r>
              <a:rPr lang="en-US" altLang="en-US" sz="2900" smtClean="0">
                <a:latin typeface="Times New Roman" pitchFamily="18" charset="0"/>
              </a:rPr>
              <a:t>	Whites: 8.7% </a:t>
            </a:r>
            <a:br>
              <a:rPr lang="en-US" altLang="en-US" sz="2900" smtClean="0">
                <a:latin typeface="Times New Roman" pitchFamily="18" charset="0"/>
              </a:rPr>
            </a:br>
            <a:r>
              <a:rPr lang="en-US" altLang="en-US" sz="2900" smtClean="0">
                <a:latin typeface="Times New Roman" pitchFamily="18" charset="0"/>
              </a:rPr>
              <a:t>	Hispanic or Latino: 8.4%</a:t>
            </a:r>
            <a:br>
              <a:rPr lang="en-US" altLang="en-US" sz="2900" smtClean="0">
                <a:latin typeface="Times New Roman" pitchFamily="18" charset="0"/>
              </a:rPr>
            </a:br>
            <a:r>
              <a:rPr lang="en-US" altLang="en-US" sz="2900" smtClean="0">
                <a:latin typeface="Times New Roman" pitchFamily="18" charset="0"/>
              </a:rPr>
              <a:t>	Asians: 3.8%</a:t>
            </a:r>
          </a:p>
        </p:txBody>
      </p:sp>
      <p:sp>
        <p:nvSpPr>
          <p:cNvPr id="26627" name="Text Box 5"/>
          <p:cNvSpPr txBox="1">
            <a:spLocks noChangeArrowheads="1"/>
          </p:cNvSpPr>
          <p:nvPr/>
        </p:nvSpPr>
        <p:spPr bwMode="auto">
          <a:xfrm>
            <a:off x="342900" y="381000"/>
            <a:ext cx="8458200" cy="769938"/>
          </a:xfrm>
          <a:prstGeom prst="rect">
            <a:avLst/>
          </a:prstGeom>
          <a:noFill/>
          <a:ln w="12700">
            <a:noFill/>
            <a:miter lim="800000"/>
            <a:headEnd/>
            <a:tailEnd/>
          </a:ln>
        </p:spPr>
        <p:txBody>
          <a:bodyPr>
            <a:spAutoFit/>
          </a:bodyPr>
          <a:lstStyle/>
          <a:p>
            <a:pPr algn="ctr">
              <a:spcBef>
                <a:spcPct val="50000"/>
              </a:spcBef>
            </a:pPr>
            <a:r>
              <a:rPr lang="en-US" altLang="en-US" sz="4400" b="1">
                <a:solidFill>
                  <a:srgbClr val="000000"/>
                </a:solidFill>
              </a:rPr>
              <a:t>Drug Use: Additional Findings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304800" y="381000"/>
            <a:ext cx="8534400" cy="1295400"/>
          </a:xfrm>
        </p:spPr>
        <p:txBody>
          <a:bodyPr/>
          <a:lstStyle/>
          <a:p>
            <a:pPr eaLnBrk="1" hangingPunct="1"/>
            <a:r>
              <a:rPr lang="en-US" altLang="en-US" b="1" smtClean="0">
                <a:latin typeface="Times New Roman" pitchFamily="18" charset="0"/>
              </a:rPr>
              <a:t>Drug Use: Additional Findings</a:t>
            </a:r>
            <a:br>
              <a:rPr lang="en-US" altLang="en-US" b="1" smtClean="0">
                <a:latin typeface="Times New Roman" pitchFamily="18" charset="0"/>
              </a:rPr>
            </a:br>
            <a:r>
              <a:rPr lang="en-US" altLang="en-US" b="1" smtClean="0">
                <a:latin typeface="Times New Roman" pitchFamily="18" charset="0"/>
              </a:rPr>
              <a:t> (continued)</a:t>
            </a:r>
          </a:p>
        </p:txBody>
      </p:sp>
      <p:sp>
        <p:nvSpPr>
          <p:cNvPr id="27651" name="Rectangle 1027"/>
          <p:cNvSpPr>
            <a:spLocks noGrp="1" noChangeArrowheads="1"/>
          </p:cNvSpPr>
          <p:nvPr>
            <p:ph type="body" idx="1"/>
          </p:nvPr>
        </p:nvSpPr>
        <p:spPr>
          <a:xfrm>
            <a:off x="342900" y="1600200"/>
            <a:ext cx="8458200" cy="4648200"/>
          </a:xfrm>
        </p:spPr>
        <p:txBody>
          <a:bodyPr/>
          <a:lstStyle/>
          <a:p>
            <a:pPr eaLnBrk="1" hangingPunct="1">
              <a:lnSpc>
                <a:spcPct val="90000"/>
              </a:lnSpc>
              <a:buFontTx/>
              <a:buNone/>
            </a:pPr>
            <a:r>
              <a:rPr lang="en-US" altLang="en-US" sz="2900" b="1" smtClean="0">
                <a:latin typeface="Times New Roman" pitchFamily="18" charset="0"/>
              </a:rPr>
              <a:t>Gender</a:t>
            </a:r>
            <a:r>
              <a:rPr lang="en-US" altLang="en-US" sz="2900" smtClean="0">
                <a:latin typeface="Times New Roman" pitchFamily="18" charset="0"/>
              </a:rPr>
              <a:t>  </a:t>
            </a:r>
          </a:p>
          <a:p>
            <a:pPr lvl="1" eaLnBrk="1" hangingPunct="1">
              <a:lnSpc>
                <a:spcPct val="90000"/>
              </a:lnSpc>
            </a:pPr>
            <a:r>
              <a:rPr lang="en-US" altLang="en-US" sz="2900" smtClean="0">
                <a:latin typeface="Times New Roman" pitchFamily="18" charset="0"/>
              </a:rPr>
              <a:t>Males were more likely than females among persons age 12 or older to be current illicit drug users (11.1% vs. 6.5%).</a:t>
            </a:r>
          </a:p>
          <a:p>
            <a:pPr lvl="1" eaLnBrk="1" hangingPunct="1">
              <a:lnSpc>
                <a:spcPct val="90000"/>
              </a:lnSpc>
            </a:pPr>
            <a:r>
              <a:rPr lang="en-US" altLang="en-US" sz="2900" smtClean="0">
                <a:latin typeface="Times New Roman" pitchFamily="18" charset="0"/>
              </a:rPr>
              <a:t>The rate of past-month marijuana use for males was about twice as high for males as the rate for females (9.3% vs. 4.9%).</a:t>
            </a:r>
          </a:p>
          <a:p>
            <a:pPr eaLnBrk="1" hangingPunct="1">
              <a:lnSpc>
                <a:spcPct val="90000"/>
              </a:lnSpc>
              <a:buFontTx/>
              <a:buNone/>
            </a:pPr>
            <a:r>
              <a:rPr lang="en-US" altLang="en-US" sz="2900" b="1" smtClean="0">
                <a:latin typeface="Times New Roman" pitchFamily="18" charset="0"/>
              </a:rPr>
              <a:t>Pregnant Women</a:t>
            </a:r>
          </a:p>
          <a:p>
            <a:pPr lvl="1" eaLnBrk="1" hangingPunct="1">
              <a:lnSpc>
                <a:spcPct val="90000"/>
              </a:lnSpc>
            </a:pPr>
            <a:r>
              <a:rPr lang="en-US" altLang="en-US" sz="2900" smtClean="0">
                <a:latin typeface="Times New Roman" pitchFamily="18" charset="0"/>
              </a:rPr>
              <a:t>Pregnant women are less likely to use drugs than similar age women who are not pregnant.</a:t>
            </a:r>
          </a:p>
          <a:p>
            <a:pPr eaLnBrk="1" hangingPunct="1">
              <a:lnSpc>
                <a:spcPct val="90000"/>
              </a:lnSpc>
              <a:buFontTx/>
              <a:buNone/>
            </a:pPr>
            <a:endParaRPr lang="en-US" altLang="en-US" sz="2900" smtClean="0">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447800"/>
            <a:ext cx="8153400" cy="5181600"/>
          </a:xfrm>
        </p:spPr>
        <p:txBody>
          <a:bodyPr/>
          <a:lstStyle/>
          <a:p>
            <a:pPr algn="l" eaLnBrk="1" hangingPunct="1"/>
            <a:r>
              <a:rPr lang="en-US" altLang="en-US" sz="2900" b="1" smtClean="0">
                <a:latin typeface="Times New Roman" pitchFamily="18" charset="0"/>
              </a:rPr>
              <a:t>Education:</a:t>
            </a:r>
            <a:r>
              <a:rPr lang="en-US" altLang="en-US" sz="2900" smtClean="0">
                <a:latin typeface="Times New Roman" pitchFamily="18" charset="0"/>
              </a:rPr>
              <a:t> College graduates (5.4%) had the </a:t>
            </a:r>
            <a:br>
              <a:rPr lang="en-US" altLang="en-US" sz="2900" smtClean="0">
                <a:latin typeface="Times New Roman" pitchFamily="18" charset="0"/>
              </a:rPr>
            </a:br>
            <a:r>
              <a:rPr lang="en-US" altLang="en-US" sz="2900" smtClean="0">
                <a:latin typeface="Times New Roman" pitchFamily="18" charset="0"/>
              </a:rPr>
              <a:t>lowest rate of current illicit drug use, while those who did not complete high school (11.1%) had the highest use of illicit drugs. Past-month alcohol use increased with higher levels of completed education (35.1% with less than high school vs. 68.2% of college graduates</a:t>
            </a:r>
            <a:br>
              <a:rPr lang="en-US" altLang="en-US" sz="2900" smtClean="0">
                <a:latin typeface="Times New Roman" pitchFamily="18" charset="0"/>
              </a:rPr>
            </a:br>
            <a:r>
              <a:rPr lang="en-US" altLang="en-US" sz="2900" smtClean="0">
                <a:latin typeface="Times New Roman" pitchFamily="18" charset="0"/>
              </a:rPr>
              <a:t>.</a:t>
            </a:r>
            <a:r>
              <a:rPr lang="en-US" altLang="en-US" sz="2900" b="1" smtClean="0">
                <a:latin typeface="Times New Roman" pitchFamily="18" charset="0"/>
              </a:rPr>
              <a:t>Employment:</a:t>
            </a:r>
            <a:r>
              <a:rPr lang="en-US" altLang="en-US" sz="2900" smtClean="0">
                <a:latin typeface="Times New Roman" pitchFamily="18" charset="0"/>
              </a:rPr>
              <a:t> Unemployed persons (17.2%) have a greater tendency to use more illicit-types of drugs than people gainfully employed (8% full-time and 11.6% part-time workers).</a:t>
            </a:r>
          </a:p>
        </p:txBody>
      </p:sp>
      <p:sp>
        <p:nvSpPr>
          <p:cNvPr id="28675" name="Text Box 5"/>
          <p:cNvSpPr txBox="1">
            <a:spLocks noChangeArrowheads="1"/>
          </p:cNvSpPr>
          <p:nvPr/>
        </p:nvSpPr>
        <p:spPr bwMode="auto">
          <a:xfrm>
            <a:off x="3260725" y="1031875"/>
            <a:ext cx="3902075" cy="457200"/>
          </a:xfrm>
          <a:prstGeom prst="rect">
            <a:avLst/>
          </a:prstGeom>
          <a:noFill/>
          <a:ln w="12700">
            <a:noFill/>
            <a:miter lim="800000"/>
            <a:headEnd/>
            <a:tailEnd/>
          </a:ln>
        </p:spPr>
        <p:txBody>
          <a:bodyPr>
            <a:spAutoFit/>
          </a:bodyPr>
          <a:lstStyle/>
          <a:p>
            <a:endParaRPr lang="en-US" altLang="en-US" sz="2400"/>
          </a:p>
        </p:txBody>
      </p:sp>
      <p:sp>
        <p:nvSpPr>
          <p:cNvPr id="28676" name="Rectangle 6"/>
          <p:cNvSpPr>
            <a:spLocks noChangeArrowheads="1"/>
          </p:cNvSpPr>
          <p:nvPr/>
        </p:nvSpPr>
        <p:spPr bwMode="auto">
          <a:xfrm>
            <a:off x="266700" y="76200"/>
            <a:ext cx="8610600" cy="1446213"/>
          </a:xfrm>
          <a:prstGeom prst="rect">
            <a:avLst/>
          </a:prstGeom>
          <a:noFill/>
          <a:ln w="12700">
            <a:noFill/>
            <a:miter lim="800000"/>
            <a:headEnd/>
            <a:tailEnd/>
          </a:ln>
        </p:spPr>
        <p:txBody>
          <a:bodyPr>
            <a:spAutoFit/>
          </a:bodyPr>
          <a:lstStyle/>
          <a:p>
            <a:pPr algn="ctr"/>
            <a:r>
              <a:rPr lang="en-US" altLang="en-US" sz="4400" b="1">
                <a:solidFill>
                  <a:srgbClr val="000000"/>
                </a:solidFill>
              </a:rPr>
              <a:t>Drug Use: Additional Findings (continued)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7"/>
          <p:cNvSpPr>
            <a:spLocks noGrp="1" noChangeArrowheads="1"/>
          </p:cNvSpPr>
          <p:nvPr>
            <p:ph type="body" idx="1"/>
          </p:nvPr>
        </p:nvSpPr>
        <p:spPr>
          <a:xfrm>
            <a:off x="457200" y="1752600"/>
            <a:ext cx="8229600" cy="4572000"/>
          </a:xfrm>
        </p:spPr>
        <p:txBody>
          <a:bodyPr/>
          <a:lstStyle/>
          <a:p>
            <a:pPr eaLnBrk="1" hangingPunct="1">
              <a:lnSpc>
                <a:spcPct val="90000"/>
              </a:lnSpc>
              <a:buFontTx/>
              <a:buNone/>
            </a:pPr>
            <a:r>
              <a:rPr lang="en-US" altLang="en-US" sz="3000" b="1" smtClean="0">
                <a:latin typeface="Times New Roman" pitchFamily="18" charset="0"/>
              </a:rPr>
              <a:t>Geography:</a:t>
            </a:r>
            <a:r>
              <a:rPr lang="en-US" altLang="en-US" sz="3000" smtClean="0">
                <a:latin typeface="Times New Roman" pitchFamily="18" charset="0"/>
              </a:rPr>
              <a:t> The rate of past-month illicit drug use was 9.2% in large metropolitan counties, 8.7% in small metropolitan counties, and 5.7% in nonmetropolitan counties.</a:t>
            </a:r>
          </a:p>
          <a:p>
            <a:pPr eaLnBrk="1" hangingPunct="1">
              <a:lnSpc>
                <a:spcPct val="90000"/>
              </a:lnSpc>
              <a:buFontTx/>
              <a:buNone/>
            </a:pPr>
            <a:r>
              <a:rPr lang="en-US" altLang="en-US" sz="3000" b="1" smtClean="0">
                <a:latin typeface="Times New Roman" pitchFamily="18" charset="0"/>
              </a:rPr>
              <a:t>Criminal Justice: </a:t>
            </a:r>
            <a:r>
              <a:rPr lang="en-US" altLang="en-US" sz="3000" smtClean="0">
                <a:latin typeface="Times New Roman" pitchFamily="18" charset="0"/>
              </a:rPr>
              <a:t>33% of state prisoners and 25% of federal prisoners reported that they had committed their offenses while under the influence of drugs. In 2008, an estimated 333,000 prisoners were arrested for drug law violations—20% of state and 52% of federal inmates (Sabol and Cooper 2009).</a:t>
            </a:r>
          </a:p>
        </p:txBody>
      </p:sp>
      <p:sp>
        <p:nvSpPr>
          <p:cNvPr id="29699" name="Rectangle 6"/>
          <p:cNvSpPr>
            <a:spLocks noChangeArrowheads="1"/>
          </p:cNvSpPr>
          <p:nvPr/>
        </p:nvSpPr>
        <p:spPr bwMode="auto">
          <a:xfrm>
            <a:off x="304800" y="152400"/>
            <a:ext cx="8610600" cy="1446213"/>
          </a:xfrm>
          <a:prstGeom prst="rect">
            <a:avLst/>
          </a:prstGeom>
          <a:noFill/>
          <a:ln w="12700">
            <a:noFill/>
            <a:miter lim="800000"/>
            <a:headEnd/>
            <a:tailEnd/>
          </a:ln>
        </p:spPr>
        <p:txBody>
          <a:bodyPr>
            <a:spAutoFit/>
          </a:bodyPr>
          <a:lstStyle/>
          <a:p>
            <a:pPr algn="ctr"/>
            <a:r>
              <a:rPr lang="en-US" altLang="en-US" sz="4400" b="1">
                <a:solidFill>
                  <a:srgbClr val="000000"/>
                </a:solidFill>
              </a:rPr>
              <a:t>Drug Use: Additional Findings (continued)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685800" y="0"/>
            <a:ext cx="7772400" cy="1219200"/>
          </a:xfrm>
        </p:spPr>
        <p:txBody>
          <a:bodyPr/>
          <a:lstStyle/>
          <a:p>
            <a:pPr eaLnBrk="1" hangingPunct="1"/>
            <a:r>
              <a:rPr lang="en-US" altLang="en-US" b="1" smtClean="0">
                <a:latin typeface="Times New Roman" pitchFamily="18" charset="0"/>
              </a:rPr>
              <a:t>Three Types of Drug Users</a:t>
            </a:r>
            <a:endParaRPr lang="en-US" altLang="en-US" smtClean="0">
              <a:latin typeface="Times New Roman" pitchFamily="18" charset="0"/>
            </a:endParaRPr>
          </a:p>
        </p:txBody>
      </p:sp>
      <p:sp>
        <p:nvSpPr>
          <p:cNvPr id="30723" name="Rectangle 5"/>
          <p:cNvSpPr>
            <a:spLocks noGrp="1" noChangeArrowheads="1"/>
          </p:cNvSpPr>
          <p:nvPr>
            <p:ph type="body" idx="1"/>
          </p:nvPr>
        </p:nvSpPr>
        <p:spPr>
          <a:xfrm>
            <a:off x="228600" y="1371600"/>
            <a:ext cx="8534400" cy="4495800"/>
          </a:xfrm>
        </p:spPr>
        <p:txBody>
          <a:bodyPr/>
          <a:lstStyle/>
          <a:p>
            <a:pPr eaLnBrk="1" hangingPunct="1">
              <a:lnSpc>
                <a:spcPct val="90000"/>
              </a:lnSpc>
            </a:pPr>
            <a:r>
              <a:rPr lang="en-US" altLang="en-US" sz="3000" b="1" smtClean="0">
                <a:latin typeface="Times New Roman" pitchFamily="18" charset="0"/>
              </a:rPr>
              <a:t>Experimenters: </a:t>
            </a:r>
            <a:r>
              <a:rPr lang="en-US" altLang="en-US" sz="3000" smtClean="0">
                <a:latin typeface="Times New Roman" pitchFamily="18" charset="0"/>
              </a:rPr>
              <a:t>Begin using drugs largely because of peer pressure and curiosity, and they confine their use to recreational settings</a:t>
            </a:r>
          </a:p>
          <a:p>
            <a:pPr eaLnBrk="1" hangingPunct="1">
              <a:lnSpc>
                <a:spcPct val="90000"/>
              </a:lnSpc>
            </a:pPr>
            <a:r>
              <a:rPr lang="en-US" altLang="en-US" sz="3000" b="1" smtClean="0">
                <a:latin typeface="Times New Roman" pitchFamily="18" charset="0"/>
              </a:rPr>
              <a:t>Compulsive users: </a:t>
            </a:r>
            <a:r>
              <a:rPr lang="en-US" altLang="en-US" sz="3000" smtClean="0">
                <a:latin typeface="Times New Roman" pitchFamily="18" charset="0"/>
              </a:rPr>
              <a:t>Devote considerable time and energy into getting high, talk incessantly (sometimes exclusively) about drug use, and become connoisseurs of street drugs</a:t>
            </a:r>
          </a:p>
          <a:p>
            <a:pPr eaLnBrk="1" hangingPunct="1">
              <a:lnSpc>
                <a:spcPct val="90000"/>
              </a:lnSpc>
            </a:pPr>
            <a:r>
              <a:rPr lang="en-US" altLang="en-US" sz="3000" b="1" smtClean="0">
                <a:latin typeface="Times New Roman" pitchFamily="18" charset="0"/>
              </a:rPr>
              <a:t>Floaters or </a:t>
            </a:r>
            <a:r>
              <a:rPr lang="ja-JP" altLang="en-US" sz="3000" b="1" smtClean="0">
                <a:latin typeface="Times New Roman" pitchFamily="18" charset="0"/>
              </a:rPr>
              <a:t>“</a:t>
            </a:r>
            <a:r>
              <a:rPr lang="en-US" altLang="ja-JP" sz="3000" b="1" smtClean="0">
                <a:latin typeface="Times New Roman" pitchFamily="18" charset="0"/>
              </a:rPr>
              <a:t>chippers</a:t>
            </a:r>
            <a:r>
              <a:rPr lang="ja-JP" altLang="en-US" sz="3000" b="1" smtClean="0">
                <a:latin typeface="Times New Roman" pitchFamily="18" charset="0"/>
              </a:rPr>
              <a:t>”</a:t>
            </a:r>
            <a:r>
              <a:rPr lang="en-US" altLang="ja-JP" sz="3000" b="1" smtClean="0">
                <a:latin typeface="Times New Roman" pitchFamily="18" charset="0"/>
              </a:rPr>
              <a:t>: </a:t>
            </a:r>
            <a:r>
              <a:rPr lang="en-US" altLang="ja-JP" sz="3000" smtClean="0">
                <a:latin typeface="Times New Roman" pitchFamily="18" charset="0"/>
              </a:rPr>
              <a:t>Focus more on using other people’s drugs without maintaining as much of a personal supply</a:t>
            </a:r>
            <a:endParaRPr lang="en-US" altLang="en-US" sz="3000" smtClean="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219200"/>
          </a:xfrm>
        </p:spPr>
        <p:txBody>
          <a:bodyPr/>
          <a:lstStyle/>
          <a:p>
            <a:pPr eaLnBrk="1" hangingPunct="1"/>
            <a:r>
              <a:rPr lang="en-US" altLang="en-US" sz="3600" b="1" smtClean="0">
                <a:latin typeface="Times New Roman" pitchFamily="18" charset="0"/>
              </a:rPr>
              <a:t>Key Concerns</a:t>
            </a:r>
            <a:r>
              <a:rPr lang="en-US" altLang="en-US" b="1" smtClean="0">
                <a:latin typeface="Times New Roman" pitchFamily="18" charset="0"/>
              </a:rPr>
              <a:t> </a:t>
            </a:r>
            <a:r>
              <a:rPr lang="en-US" altLang="en-US" sz="2800" b="1" smtClean="0">
                <a:latin typeface="Times New Roman" pitchFamily="18" charset="0"/>
              </a:rPr>
              <a:t>(continued)</a:t>
            </a:r>
          </a:p>
        </p:txBody>
      </p:sp>
      <p:sp>
        <p:nvSpPr>
          <p:cNvPr id="4099" name="Rectangle 3"/>
          <p:cNvSpPr>
            <a:spLocks noGrp="1" noChangeArrowheads="1"/>
          </p:cNvSpPr>
          <p:nvPr>
            <p:ph type="body" idx="1"/>
          </p:nvPr>
        </p:nvSpPr>
        <p:spPr>
          <a:xfrm>
            <a:off x="381000" y="1447800"/>
            <a:ext cx="8229600" cy="4800600"/>
          </a:xfrm>
        </p:spPr>
        <p:txBody>
          <a:bodyPr/>
          <a:lstStyle/>
          <a:p>
            <a:pPr eaLnBrk="1" hangingPunct="1"/>
            <a:r>
              <a:rPr lang="en-US" altLang="en-US" sz="2800" smtClean="0">
                <a:latin typeface="Times New Roman" pitchFamily="18" charset="0"/>
              </a:rPr>
              <a:t>What types of drug users exist?</a:t>
            </a:r>
          </a:p>
          <a:p>
            <a:pPr eaLnBrk="1" hangingPunct="1"/>
            <a:r>
              <a:rPr lang="en-US" altLang="en-US" sz="2800" smtClean="0">
                <a:latin typeface="Times New Roman" pitchFamily="18" charset="0"/>
              </a:rPr>
              <a:t>How does the media influence drug use?</a:t>
            </a:r>
          </a:p>
          <a:p>
            <a:pPr eaLnBrk="1" hangingPunct="1"/>
            <a:r>
              <a:rPr lang="en-US" altLang="en-US" sz="2800" smtClean="0">
                <a:latin typeface="Times New Roman" pitchFamily="18" charset="0"/>
              </a:rPr>
              <a:t>What attracts people to drug use?</a:t>
            </a:r>
          </a:p>
          <a:p>
            <a:pPr eaLnBrk="1" hangingPunct="1"/>
            <a:r>
              <a:rPr lang="en-US" altLang="en-US" sz="2800" smtClean="0">
                <a:latin typeface="Times New Roman" pitchFamily="18" charset="0"/>
              </a:rPr>
              <a:t>When does drug use lead to drug dependence?</a:t>
            </a:r>
          </a:p>
          <a:p>
            <a:pPr eaLnBrk="1" hangingPunct="1"/>
            <a:r>
              <a:rPr lang="en-US" altLang="en-US" sz="2800" smtClean="0">
                <a:latin typeface="Times New Roman" pitchFamily="18" charset="0"/>
              </a:rPr>
              <a:t>When does drug addiction occur?</a:t>
            </a:r>
          </a:p>
          <a:p>
            <a:pPr eaLnBrk="1" hangingPunct="1"/>
            <a:r>
              <a:rPr lang="en-US" altLang="en-US" sz="2800" smtClean="0">
                <a:latin typeface="Times New Roman" pitchFamily="18" charset="0"/>
              </a:rPr>
              <a:t>What are the costs of drug addiction to society?</a:t>
            </a:r>
          </a:p>
          <a:p>
            <a:pPr eaLnBrk="1" hangingPunct="1"/>
            <a:r>
              <a:rPr lang="en-US" altLang="en-US" sz="2800" smtClean="0">
                <a:latin typeface="Times New Roman" pitchFamily="18" charset="0"/>
              </a:rPr>
              <a:t>What can be gained by learning about the complexity of drug use and abuse?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228600" y="152400"/>
            <a:ext cx="8610600" cy="914400"/>
          </a:xfrm>
        </p:spPr>
        <p:txBody>
          <a:bodyPr/>
          <a:lstStyle/>
          <a:p>
            <a:pPr eaLnBrk="1" hangingPunct="1"/>
            <a:r>
              <a:rPr lang="en-US" altLang="en-US" sz="3600" b="1" smtClean="0">
                <a:latin typeface="Times New Roman" pitchFamily="18" charset="0"/>
              </a:rPr>
              <a:t>Media Influence on Drug Use</a:t>
            </a:r>
          </a:p>
        </p:txBody>
      </p:sp>
      <p:sp>
        <p:nvSpPr>
          <p:cNvPr id="31747" name="Rectangle 1027"/>
          <p:cNvSpPr>
            <a:spLocks noGrp="1" noChangeArrowheads="1"/>
          </p:cNvSpPr>
          <p:nvPr>
            <p:ph type="body" idx="1"/>
          </p:nvPr>
        </p:nvSpPr>
        <p:spPr>
          <a:xfrm>
            <a:off x="228600" y="914400"/>
            <a:ext cx="8305800" cy="5486400"/>
          </a:xfrm>
        </p:spPr>
        <p:txBody>
          <a:bodyPr/>
          <a:lstStyle/>
          <a:p>
            <a:pPr eaLnBrk="1" hangingPunct="1">
              <a:lnSpc>
                <a:spcPct val="90000"/>
              </a:lnSpc>
            </a:pPr>
            <a:r>
              <a:rPr lang="en-US" altLang="en-US" sz="2600" smtClean="0">
                <a:latin typeface="Times New Roman" pitchFamily="18" charset="0"/>
              </a:rPr>
              <a:t>Each year, the alcohol industry spends more than $1 billion on advertising (television, radio, print, and outdoor ads) (FTC 2007).  </a:t>
            </a:r>
          </a:p>
          <a:p>
            <a:pPr eaLnBrk="1" hangingPunct="1">
              <a:lnSpc>
                <a:spcPct val="90000"/>
              </a:lnSpc>
            </a:pPr>
            <a:r>
              <a:rPr lang="en-US" altLang="en-US" sz="2600" smtClean="0">
                <a:latin typeface="Times New Roman" pitchFamily="18" charset="0"/>
              </a:rPr>
              <a:t>Drug companies spent $1.6 billion a year on televised commercials for Viagra, Claritin, Allegra, and other drugs.</a:t>
            </a:r>
          </a:p>
          <a:p>
            <a:pPr eaLnBrk="1" hangingPunct="1">
              <a:lnSpc>
                <a:spcPct val="90000"/>
              </a:lnSpc>
            </a:pPr>
            <a:r>
              <a:rPr lang="en-US" altLang="en-US" sz="2600" smtClean="0">
                <a:latin typeface="Times New Roman" pitchFamily="18" charset="0"/>
              </a:rPr>
              <a:t>The advertising budget for Budweiser beer exceeds the entire budget for research on alcoholism and alcohol abusers.</a:t>
            </a:r>
          </a:p>
          <a:p>
            <a:pPr eaLnBrk="1" hangingPunct="1">
              <a:lnSpc>
                <a:spcPct val="90000"/>
              </a:lnSpc>
            </a:pPr>
            <a:r>
              <a:rPr lang="en-US" altLang="en-US" sz="2600" smtClean="0">
                <a:latin typeface="Times New Roman" pitchFamily="18" charset="0"/>
              </a:rPr>
              <a:t>Alcohol companies spent $4.9 billion on television advertising between 2001 and 2005.</a:t>
            </a:r>
          </a:p>
          <a:p>
            <a:pPr eaLnBrk="1" hangingPunct="1">
              <a:lnSpc>
                <a:spcPct val="90000"/>
              </a:lnSpc>
            </a:pPr>
            <a:r>
              <a:rPr lang="en-US" altLang="en-US" sz="2600" smtClean="0">
                <a:latin typeface="Times New Roman" pitchFamily="18" charset="0"/>
              </a:rPr>
              <a:t>Teens viewing photos of inebriated friends posted on social media, such as MySpace for example, are four times more likely to have used marijuana and three times more likely to have used alcohol and tobacco.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228600" y="152400"/>
            <a:ext cx="8534400" cy="1219200"/>
          </a:xfrm>
        </p:spPr>
        <p:txBody>
          <a:bodyPr/>
          <a:lstStyle/>
          <a:p>
            <a:pPr eaLnBrk="1" hangingPunct="1"/>
            <a:r>
              <a:rPr lang="en-US" altLang="en-US" b="1" smtClean="0">
                <a:latin typeface="Times New Roman" pitchFamily="18" charset="0"/>
              </a:rPr>
              <a:t>Why Are People Attracted to Drugs?</a:t>
            </a:r>
            <a:endParaRPr lang="en-US" altLang="en-US" smtClean="0">
              <a:latin typeface="Times New Roman" pitchFamily="18" charset="0"/>
            </a:endParaRPr>
          </a:p>
        </p:txBody>
      </p:sp>
      <p:sp>
        <p:nvSpPr>
          <p:cNvPr id="32771" name="Rectangle 5"/>
          <p:cNvSpPr>
            <a:spLocks noGrp="1" noChangeArrowheads="1"/>
          </p:cNvSpPr>
          <p:nvPr>
            <p:ph type="body" idx="1"/>
          </p:nvPr>
        </p:nvSpPr>
        <p:spPr>
          <a:xfrm>
            <a:off x="228600" y="1600200"/>
            <a:ext cx="8763000" cy="4876800"/>
          </a:xfrm>
        </p:spPr>
        <p:txBody>
          <a:bodyPr/>
          <a:lstStyle/>
          <a:p>
            <a:pPr eaLnBrk="1" hangingPunct="1">
              <a:buFontTx/>
              <a:buNone/>
            </a:pPr>
            <a:r>
              <a:rPr lang="en-US" altLang="en-US" sz="3000" smtClean="0">
                <a:latin typeface="Times New Roman" pitchFamily="18" charset="0"/>
              </a:rPr>
              <a:t>People use drugs as a means to temporarily:</a:t>
            </a:r>
          </a:p>
          <a:p>
            <a:pPr eaLnBrk="1" hangingPunct="1"/>
            <a:r>
              <a:rPr lang="en-US" altLang="en-US" sz="3000" smtClean="0">
                <a:latin typeface="Times New Roman" pitchFamily="18" charset="0"/>
              </a:rPr>
              <a:t>Experience pleasure or heighten good feelings</a:t>
            </a:r>
          </a:p>
          <a:p>
            <a:pPr eaLnBrk="1" hangingPunct="1"/>
            <a:r>
              <a:rPr lang="en-US" altLang="en-US" sz="3000" smtClean="0">
                <a:latin typeface="Times New Roman" pitchFamily="18" charset="0"/>
              </a:rPr>
              <a:t>Relieve stress, tension, or anxiety</a:t>
            </a:r>
          </a:p>
          <a:p>
            <a:pPr eaLnBrk="1" hangingPunct="1"/>
            <a:r>
              <a:rPr lang="en-US" altLang="en-US" sz="3000" smtClean="0">
                <a:latin typeface="Times New Roman" pitchFamily="18" charset="0"/>
              </a:rPr>
              <a:t>Forget one</a:t>
            </a:r>
            <a:r>
              <a:rPr lang="en-US" altLang="ja-JP" sz="3000" smtClean="0">
                <a:latin typeface="Times New Roman" pitchFamily="18" charset="0"/>
              </a:rPr>
              <a:t>’s problems and avoid or postpone worries</a:t>
            </a:r>
          </a:p>
          <a:p>
            <a:pPr eaLnBrk="1" hangingPunct="1"/>
            <a:r>
              <a:rPr lang="en-US" altLang="en-US" sz="3000" smtClean="0">
                <a:latin typeface="Times New Roman" pitchFamily="18" charset="0"/>
              </a:rPr>
              <a:t>Relax after a tension-filled day of work</a:t>
            </a:r>
          </a:p>
          <a:p>
            <a:pPr eaLnBrk="1" hangingPunct="1"/>
            <a:r>
              <a:rPr lang="en-US" altLang="en-US" sz="3000" smtClean="0">
                <a:latin typeface="Times New Roman" pitchFamily="18" charset="0"/>
              </a:rPr>
              <a:t>Fit in with peers or as a rite of passage</a:t>
            </a:r>
          </a:p>
          <a:p>
            <a:pPr eaLnBrk="1" hangingPunct="1"/>
            <a:r>
              <a:rPr lang="en-US" altLang="en-US" sz="3000" smtClean="0">
                <a:latin typeface="Times New Roman" pitchFamily="18" charset="0"/>
              </a:rPr>
              <a:t>Enhance religious or mystical experiences</a:t>
            </a:r>
          </a:p>
          <a:p>
            <a:pPr eaLnBrk="1" hangingPunct="1"/>
            <a:r>
              <a:rPr lang="en-US" altLang="en-US" sz="3000" smtClean="0">
                <a:latin typeface="Times New Roman" pitchFamily="18" charset="0"/>
              </a:rPr>
              <a:t>Relieve pain and some symptoms of illness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419100" y="228600"/>
            <a:ext cx="8305800" cy="914400"/>
          </a:xfrm>
        </p:spPr>
        <p:txBody>
          <a:bodyPr/>
          <a:lstStyle/>
          <a:p>
            <a:pPr eaLnBrk="1" hangingPunct="1"/>
            <a:r>
              <a:rPr lang="en-US" altLang="en-US" b="1" smtClean="0">
                <a:latin typeface="Times New Roman" pitchFamily="18" charset="0"/>
              </a:rPr>
              <a:t>When Does Use Lead to Abuse?</a:t>
            </a:r>
          </a:p>
        </p:txBody>
      </p:sp>
      <p:sp>
        <p:nvSpPr>
          <p:cNvPr id="33795" name="Rectangle 1027"/>
          <p:cNvSpPr>
            <a:spLocks noGrp="1" noChangeArrowheads="1"/>
          </p:cNvSpPr>
          <p:nvPr>
            <p:ph type="body" idx="1"/>
          </p:nvPr>
        </p:nvSpPr>
        <p:spPr>
          <a:xfrm>
            <a:off x="228600" y="1295400"/>
            <a:ext cx="8534400" cy="4953000"/>
          </a:xfrm>
        </p:spPr>
        <p:txBody>
          <a:bodyPr/>
          <a:lstStyle/>
          <a:p>
            <a:pPr eaLnBrk="1" hangingPunct="1"/>
            <a:r>
              <a:rPr lang="en-US" altLang="en-US" sz="3000" smtClean="0">
                <a:latin typeface="Times New Roman" pitchFamily="18" charset="0"/>
              </a:rPr>
              <a:t>The </a:t>
            </a:r>
            <a:r>
              <a:rPr lang="en-US" altLang="en-US" sz="3000" i="1" smtClean="0">
                <a:latin typeface="Times New Roman" pitchFamily="18" charset="0"/>
              </a:rPr>
              <a:t>amount</a:t>
            </a:r>
            <a:r>
              <a:rPr lang="en-US" altLang="en-US" sz="3000" smtClean="0">
                <a:latin typeface="Times New Roman" pitchFamily="18" charset="0"/>
              </a:rPr>
              <a:t> of drug taken does not necessarily determine abuse.</a:t>
            </a:r>
          </a:p>
          <a:p>
            <a:pPr eaLnBrk="1" hangingPunct="1"/>
            <a:r>
              <a:rPr lang="en-US" altLang="en-US" sz="3000" smtClean="0">
                <a:latin typeface="Times New Roman" pitchFamily="18" charset="0"/>
              </a:rPr>
              <a:t>The </a:t>
            </a:r>
            <a:r>
              <a:rPr lang="en-US" altLang="en-US" sz="3000" i="1" smtClean="0">
                <a:latin typeface="Times New Roman" pitchFamily="18" charset="0"/>
              </a:rPr>
              <a:t>motive</a:t>
            </a:r>
            <a:r>
              <a:rPr lang="en-US" altLang="en-US" sz="3000" smtClean="0">
                <a:latin typeface="Times New Roman" pitchFamily="18" charset="0"/>
              </a:rPr>
              <a:t> for taking the drug is the most important factor in determining presence of abuse.</a:t>
            </a:r>
          </a:p>
          <a:p>
            <a:pPr eaLnBrk="1" hangingPunct="1"/>
            <a:r>
              <a:rPr lang="en-US" altLang="en-US" sz="3000" smtClean="0">
                <a:latin typeface="Times New Roman" pitchFamily="18" charset="0"/>
              </a:rPr>
              <a:t>Initial drug abuse symptoms include:</a:t>
            </a:r>
          </a:p>
          <a:p>
            <a:pPr lvl="1" eaLnBrk="1" hangingPunct="1"/>
            <a:r>
              <a:rPr lang="en-US" altLang="en-US" sz="3000" smtClean="0">
                <a:latin typeface="Times New Roman" pitchFamily="18" charset="0"/>
              </a:rPr>
              <a:t>Excessive use</a:t>
            </a:r>
          </a:p>
          <a:p>
            <a:pPr lvl="1" eaLnBrk="1" hangingPunct="1"/>
            <a:r>
              <a:rPr lang="en-US" altLang="en-US" sz="3000" smtClean="0">
                <a:latin typeface="Times New Roman" pitchFamily="18" charset="0"/>
              </a:rPr>
              <a:t>Constant preoccupation about the availability and supply of the drug</a:t>
            </a:r>
          </a:p>
          <a:p>
            <a:pPr lvl="1" eaLnBrk="1" hangingPunct="1"/>
            <a:r>
              <a:rPr lang="en-US" altLang="en-US" sz="3000" smtClean="0">
                <a:latin typeface="Times New Roman" pitchFamily="18" charset="0"/>
              </a:rPr>
              <a:t>Refusal to admit excessive use</a:t>
            </a:r>
          </a:p>
          <a:p>
            <a:pPr lvl="1" eaLnBrk="1" hangingPunct="1"/>
            <a:r>
              <a:rPr lang="en-US" altLang="en-US" sz="3000" smtClean="0">
                <a:latin typeface="Times New Roman" pitchFamily="18" charset="0"/>
              </a:rPr>
              <a:t>Reliance on the drug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838200"/>
          </a:xfrm>
        </p:spPr>
        <p:txBody>
          <a:bodyPr/>
          <a:lstStyle/>
          <a:p>
            <a:pPr eaLnBrk="1" hangingPunct="1"/>
            <a:r>
              <a:rPr lang="en-US" altLang="en-US" b="1" smtClean="0">
                <a:latin typeface="Times New Roman" pitchFamily="18" charset="0"/>
              </a:rPr>
              <a:t>Drug Dependence</a:t>
            </a:r>
            <a:endParaRPr lang="en-US" altLang="en-US" smtClean="0">
              <a:latin typeface="Times New Roman" pitchFamily="18" charset="0"/>
            </a:endParaRPr>
          </a:p>
        </p:txBody>
      </p:sp>
      <p:sp>
        <p:nvSpPr>
          <p:cNvPr id="34819" name="Rectangle 3"/>
          <p:cNvSpPr>
            <a:spLocks noGrp="1" noChangeArrowheads="1"/>
          </p:cNvSpPr>
          <p:nvPr>
            <p:ph type="body" idx="1"/>
          </p:nvPr>
        </p:nvSpPr>
        <p:spPr>
          <a:xfrm>
            <a:off x="228600" y="1219200"/>
            <a:ext cx="8534400" cy="5257800"/>
          </a:xfrm>
        </p:spPr>
        <p:txBody>
          <a:bodyPr/>
          <a:lstStyle/>
          <a:p>
            <a:pPr eaLnBrk="1" hangingPunct="1">
              <a:lnSpc>
                <a:spcPct val="90000"/>
              </a:lnSpc>
              <a:buFont typeface="Wingdings" pitchFamily="2" charset="2"/>
              <a:buNone/>
            </a:pPr>
            <a:r>
              <a:rPr lang="en-US" altLang="en-US" smtClean="0">
                <a:latin typeface="Times New Roman" pitchFamily="18" charset="0"/>
              </a:rPr>
              <a:t>Both physical and psychological factors precipitate</a:t>
            </a:r>
          </a:p>
          <a:p>
            <a:pPr eaLnBrk="1" hangingPunct="1">
              <a:lnSpc>
                <a:spcPct val="90000"/>
              </a:lnSpc>
              <a:buFont typeface="Wingdings" pitchFamily="2" charset="2"/>
              <a:buNone/>
            </a:pPr>
            <a:r>
              <a:rPr lang="en-US" altLang="en-US" smtClean="0">
                <a:latin typeface="Times New Roman" pitchFamily="18" charset="0"/>
              </a:rPr>
              <a:t>drug dependence:</a:t>
            </a:r>
          </a:p>
          <a:p>
            <a:pPr eaLnBrk="1" hangingPunct="1">
              <a:lnSpc>
                <a:spcPct val="90000"/>
              </a:lnSpc>
            </a:pPr>
            <a:r>
              <a:rPr lang="en-US" altLang="en-US" b="1" smtClean="0">
                <a:latin typeface="Times New Roman" pitchFamily="18" charset="0"/>
              </a:rPr>
              <a:t>Physical dependence</a:t>
            </a:r>
            <a:r>
              <a:rPr lang="en-US" altLang="en-US" smtClean="0">
                <a:latin typeface="Times New Roman" pitchFamily="18" charset="0"/>
              </a:rPr>
              <a:t> refers to the need to continue taking the drug to avoid withdrawal symptoms, which often include feelings of discomfort and illness.</a:t>
            </a:r>
            <a:r>
              <a:rPr lang="en-US" altLang="en-US" b="1" smtClean="0">
                <a:latin typeface="Times New Roman" pitchFamily="18" charset="0"/>
              </a:rPr>
              <a:t> </a:t>
            </a:r>
          </a:p>
          <a:p>
            <a:pPr eaLnBrk="1" hangingPunct="1">
              <a:lnSpc>
                <a:spcPct val="90000"/>
              </a:lnSpc>
            </a:pPr>
            <a:r>
              <a:rPr lang="en-US" altLang="en-US" b="1" smtClean="0">
                <a:latin typeface="Times New Roman" pitchFamily="18" charset="0"/>
              </a:rPr>
              <a:t>Psychological dependence</a:t>
            </a:r>
            <a:r>
              <a:rPr lang="en-US" altLang="en-US" smtClean="0">
                <a:latin typeface="Times New Roman" pitchFamily="18" charset="0"/>
              </a:rPr>
              <a:t> refers to the need that a user may mentally feel about continuing the use of a drug to experience its effects and/or relieve withdrawal symptoms.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7772400" cy="1219200"/>
          </a:xfrm>
        </p:spPr>
        <p:txBody>
          <a:bodyPr/>
          <a:lstStyle/>
          <a:p>
            <a:pPr eaLnBrk="1" hangingPunct="1"/>
            <a:r>
              <a:rPr lang="en-US" altLang="en-US" b="1" smtClean="0">
                <a:latin typeface="Times New Roman" pitchFamily="18" charset="0"/>
              </a:rPr>
              <a:t>Stages of Drug Dependence</a:t>
            </a:r>
            <a:endParaRPr lang="en-US" altLang="en-US" smtClean="0">
              <a:latin typeface="Times New Roman" pitchFamily="18" charset="0"/>
            </a:endParaRPr>
          </a:p>
        </p:txBody>
      </p:sp>
      <p:sp>
        <p:nvSpPr>
          <p:cNvPr id="35843" name="Rectangle 3"/>
          <p:cNvSpPr>
            <a:spLocks noGrp="1" noChangeArrowheads="1"/>
          </p:cNvSpPr>
          <p:nvPr>
            <p:ph type="body" idx="1"/>
          </p:nvPr>
        </p:nvSpPr>
        <p:spPr>
          <a:xfrm>
            <a:off x="228600" y="1371600"/>
            <a:ext cx="8610600" cy="5105400"/>
          </a:xfrm>
        </p:spPr>
        <p:txBody>
          <a:bodyPr/>
          <a:lstStyle/>
          <a:p>
            <a:pPr eaLnBrk="1" hangingPunct="1">
              <a:lnSpc>
                <a:spcPct val="90000"/>
              </a:lnSpc>
            </a:pPr>
            <a:r>
              <a:rPr lang="en-US" altLang="en-US" sz="3000" b="1" smtClean="0">
                <a:latin typeface="Times New Roman" pitchFamily="18" charset="0"/>
              </a:rPr>
              <a:t>Relief: </a:t>
            </a:r>
            <a:r>
              <a:rPr lang="en-US" altLang="en-US" sz="3000" smtClean="0">
                <a:latin typeface="Times New Roman" pitchFamily="18" charset="0"/>
              </a:rPr>
              <a:t>Satisfaction from negative feelings in using the drug</a:t>
            </a:r>
          </a:p>
          <a:p>
            <a:pPr eaLnBrk="1" hangingPunct="1">
              <a:lnSpc>
                <a:spcPct val="90000"/>
              </a:lnSpc>
            </a:pPr>
            <a:r>
              <a:rPr lang="en-US" altLang="en-US" sz="3000" b="1" smtClean="0">
                <a:latin typeface="Times New Roman" pitchFamily="18" charset="0"/>
              </a:rPr>
              <a:t>Increased Use:</a:t>
            </a:r>
            <a:r>
              <a:rPr lang="en-US" altLang="en-US" sz="3000" smtClean="0">
                <a:latin typeface="Times New Roman" pitchFamily="18" charset="0"/>
              </a:rPr>
              <a:t> Involves taking greater quantities of the drug</a:t>
            </a:r>
          </a:p>
          <a:p>
            <a:pPr eaLnBrk="1" hangingPunct="1">
              <a:lnSpc>
                <a:spcPct val="90000"/>
              </a:lnSpc>
            </a:pPr>
            <a:r>
              <a:rPr lang="en-US" altLang="en-US" sz="3000" b="1" smtClean="0">
                <a:latin typeface="Times New Roman" pitchFamily="18" charset="0"/>
              </a:rPr>
              <a:t>Preoccupation: </a:t>
            </a:r>
            <a:r>
              <a:rPr lang="en-US" altLang="en-US" sz="3000" smtClean="0">
                <a:latin typeface="Times New Roman" pitchFamily="18" charset="0"/>
              </a:rPr>
              <a:t>Consists of a constant concern with the substance</a:t>
            </a:r>
          </a:p>
          <a:p>
            <a:pPr eaLnBrk="1" hangingPunct="1">
              <a:lnSpc>
                <a:spcPct val="90000"/>
              </a:lnSpc>
            </a:pPr>
            <a:r>
              <a:rPr lang="en-US" altLang="en-US" sz="3000" b="1" smtClean="0">
                <a:latin typeface="Times New Roman" pitchFamily="18" charset="0"/>
              </a:rPr>
              <a:t>Dependency: </a:t>
            </a:r>
            <a:r>
              <a:rPr lang="en-US" altLang="en-US" sz="3000" smtClean="0">
                <a:latin typeface="Times New Roman" pitchFamily="18" charset="0"/>
              </a:rPr>
              <a:t>A synonym for addiction, is when more of the drug is sought despite the presence of physical symptoms</a:t>
            </a:r>
          </a:p>
          <a:p>
            <a:pPr eaLnBrk="1" hangingPunct="1">
              <a:lnSpc>
                <a:spcPct val="90000"/>
              </a:lnSpc>
            </a:pPr>
            <a:r>
              <a:rPr lang="en-US" altLang="en-US" sz="3000" b="1" smtClean="0">
                <a:latin typeface="Times New Roman" pitchFamily="18" charset="0"/>
              </a:rPr>
              <a:t>Withdrawal: </a:t>
            </a:r>
            <a:r>
              <a:rPr lang="en-US" altLang="en-US" sz="3000" smtClean="0">
                <a:latin typeface="Times New Roman" pitchFamily="18" charset="0"/>
              </a:rPr>
              <a:t>The physical and/or psychological effects from not using the drug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685800" y="228600"/>
            <a:ext cx="7772400" cy="685800"/>
          </a:xfrm>
        </p:spPr>
        <p:txBody>
          <a:bodyPr/>
          <a:lstStyle/>
          <a:p>
            <a:pPr eaLnBrk="1" hangingPunct="1"/>
            <a:r>
              <a:rPr lang="en-US" altLang="en-US" sz="3600" b="1" smtClean="0">
                <a:latin typeface="Times New Roman" pitchFamily="18" charset="0"/>
              </a:rPr>
              <a:t>Costs of Drug Use to Society</a:t>
            </a:r>
            <a:endParaRPr lang="en-US" altLang="en-US" sz="3600" smtClean="0">
              <a:latin typeface="Times New Roman" pitchFamily="18" charset="0"/>
            </a:endParaRPr>
          </a:p>
        </p:txBody>
      </p:sp>
      <p:sp>
        <p:nvSpPr>
          <p:cNvPr id="36867" name="Rectangle 5"/>
          <p:cNvSpPr>
            <a:spLocks noGrp="1" noChangeArrowheads="1"/>
          </p:cNvSpPr>
          <p:nvPr>
            <p:ph type="body" idx="1"/>
          </p:nvPr>
        </p:nvSpPr>
        <p:spPr>
          <a:xfrm>
            <a:off x="381000" y="990600"/>
            <a:ext cx="8077200" cy="4800600"/>
          </a:xfrm>
        </p:spPr>
        <p:txBody>
          <a:bodyPr/>
          <a:lstStyle/>
          <a:p>
            <a:pPr eaLnBrk="1" hangingPunct="1"/>
            <a:r>
              <a:rPr lang="en-US" altLang="en-US" smtClean="0">
                <a:latin typeface="Times New Roman" pitchFamily="18" charset="0"/>
              </a:rPr>
              <a:t>Illnesses</a:t>
            </a:r>
          </a:p>
          <a:p>
            <a:pPr eaLnBrk="1" hangingPunct="1"/>
            <a:r>
              <a:rPr lang="en-US" altLang="en-US" smtClean="0">
                <a:latin typeface="Times New Roman" pitchFamily="18" charset="0"/>
              </a:rPr>
              <a:t>Shortened lifespans</a:t>
            </a:r>
          </a:p>
          <a:p>
            <a:pPr eaLnBrk="1" hangingPunct="1"/>
            <a:r>
              <a:rPr lang="en-US" altLang="en-US" smtClean="0">
                <a:latin typeface="Times New Roman" pitchFamily="18" charset="0"/>
              </a:rPr>
              <a:t>Marital and family strife </a:t>
            </a:r>
          </a:p>
          <a:p>
            <a:pPr eaLnBrk="1" hangingPunct="1"/>
            <a:r>
              <a:rPr lang="en-US" altLang="en-US" smtClean="0">
                <a:latin typeface="Times New Roman" pitchFamily="18" charset="0"/>
              </a:rPr>
              <a:t>Fetal alcohol syndrome</a:t>
            </a:r>
          </a:p>
          <a:p>
            <a:pPr eaLnBrk="1" hangingPunct="1"/>
            <a:r>
              <a:rPr lang="en-US" altLang="en-US" smtClean="0">
                <a:latin typeface="Times New Roman" pitchFamily="18" charset="0"/>
              </a:rPr>
              <a:t>Criminalistic behavior</a:t>
            </a:r>
          </a:p>
          <a:p>
            <a:pPr eaLnBrk="1" hangingPunct="1"/>
            <a:r>
              <a:rPr lang="en-US" altLang="en-US" smtClean="0">
                <a:latin typeface="Times New Roman" pitchFamily="18" charset="0"/>
              </a:rPr>
              <a:t>Drugs in the workplace/disruption of careers and professions </a:t>
            </a:r>
          </a:p>
          <a:p>
            <a:pPr eaLnBrk="1" hangingPunct="1"/>
            <a:r>
              <a:rPr lang="en-US" altLang="en-US" smtClean="0">
                <a:latin typeface="Times New Roman" pitchFamily="18" charset="0"/>
              </a:rPr>
              <a:t>Cost of assistance programs (e.g., Employee Assistance Programs [EAPs])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152400"/>
            <a:ext cx="8458200" cy="1219200"/>
          </a:xfrm>
        </p:spPr>
        <p:txBody>
          <a:bodyPr/>
          <a:lstStyle/>
          <a:p>
            <a:pPr eaLnBrk="1" hangingPunct="1"/>
            <a:r>
              <a:rPr lang="en-US" altLang="en-US" b="1" smtClean="0">
                <a:latin typeface="Times New Roman" pitchFamily="18" charset="0"/>
              </a:rPr>
              <a:t>Costs of Drug Use to Society: Statistics</a:t>
            </a:r>
          </a:p>
        </p:txBody>
      </p:sp>
      <p:sp>
        <p:nvSpPr>
          <p:cNvPr id="37891" name="Rectangle 3"/>
          <p:cNvSpPr>
            <a:spLocks noGrp="1" noChangeArrowheads="1"/>
          </p:cNvSpPr>
          <p:nvPr>
            <p:ph type="body" idx="1"/>
          </p:nvPr>
        </p:nvSpPr>
        <p:spPr>
          <a:xfrm>
            <a:off x="228600" y="1676400"/>
            <a:ext cx="7772400" cy="4495800"/>
          </a:xfrm>
        </p:spPr>
        <p:txBody>
          <a:bodyPr/>
          <a:lstStyle/>
          <a:p>
            <a:pPr eaLnBrk="1" hangingPunct="1"/>
            <a:r>
              <a:rPr lang="en-US" altLang="en-US" smtClean="0">
                <a:latin typeface="Times New Roman" pitchFamily="18" charset="0"/>
              </a:rPr>
              <a:t>The National Institute on Drug Abuse (NIDA) estimates that the typical </a:t>
            </a:r>
            <a:br>
              <a:rPr lang="en-US" altLang="en-US" smtClean="0">
                <a:latin typeface="Times New Roman" pitchFamily="18" charset="0"/>
              </a:rPr>
            </a:br>
            <a:r>
              <a:rPr lang="en-US" altLang="en-US" smtClean="0">
                <a:latin typeface="Times New Roman" pitchFamily="18" charset="0"/>
              </a:rPr>
              <a:t>narcotic habit costs $100/day.</a:t>
            </a:r>
          </a:p>
          <a:p>
            <a:pPr eaLnBrk="1" hangingPunct="1"/>
            <a:r>
              <a:rPr lang="en-US" altLang="en-US" smtClean="0">
                <a:latin typeface="Times New Roman" pitchFamily="18" charset="0"/>
              </a:rPr>
              <a:t>A heroin addict must steal three to </a:t>
            </a:r>
            <a:br>
              <a:rPr lang="en-US" altLang="en-US" smtClean="0">
                <a:latin typeface="Times New Roman" pitchFamily="18" charset="0"/>
              </a:rPr>
            </a:br>
            <a:r>
              <a:rPr lang="en-US" altLang="en-US" smtClean="0">
                <a:latin typeface="Times New Roman" pitchFamily="18" charset="0"/>
              </a:rPr>
              <a:t>five times the actual cost of the drugs to maintain a habit</a:t>
            </a:r>
            <a:r>
              <a:rPr lang="en-US" altLang="en-US" sz="2800" b="1" smtClean="0">
                <a:latin typeface="Times New Roman" pitchFamily="18" charset="0"/>
              </a:rPr>
              <a:t>—</a:t>
            </a:r>
            <a:r>
              <a:rPr lang="en-US" altLang="en-US" smtClean="0">
                <a:latin typeface="Times New Roman" pitchFamily="18" charset="0"/>
              </a:rPr>
              <a:t>about $100,000 per year.</a:t>
            </a:r>
          </a:p>
          <a:p>
            <a:pPr eaLnBrk="1" hangingPunct="1"/>
            <a:r>
              <a:rPr lang="en-US" altLang="en-US" smtClean="0">
                <a:latin typeface="Times New Roman" pitchFamily="18" charset="0"/>
              </a:rPr>
              <a:t>Three out of four prostitutes in major cities have a serious drug dependency.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400"/>
            <a:ext cx="8229600" cy="1143000"/>
          </a:xfrm>
        </p:spPr>
        <p:txBody>
          <a:bodyPr/>
          <a:lstStyle/>
          <a:p>
            <a:pPr eaLnBrk="1" hangingPunct="1"/>
            <a:r>
              <a:rPr lang="en-US" altLang="en-US" b="1" smtClean="0">
                <a:latin typeface="Times New Roman" pitchFamily="18" charset="0"/>
              </a:rPr>
              <a:t>Drugs, Crime, and Violence</a:t>
            </a:r>
          </a:p>
        </p:txBody>
      </p:sp>
      <p:sp>
        <p:nvSpPr>
          <p:cNvPr id="38915" name="Content Placeholder 2"/>
          <p:cNvSpPr>
            <a:spLocks noGrp="1"/>
          </p:cNvSpPr>
          <p:nvPr>
            <p:ph idx="1"/>
          </p:nvPr>
        </p:nvSpPr>
        <p:spPr>
          <a:xfrm>
            <a:off x="152400" y="1143000"/>
            <a:ext cx="8382000" cy="5486400"/>
          </a:xfrm>
        </p:spPr>
        <p:txBody>
          <a:bodyPr/>
          <a:lstStyle/>
          <a:p>
            <a:pPr marL="0" indent="0" eaLnBrk="1" hangingPunct="1">
              <a:buFontTx/>
              <a:buNone/>
              <a:tabLst>
                <a:tab pos="292100" algn="l"/>
              </a:tabLst>
            </a:pPr>
            <a:r>
              <a:rPr lang="en-US" altLang="en-US" sz="3000" smtClean="0">
                <a:latin typeface="Times New Roman" pitchFamily="18" charset="0"/>
              </a:rPr>
              <a:t>Regarding the connection between drug use and crime, the following findings can be summarized: </a:t>
            </a:r>
          </a:p>
          <a:p>
            <a:pPr marL="0" indent="0" eaLnBrk="1" hangingPunct="1">
              <a:buFontTx/>
              <a:buAutoNum type="arabicPeriod"/>
              <a:tabLst>
                <a:tab pos="292100" algn="l"/>
              </a:tabLst>
            </a:pPr>
            <a:r>
              <a:rPr lang="en-US" altLang="en-US" sz="3000" smtClean="0">
                <a:latin typeface="Times New Roman" pitchFamily="18" charset="0"/>
              </a:rPr>
              <a:t> Drug users in comparison to non-drug users are more likely to commit crimes.</a:t>
            </a:r>
          </a:p>
          <a:p>
            <a:pPr marL="0" indent="0" eaLnBrk="1" hangingPunct="1">
              <a:buFontTx/>
              <a:buAutoNum type="arabicPeriod"/>
              <a:tabLst>
                <a:tab pos="292100" algn="l"/>
              </a:tabLst>
            </a:pPr>
            <a:r>
              <a:rPr lang="en-US" altLang="en-US" sz="3000" smtClean="0">
                <a:latin typeface="Times New Roman" pitchFamily="18" charset="0"/>
              </a:rPr>
              <a:t> A high percentage of arrestees are often under the influence of a drug while committing crimes.</a:t>
            </a:r>
          </a:p>
          <a:p>
            <a:pPr marL="0" indent="0" eaLnBrk="1" hangingPunct="1">
              <a:buFontTx/>
              <a:buAutoNum type="arabicPeriod"/>
              <a:tabLst>
                <a:tab pos="292100" algn="l"/>
              </a:tabLst>
            </a:pPr>
            <a:r>
              <a:rPr lang="en-US" altLang="en-US" sz="3000" smtClean="0">
                <a:latin typeface="Times New Roman" pitchFamily="18" charset="0"/>
              </a:rPr>
              <a:t> A high percentage of drug users arrested for drug use and violence are more likely to be under the influence of alcohol and/or stimulant-types of drugs such as cocaine, crack, and methamphetamines.</a:t>
            </a:r>
            <a:r>
              <a:rPr lang="en-US" altLang="en-US" sz="3000" smtClean="0"/>
              <a:t>  </a:t>
            </a:r>
          </a:p>
          <a:p>
            <a:pPr marL="0" indent="0" eaLnBrk="1" hangingPunct="1">
              <a:tabLst>
                <a:tab pos="292100" algn="l"/>
              </a:tabLst>
            </a:pPr>
            <a:endParaRPr lang="en-US" altLang="en-US" sz="2400" smtClean="0"/>
          </a:p>
          <a:p>
            <a:pPr marL="0" indent="0" eaLnBrk="1" hangingPunct="1">
              <a:buFontTx/>
              <a:buNone/>
              <a:tabLst>
                <a:tab pos="292100" algn="l"/>
              </a:tabLst>
            </a:pPr>
            <a:endParaRPr lang="en-US" altLang="en-US"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685800" y="304800"/>
            <a:ext cx="7772400" cy="609600"/>
          </a:xfrm>
        </p:spPr>
        <p:txBody>
          <a:bodyPr/>
          <a:lstStyle/>
          <a:p>
            <a:pPr eaLnBrk="1" hangingPunct="1"/>
            <a:r>
              <a:rPr lang="en-US" altLang="en-US" b="1" smtClean="0">
                <a:latin typeface="Times New Roman" pitchFamily="18" charset="0"/>
              </a:rPr>
              <a:t>Drugs in the Workplace</a:t>
            </a:r>
          </a:p>
        </p:txBody>
      </p:sp>
      <p:sp>
        <p:nvSpPr>
          <p:cNvPr id="39939" name="Rectangle 1027"/>
          <p:cNvSpPr>
            <a:spLocks noGrp="1" noChangeArrowheads="1"/>
          </p:cNvSpPr>
          <p:nvPr>
            <p:ph type="body" idx="1"/>
          </p:nvPr>
        </p:nvSpPr>
        <p:spPr>
          <a:xfrm>
            <a:off x="215900" y="1447800"/>
            <a:ext cx="8470900" cy="4800600"/>
          </a:xfrm>
        </p:spPr>
        <p:txBody>
          <a:bodyPr/>
          <a:lstStyle/>
          <a:p>
            <a:pPr eaLnBrk="1" hangingPunct="1">
              <a:lnSpc>
                <a:spcPct val="80000"/>
              </a:lnSpc>
            </a:pPr>
            <a:r>
              <a:rPr lang="en-US" altLang="ja-JP" sz="3600" smtClean="0">
                <a:latin typeface="Times New Roman" pitchFamily="18" charset="0"/>
              </a:rPr>
              <a:t>In the U.S., alcohol and drug use and their related problems costs employers and tax payers billions of dollars per year. </a:t>
            </a:r>
          </a:p>
          <a:p>
            <a:pPr eaLnBrk="1" hangingPunct="1">
              <a:lnSpc>
                <a:spcPct val="80000"/>
              </a:lnSpc>
            </a:pPr>
            <a:r>
              <a:rPr lang="en-US" altLang="en-US" sz="3600" smtClean="0">
                <a:latin typeface="Times New Roman" pitchFamily="18" charset="0"/>
              </a:rPr>
              <a:t>The National Household surveys found significant drug use in the workplace with 64.3% of full-time workers reported alcohol use (7% to 9% drinking while working) and 6.4% reported marijuana use within the past month (SAMHSA 2012).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smtClean="0">
                <a:latin typeface="Times New Roman" pitchFamily="18" charset="0"/>
              </a:rPr>
              <a:t>Drugs in the Workplace (continued)</a:t>
            </a:r>
            <a:endParaRPr lang="en-US" altLang="en-US" smtClean="0"/>
          </a:p>
        </p:txBody>
      </p:sp>
      <p:sp>
        <p:nvSpPr>
          <p:cNvPr id="40963" name="Content Placeholder 2"/>
          <p:cNvSpPr>
            <a:spLocks noGrp="1"/>
          </p:cNvSpPr>
          <p:nvPr>
            <p:ph idx="1"/>
          </p:nvPr>
        </p:nvSpPr>
        <p:spPr>
          <a:xfrm>
            <a:off x="381000" y="1752600"/>
            <a:ext cx="8229600" cy="4525963"/>
          </a:xfrm>
        </p:spPr>
        <p:txBody>
          <a:bodyPr/>
          <a:lstStyle/>
          <a:p>
            <a:pPr eaLnBrk="1" hangingPunct="1">
              <a:lnSpc>
                <a:spcPct val="80000"/>
              </a:lnSpc>
            </a:pPr>
            <a:r>
              <a:rPr lang="en-US" altLang="en-US" smtClean="0">
                <a:latin typeface="Times New Roman" pitchFamily="18" charset="0"/>
              </a:rPr>
              <a:t>Among the 19 major industry categories, the highest rates of past month illicit drug use among full-time workers aged 18 to 64 were found in accommodations and food services (16.9%), construction (13.7%), and arts, entertainment, and recreation (11.6%); (see Figure 1.10). </a:t>
            </a:r>
          </a:p>
          <a:p>
            <a:pPr eaLnBrk="1" hangingPunct="1">
              <a:lnSpc>
                <a:spcPct val="80000"/>
              </a:lnSpc>
            </a:pPr>
            <a:r>
              <a:rPr lang="en-US" altLang="en-US" smtClean="0">
                <a:latin typeface="Times New Roman" pitchFamily="18" charset="0"/>
              </a:rPr>
              <a:t>The industry categories with the lowest rates of past month illicit drug use were utilities (3.8%), educational services (4%), and public administration (4.1%).</a:t>
            </a:r>
          </a:p>
          <a:p>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304800"/>
            <a:ext cx="8610600" cy="1143000"/>
          </a:xfrm>
        </p:spPr>
        <p:txBody>
          <a:bodyPr/>
          <a:lstStyle/>
          <a:p>
            <a:pPr eaLnBrk="1" hangingPunct="1"/>
            <a:r>
              <a:rPr lang="en-US" altLang="en-US" sz="3200" b="1" smtClean="0">
                <a:solidFill>
                  <a:schemeClr val="tx1"/>
                </a:solidFill>
                <a:latin typeface="Times New Roman" pitchFamily="18" charset="0"/>
                <a:cs typeface="Times New Roman" pitchFamily="18" charset="0"/>
              </a:rPr>
              <a:t>Drug Use Causes Three </a:t>
            </a:r>
            <a:br>
              <a:rPr lang="en-US" altLang="en-US" sz="3200" b="1" smtClean="0">
                <a:solidFill>
                  <a:schemeClr val="tx1"/>
                </a:solidFill>
                <a:latin typeface="Times New Roman" pitchFamily="18" charset="0"/>
                <a:cs typeface="Times New Roman" pitchFamily="18" charset="0"/>
              </a:rPr>
            </a:br>
            <a:r>
              <a:rPr lang="en-US" altLang="en-US" sz="3200" b="1" smtClean="0">
                <a:solidFill>
                  <a:schemeClr val="tx1"/>
                </a:solidFill>
                <a:latin typeface="Times New Roman" pitchFamily="18" charset="0"/>
                <a:cs typeface="Times New Roman" pitchFamily="18" charset="0"/>
              </a:rPr>
              <a:t>Major Simultaneous Changes in the User</a:t>
            </a:r>
          </a:p>
        </p:txBody>
      </p:sp>
      <p:sp>
        <p:nvSpPr>
          <p:cNvPr id="5123" name="Content Placeholder 2"/>
          <p:cNvSpPr>
            <a:spLocks noGrp="1"/>
          </p:cNvSpPr>
          <p:nvPr>
            <p:ph idx="1"/>
          </p:nvPr>
        </p:nvSpPr>
        <p:spPr>
          <a:xfrm>
            <a:off x="152400" y="1676400"/>
            <a:ext cx="8915400" cy="5029200"/>
          </a:xfrm>
        </p:spPr>
        <p:txBody>
          <a:bodyPr/>
          <a:lstStyle/>
          <a:p>
            <a:pPr marL="177800" indent="0" eaLnBrk="1" hangingPunct="1">
              <a:spcBef>
                <a:spcPct val="0"/>
              </a:spcBef>
              <a:buFontTx/>
              <a:buNone/>
              <a:tabLst>
                <a:tab pos="457200" algn="l"/>
              </a:tabLst>
            </a:pPr>
            <a:r>
              <a:rPr lang="en-US" altLang="en-US" sz="2400" smtClean="0">
                <a:latin typeface="Times New Roman" pitchFamily="18" charset="0"/>
                <a:cs typeface="Times New Roman" pitchFamily="18" charset="0"/>
              </a:rPr>
              <a:t>1. The social and psychological rewards from the effects of the</a:t>
            </a:r>
          </a:p>
          <a:p>
            <a:pPr marL="177800" indent="0" eaLnBrk="1" hangingPunct="1">
              <a:spcBef>
                <a:spcPct val="0"/>
              </a:spcBef>
              <a:buFontTx/>
              <a:buNone/>
              <a:tabLst>
                <a:tab pos="457200" algn="l"/>
              </a:tabLst>
            </a:pPr>
            <a:r>
              <a:rPr lang="en-US" altLang="en-US" sz="2400" smtClean="0">
                <a:latin typeface="Times New Roman" pitchFamily="18" charset="0"/>
                <a:cs typeface="Times New Roman" pitchFamily="18" charset="0"/>
              </a:rPr>
              <a:t>	 drug “high” results in the illusion of temporary satisfaction and </a:t>
            </a:r>
          </a:p>
          <a:p>
            <a:pPr marL="177800" indent="0" eaLnBrk="1" hangingPunct="1">
              <a:spcBef>
                <a:spcPct val="0"/>
              </a:spcBef>
              <a:buFontTx/>
              <a:buNone/>
              <a:tabLst>
                <a:tab pos="457200" algn="l"/>
              </a:tabLst>
            </a:pPr>
            <a:r>
              <a:rPr lang="en-US" altLang="en-US" sz="2400" smtClean="0">
                <a:latin typeface="Times New Roman" pitchFamily="18" charset="0"/>
                <a:cs typeface="Times New Roman" pitchFamily="18" charset="0"/>
              </a:rPr>
              <a:t>	 postponement of social pressures and anxieties leading to a 		 superficial belief that problems and/or concerns are 		 	 nonproblematic.</a:t>
            </a:r>
          </a:p>
          <a:p>
            <a:pPr marL="177800" indent="0" eaLnBrk="1" hangingPunct="1">
              <a:spcBef>
                <a:spcPct val="0"/>
              </a:spcBef>
              <a:buFontTx/>
              <a:buNone/>
              <a:tabLst>
                <a:tab pos="457200" algn="l"/>
              </a:tabLst>
            </a:pPr>
            <a:r>
              <a:rPr lang="en-US" altLang="en-US" sz="2400" smtClean="0">
                <a:latin typeface="Times New Roman" pitchFamily="18" charset="0"/>
                <a:cs typeface="Times New Roman" pitchFamily="18" charset="0"/>
              </a:rPr>
              <a:t>2.	 Pharmacologically, the nonmedical use of most drugs alters body 	chemistry largely by interfering with (affecting) its proper 	(homeostatic) functioning. Drugs enhance, slow down, speed-up, or 	distort the reception and transmission of reality.</a:t>
            </a:r>
          </a:p>
          <a:p>
            <a:pPr marL="177800" indent="0" eaLnBrk="1" hangingPunct="1">
              <a:spcBef>
                <a:spcPct val="0"/>
              </a:spcBef>
              <a:buFontTx/>
              <a:buNone/>
              <a:tabLst>
                <a:tab pos="457200" algn="l"/>
              </a:tabLst>
            </a:pPr>
            <a:r>
              <a:rPr lang="en-US" altLang="en-US" sz="2400" smtClean="0">
                <a:latin typeface="Times New Roman" pitchFamily="18" charset="0"/>
                <a:cs typeface="Times New Roman" pitchFamily="18" charset="0"/>
              </a:rPr>
              <a:t>3. Using a particular drug may satisfy an inborn or genetically 	programmed need or desire. </a:t>
            </a:r>
          </a:p>
          <a:p>
            <a:pPr marL="177800" indent="0" eaLnBrk="1" hangingPunct="1">
              <a:tabLst>
                <a:tab pos="457200" algn="l"/>
              </a:tabLst>
            </a:pPr>
            <a:endParaRPr lang="en-US" altLang="en-US"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990600"/>
          </a:xfrm>
        </p:spPr>
        <p:txBody>
          <a:bodyPr/>
          <a:lstStyle/>
          <a:p>
            <a:pPr eaLnBrk="1" hangingPunct="1"/>
            <a:r>
              <a:rPr lang="en-US" altLang="en-US" b="1" smtClean="0">
                <a:latin typeface="Times New Roman" pitchFamily="18" charset="0"/>
              </a:rPr>
              <a:t>Drug Testing</a:t>
            </a:r>
          </a:p>
        </p:txBody>
      </p:sp>
      <p:sp>
        <p:nvSpPr>
          <p:cNvPr id="41987" name="Rectangle 3"/>
          <p:cNvSpPr>
            <a:spLocks noGrp="1" noChangeArrowheads="1"/>
          </p:cNvSpPr>
          <p:nvPr>
            <p:ph type="body" idx="1"/>
          </p:nvPr>
        </p:nvSpPr>
        <p:spPr>
          <a:xfrm>
            <a:off x="228600" y="1371600"/>
            <a:ext cx="8610600" cy="4724400"/>
          </a:xfrm>
        </p:spPr>
        <p:txBody>
          <a:bodyPr/>
          <a:lstStyle/>
          <a:p>
            <a:pPr lvl="1" eaLnBrk="1" hangingPunct="1">
              <a:lnSpc>
                <a:spcPct val="90000"/>
              </a:lnSpc>
              <a:buFontTx/>
              <a:buChar char="•"/>
            </a:pPr>
            <a:r>
              <a:rPr lang="en-US" altLang="en-US" smtClean="0">
                <a:latin typeface="Times New Roman" pitchFamily="18" charset="0"/>
              </a:rPr>
              <a:t>Used to identify those who may be using drugs</a:t>
            </a:r>
          </a:p>
          <a:p>
            <a:pPr lvl="1" eaLnBrk="1" hangingPunct="1">
              <a:lnSpc>
                <a:spcPct val="90000"/>
              </a:lnSpc>
              <a:buFontTx/>
              <a:buChar char="•"/>
            </a:pPr>
            <a:r>
              <a:rPr lang="en-US" altLang="en-US" smtClean="0">
                <a:latin typeface="Times New Roman" pitchFamily="18" charset="0"/>
              </a:rPr>
              <a:t>Urine, blood screening, or hair analysis</a:t>
            </a:r>
          </a:p>
          <a:p>
            <a:pPr eaLnBrk="1" hangingPunct="1">
              <a:lnSpc>
                <a:spcPct val="90000"/>
              </a:lnSpc>
              <a:buFontTx/>
              <a:buNone/>
            </a:pPr>
            <a:r>
              <a:rPr lang="en-US" altLang="en-US" sz="2800" b="1" smtClean="0">
                <a:latin typeface="Times New Roman" pitchFamily="18" charset="0"/>
              </a:rPr>
              <a:t>Duration of Detection /</a:t>
            </a:r>
            <a:r>
              <a:rPr lang="ja-JP" altLang="en-US" sz="2800" b="1" smtClean="0">
                <a:latin typeface="Times New Roman" pitchFamily="18" charset="0"/>
              </a:rPr>
              <a:t>“</a:t>
            </a:r>
            <a:r>
              <a:rPr lang="en-US" altLang="ja-JP" sz="2800" b="1" smtClean="0">
                <a:latin typeface="Times New Roman" pitchFamily="18" charset="0"/>
              </a:rPr>
              <a:t>Cut-Offs</a:t>
            </a:r>
            <a:r>
              <a:rPr lang="ja-JP" altLang="en-US" sz="2800" b="1" smtClean="0">
                <a:latin typeface="Times New Roman" pitchFamily="18" charset="0"/>
              </a:rPr>
              <a:t>”</a:t>
            </a:r>
            <a:r>
              <a:rPr lang="en-US" altLang="ja-JP" sz="2800" b="1" smtClean="0">
                <a:latin typeface="Times New Roman" pitchFamily="18" charset="0"/>
              </a:rPr>
              <a:t> for Urine Analysis:</a:t>
            </a:r>
          </a:p>
          <a:p>
            <a:pPr lvl="1" eaLnBrk="1" hangingPunct="1">
              <a:lnSpc>
                <a:spcPct val="90000"/>
              </a:lnSpc>
              <a:buFontTx/>
              <a:buChar char="•"/>
            </a:pPr>
            <a:r>
              <a:rPr lang="en-US" altLang="en-US" smtClean="0">
                <a:latin typeface="Times New Roman" pitchFamily="18" charset="0"/>
              </a:rPr>
              <a:t>Amphetamines: 24–72 hours</a:t>
            </a:r>
          </a:p>
          <a:p>
            <a:pPr lvl="1" eaLnBrk="1" hangingPunct="1">
              <a:lnSpc>
                <a:spcPct val="90000"/>
              </a:lnSpc>
              <a:buFontTx/>
              <a:buChar char="•"/>
            </a:pPr>
            <a:r>
              <a:rPr lang="en-US" altLang="en-US" smtClean="0">
                <a:latin typeface="Times New Roman" pitchFamily="18" charset="0"/>
              </a:rPr>
              <a:t>Cocaine/metabolite: 24–72 hours</a:t>
            </a:r>
          </a:p>
          <a:p>
            <a:pPr lvl="1" eaLnBrk="1" hangingPunct="1">
              <a:lnSpc>
                <a:spcPct val="90000"/>
              </a:lnSpc>
              <a:buFontTx/>
              <a:buChar char="•"/>
            </a:pPr>
            <a:r>
              <a:rPr lang="en-US" altLang="en-US" smtClean="0">
                <a:latin typeface="Times New Roman" pitchFamily="18" charset="0"/>
              </a:rPr>
              <a:t>Opiates:</a:t>
            </a:r>
            <a:r>
              <a:rPr lang="en-US" altLang="en-US" b="1" smtClean="0">
                <a:latin typeface="Times New Roman" pitchFamily="18" charset="0"/>
              </a:rPr>
              <a:t> </a:t>
            </a:r>
            <a:r>
              <a:rPr lang="en-US" altLang="en-US" smtClean="0">
                <a:latin typeface="Times New Roman" pitchFamily="18" charset="0"/>
              </a:rPr>
              <a:t>24–72 hours</a:t>
            </a:r>
          </a:p>
          <a:p>
            <a:pPr lvl="1" eaLnBrk="1" hangingPunct="1">
              <a:lnSpc>
                <a:spcPct val="90000"/>
              </a:lnSpc>
              <a:buFontTx/>
              <a:buChar char="•"/>
            </a:pPr>
            <a:r>
              <a:rPr lang="en-US" altLang="en-US" smtClean="0">
                <a:latin typeface="Times New Roman" pitchFamily="18" charset="0"/>
              </a:rPr>
              <a:t>PCP:</a:t>
            </a:r>
            <a:r>
              <a:rPr lang="en-US" altLang="en-US" b="1" smtClean="0">
                <a:latin typeface="Times New Roman" pitchFamily="18" charset="0"/>
              </a:rPr>
              <a:t> </a:t>
            </a:r>
            <a:r>
              <a:rPr lang="en-US" altLang="en-US" smtClean="0">
                <a:latin typeface="Times New Roman" pitchFamily="18" charset="0"/>
              </a:rPr>
              <a:t>24–96 hours</a:t>
            </a:r>
          </a:p>
          <a:p>
            <a:pPr lvl="1" eaLnBrk="1" hangingPunct="1">
              <a:lnSpc>
                <a:spcPct val="90000"/>
              </a:lnSpc>
              <a:buFontTx/>
              <a:buChar char="•"/>
            </a:pPr>
            <a:r>
              <a:rPr lang="en-US" altLang="en-US" smtClean="0">
                <a:latin typeface="Times New Roman" pitchFamily="18" charset="0"/>
              </a:rPr>
              <a:t>THC/metabolite: 24 hours–3 weeks (depends on frequency of use)</a:t>
            </a:r>
          </a:p>
          <a:p>
            <a:pPr eaLnBrk="1" hangingPunct="1">
              <a:lnSpc>
                <a:spcPct val="90000"/>
              </a:lnSpc>
              <a:buFontTx/>
              <a:buNone/>
            </a:pPr>
            <a:r>
              <a:rPr lang="en-US" altLang="en-US" sz="2800" i="1" smtClean="0">
                <a:latin typeface="Times New Roman" pitchFamily="18" charset="0"/>
              </a:rPr>
              <a:t>Note: </a:t>
            </a:r>
            <a:r>
              <a:rPr lang="en-US" altLang="en-US" sz="2800" smtClean="0">
                <a:latin typeface="Times New Roman" pitchFamily="18" charset="0"/>
              </a:rPr>
              <a:t>Hair analysis 1 to 3 months for all drugs listed above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7772400" cy="1219200"/>
          </a:xfrm>
        </p:spPr>
        <p:txBody>
          <a:bodyPr/>
          <a:lstStyle/>
          <a:p>
            <a:pPr eaLnBrk="1" hangingPunct="1"/>
            <a:r>
              <a:rPr lang="en-US" altLang="en-US" b="1" smtClean="0">
                <a:latin typeface="Times New Roman" pitchFamily="18" charset="0"/>
              </a:rPr>
              <a:t>Drug Testing (continued)</a:t>
            </a:r>
          </a:p>
        </p:txBody>
      </p:sp>
      <p:sp>
        <p:nvSpPr>
          <p:cNvPr id="43011" name="Rectangle 3"/>
          <p:cNvSpPr>
            <a:spLocks noGrp="1" noChangeArrowheads="1"/>
          </p:cNvSpPr>
          <p:nvPr>
            <p:ph type="body" idx="1"/>
          </p:nvPr>
        </p:nvSpPr>
        <p:spPr>
          <a:xfrm>
            <a:off x="533400" y="1905000"/>
            <a:ext cx="7772400" cy="4114800"/>
          </a:xfrm>
        </p:spPr>
        <p:txBody>
          <a:bodyPr/>
          <a:lstStyle/>
          <a:p>
            <a:pPr eaLnBrk="1" hangingPunct="1">
              <a:lnSpc>
                <a:spcPct val="90000"/>
              </a:lnSpc>
            </a:pPr>
            <a:r>
              <a:rPr lang="en-US" altLang="en-US" smtClean="0">
                <a:latin typeface="Times New Roman" pitchFamily="18" charset="0"/>
              </a:rPr>
              <a:t>Approximately 70% of large companies,50% of medium companies, and 22% of small companies drug test.</a:t>
            </a:r>
          </a:p>
          <a:p>
            <a:pPr eaLnBrk="1" hangingPunct="1">
              <a:lnSpc>
                <a:spcPct val="90000"/>
              </a:lnSpc>
            </a:pPr>
            <a:r>
              <a:rPr lang="en-US" altLang="en-US" smtClean="0">
                <a:latin typeface="Times New Roman" pitchFamily="18" charset="0"/>
              </a:rPr>
              <a:t>Over 90% use urine analysis, less than 20% use blood analysis, and less than 3% use hair analysis.</a:t>
            </a:r>
          </a:p>
          <a:p>
            <a:pPr eaLnBrk="1" hangingPunct="1">
              <a:lnSpc>
                <a:spcPct val="90000"/>
              </a:lnSpc>
            </a:pPr>
            <a:r>
              <a:rPr lang="en-US" altLang="en-US" smtClean="0">
                <a:latin typeface="Times New Roman" pitchFamily="18" charset="0"/>
              </a:rPr>
              <a:t>Most drug-using youth do not cease drug use when they begin working.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304800"/>
            <a:ext cx="8686800" cy="1219200"/>
          </a:xfrm>
        </p:spPr>
        <p:txBody>
          <a:bodyPr/>
          <a:lstStyle/>
          <a:p>
            <a:pPr eaLnBrk="1" hangingPunct="1"/>
            <a:r>
              <a:rPr lang="en-US" altLang="en-US" b="1" smtClean="0">
                <a:latin typeface="Times New Roman" pitchFamily="18" charset="0"/>
              </a:rPr>
              <a:t>Holistic Self-Awareness Approach</a:t>
            </a:r>
          </a:p>
        </p:txBody>
      </p:sp>
      <p:sp>
        <p:nvSpPr>
          <p:cNvPr id="44035" name="Rectangle 3"/>
          <p:cNvSpPr>
            <a:spLocks noGrp="1" noChangeArrowheads="1"/>
          </p:cNvSpPr>
          <p:nvPr>
            <p:ph type="body" idx="1"/>
          </p:nvPr>
        </p:nvSpPr>
        <p:spPr>
          <a:xfrm>
            <a:off x="228600" y="1981200"/>
            <a:ext cx="8610600" cy="4114800"/>
          </a:xfrm>
        </p:spPr>
        <p:txBody>
          <a:bodyPr/>
          <a:lstStyle/>
          <a:p>
            <a:pPr lvl="1" eaLnBrk="1" hangingPunct="1">
              <a:buFontTx/>
              <a:buChar char="•"/>
            </a:pPr>
            <a:r>
              <a:rPr lang="en-US" altLang="en-US" sz="3600" smtClean="0">
                <a:latin typeface="Times New Roman" pitchFamily="18" charset="0"/>
              </a:rPr>
              <a:t>Holistic philosophy that advocates that </a:t>
            </a:r>
            <a:br>
              <a:rPr lang="en-US" altLang="en-US" sz="3600" smtClean="0">
                <a:latin typeface="Times New Roman" pitchFamily="18" charset="0"/>
              </a:rPr>
            </a:br>
            <a:r>
              <a:rPr lang="en-US" altLang="en-US" sz="3600" smtClean="0">
                <a:latin typeface="Times New Roman" pitchFamily="18" charset="0"/>
              </a:rPr>
              <a:t>the mind, body, and spirit work best when they are drug-free.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219200"/>
          </a:xfrm>
        </p:spPr>
        <p:txBody>
          <a:bodyPr/>
          <a:lstStyle/>
          <a:p>
            <a:pPr eaLnBrk="1" hangingPunct="1"/>
            <a:r>
              <a:rPr lang="en-US" altLang="en-US" b="1" smtClean="0">
                <a:latin typeface="Times New Roman" pitchFamily="18" charset="0"/>
              </a:rPr>
              <a:t>Drug</a:t>
            </a:r>
            <a:r>
              <a:rPr lang="en-US" altLang="en-US" sz="3600" b="1" smtClean="0">
                <a:latin typeface="Times New Roman" pitchFamily="18" charset="0"/>
              </a:rPr>
              <a:t> </a:t>
            </a:r>
            <a:r>
              <a:rPr lang="en-US" altLang="en-US" b="1" smtClean="0">
                <a:latin typeface="Times New Roman" pitchFamily="18" charset="0"/>
              </a:rPr>
              <a:t>Use</a:t>
            </a:r>
            <a:endParaRPr lang="en-US" altLang="en-US" sz="3600" smtClean="0">
              <a:latin typeface="Times New Roman" pitchFamily="18" charset="0"/>
            </a:endParaRPr>
          </a:p>
        </p:txBody>
      </p:sp>
      <p:sp>
        <p:nvSpPr>
          <p:cNvPr id="6147" name="Rectangle 3"/>
          <p:cNvSpPr>
            <a:spLocks noGrp="1" noChangeArrowheads="1"/>
          </p:cNvSpPr>
          <p:nvPr>
            <p:ph type="body" idx="1"/>
          </p:nvPr>
        </p:nvSpPr>
        <p:spPr>
          <a:xfrm>
            <a:off x="228600" y="1371600"/>
            <a:ext cx="4495800" cy="4724400"/>
          </a:xfrm>
        </p:spPr>
        <p:txBody>
          <a:bodyPr/>
          <a:lstStyle/>
          <a:p>
            <a:pPr eaLnBrk="1" hangingPunct="1"/>
            <a:r>
              <a:rPr lang="en-US" altLang="en-US" sz="2800" smtClean="0">
                <a:latin typeface="Times New Roman" pitchFamily="18" charset="0"/>
              </a:rPr>
              <a:t>Drug users are found in all occupations and professions, at all income and social class levels, and in all age groups.  </a:t>
            </a:r>
          </a:p>
          <a:p>
            <a:pPr eaLnBrk="1" hangingPunct="1"/>
            <a:r>
              <a:rPr lang="en-US" altLang="en-US" sz="2800" smtClean="0">
                <a:latin typeface="Times New Roman" pitchFamily="18" charset="0"/>
              </a:rPr>
              <a:t>No one is immune to drug use, (that often leads to drug dependence). Drug use is an </a:t>
            </a:r>
            <a:r>
              <a:rPr lang="en-US" altLang="en-US" sz="2800" i="1" smtClean="0">
                <a:latin typeface="Times New Roman" pitchFamily="18" charset="0"/>
              </a:rPr>
              <a:t>equal-opportunity affliction.</a:t>
            </a:r>
            <a:r>
              <a:rPr lang="en-US" altLang="en-US" sz="2800" smtClean="0">
                <a:latin typeface="Times New Roman" pitchFamily="18" charset="0"/>
              </a:rPr>
              <a:t>  </a:t>
            </a:r>
          </a:p>
        </p:txBody>
      </p:sp>
      <p:sp>
        <p:nvSpPr>
          <p:cNvPr id="6148" name="Rectangle 6"/>
          <p:cNvSpPr>
            <a:spLocks noChangeArrowheads="1"/>
          </p:cNvSpPr>
          <p:nvPr/>
        </p:nvSpPr>
        <p:spPr bwMode="auto">
          <a:xfrm>
            <a:off x="873125" y="5951538"/>
            <a:ext cx="184150" cy="366712"/>
          </a:xfrm>
          <a:prstGeom prst="rect">
            <a:avLst/>
          </a:prstGeom>
          <a:noFill/>
          <a:ln w="12700">
            <a:noFill/>
            <a:miter lim="800000"/>
            <a:headEnd/>
            <a:tailEnd/>
          </a:ln>
        </p:spPr>
        <p:txBody>
          <a:bodyPr wrap="none">
            <a:spAutoFit/>
          </a:bodyPr>
          <a:lstStyle/>
          <a:p>
            <a:endParaRPr lang="en-US" altLang="en-US"/>
          </a:p>
        </p:txBody>
      </p:sp>
      <p:pic>
        <p:nvPicPr>
          <p:cNvPr id="6149" name="Picture 6"/>
          <p:cNvPicPr>
            <a:picLocks noChangeAspect="1" noChangeArrowheads="1"/>
          </p:cNvPicPr>
          <p:nvPr/>
        </p:nvPicPr>
        <p:blipFill>
          <a:blip r:embed="rId3" cstate="print"/>
          <a:srcRect/>
          <a:stretch>
            <a:fillRect/>
          </a:stretch>
        </p:blipFill>
        <p:spPr bwMode="auto">
          <a:xfrm>
            <a:off x="4724400" y="1600200"/>
            <a:ext cx="4324350" cy="28098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28600"/>
            <a:ext cx="8534400" cy="762000"/>
          </a:xfrm>
        </p:spPr>
        <p:txBody>
          <a:bodyPr/>
          <a:lstStyle/>
          <a:p>
            <a:pPr eaLnBrk="1" hangingPunct="1"/>
            <a:r>
              <a:rPr lang="en-US" altLang="en-US" sz="3200" b="1" smtClean="0">
                <a:latin typeface="Times New Roman" pitchFamily="18" charset="0"/>
              </a:rPr>
              <a:t>Four Principle Factors That Affect Drug Use </a:t>
            </a:r>
          </a:p>
        </p:txBody>
      </p:sp>
      <p:sp>
        <p:nvSpPr>
          <p:cNvPr id="7171" name="Rectangle 3"/>
          <p:cNvSpPr>
            <a:spLocks noGrp="1" noChangeArrowheads="1"/>
          </p:cNvSpPr>
          <p:nvPr>
            <p:ph type="body" idx="1"/>
          </p:nvPr>
        </p:nvSpPr>
        <p:spPr>
          <a:xfrm>
            <a:off x="76200" y="914400"/>
            <a:ext cx="8915400" cy="6096000"/>
          </a:xfrm>
        </p:spPr>
        <p:txBody>
          <a:bodyPr/>
          <a:lstStyle/>
          <a:p>
            <a:pPr eaLnBrk="1" hangingPunct="1">
              <a:spcBef>
                <a:spcPct val="0"/>
              </a:spcBef>
            </a:pPr>
            <a:r>
              <a:rPr lang="en-US" altLang="en-US" sz="2400" b="1" smtClean="0">
                <a:latin typeface="Times New Roman" pitchFamily="18" charset="0"/>
              </a:rPr>
              <a:t>Biological, Genetic, and Pharmacological Factors:</a:t>
            </a:r>
            <a:r>
              <a:rPr lang="en-US" altLang="en-US" sz="2400" smtClean="0">
                <a:latin typeface="Times New Roman" pitchFamily="18" charset="0"/>
                <a:cs typeface="Times New Roman" pitchFamily="18" charset="0"/>
              </a:rPr>
              <a:t> Substance    abuse and addiction involve biological and genetic  </a:t>
            </a:r>
          </a:p>
          <a:p>
            <a:pPr eaLnBrk="1" hangingPunct="1">
              <a:spcBef>
                <a:spcPct val="0"/>
              </a:spcBef>
              <a:buFontTx/>
              <a:buNone/>
            </a:pPr>
            <a:r>
              <a:rPr lang="en-US" altLang="en-US" sz="2400" smtClean="0">
                <a:latin typeface="Times New Roman" pitchFamily="18" charset="0"/>
                <a:cs typeface="Times New Roman" pitchFamily="18" charset="0"/>
              </a:rPr>
              <a:t>     factors. The pharmacology of drug use focuses on how the</a:t>
            </a:r>
          </a:p>
          <a:p>
            <a:pPr eaLnBrk="1" hangingPunct="1">
              <a:spcBef>
                <a:spcPct val="0"/>
              </a:spcBef>
              <a:buFontTx/>
              <a:buNone/>
            </a:pPr>
            <a:r>
              <a:rPr lang="en-US" altLang="en-US" sz="2400" smtClean="0">
                <a:latin typeface="Times New Roman" pitchFamily="18" charset="0"/>
                <a:cs typeface="Times New Roman" pitchFamily="18" charset="0"/>
              </a:rPr>
              <a:t>     ingredients of a particular drug affect the body and the nervous          </a:t>
            </a:r>
          </a:p>
          <a:p>
            <a:pPr eaLnBrk="1" hangingPunct="1">
              <a:spcBef>
                <a:spcPct val="0"/>
              </a:spcBef>
              <a:buFontTx/>
              <a:buNone/>
            </a:pPr>
            <a:r>
              <a:rPr lang="en-US" altLang="en-US" sz="2400" smtClean="0">
                <a:latin typeface="Times New Roman" pitchFamily="18" charset="0"/>
                <a:cs typeface="Times New Roman" pitchFamily="18" charset="0"/>
              </a:rPr>
              <a:t>     system, and in turn, a person’s experience with a particular drug.</a:t>
            </a:r>
          </a:p>
          <a:p>
            <a:pPr eaLnBrk="1" hangingPunct="1">
              <a:spcBef>
                <a:spcPct val="0"/>
              </a:spcBef>
            </a:pPr>
            <a:r>
              <a:rPr lang="en-US" altLang="en-US" sz="2400" b="1" smtClean="0">
                <a:latin typeface="Times New Roman" pitchFamily="18" charset="0"/>
              </a:rPr>
              <a:t>Cultural Factors:</a:t>
            </a:r>
            <a:r>
              <a:rPr lang="en-US" altLang="en-US" sz="2400" smtClean="0">
                <a:latin typeface="Times New Roman" pitchFamily="18" charset="0"/>
              </a:rPr>
              <a:t> How do societal views, determined by custom</a:t>
            </a:r>
          </a:p>
          <a:p>
            <a:pPr eaLnBrk="1" hangingPunct="1">
              <a:spcBef>
                <a:spcPct val="0"/>
              </a:spcBef>
              <a:buFontTx/>
              <a:buNone/>
            </a:pPr>
            <a:r>
              <a:rPr lang="en-US" altLang="en-US" sz="2400" smtClean="0">
                <a:latin typeface="Times New Roman" pitchFamily="18" charset="0"/>
              </a:rPr>
              <a:t>     and tradition, affect our initial approach to and use of a drug?</a:t>
            </a:r>
          </a:p>
          <a:p>
            <a:pPr eaLnBrk="1" hangingPunct="1">
              <a:spcBef>
                <a:spcPct val="0"/>
              </a:spcBef>
            </a:pPr>
            <a:r>
              <a:rPr lang="en-US" altLang="en-US" sz="2400" b="1" smtClean="0">
                <a:latin typeface="Times New Roman" pitchFamily="18" charset="0"/>
              </a:rPr>
              <a:t>Social Factors:</a:t>
            </a:r>
            <a:r>
              <a:rPr lang="en-US" altLang="en-US" sz="2400" smtClean="0">
                <a:latin typeface="Times New Roman" pitchFamily="18" charset="0"/>
              </a:rPr>
              <a:t> What are the specific reasons why a drug is taken (e.g., curing an illness, self-medicating, escape from reality, peer pressure, family upbringing, membership in drug-abusing subcultures)?</a:t>
            </a:r>
          </a:p>
          <a:p>
            <a:pPr eaLnBrk="1" hangingPunct="1">
              <a:spcBef>
                <a:spcPct val="0"/>
              </a:spcBef>
            </a:pPr>
            <a:r>
              <a:rPr lang="en-US" altLang="en-US" sz="2400" b="1" smtClean="0">
                <a:latin typeface="Times New Roman" pitchFamily="18" charset="0"/>
              </a:rPr>
              <a:t>Contextual Factors:</a:t>
            </a:r>
            <a:r>
              <a:rPr lang="en-US" altLang="en-US" sz="2400" smtClean="0">
                <a:latin typeface="Times New Roman" pitchFamily="18" charset="0"/>
              </a:rPr>
              <a:t> How do physical surroundings (music concerts, bars, nightclubs, or fraternity and sorority parties) affect the amount of drug use?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471488" y="128588"/>
            <a:ext cx="8201025" cy="6600825"/>
          </a:xfrm>
          <a:prstGeom prst="rect">
            <a:avLst/>
          </a:prstGeom>
          <a:noFill/>
          <a:ln w="12700">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685800" y="152400"/>
            <a:ext cx="7772400" cy="1219200"/>
          </a:xfrm>
        </p:spPr>
        <p:txBody>
          <a:bodyPr/>
          <a:lstStyle/>
          <a:p>
            <a:pPr eaLnBrk="1" hangingPunct="1"/>
            <a:r>
              <a:rPr lang="en-US" altLang="en-US" b="1" smtClean="0">
                <a:latin typeface="Times New Roman" pitchFamily="18" charset="0"/>
              </a:rPr>
              <a:t>The Dimensions of Drug Abuse</a:t>
            </a:r>
            <a:endParaRPr lang="en-US" altLang="en-US" smtClean="0">
              <a:latin typeface="Times New Roman" pitchFamily="18" charset="0"/>
            </a:endParaRPr>
          </a:p>
        </p:txBody>
      </p:sp>
      <p:sp>
        <p:nvSpPr>
          <p:cNvPr id="9219" name="Rectangle 7"/>
          <p:cNvSpPr>
            <a:spLocks noGrp="1" noChangeArrowheads="1"/>
          </p:cNvSpPr>
          <p:nvPr>
            <p:ph type="body" idx="1"/>
          </p:nvPr>
        </p:nvSpPr>
        <p:spPr>
          <a:xfrm>
            <a:off x="533400" y="1524000"/>
            <a:ext cx="7772400" cy="4800600"/>
          </a:xfrm>
        </p:spPr>
        <p:txBody>
          <a:bodyPr/>
          <a:lstStyle/>
          <a:p>
            <a:pPr eaLnBrk="1" hangingPunct="1">
              <a:spcBef>
                <a:spcPct val="0"/>
              </a:spcBef>
              <a:buFontTx/>
              <a:buNone/>
            </a:pPr>
            <a:r>
              <a:rPr lang="en-US" altLang="en-US" smtClean="0">
                <a:latin typeface="Times New Roman" pitchFamily="18" charset="0"/>
              </a:rPr>
              <a:t>Q:  What is a drug?</a:t>
            </a:r>
          </a:p>
          <a:p>
            <a:pPr eaLnBrk="1" hangingPunct="1">
              <a:spcBef>
                <a:spcPct val="0"/>
              </a:spcBef>
              <a:buFontTx/>
              <a:buNone/>
            </a:pPr>
            <a:r>
              <a:rPr lang="en-US" altLang="en-US" smtClean="0">
                <a:latin typeface="Times New Roman" pitchFamily="18" charset="0"/>
              </a:rPr>
              <a:t>A:  Any substance that modifies (enhances,      inhibits, or distorts) mind and/or body  functioning.</a:t>
            </a:r>
          </a:p>
          <a:p>
            <a:pPr eaLnBrk="1" hangingPunct="1">
              <a:spcBef>
                <a:spcPct val="0"/>
              </a:spcBef>
              <a:buFontTx/>
              <a:buNone/>
            </a:pPr>
            <a:endParaRPr lang="en-US" altLang="en-US" smtClean="0">
              <a:latin typeface="Times New Roman" pitchFamily="18" charset="0"/>
            </a:endParaRPr>
          </a:p>
          <a:p>
            <a:pPr eaLnBrk="1" hangingPunct="1">
              <a:spcBef>
                <a:spcPct val="0"/>
              </a:spcBef>
              <a:buFontTx/>
              <a:buNone/>
            </a:pPr>
            <a:r>
              <a:rPr lang="en-US" altLang="en-US" smtClean="0">
                <a:latin typeface="Times New Roman" pitchFamily="18" charset="0"/>
              </a:rPr>
              <a:t>Q:  What are psychoactive drugs?</a:t>
            </a:r>
          </a:p>
          <a:p>
            <a:pPr eaLnBrk="1" hangingPunct="1">
              <a:spcBef>
                <a:spcPct val="0"/>
              </a:spcBef>
              <a:buFontTx/>
              <a:buNone/>
            </a:pPr>
            <a:r>
              <a:rPr lang="en-US" altLang="en-US" smtClean="0">
                <a:latin typeface="Times New Roman" pitchFamily="18" charset="0"/>
              </a:rPr>
              <a:t>A:  Drug compounds (substances) that affect</a:t>
            </a:r>
          </a:p>
          <a:p>
            <a:pPr eaLnBrk="1" hangingPunct="1">
              <a:spcBef>
                <a:spcPct val="0"/>
              </a:spcBef>
              <a:buFontTx/>
              <a:buNone/>
            </a:pPr>
            <a:r>
              <a:rPr lang="en-US" altLang="en-US" smtClean="0">
                <a:latin typeface="Times New Roman" pitchFamily="18" charset="0"/>
              </a:rPr>
              <a:t>      the central nervous system and/or alter </a:t>
            </a:r>
          </a:p>
          <a:p>
            <a:pPr eaLnBrk="1" hangingPunct="1">
              <a:spcBef>
                <a:spcPct val="0"/>
              </a:spcBef>
              <a:buFontTx/>
              <a:buNone/>
            </a:pPr>
            <a:r>
              <a:rPr lang="en-US" altLang="en-US" smtClean="0">
                <a:latin typeface="Times New Roman" pitchFamily="18" charset="0"/>
              </a:rPr>
              <a:t>      consciousness and/or perceptions.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685800" y="152400"/>
            <a:ext cx="7772400" cy="1219200"/>
          </a:xfrm>
        </p:spPr>
        <p:txBody>
          <a:bodyPr/>
          <a:lstStyle/>
          <a:p>
            <a:pPr eaLnBrk="1" hangingPunct="1"/>
            <a:r>
              <a:rPr lang="en-US" altLang="en-US" b="1" smtClean="0">
                <a:latin typeface="Times New Roman" pitchFamily="18" charset="0"/>
              </a:rPr>
              <a:t>Psychoactive Drugs</a:t>
            </a:r>
            <a:endParaRPr lang="en-US" altLang="en-US" smtClean="0">
              <a:latin typeface="Times New Roman" pitchFamily="18" charset="0"/>
            </a:endParaRPr>
          </a:p>
        </p:txBody>
      </p:sp>
      <p:sp>
        <p:nvSpPr>
          <p:cNvPr id="10243" name="Rectangle 5"/>
          <p:cNvSpPr>
            <a:spLocks noGrp="1" noChangeArrowheads="1"/>
          </p:cNvSpPr>
          <p:nvPr>
            <p:ph type="body" idx="1"/>
          </p:nvPr>
        </p:nvSpPr>
        <p:spPr>
          <a:xfrm>
            <a:off x="152400" y="1447800"/>
            <a:ext cx="8686800" cy="4800600"/>
          </a:xfrm>
        </p:spPr>
        <p:txBody>
          <a:bodyPr/>
          <a:lstStyle/>
          <a:p>
            <a:pPr eaLnBrk="1" hangingPunct="1"/>
            <a:r>
              <a:rPr lang="en-US" altLang="en-US" smtClean="0">
                <a:latin typeface="Times New Roman" pitchFamily="18" charset="0"/>
              </a:rPr>
              <a:t>Psychoactive drugs are classified as either:</a:t>
            </a:r>
          </a:p>
          <a:p>
            <a:pPr lvl="1" eaLnBrk="1" hangingPunct="1"/>
            <a:r>
              <a:rPr lang="en-US" altLang="en-US" sz="3200" b="1" smtClean="0">
                <a:latin typeface="Times New Roman" pitchFamily="18" charset="0"/>
              </a:rPr>
              <a:t> Licit (Legal): </a:t>
            </a:r>
            <a:r>
              <a:rPr lang="en-US" altLang="en-US" sz="3200" smtClean="0">
                <a:latin typeface="Times New Roman" pitchFamily="18" charset="0"/>
              </a:rPr>
              <a:t>Examples may include coffee, tea, alcohol, tobacco, and over-the-counter drugs. </a:t>
            </a:r>
          </a:p>
          <a:p>
            <a:pPr lvl="1" eaLnBrk="1" hangingPunct="1"/>
            <a:r>
              <a:rPr lang="en-US" altLang="en-US" sz="3200" b="1" smtClean="0">
                <a:latin typeface="Times New Roman" pitchFamily="18" charset="0"/>
              </a:rPr>
              <a:t> Illicit (Illegal): </a:t>
            </a:r>
            <a:r>
              <a:rPr lang="en-US" altLang="en-US" sz="3200" smtClean="0">
                <a:latin typeface="Times New Roman" pitchFamily="18" charset="0"/>
              </a:rPr>
              <a:t>Examples may include marijuana, cocaine, and LSD.</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12" charset="-5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12" charset="-5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Pages>48</Pages>
  <Words>2338</Words>
  <Application/>
  <PresentationFormat>On-screen Show (4:3)</PresentationFormat>
  <Paragraphs>224</Paragraphs>
  <Slides>42</Slides>
  <Notes>35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Introduction to  Drugs and Society  Chapter 1</vt:lpstr>
      <vt:lpstr>Key Concerns</vt:lpstr>
      <vt:lpstr>Key Concerns (continued)</vt:lpstr>
      <vt:lpstr>Drug Use Causes Three  Major Simultaneous Changes in the User</vt:lpstr>
      <vt:lpstr>Drug Use</vt:lpstr>
      <vt:lpstr>Four Principle Factors That Affect Drug Use </vt:lpstr>
      <vt:lpstr>Slide 7</vt:lpstr>
      <vt:lpstr>The Dimensions of Drug Abuse</vt:lpstr>
      <vt:lpstr>Psychoactive Drugs</vt:lpstr>
      <vt:lpstr>Major Types of Commonly Abused Drugs</vt:lpstr>
      <vt:lpstr>Major Types of Commonly Abused Drugs (continued)</vt:lpstr>
      <vt:lpstr>Designer Drugs/Synthetic Drugs  or Synthetic Opioids</vt:lpstr>
      <vt:lpstr>Category by Legal Definition</vt:lpstr>
      <vt:lpstr>Gateway Drugs</vt:lpstr>
      <vt:lpstr>Drug Misuse</vt:lpstr>
      <vt:lpstr>Six Examples of Drug Misuse</vt:lpstr>
      <vt:lpstr>Dimensions of Drug Abuse</vt:lpstr>
      <vt:lpstr>Erich Goode’s Four Types  of Drug Use</vt:lpstr>
      <vt:lpstr>Drug Use: Statistics and Trends</vt:lpstr>
      <vt:lpstr>Drug Use: Statistics and Trends (continued)</vt:lpstr>
      <vt:lpstr>Drug Quiz</vt:lpstr>
      <vt:lpstr>Drug Quiz (continued)</vt:lpstr>
      <vt:lpstr>National Household Survey on Drug Abuse, 2011 </vt:lpstr>
      <vt:lpstr>Slide 24</vt:lpstr>
      <vt:lpstr>Age Patterns: 18–20 age category report the most illicit drug use   Racial and Ethnic Differences: (rates of use, past month, 2002-2011)  Two or more races 13.5%  American Indian/Alaska Natives 13.4%  Black/African American: 10%  Whites: 8.7%   Hispanic or Latino: 8.4%  Asians: 3.8%</vt:lpstr>
      <vt:lpstr>Drug Use: Additional Findings  (continued)</vt:lpstr>
      <vt:lpstr>Education: College graduates (5.4%) had the  lowest rate of current illicit drug use, while those who did not complete high school (11.1%) had the highest use of illicit drugs. Past-month alcohol use increased with higher levels of completed education (35.1% with less than high school vs. 68.2% of college graduates .Employment: Unemployed persons (17.2%) have a greater tendency to use more illicit-types of drugs than people gainfully employed (8% full-time and 11.6% part-time workers).</vt:lpstr>
      <vt:lpstr>Slide 28</vt:lpstr>
      <vt:lpstr>Three Types of Drug Users</vt:lpstr>
      <vt:lpstr>Media Influence on Drug Use</vt:lpstr>
      <vt:lpstr>Why Are People Attracted to Drugs?</vt:lpstr>
      <vt:lpstr>When Does Use Lead to Abuse?</vt:lpstr>
      <vt:lpstr>Drug Dependence</vt:lpstr>
      <vt:lpstr>Stages of Drug Dependence</vt:lpstr>
      <vt:lpstr>Costs of Drug Use to Society</vt:lpstr>
      <vt:lpstr>Costs of Drug Use to Society: Statistics</vt:lpstr>
      <vt:lpstr>Drugs, Crime, and Violence</vt:lpstr>
      <vt:lpstr>Drugs in the Workplace</vt:lpstr>
      <vt:lpstr>Drugs in the Workplace (continued)</vt:lpstr>
      <vt:lpstr>Drug Testing</vt:lpstr>
      <vt:lpstr>Drug Testing (continued)</vt:lpstr>
      <vt:lpstr>Holistic Self-Awareness Approach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Drugs and Society  Chapter 1</dc:title>
  <dc:creator>user</dc:creator>
  <cp:lastModifiedBy>user</cp:lastModifiedBy>
  <cp:revision>1</cp:revision>
  <dcterms:modified xsi:type="dcterms:W3CDTF">2016-01-12T07:05:52Z</dcterms:modified>
</cp:coreProperties>
</file>