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customXml/itemProps2.xml" ContentType="application/vnd.openxmlformats-officedocument.customXml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4"/>
    <p:sldMasterId id="2147483783" r:id="rId5"/>
  </p:sldMasterIdLst>
  <p:notesMasterIdLst>
    <p:notesMasterId r:id="rId59"/>
  </p:notesMasterIdLst>
  <p:sldIdLst>
    <p:sldId id="267" r:id="rId6"/>
    <p:sldId id="262" r:id="rId7"/>
    <p:sldId id="284" r:id="rId8"/>
    <p:sldId id="280" r:id="rId9"/>
    <p:sldId id="282" r:id="rId10"/>
    <p:sldId id="286" r:id="rId11"/>
    <p:sldId id="290" r:id="rId12"/>
    <p:sldId id="287" r:id="rId13"/>
    <p:sldId id="288" r:id="rId14"/>
    <p:sldId id="289" r:id="rId15"/>
    <p:sldId id="382" r:id="rId16"/>
    <p:sldId id="291" r:id="rId17"/>
    <p:sldId id="292" r:id="rId18"/>
    <p:sldId id="293" r:id="rId19"/>
    <p:sldId id="294" r:id="rId20"/>
    <p:sldId id="295" r:id="rId21"/>
    <p:sldId id="297" r:id="rId22"/>
    <p:sldId id="299" r:id="rId23"/>
    <p:sldId id="300" r:id="rId24"/>
    <p:sldId id="302" r:id="rId25"/>
    <p:sldId id="304" r:id="rId26"/>
    <p:sldId id="377" r:id="rId27"/>
    <p:sldId id="378" r:id="rId28"/>
    <p:sldId id="379" r:id="rId29"/>
    <p:sldId id="380" r:id="rId30"/>
    <p:sldId id="315" r:id="rId31"/>
    <p:sldId id="316" r:id="rId32"/>
    <p:sldId id="319" r:id="rId33"/>
    <p:sldId id="320" r:id="rId34"/>
    <p:sldId id="381" r:id="rId35"/>
    <p:sldId id="321" r:id="rId36"/>
    <p:sldId id="322" r:id="rId37"/>
    <p:sldId id="323" r:id="rId38"/>
    <p:sldId id="386" r:id="rId39"/>
    <p:sldId id="327" r:id="rId40"/>
    <p:sldId id="328" r:id="rId41"/>
    <p:sldId id="329" r:id="rId42"/>
    <p:sldId id="331" r:id="rId43"/>
    <p:sldId id="383" r:id="rId44"/>
    <p:sldId id="333" r:id="rId45"/>
    <p:sldId id="334" r:id="rId46"/>
    <p:sldId id="335" r:id="rId47"/>
    <p:sldId id="385" r:id="rId48"/>
    <p:sldId id="337" r:id="rId49"/>
    <p:sldId id="338" r:id="rId50"/>
    <p:sldId id="339" r:id="rId51"/>
    <p:sldId id="384" r:id="rId52"/>
    <p:sldId id="341" r:id="rId53"/>
    <p:sldId id="342" r:id="rId54"/>
    <p:sldId id="343" r:id="rId55"/>
    <p:sldId id="344" r:id="rId56"/>
    <p:sldId id="345" r:id="rId57"/>
    <p:sldId id="350" r:id="rId58"/>
  </p:sldIdLst>
  <p:sldSz cx="9144000" cy="6858000" type="screen4x3"/>
  <p:notesSz cx="7302500" cy="9588500"/>
  <p:defaultTextStyle>
    <a:defPPr>
      <a:defRPr lang="en-US"/>
    </a:defPPr>
    <a:lvl1pPr algn="l" rtl="0" fontAlgn="base">
      <a:lnSpc>
        <a:spcPct val="110000"/>
      </a:lnSpc>
      <a:spcBef>
        <a:spcPct val="20000"/>
      </a:spcBef>
      <a:spcAft>
        <a:spcPct val="0"/>
      </a:spcAft>
      <a:buClr>
        <a:srgbClr val="3367CD"/>
      </a:buClr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lnSpc>
        <a:spcPct val="110000"/>
      </a:lnSpc>
      <a:spcBef>
        <a:spcPct val="20000"/>
      </a:spcBef>
      <a:spcAft>
        <a:spcPct val="0"/>
      </a:spcAft>
      <a:buClr>
        <a:srgbClr val="3367CD"/>
      </a:buClr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lnSpc>
        <a:spcPct val="110000"/>
      </a:lnSpc>
      <a:spcBef>
        <a:spcPct val="20000"/>
      </a:spcBef>
      <a:spcAft>
        <a:spcPct val="0"/>
      </a:spcAft>
      <a:buClr>
        <a:srgbClr val="3367CD"/>
      </a:buClr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lnSpc>
        <a:spcPct val="110000"/>
      </a:lnSpc>
      <a:spcBef>
        <a:spcPct val="20000"/>
      </a:spcBef>
      <a:spcAft>
        <a:spcPct val="0"/>
      </a:spcAft>
      <a:buClr>
        <a:srgbClr val="3367CD"/>
      </a:buClr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lnSpc>
        <a:spcPct val="110000"/>
      </a:lnSpc>
      <a:spcBef>
        <a:spcPct val="20000"/>
      </a:spcBef>
      <a:spcAft>
        <a:spcPct val="0"/>
      </a:spcAft>
      <a:buClr>
        <a:srgbClr val="3367CD"/>
      </a:buClr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00606"/>
    <a:srgbClr val="C50704"/>
    <a:srgbClr val="AA0505"/>
    <a:srgbClr val="A70106"/>
    <a:srgbClr val="0067C6"/>
    <a:srgbClr val="B2B2B2"/>
    <a:srgbClr val="3467C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8338" autoAdjust="0"/>
    <p:restoredTop sz="94415" autoAdjust="0"/>
  </p:normalViewPr>
  <p:slideViewPr>
    <p:cSldViewPr>
      <p:cViewPr>
        <p:scale>
          <a:sx n="150" d="100"/>
          <a:sy n="150" d="100"/>
        </p:scale>
        <p:origin x="1038" y="3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1866" y="-90"/>
      </p:cViewPr>
      <p:guideLst>
        <p:guide orient="horz" pos="3020"/>
        <p:guide pos="230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61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388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515" tIns="48257" rIns="96515" bIns="48257" numCol="1" anchor="t" anchorCtr="0" compatLnSpc="1">
            <a:prstTxWarp prst="textNoShape">
              <a:avLst/>
            </a:prstTxWarp>
          </a:bodyPr>
          <a:lstStyle>
            <a:lvl1pPr defTabSz="965200">
              <a:lnSpc>
                <a:spcPct val="100000"/>
              </a:lnSpc>
              <a:spcBef>
                <a:spcPct val="0"/>
              </a:spcBef>
              <a:buClrTx/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388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515" tIns="48257" rIns="96515" bIns="48257" numCol="1" anchor="t" anchorCtr="0" compatLnSpc="1">
            <a:prstTxWarp prst="textNoShape">
              <a:avLst/>
            </a:prstTxWarp>
          </a:bodyPr>
          <a:lstStyle>
            <a:lvl1pPr algn="r" defTabSz="965200">
              <a:lnSpc>
                <a:spcPct val="100000"/>
              </a:lnSpc>
              <a:spcBef>
                <a:spcPct val="0"/>
              </a:spcBef>
              <a:buClrTx/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0250" y="4554538"/>
            <a:ext cx="5842000" cy="431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515" tIns="48257" rIns="96515" bIns="482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7488"/>
            <a:ext cx="316388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515" tIns="48257" rIns="96515" bIns="48257" numCol="1" anchor="b" anchorCtr="0" compatLnSpc="1">
            <a:prstTxWarp prst="textNoShape">
              <a:avLst/>
            </a:prstTxWarp>
          </a:bodyPr>
          <a:lstStyle>
            <a:lvl1pPr algn="r" defTabSz="965200">
              <a:lnSpc>
                <a:spcPct val="100000"/>
              </a:lnSpc>
              <a:spcBef>
                <a:spcPct val="0"/>
              </a:spcBef>
              <a:buClrTx/>
              <a:defRPr sz="1300"/>
            </a:lvl1pPr>
          </a:lstStyle>
          <a:p>
            <a:pPr>
              <a:defRPr/>
            </a:pPr>
            <a:fld id="{1F92D7EA-2434-4756-8E3A-6200E46323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035633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Tips:</a:t>
            </a:r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smtClean="0"/>
              <a:t>Title</a:t>
            </a:r>
            <a:r>
              <a:rPr lang="en-US" baseline="0" dirty="0" smtClean="0"/>
              <a:t> on this slide should be kept short.</a:t>
            </a:r>
            <a:endParaRPr lang="en-US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Transparency bar should be set on</a:t>
            </a:r>
            <a:r>
              <a:rPr lang="en-US" baseline="0" dirty="0" smtClean="0"/>
              <a:t> own. Please copy and paste the one in this slide to re-create.</a:t>
            </a:r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b="1" dirty="0" smtClean="0"/>
              <a:t>Headlines should be set with an initial cap (sentence case)</a:t>
            </a:r>
            <a:r>
              <a:rPr lang="en-US" dirty="0" smtClean="0"/>
              <a:t> and the rest in lower case. Only product names or acronyms in the headline should begin with a capital letter.</a:t>
            </a:r>
          </a:p>
          <a:p>
            <a:pPr marL="171450" indent="-1714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92D7EA-2434-4756-8E3A-6200E463230D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150403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7624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76754" indent="-298752" defTabSz="967624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95007" indent="-239001" defTabSz="967624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73009" indent="-239001" defTabSz="967624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51012" indent="-239001" defTabSz="967624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629014" indent="-239001" defTabSz="96762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107017" indent="-239001" defTabSz="96762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85020" indent="-239001" defTabSz="96762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63022" indent="-239001" defTabSz="96762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0F76BFE-0B98-4881-84D7-16CEF67948A5}" type="slidenum">
              <a:rPr lang="en-US" sz="1300"/>
              <a:pPr eaLnBrk="1" hangingPunct="1"/>
              <a:t>14</a:t>
            </a:fld>
            <a:endParaRPr lang="en-US" sz="130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To insert a new slide with this template, go to the </a:t>
            </a:r>
            <a:r>
              <a:rPr lang="en-US" b="1" dirty="0" smtClean="0"/>
              <a:t>Home tab </a:t>
            </a:r>
            <a:r>
              <a:rPr lang="en-US" dirty="0" smtClean="0"/>
              <a:t>(up top), click </a:t>
            </a:r>
            <a:r>
              <a:rPr lang="en-US" i="1" dirty="0" smtClean="0"/>
              <a:t>New Slide</a:t>
            </a:r>
            <a:r>
              <a:rPr lang="en-US" dirty="0" smtClean="0"/>
              <a:t> and select the one that says </a:t>
            </a:r>
            <a:r>
              <a:rPr lang="en-US" i="1" dirty="0" smtClean="0"/>
              <a:t>Title and Content.</a:t>
            </a:r>
          </a:p>
          <a:p>
            <a:endParaRPr lang="en-US" b="1" dirty="0" smtClean="0"/>
          </a:p>
          <a:p>
            <a:r>
              <a:rPr lang="en-US" b="1" dirty="0" smtClean="0"/>
              <a:t>Tips: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="1" dirty="0" smtClean="0"/>
              <a:t>Headlines should be set with an initial cap (sentence case)</a:t>
            </a:r>
            <a:r>
              <a:rPr lang="en-US" dirty="0" smtClean="0"/>
              <a:t> and the rest in lower case. Only product names or acronyms in the headline should begin with a capital letter.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Don’t load too much text onto slides. People</a:t>
            </a:r>
            <a:r>
              <a:rPr lang="en-US" baseline="0" dirty="0" smtClean="0"/>
              <a:t> are more interested in seeing visuals than reading what you are presenting on. </a:t>
            </a:r>
            <a:r>
              <a:rPr lang="en-US" dirty="0" smtClean="0"/>
              <a:t>We</a:t>
            </a:r>
            <a:r>
              <a:rPr lang="en-US" baseline="0" dirty="0" smtClean="0"/>
              <a:t> recommend that you keep your talking points in this notes section for all slides, or on a separate Word document that can be passed out after the presentation.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92D7EA-2434-4756-8E3A-6200E463230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960763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7624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76754" indent="-298752" defTabSz="967624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95007" indent="-239001" defTabSz="967624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73009" indent="-239001" defTabSz="967624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51012" indent="-239001" defTabSz="967624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629014" indent="-239001" defTabSz="96762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107017" indent="-239001" defTabSz="96762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85020" indent="-239001" defTabSz="96762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63022" indent="-239001" defTabSz="96762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640EEAC-278C-4AFD-BD6F-50807962DE11}" type="slidenum">
              <a:rPr lang="en-US" sz="1300"/>
              <a:pPr eaLnBrk="1" hangingPunct="1"/>
              <a:t>18</a:t>
            </a:fld>
            <a:endParaRPr lang="en-US" sz="130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7624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76754" indent="-298752" defTabSz="967624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95007" indent="-239001" defTabSz="967624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73009" indent="-239001" defTabSz="967624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51012" indent="-239001" defTabSz="967624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629014" indent="-239001" defTabSz="96762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107017" indent="-239001" defTabSz="96762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85020" indent="-239001" defTabSz="96762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63022" indent="-239001" defTabSz="96762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63C0561-F343-48AD-804D-0B5ADAF06462}" type="slidenum">
              <a:rPr lang="en-US" sz="1300"/>
              <a:pPr eaLnBrk="1" hangingPunct="1"/>
              <a:t>19</a:t>
            </a:fld>
            <a:endParaRPr lang="en-US" sz="130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To insert a new slide with this template, go to the </a:t>
            </a:r>
            <a:r>
              <a:rPr lang="en-US" b="1" dirty="0" smtClean="0"/>
              <a:t>Home tab </a:t>
            </a:r>
            <a:r>
              <a:rPr lang="en-US" dirty="0" smtClean="0"/>
              <a:t>(up top), click </a:t>
            </a:r>
            <a:r>
              <a:rPr lang="en-US" i="1" dirty="0" smtClean="0"/>
              <a:t>New Slide</a:t>
            </a:r>
            <a:r>
              <a:rPr lang="en-US" dirty="0" smtClean="0"/>
              <a:t> and select the one that says </a:t>
            </a:r>
            <a:r>
              <a:rPr lang="en-US" i="1" dirty="0" smtClean="0"/>
              <a:t>Title and Content.</a:t>
            </a:r>
          </a:p>
          <a:p>
            <a:endParaRPr lang="en-US" b="1" dirty="0" smtClean="0"/>
          </a:p>
          <a:p>
            <a:r>
              <a:rPr lang="en-US" b="1" dirty="0" smtClean="0"/>
              <a:t>Tips: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="1" dirty="0" smtClean="0"/>
              <a:t>Headlines should be set with an initial cap (sentence case)</a:t>
            </a:r>
            <a:r>
              <a:rPr lang="en-US" dirty="0" smtClean="0"/>
              <a:t> and the rest in lower case. Only product names or acronyms in the headline should begin with a capital letter.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Don’t load too much text onto slides. People</a:t>
            </a:r>
            <a:r>
              <a:rPr lang="en-US" baseline="0" dirty="0" smtClean="0"/>
              <a:t> are more interested in seeing visuals than reading what you are presenting on. </a:t>
            </a:r>
            <a:r>
              <a:rPr lang="en-US" dirty="0" smtClean="0"/>
              <a:t>We</a:t>
            </a:r>
            <a:r>
              <a:rPr lang="en-US" baseline="0" dirty="0" smtClean="0"/>
              <a:t> recommend that you keep your talking points in this notes section for all slides, or on a separate Word document that can be passed out after the presentation.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92D7EA-2434-4756-8E3A-6200E463230D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960763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7624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76754" indent="-298752" defTabSz="967624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95007" indent="-239001" defTabSz="967624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73009" indent="-239001" defTabSz="967624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51012" indent="-239001" defTabSz="967624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629014" indent="-239001" defTabSz="96762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107017" indent="-239001" defTabSz="96762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85020" indent="-239001" defTabSz="96762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63022" indent="-239001" defTabSz="96762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0F2BE4F-0B13-443F-8B86-3603A0892972}" type="slidenum">
              <a:rPr lang="en-US" sz="1300"/>
              <a:pPr eaLnBrk="1" hangingPunct="1"/>
              <a:t>23</a:t>
            </a:fld>
            <a:endParaRPr lang="en-US" sz="1300"/>
          </a:p>
        </p:txBody>
      </p:sp>
      <p:sp>
        <p:nvSpPr>
          <p:cNvPr id="9625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7624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76754" indent="-298752" defTabSz="967624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95007" indent="-239001" defTabSz="967624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73009" indent="-239001" defTabSz="967624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51012" indent="-239001" defTabSz="967624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629014" indent="-239001" defTabSz="96762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107017" indent="-239001" defTabSz="96762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85020" indent="-239001" defTabSz="96762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63022" indent="-239001" defTabSz="96762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6F48610-61BC-4BCE-96BA-15A8076E4681}" type="slidenum">
              <a:rPr lang="en-US" sz="1300"/>
              <a:pPr eaLnBrk="1" hangingPunct="1"/>
              <a:t>24</a:t>
            </a:fld>
            <a:endParaRPr lang="en-US" sz="130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7624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76754" indent="-298752" defTabSz="967624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95007" indent="-239001" defTabSz="967624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73009" indent="-239001" defTabSz="967624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51012" indent="-239001" defTabSz="967624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629014" indent="-239001" defTabSz="96762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107017" indent="-239001" defTabSz="96762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85020" indent="-239001" defTabSz="96762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63022" indent="-239001" defTabSz="96762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846A1BE-3A0F-4EEA-9A8F-82123EC96922}" type="slidenum">
              <a:rPr lang="en-US" sz="1300"/>
              <a:pPr eaLnBrk="1" hangingPunct="1"/>
              <a:t>27</a:t>
            </a:fld>
            <a:endParaRPr lang="en-US" sz="130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5713" y="720725"/>
            <a:ext cx="4792662" cy="3594100"/>
          </a:xfrm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978" y="4555193"/>
            <a:ext cx="5358547" cy="431286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To insert a new slide with this template, go to the </a:t>
            </a:r>
            <a:r>
              <a:rPr lang="en-US" b="1" dirty="0" smtClean="0"/>
              <a:t>Home tab </a:t>
            </a:r>
            <a:r>
              <a:rPr lang="en-US" dirty="0" smtClean="0"/>
              <a:t>(up top), click </a:t>
            </a:r>
            <a:r>
              <a:rPr lang="en-US" i="1" dirty="0" smtClean="0"/>
              <a:t>New Slide</a:t>
            </a:r>
            <a:r>
              <a:rPr lang="en-US" dirty="0" smtClean="0"/>
              <a:t> and select the one that says </a:t>
            </a:r>
            <a:r>
              <a:rPr lang="en-US" i="1" dirty="0" smtClean="0"/>
              <a:t>Title and Content.</a:t>
            </a:r>
          </a:p>
          <a:p>
            <a:endParaRPr lang="en-US" b="1" dirty="0" smtClean="0"/>
          </a:p>
          <a:p>
            <a:r>
              <a:rPr lang="en-US" b="1" dirty="0" smtClean="0"/>
              <a:t>Tips: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="1" dirty="0" smtClean="0"/>
              <a:t>Headlines should be set with an initial cap (sentence case)</a:t>
            </a:r>
            <a:r>
              <a:rPr lang="en-US" dirty="0" smtClean="0"/>
              <a:t> and the rest in lower case. Only product names or acronyms in the headline should begin with a capital letter.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Don’t load too much text onto slides. People</a:t>
            </a:r>
            <a:r>
              <a:rPr lang="en-US" baseline="0" dirty="0" smtClean="0"/>
              <a:t> are more interested in seeing visuals than reading what you are presenting on. </a:t>
            </a:r>
            <a:r>
              <a:rPr lang="en-US" dirty="0" smtClean="0"/>
              <a:t>We</a:t>
            </a:r>
            <a:r>
              <a:rPr lang="en-US" baseline="0" dirty="0" smtClean="0"/>
              <a:t> recommend that you keep your talking points in this notes section for all slides, or on a separate Word document that can be passed out after the presentation.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92D7EA-2434-4756-8E3A-6200E463230D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960763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7624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76754" indent="-298752" defTabSz="967624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95007" indent="-239001" defTabSz="967624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73009" indent="-239001" defTabSz="967624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51012" indent="-239001" defTabSz="967624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629014" indent="-239001" defTabSz="96762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107017" indent="-239001" defTabSz="96762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85020" indent="-239001" defTabSz="96762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63022" indent="-239001" defTabSz="96762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D399EFE-3565-47F6-86DE-9792ECA00012}" type="slidenum">
              <a:rPr lang="en-US" sz="1300"/>
              <a:pPr eaLnBrk="1" hangingPunct="1"/>
              <a:t>36</a:t>
            </a:fld>
            <a:endParaRPr lang="en-US" sz="130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To insert a new slide with this template, go to the </a:t>
            </a:r>
            <a:r>
              <a:rPr lang="en-US" b="1" dirty="0" smtClean="0"/>
              <a:t>Home tab </a:t>
            </a:r>
            <a:r>
              <a:rPr lang="en-US" dirty="0" smtClean="0"/>
              <a:t>(up top), click </a:t>
            </a:r>
            <a:r>
              <a:rPr lang="en-US" i="1" dirty="0" smtClean="0"/>
              <a:t>New Slide</a:t>
            </a:r>
            <a:r>
              <a:rPr lang="en-US" dirty="0" smtClean="0"/>
              <a:t> and select the one that says </a:t>
            </a:r>
            <a:r>
              <a:rPr lang="en-US" i="1" dirty="0" smtClean="0"/>
              <a:t>Impactful Slide.</a:t>
            </a:r>
          </a:p>
          <a:p>
            <a:endParaRPr lang="en-US" sz="1200" kern="1200" baseline="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Tips: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We recommend that the text is white or yellow (or another light color from the palette on slide 12)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The background should always be Eaton Blue (R=0, G=103, B=198)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See slide #12 for PowerPoint color palette and definition of RGB.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Arial font at 44 pt. size or bigger</a:t>
            </a:r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b="1" dirty="0" smtClean="0"/>
              <a:t>Please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avoid using this slide style too often in your presentation.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It is meant to help get strong messages across and/or to help separate sections within your presentation.</a:t>
            </a:r>
          </a:p>
          <a:p>
            <a:pPr marL="171450" indent="-1714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92D7EA-2434-4756-8E3A-6200E463230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5073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7624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76754" indent="-298752" defTabSz="967624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95007" indent="-239001" defTabSz="967624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73009" indent="-239001" defTabSz="967624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51012" indent="-239001" defTabSz="967624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629014" indent="-239001" defTabSz="96762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107017" indent="-239001" defTabSz="96762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85020" indent="-239001" defTabSz="96762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63022" indent="-239001" defTabSz="96762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51FF0B9-FDA5-483A-A8E6-B5D9FEC50611}" type="slidenum">
              <a:rPr lang="en-US" sz="1300"/>
              <a:pPr eaLnBrk="1" hangingPunct="1"/>
              <a:t>37</a:t>
            </a:fld>
            <a:endParaRPr lang="en-US" sz="130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To insert a new slide with this template, go to the </a:t>
            </a:r>
            <a:r>
              <a:rPr lang="en-US" b="1" dirty="0" smtClean="0"/>
              <a:t>Home tab </a:t>
            </a:r>
            <a:r>
              <a:rPr lang="en-US" dirty="0" smtClean="0"/>
              <a:t>(up top), click </a:t>
            </a:r>
            <a:r>
              <a:rPr lang="en-US" i="1" dirty="0" smtClean="0"/>
              <a:t>New Slide</a:t>
            </a:r>
            <a:r>
              <a:rPr lang="en-US" dirty="0" smtClean="0"/>
              <a:t> and select the one that says </a:t>
            </a:r>
            <a:r>
              <a:rPr lang="en-US" i="1" dirty="0" smtClean="0"/>
              <a:t>Title and Content.</a:t>
            </a:r>
          </a:p>
          <a:p>
            <a:endParaRPr lang="en-US" b="1" dirty="0" smtClean="0"/>
          </a:p>
          <a:p>
            <a:r>
              <a:rPr lang="en-US" b="1" dirty="0" smtClean="0"/>
              <a:t>Tips: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="1" dirty="0" smtClean="0"/>
              <a:t>Headlines should be set with an initial cap (sentence case)</a:t>
            </a:r>
            <a:r>
              <a:rPr lang="en-US" dirty="0" smtClean="0"/>
              <a:t> and the rest in lower case. Only product names or acronyms in the headline should begin with a capital letter.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Don’t load too much text onto slides. People</a:t>
            </a:r>
            <a:r>
              <a:rPr lang="en-US" baseline="0" dirty="0" smtClean="0"/>
              <a:t> are more interested in seeing visuals than reading what you are presenting on. </a:t>
            </a:r>
            <a:r>
              <a:rPr lang="en-US" dirty="0" smtClean="0"/>
              <a:t>We</a:t>
            </a:r>
            <a:r>
              <a:rPr lang="en-US" baseline="0" dirty="0" smtClean="0"/>
              <a:t> recommend that you keep your talking points in this notes section for all slides, or on a separate Word document that can be passed out after the presentation.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92D7EA-2434-4756-8E3A-6200E463230D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960763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7624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76754" indent="-298752" defTabSz="967624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95007" indent="-239001" defTabSz="967624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73009" indent="-239001" defTabSz="967624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51012" indent="-239001" defTabSz="967624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629014" indent="-239001" defTabSz="96762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107017" indent="-239001" defTabSz="96762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85020" indent="-239001" defTabSz="96762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63022" indent="-239001" defTabSz="96762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4F9C052-7DC4-4926-9EAA-ADAE49A46913}" type="slidenum">
              <a:rPr lang="en-US" sz="1300"/>
              <a:pPr eaLnBrk="1" hangingPunct="1"/>
              <a:t>41</a:t>
            </a:fld>
            <a:endParaRPr lang="en-US" sz="1300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To insert a new slide with this template, go to the </a:t>
            </a:r>
            <a:r>
              <a:rPr lang="en-US" b="1" dirty="0" smtClean="0"/>
              <a:t>Home tab </a:t>
            </a:r>
            <a:r>
              <a:rPr lang="en-US" dirty="0" smtClean="0"/>
              <a:t>(up top), click </a:t>
            </a:r>
            <a:r>
              <a:rPr lang="en-US" i="1" dirty="0" smtClean="0"/>
              <a:t>New Slide</a:t>
            </a:r>
            <a:r>
              <a:rPr lang="en-US" dirty="0" smtClean="0"/>
              <a:t> and select the one that says </a:t>
            </a:r>
            <a:r>
              <a:rPr lang="en-US" i="1" dirty="0" smtClean="0"/>
              <a:t>Title and Content.</a:t>
            </a:r>
          </a:p>
          <a:p>
            <a:endParaRPr lang="en-US" b="1" dirty="0" smtClean="0"/>
          </a:p>
          <a:p>
            <a:r>
              <a:rPr lang="en-US" b="1" dirty="0" smtClean="0"/>
              <a:t>Tips: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="1" dirty="0" smtClean="0"/>
              <a:t>Headlines should be set with an initial cap (sentence case)</a:t>
            </a:r>
            <a:r>
              <a:rPr lang="en-US" dirty="0" smtClean="0"/>
              <a:t> and the rest in lower case. Only product names or acronyms in the headline should begin with a capital letter.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Don’t load too much text onto slides. People</a:t>
            </a:r>
            <a:r>
              <a:rPr lang="en-US" baseline="0" dirty="0" smtClean="0"/>
              <a:t> are more interested in seeing visuals than reading what you are presenting on. </a:t>
            </a:r>
            <a:r>
              <a:rPr lang="en-US" dirty="0" smtClean="0"/>
              <a:t>We</a:t>
            </a:r>
            <a:r>
              <a:rPr lang="en-US" baseline="0" dirty="0" smtClean="0"/>
              <a:t> recommend that you keep your talking points in this notes section for all slides, or on a separate Word document that can be passed out after the presentation.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92D7EA-2434-4756-8E3A-6200E463230D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9607639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7624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76754" indent="-298752" defTabSz="967624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95007" indent="-239001" defTabSz="967624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73009" indent="-239001" defTabSz="967624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51012" indent="-239001" defTabSz="967624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629014" indent="-239001" defTabSz="96762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107017" indent="-239001" defTabSz="96762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85020" indent="-239001" defTabSz="96762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63022" indent="-239001" defTabSz="96762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F1C4F95-4680-455F-B0F2-799F7C4961E2}" type="slidenum">
              <a:rPr lang="en-US" sz="1300"/>
              <a:pPr eaLnBrk="1" hangingPunct="1"/>
              <a:t>45</a:t>
            </a:fld>
            <a:endParaRPr lang="en-US" sz="1300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To insert a new slide with this template, go to the </a:t>
            </a:r>
            <a:r>
              <a:rPr lang="en-US" b="1" dirty="0" smtClean="0"/>
              <a:t>Home tab </a:t>
            </a:r>
            <a:r>
              <a:rPr lang="en-US" dirty="0" smtClean="0"/>
              <a:t>(up top), click </a:t>
            </a:r>
            <a:r>
              <a:rPr lang="en-US" i="1" dirty="0" smtClean="0"/>
              <a:t>New Slide</a:t>
            </a:r>
            <a:r>
              <a:rPr lang="en-US" dirty="0" smtClean="0"/>
              <a:t> and select the one that says </a:t>
            </a:r>
            <a:r>
              <a:rPr lang="en-US" i="1" dirty="0" smtClean="0"/>
              <a:t>Title and Content.</a:t>
            </a:r>
          </a:p>
          <a:p>
            <a:endParaRPr lang="en-US" b="1" dirty="0" smtClean="0"/>
          </a:p>
          <a:p>
            <a:r>
              <a:rPr lang="en-US" b="1" dirty="0" smtClean="0"/>
              <a:t>Tips: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="1" dirty="0" smtClean="0"/>
              <a:t>Headlines should be set with an initial cap (sentence case)</a:t>
            </a:r>
            <a:r>
              <a:rPr lang="en-US" dirty="0" smtClean="0"/>
              <a:t> and the rest in lower case. Only product names or acronyms in the headline should begin with a capital letter.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Don’t load too much text onto slides. People</a:t>
            </a:r>
            <a:r>
              <a:rPr lang="en-US" baseline="0" dirty="0" smtClean="0"/>
              <a:t> are more interested in seeing visuals than reading what you are presenting on. </a:t>
            </a:r>
            <a:r>
              <a:rPr lang="en-US" dirty="0" smtClean="0"/>
              <a:t>We</a:t>
            </a:r>
            <a:r>
              <a:rPr lang="en-US" baseline="0" dirty="0" smtClean="0"/>
              <a:t> recommend that you keep your talking points in this notes section for all slides, or on a separate Word document that can be passed out after the presentation.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92D7EA-2434-4756-8E3A-6200E463230D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9607639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7624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76754" indent="-298752" defTabSz="967624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95007" indent="-239001" defTabSz="967624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73009" indent="-239001" defTabSz="967624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51012" indent="-239001" defTabSz="967624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629014" indent="-239001" defTabSz="96762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107017" indent="-239001" defTabSz="96762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85020" indent="-239001" defTabSz="96762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63022" indent="-239001" defTabSz="96762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89EFC8-5151-47B9-879B-7EC237FE676E}" type="slidenum">
              <a:rPr lang="en-US" sz="1300"/>
              <a:pPr eaLnBrk="1" hangingPunct="1"/>
              <a:t>49</a:t>
            </a:fld>
            <a:endParaRPr lang="en-US" sz="1300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7624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76754" indent="-298752" defTabSz="967624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95007" indent="-239001" defTabSz="967624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73009" indent="-239001" defTabSz="967624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51012" indent="-239001" defTabSz="967624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629014" indent="-239001" defTabSz="96762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107017" indent="-239001" defTabSz="96762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85020" indent="-239001" defTabSz="96762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63022" indent="-239001" defTabSz="96762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4799D1F-10E2-4399-BD5D-7D05B10520A6}" type="slidenum">
              <a:rPr lang="en-US" sz="1300"/>
              <a:pPr eaLnBrk="1" hangingPunct="1"/>
              <a:t>53</a:t>
            </a:fld>
            <a:endParaRPr lang="en-US" sz="1300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To insert a new slide with this template, go to the </a:t>
            </a:r>
            <a:r>
              <a:rPr lang="en-US" b="1" dirty="0" smtClean="0"/>
              <a:t>Home tab </a:t>
            </a:r>
            <a:r>
              <a:rPr lang="en-US" dirty="0" smtClean="0"/>
              <a:t>(up top), click </a:t>
            </a:r>
            <a:r>
              <a:rPr lang="en-US" i="1" dirty="0" smtClean="0"/>
              <a:t>New Slide</a:t>
            </a:r>
            <a:r>
              <a:rPr lang="en-US" dirty="0" smtClean="0"/>
              <a:t> and select the one that says </a:t>
            </a:r>
            <a:r>
              <a:rPr lang="en-US" i="1" dirty="0" smtClean="0"/>
              <a:t>Title and Content.</a:t>
            </a:r>
          </a:p>
          <a:p>
            <a:endParaRPr lang="en-US" b="1" dirty="0" smtClean="0"/>
          </a:p>
          <a:p>
            <a:r>
              <a:rPr lang="en-US" b="1" dirty="0" smtClean="0"/>
              <a:t>Tips: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="1" dirty="0" smtClean="0"/>
              <a:t>Headlines should be set with an initial cap (sentence case)</a:t>
            </a:r>
            <a:r>
              <a:rPr lang="en-US" dirty="0" smtClean="0"/>
              <a:t> and the rest in lower case. Only product names or acronyms in the headline should begin with a capital letter.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Don’t load too much text onto slides. People</a:t>
            </a:r>
            <a:r>
              <a:rPr lang="en-US" baseline="0" dirty="0" smtClean="0"/>
              <a:t> are more interested in seeing visuals than reading what you are presenting on. </a:t>
            </a:r>
            <a:r>
              <a:rPr lang="en-US" dirty="0" smtClean="0"/>
              <a:t>We</a:t>
            </a:r>
            <a:r>
              <a:rPr lang="en-US" baseline="0" dirty="0" smtClean="0"/>
              <a:t> recommend that you keep your talking points in this notes section for all slides, or on a separate Word document that can be passed out after the presentation.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92D7EA-2434-4756-8E3A-6200E463230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960763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To insert a new slide with this template, go to the </a:t>
            </a:r>
            <a:r>
              <a:rPr lang="en-US" b="1" dirty="0" smtClean="0"/>
              <a:t>Home tab </a:t>
            </a:r>
            <a:r>
              <a:rPr lang="en-US" dirty="0" smtClean="0"/>
              <a:t>(up top), click </a:t>
            </a:r>
            <a:r>
              <a:rPr lang="en-US" i="1" dirty="0" smtClean="0"/>
              <a:t>New Slide</a:t>
            </a:r>
            <a:r>
              <a:rPr lang="en-US" dirty="0" smtClean="0"/>
              <a:t> and select the one that says </a:t>
            </a:r>
            <a:r>
              <a:rPr lang="en-US" i="1" dirty="0" smtClean="0"/>
              <a:t>Title and Content.</a:t>
            </a:r>
          </a:p>
          <a:p>
            <a:endParaRPr lang="en-US" b="1" dirty="0" smtClean="0"/>
          </a:p>
          <a:p>
            <a:r>
              <a:rPr lang="en-US" b="1" dirty="0" smtClean="0"/>
              <a:t>Tips: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="1" dirty="0" smtClean="0"/>
              <a:t>Headlines should be set with an initial cap (sentence case)</a:t>
            </a:r>
            <a:r>
              <a:rPr lang="en-US" dirty="0" smtClean="0"/>
              <a:t> and the rest in lower case. Only product names or acronyms in the headline should begin with a capital letter.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Don’t load too much text onto slides. People</a:t>
            </a:r>
            <a:r>
              <a:rPr lang="en-US" baseline="0" dirty="0" smtClean="0"/>
              <a:t> are more interested in seeing visuals than reading what you are presenting on. </a:t>
            </a:r>
            <a:r>
              <a:rPr lang="en-US" dirty="0" smtClean="0"/>
              <a:t>We</a:t>
            </a:r>
            <a:r>
              <a:rPr lang="en-US" baseline="0" dirty="0" smtClean="0"/>
              <a:t> recommend that you keep your talking points in this notes section for all slides, or on a separate Word document that can be passed out after the presentation.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92D7EA-2434-4756-8E3A-6200E463230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960763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To insert a new slide with this template, go to the </a:t>
            </a:r>
            <a:r>
              <a:rPr lang="en-US" b="1" dirty="0" smtClean="0"/>
              <a:t>Home tab </a:t>
            </a:r>
            <a:r>
              <a:rPr lang="en-US" dirty="0" smtClean="0"/>
              <a:t>(up top), click </a:t>
            </a:r>
            <a:r>
              <a:rPr lang="en-US" i="1" dirty="0" smtClean="0"/>
              <a:t>New Slide</a:t>
            </a:r>
            <a:r>
              <a:rPr lang="en-US" dirty="0" smtClean="0"/>
              <a:t> and select the one that says </a:t>
            </a:r>
            <a:r>
              <a:rPr lang="en-US" i="1" dirty="0" smtClean="0"/>
              <a:t>Title and Content.</a:t>
            </a:r>
          </a:p>
          <a:p>
            <a:endParaRPr lang="en-US" b="1" dirty="0" smtClean="0"/>
          </a:p>
          <a:p>
            <a:r>
              <a:rPr lang="en-US" b="1" dirty="0" smtClean="0"/>
              <a:t>Tips: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="1" dirty="0" smtClean="0"/>
              <a:t>Headlines should be set with an initial cap (sentence case)</a:t>
            </a:r>
            <a:r>
              <a:rPr lang="en-US" dirty="0" smtClean="0"/>
              <a:t> and the rest in lower case. Only product names or acronyms in the headline should begin with a capital letter.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Don’t load too much text onto slides. People</a:t>
            </a:r>
            <a:r>
              <a:rPr lang="en-US" baseline="0" dirty="0" smtClean="0"/>
              <a:t> are more interested in seeing visuals than reading what you are presenting on. </a:t>
            </a:r>
            <a:r>
              <a:rPr lang="en-US" dirty="0" smtClean="0"/>
              <a:t>We</a:t>
            </a:r>
            <a:r>
              <a:rPr lang="en-US" baseline="0" dirty="0" smtClean="0"/>
              <a:t> recommend that you keep your talking points in this notes section for all slides, or on a separate Word document that can be passed out after the presentation.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92D7EA-2434-4756-8E3A-6200E463230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960763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To insert a new slide with this template, go to the </a:t>
            </a:r>
            <a:r>
              <a:rPr lang="en-US" b="1" dirty="0" smtClean="0"/>
              <a:t>Home tab </a:t>
            </a:r>
            <a:r>
              <a:rPr lang="en-US" dirty="0" smtClean="0"/>
              <a:t>(up top), click </a:t>
            </a:r>
            <a:r>
              <a:rPr lang="en-US" i="1" dirty="0" smtClean="0"/>
              <a:t>New Slide</a:t>
            </a:r>
            <a:r>
              <a:rPr lang="en-US" dirty="0" smtClean="0"/>
              <a:t> and select the one that says </a:t>
            </a:r>
            <a:r>
              <a:rPr lang="en-US" i="1" dirty="0" smtClean="0"/>
              <a:t>Title and Content.</a:t>
            </a:r>
          </a:p>
          <a:p>
            <a:endParaRPr lang="en-US" b="1" dirty="0" smtClean="0"/>
          </a:p>
          <a:p>
            <a:r>
              <a:rPr lang="en-US" b="1" dirty="0" smtClean="0"/>
              <a:t>Tips: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="1" dirty="0" smtClean="0"/>
              <a:t>Headlines should be set with an initial cap (sentence case)</a:t>
            </a:r>
            <a:r>
              <a:rPr lang="en-US" dirty="0" smtClean="0"/>
              <a:t> and the rest in lower case. Only product names or acronyms in the headline should begin with a capital letter.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Don’t load too much text onto slides. People</a:t>
            </a:r>
            <a:r>
              <a:rPr lang="en-US" baseline="0" dirty="0" smtClean="0"/>
              <a:t> are more interested in seeing visuals than reading what you are presenting on. </a:t>
            </a:r>
            <a:r>
              <a:rPr lang="en-US" dirty="0" smtClean="0"/>
              <a:t>We</a:t>
            </a:r>
            <a:r>
              <a:rPr lang="en-US" baseline="0" dirty="0" smtClean="0"/>
              <a:t> recommend that you keep your talking points in this notes section for all slides, or on a separate Word document that can be passed out after the presentation.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92D7EA-2434-4756-8E3A-6200E463230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960763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7624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76754" indent="-298752" defTabSz="967624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95007" indent="-239001" defTabSz="967624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73009" indent="-239001" defTabSz="967624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51012" indent="-239001" defTabSz="967624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629014" indent="-239001" defTabSz="96762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107017" indent="-239001" defTabSz="96762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85020" indent="-239001" defTabSz="96762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63022" indent="-239001" defTabSz="96762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6ADB26C-708C-4A45-AF86-A20D043B02B6}" type="slidenum">
              <a:rPr lang="en-US" sz="1300"/>
              <a:pPr eaLnBrk="1" hangingPunct="1"/>
              <a:t>9</a:t>
            </a:fld>
            <a:endParaRPr lang="en-US" sz="130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To insert a new slide with this template, go to the </a:t>
            </a:r>
            <a:r>
              <a:rPr lang="en-US" b="1" dirty="0" smtClean="0"/>
              <a:t>Home tab </a:t>
            </a:r>
            <a:r>
              <a:rPr lang="en-US" dirty="0" smtClean="0"/>
              <a:t>(up top), click </a:t>
            </a:r>
            <a:r>
              <a:rPr lang="en-US" i="1" dirty="0" smtClean="0"/>
              <a:t>New Slide</a:t>
            </a:r>
            <a:r>
              <a:rPr lang="en-US" dirty="0" smtClean="0"/>
              <a:t> and select the one that says </a:t>
            </a:r>
            <a:r>
              <a:rPr lang="en-US" i="1" dirty="0" smtClean="0"/>
              <a:t>Title and Content.</a:t>
            </a:r>
          </a:p>
          <a:p>
            <a:endParaRPr lang="en-US" b="1" dirty="0" smtClean="0"/>
          </a:p>
          <a:p>
            <a:r>
              <a:rPr lang="en-US" b="1" dirty="0" smtClean="0"/>
              <a:t>Tips: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="1" dirty="0" smtClean="0"/>
              <a:t>Headlines should be set with an initial cap (sentence case)</a:t>
            </a:r>
            <a:r>
              <a:rPr lang="en-US" dirty="0" smtClean="0"/>
              <a:t> and the rest in lower case. Only product names or acronyms in the headline should begin with a capital letter.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Don’t load too much text onto slides. People</a:t>
            </a:r>
            <a:r>
              <a:rPr lang="en-US" baseline="0" dirty="0" smtClean="0"/>
              <a:t> are more interested in seeing visuals than reading what you are presenting on. </a:t>
            </a:r>
            <a:r>
              <a:rPr lang="en-US" dirty="0" smtClean="0"/>
              <a:t>We</a:t>
            </a:r>
            <a:r>
              <a:rPr lang="en-US" baseline="0" dirty="0" smtClean="0"/>
              <a:t> recommend that you keep your talking points in this notes section for all slides, or on a separate Word document that can be passed out after the presentation.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92D7EA-2434-4756-8E3A-6200E463230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960763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7624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76754" indent="-298752" defTabSz="967624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95007" indent="-239001" defTabSz="967624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73009" indent="-239001" defTabSz="967624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51012" indent="-239001" defTabSz="967624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629014" indent="-239001" defTabSz="96762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107017" indent="-239001" defTabSz="96762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85020" indent="-239001" defTabSz="96762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63022" indent="-239001" defTabSz="96762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FFA7E93-335A-4EF8-BB59-98B1849370F2}" type="slidenum">
              <a:rPr lang="en-US" sz="1300"/>
              <a:pPr eaLnBrk="1" hangingPunct="1"/>
              <a:t>13</a:t>
            </a:fld>
            <a:endParaRPr lang="en-US" sz="130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381000" y="0"/>
            <a:ext cx="8763000" cy="5715000"/>
          </a:xfrm>
          <a:prstGeom prst="rect">
            <a:avLst/>
          </a:prstGeom>
          <a:noFill/>
          <a:ln w="3175" algn="ctr">
            <a:solidFill>
              <a:srgbClr val="B2B2B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206500" y="152400"/>
            <a:ext cx="7924800" cy="990600"/>
          </a:xfrm>
        </p:spPr>
        <p:txBody>
          <a:bodyPr anchor="ctr"/>
          <a:lstStyle>
            <a:lvl1pPr>
              <a:defRPr sz="2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95527042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124100708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3657600" y="6538913"/>
            <a:ext cx="2005013" cy="19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Char char="©"/>
              <a:defRPr/>
            </a:pPr>
            <a:r>
              <a:rPr lang="en-US" sz="700" smtClean="0"/>
              <a:t> 2012 Eaton Corporation. All rights reserved</a:t>
            </a:r>
            <a:r>
              <a:rPr lang="en-US" sz="700" smtClean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" name="Rectangle 1"/>
          <p:cNvSpPr/>
          <p:nvPr userDrawn="1"/>
        </p:nvSpPr>
        <p:spPr bwMode="auto">
          <a:xfrm>
            <a:off x="381000" y="0"/>
            <a:ext cx="8763000" cy="571500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8" name="Picture 13" descr="Eaton - white background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" b="7089"/>
          <a:stretch/>
        </p:blipFill>
        <p:spPr bwMode="auto">
          <a:xfrm>
            <a:off x="762000" y="6324600"/>
            <a:ext cx="1232421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70643397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0" y="6376988"/>
            <a:ext cx="1922463" cy="48101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0DBEE8-0AE6-45E0-95ED-7905FCCD3A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0928613"/>
      </p:ext>
    </p:extLst>
  </p:cSld>
  <p:clrMapOvr>
    <a:masterClrMapping/>
  </p:clrMapOvr>
  <p:transition>
    <p:wipe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_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381000" y="0"/>
            <a:ext cx="8763000" cy="5715000"/>
          </a:xfrm>
          <a:prstGeom prst="rect">
            <a:avLst/>
          </a:prstGeom>
          <a:noFill/>
          <a:ln w="3175" algn="ctr">
            <a:solidFill>
              <a:srgbClr val="B2B2B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206500" y="152400"/>
            <a:ext cx="7924800" cy="990600"/>
          </a:xfrm>
        </p:spPr>
        <p:txBody>
          <a:bodyPr anchor="ctr"/>
          <a:lstStyle>
            <a:lvl1pPr>
              <a:defRPr sz="2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95527042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Impactfu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381000" y="0"/>
            <a:ext cx="8763000" cy="571500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0643397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9788" y="1552575"/>
            <a:ext cx="4189412" cy="4695825"/>
          </a:xfrm>
        </p:spPr>
        <p:txBody>
          <a:bodyPr/>
          <a:lstStyle>
            <a:lvl1pPr marL="457200" indent="-457200">
              <a:buFont typeface="Arial" pitchFamily="34" charset="0"/>
              <a:buChar char="•"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5105400" y="1552575"/>
            <a:ext cx="3657600" cy="23622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5105400" y="3962400"/>
            <a:ext cx="3657600" cy="228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87490656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0435627"/>
      </p:ext>
    </p:extLst>
  </p:cSld>
  <p:clrMapOvr>
    <a:masterClrMapping/>
  </p:clrMapOvr>
  <p:transition spd="med">
    <p:wipe dir="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45AA-37A9-FC4A-B243-AEC419BC3799}" type="datetimeFigureOut">
              <a:rPr lang="en-US" smtClean="0"/>
              <a:pPr/>
              <a:t>10/31/2016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8A4DC-6D14-9942-B861-6EC36600C2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85134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45AA-37A9-FC4A-B243-AEC419BC3799}" type="datetimeFigureOut">
              <a:rPr lang="en-US" smtClean="0"/>
              <a:pPr/>
              <a:t>10/31/2016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8A4DC-6D14-9942-B861-6EC36600C2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63865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45AA-37A9-FC4A-B243-AEC419BC3799}" type="datetimeFigureOut">
              <a:rPr lang="en-US" smtClean="0"/>
              <a:pPr/>
              <a:t>10/31/2016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8A4DC-6D14-9942-B861-6EC36600C2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30800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_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381000" y="0"/>
            <a:ext cx="8763000" cy="3200400"/>
          </a:xfrm>
          <a:prstGeom prst="rect">
            <a:avLst/>
          </a:prstGeom>
          <a:noFill/>
          <a:ln w="3175" algn="ctr">
            <a:solidFill>
              <a:srgbClr val="B2B2B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838200" y="3200400"/>
            <a:ext cx="7924800" cy="1143000"/>
          </a:xfrm>
        </p:spPr>
        <p:txBody>
          <a:bodyPr anchor="ctr"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38200" y="4783138"/>
            <a:ext cx="6024563" cy="1027112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rgbClr val="0067C6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2064643474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45AA-37A9-FC4A-B243-AEC419BC3799}" type="datetimeFigureOut">
              <a:rPr lang="en-US" smtClean="0"/>
              <a:pPr/>
              <a:t>10/31/2016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8A4DC-6D14-9942-B861-6EC36600C2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975503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45AA-37A9-FC4A-B243-AEC419BC3799}" type="datetimeFigureOut">
              <a:rPr lang="en-US" smtClean="0"/>
              <a:pPr/>
              <a:t>10/31/2016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8A4DC-6D14-9942-B861-6EC36600C2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067764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45AA-37A9-FC4A-B243-AEC419BC3799}" type="datetimeFigureOut">
              <a:rPr lang="en-US" smtClean="0"/>
              <a:pPr/>
              <a:t>10/31/2016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8A4DC-6D14-9942-B861-6EC36600C2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491332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45AA-37A9-FC4A-B243-AEC419BC3799}" type="datetimeFigureOut">
              <a:rPr lang="en-US" smtClean="0"/>
              <a:pPr/>
              <a:t>10/31/2016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8A4DC-6D14-9942-B861-6EC36600C2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257239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45AA-37A9-FC4A-B243-AEC419BC3799}" type="datetimeFigureOut">
              <a:rPr lang="en-US" smtClean="0"/>
              <a:pPr/>
              <a:t>10/31/2016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8A4DC-6D14-9942-B861-6EC36600C2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163200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45AA-37A9-FC4A-B243-AEC419BC3799}" type="datetimeFigureOut">
              <a:rPr lang="en-US" smtClean="0"/>
              <a:pPr/>
              <a:t>10/31/2016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8A4DC-6D14-9942-B861-6EC36600C2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894098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45AA-37A9-FC4A-B243-AEC419BC3799}" type="datetimeFigureOut">
              <a:rPr lang="en-US" smtClean="0"/>
              <a:pPr/>
              <a:t>10/31/2016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8A4DC-6D14-9942-B861-6EC36600C2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34160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45AA-37A9-FC4A-B243-AEC419BC3799}" type="datetimeFigureOut">
              <a:rPr lang="en-US" smtClean="0"/>
              <a:pPr/>
              <a:t>10/31/2016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8A4DC-6D14-9942-B861-6EC36600C2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89830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pactfu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381000" y="0"/>
            <a:ext cx="8763000" cy="571500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0643397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78738121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9788" y="1552575"/>
            <a:ext cx="3884612" cy="4695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552575"/>
            <a:ext cx="3886200" cy="4695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04466605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26598974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9788" y="1552575"/>
            <a:ext cx="4189412" cy="4695825"/>
          </a:xfrm>
        </p:spPr>
        <p:txBody>
          <a:bodyPr/>
          <a:lstStyle>
            <a:lvl1pPr marL="457200" indent="-457200">
              <a:buFont typeface="Arial" pitchFamily="34" charset="0"/>
              <a:buChar char="•"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5105400" y="1552575"/>
            <a:ext cx="3657600" cy="23622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5105400" y="3962400"/>
            <a:ext cx="3657600" cy="228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87490656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838200" y="2286000"/>
            <a:ext cx="7924800" cy="35814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838200" y="1447800"/>
            <a:ext cx="7924800" cy="609600"/>
          </a:xfrm>
        </p:spPr>
        <p:txBody>
          <a:bodyPr/>
          <a:lstStyle>
            <a:lvl1pPr marL="0" indent="0">
              <a:buNone/>
              <a:defRPr sz="2400" b="1"/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90629537"/>
      </p:ext>
    </p:extLst>
  </p:cSld>
  <p:clrMapOvr>
    <a:masterClrMapping/>
  </p:clrMapOvr>
  <p:transition spd="med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70645056"/>
      </p:ext>
    </p:extLst>
  </p:cSld>
  <p:clrMapOvr>
    <a:masterClrMapping/>
  </p:clrMapOvr>
  <p:transition spd="med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9788" y="1552575"/>
            <a:ext cx="7923212" cy="469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027" name="Line 3"/>
          <p:cNvSpPr>
            <a:spLocks noChangeShapeType="1"/>
          </p:cNvSpPr>
          <p:nvPr/>
        </p:nvSpPr>
        <p:spPr bwMode="auto">
          <a:xfrm>
            <a:off x="0" y="1133475"/>
            <a:ext cx="9144000" cy="0"/>
          </a:xfrm>
          <a:prstGeom prst="line">
            <a:avLst/>
          </a:prstGeom>
          <a:noFill/>
          <a:ln w="19050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0"/>
            <a:ext cx="7924800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title</a:t>
            </a:r>
          </a:p>
        </p:txBody>
      </p:sp>
      <p:sp>
        <p:nvSpPr>
          <p:cNvPr id="1029" name="Rectangle 35"/>
          <p:cNvSpPr>
            <a:spLocks noChangeArrowheads="1"/>
          </p:cNvSpPr>
          <p:nvPr/>
        </p:nvSpPr>
        <p:spPr bwMode="auto">
          <a:xfrm>
            <a:off x="6705600" y="65532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>
              <a:lnSpc>
                <a:spcPct val="100000"/>
              </a:lnSpc>
              <a:spcBef>
                <a:spcPct val="0"/>
              </a:spcBef>
              <a:buClrTx/>
            </a:pPr>
            <a:fld id="{43DBA627-09D6-4F6C-921A-2B5A1E4AADE1}" type="slidenum">
              <a:rPr lang="en-US" sz="900">
                <a:solidFill>
                  <a:srgbClr val="0C86F4"/>
                </a:solidFill>
              </a:rPr>
              <a:pPr algn="r">
                <a:lnSpc>
                  <a:spcPct val="100000"/>
                </a:lnSpc>
                <a:spcBef>
                  <a:spcPct val="0"/>
                </a:spcBef>
                <a:buClrTx/>
              </a:pPr>
              <a:t>‹#›</a:t>
            </a:fld>
            <a:endParaRPr lang="en-US" sz="900">
              <a:solidFill>
                <a:srgbClr val="0C86F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05" r:id="rId2"/>
    <p:sldLayoutId id="2147483706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19" r:id="rId11"/>
    <p:sldLayoutId id="2147483721" r:id="rId12"/>
    <p:sldLayoutId id="2147483779" r:id="rId13"/>
    <p:sldLayoutId id="2147483780" r:id="rId14"/>
    <p:sldLayoutId id="2147483781" r:id="rId15"/>
    <p:sldLayoutId id="2147483782" r:id="rId16"/>
  </p:sldLayoutIdLst>
  <p:transition spd="med">
    <p:wipe dir="d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67C6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67C6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67C6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67C6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67C6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67C6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67C6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67C6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67C6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0067C6"/>
        </a:buClr>
        <a:buChar char="•"/>
        <a:defRPr sz="2800">
          <a:solidFill>
            <a:srgbClr val="29292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0067C6"/>
        </a:buClr>
        <a:buChar char="•"/>
        <a:defRPr sz="2400">
          <a:solidFill>
            <a:srgbClr val="292929"/>
          </a:solidFill>
          <a:latin typeface="+mn-lt"/>
        </a:defRPr>
      </a:lvl2pPr>
      <a:lvl3pPr marL="1143000" indent="-2286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0067C6"/>
        </a:buClr>
        <a:buChar char="•"/>
        <a:defRPr sz="2000">
          <a:solidFill>
            <a:srgbClr val="292929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67C6"/>
        </a:buClr>
        <a:buChar char="•"/>
        <a:defRPr sz="2000">
          <a:solidFill>
            <a:srgbClr val="29292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SzPct val="65000"/>
        <a:buFont typeface="Monotype Sorts" pitchFamily="2" charset="2"/>
        <a:buChar char="l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FF00"/>
        </a:buClr>
        <a:buSzPct val="65000"/>
        <a:buFont typeface="Monotype Sorts" pitchFamily="2" charset="2"/>
        <a:buChar char="l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FF00"/>
        </a:buClr>
        <a:buSzPct val="65000"/>
        <a:buFont typeface="Monotype Sorts" pitchFamily="2" charset="2"/>
        <a:buChar char="l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FF00"/>
        </a:buClr>
        <a:buSzPct val="65000"/>
        <a:buFont typeface="Monotype Sorts" pitchFamily="2" charset="2"/>
        <a:buChar char="l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FF00"/>
        </a:buClr>
        <a:buSzPct val="65000"/>
        <a:buFont typeface="Monotype Sorts" pitchFamily="2" charset="2"/>
        <a:buChar char="l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6945AA-37A9-FC4A-B243-AEC419BC3799}" type="datetimeFigureOut">
              <a:rPr lang="en-US" smtClean="0"/>
              <a:pPr/>
              <a:t>10/31/2016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C8A4DC-6D14-9942-B861-6EC36600C2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5182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w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5.gif"/><Relationship Id="rId5" Type="http://schemas.openxmlformats.org/officeDocument/2006/relationships/image" Target="../media/image44.wmf"/><Relationship Id="rId4" Type="http://schemas.openxmlformats.org/officeDocument/2006/relationships/image" Target="../media/image43.gi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1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3.wmf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52400"/>
            <a:ext cx="8978900" cy="990600"/>
          </a:xfrm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b="1" dirty="0">
                <a:ln w="50800"/>
              </a:rPr>
              <a:t>8D Corrective Action &amp; Root Cause Analysis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77973" y="1297155"/>
            <a:ext cx="6997653" cy="4665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14299869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r" eaLnBrk="1" hangingPunct="1"/>
            <a:r>
              <a:rPr lang="en-US" b="1" dirty="0" smtClean="0">
                <a:ln w="50800"/>
                <a:solidFill>
                  <a:srgbClr val="000000"/>
                </a:solidFill>
              </a:rPr>
              <a:t>D1  Checklist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524000"/>
            <a:ext cx="7923212" cy="4695825"/>
          </a:xfrm>
        </p:spPr>
        <p:txBody>
          <a:bodyPr>
            <a:normAutofit lnSpcReduction="1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indent="0" eaLnBrk="1" hangingPunct="1">
              <a:buNone/>
            </a:pPr>
            <a:r>
              <a:rPr lang="en-US" sz="2800" b="1" dirty="0" smtClean="0">
                <a:ln w="50800"/>
                <a:solidFill>
                  <a:srgbClr val="000000"/>
                </a:solidFill>
              </a:rPr>
              <a:t>D1: </a:t>
            </a:r>
            <a:r>
              <a:rPr lang="en-US" sz="2800" b="1" u="sng" dirty="0" smtClean="0">
                <a:ln w="50800"/>
                <a:solidFill>
                  <a:srgbClr val="000000"/>
                </a:solidFill>
              </a:rPr>
              <a:t>Establish the Team</a:t>
            </a:r>
            <a:r>
              <a:rPr lang="en-US" sz="2800" b="1" dirty="0" smtClean="0">
                <a:ln w="50800"/>
                <a:solidFill>
                  <a:srgbClr val="000000"/>
                </a:solidFill>
              </a:rPr>
              <a:t> </a:t>
            </a:r>
          </a:p>
          <a:p>
            <a:pPr marL="52388" lvl="1" indent="0" eaLnBrk="1" hangingPunct="1">
              <a:buNone/>
            </a:pPr>
            <a:r>
              <a:rPr lang="en-US" dirty="0" smtClean="0">
                <a:ln w="50800"/>
                <a:solidFill>
                  <a:srgbClr val="000000"/>
                </a:solidFill>
              </a:rPr>
              <a:t>Checklist :</a:t>
            </a:r>
          </a:p>
          <a:p>
            <a:pPr marL="690563" lvl="2" indent="-573088" eaLnBrk="1" hangingPunct="1">
              <a:buFont typeface="Wingdings" panose="05000000000000000000" pitchFamily="2" charset="2"/>
              <a:buChar char="Ø"/>
            </a:pPr>
            <a:r>
              <a:rPr lang="en-US" sz="2400" dirty="0" smtClean="0">
                <a:ln w="50800"/>
                <a:solidFill>
                  <a:srgbClr val="000000"/>
                </a:solidFill>
              </a:rPr>
              <a:t>Are the people affected by the problem represented?</a:t>
            </a:r>
          </a:p>
          <a:p>
            <a:pPr marL="690563" lvl="2" indent="-573088" eaLnBrk="1" hangingPunct="1">
              <a:buFont typeface="Wingdings" panose="05000000000000000000" pitchFamily="2" charset="2"/>
              <a:buChar char="Ø"/>
            </a:pPr>
            <a:r>
              <a:rPr lang="en-US" sz="2400" dirty="0" smtClean="0">
                <a:ln w="50800"/>
                <a:solidFill>
                  <a:srgbClr val="000000"/>
                </a:solidFill>
              </a:rPr>
              <a:t>Does each individual have a reason for being on the team?</a:t>
            </a:r>
          </a:p>
          <a:p>
            <a:pPr marL="690563" lvl="2" indent="-573088" eaLnBrk="1" hangingPunct="1">
              <a:buFont typeface="Wingdings" panose="05000000000000000000" pitchFamily="2" charset="2"/>
              <a:buChar char="Ø"/>
            </a:pPr>
            <a:r>
              <a:rPr lang="en-US" sz="2400" dirty="0" smtClean="0">
                <a:ln w="50800"/>
                <a:solidFill>
                  <a:srgbClr val="000000"/>
                </a:solidFill>
              </a:rPr>
              <a:t>Is the team large enough to include all necessary input, but small enough to act effectively?</a:t>
            </a:r>
          </a:p>
          <a:p>
            <a:pPr marL="690563" lvl="2" indent="-573088" eaLnBrk="1" hangingPunct="1">
              <a:buFont typeface="Wingdings" panose="05000000000000000000" pitchFamily="2" charset="2"/>
              <a:buChar char="Ø"/>
            </a:pPr>
            <a:r>
              <a:rPr lang="en-US" sz="2400" dirty="0" smtClean="0">
                <a:ln w="50800"/>
                <a:solidFill>
                  <a:srgbClr val="000000"/>
                </a:solidFill>
              </a:rPr>
              <a:t>Is the team cross-functional?</a:t>
            </a:r>
          </a:p>
          <a:p>
            <a:pPr marL="690563" lvl="2" indent="-573088" eaLnBrk="1" hangingPunct="1">
              <a:buFont typeface="Wingdings" panose="05000000000000000000" pitchFamily="2" charset="2"/>
              <a:buChar char="Ø"/>
            </a:pPr>
            <a:r>
              <a:rPr lang="en-US" sz="2400" dirty="0" smtClean="0">
                <a:ln w="50800"/>
                <a:solidFill>
                  <a:srgbClr val="000000"/>
                </a:solidFill>
              </a:rPr>
              <a:t>Who is team leader?</a:t>
            </a:r>
          </a:p>
          <a:p>
            <a:pPr marL="690563" lvl="2" indent="-573088" eaLnBrk="1" hangingPunct="1">
              <a:buFont typeface="Wingdings" panose="05000000000000000000" pitchFamily="2" charset="2"/>
              <a:buChar char="Ø"/>
            </a:pPr>
            <a:r>
              <a:rPr lang="en-US" sz="2400" dirty="0" smtClean="0">
                <a:ln w="50800"/>
                <a:solidFill>
                  <a:srgbClr val="000000"/>
                </a:solidFill>
              </a:rPr>
              <a:t>Are all team members responsibility’s clear?</a:t>
            </a:r>
          </a:p>
        </p:txBody>
      </p:sp>
      <p:pic>
        <p:nvPicPr>
          <p:cNvPr id="15366" name="Picture 5" descr="j04398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066800"/>
            <a:ext cx="1900238" cy="190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95638913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r"/>
            <a:r>
              <a:rPr lang="en-US" b="1" dirty="0" smtClean="0">
                <a:ln w="50800"/>
                <a:solidFill>
                  <a:schemeClr val="tx2"/>
                </a:solidFill>
              </a:rPr>
              <a:t>Steps in an 8D</a:t>
            </a:r>
            <a:endParaRPr lang="en-US" b="1" dirty="0">
              <a:ln w="50800"/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458200" cy="4695825"/>
          </a:xfrm>
        </p:spPr>
        <p:txBody>
          <a:bodyPr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lnSpc>
                <a:spcPct val="100000"/>
              </a:lnSpc>
              <a:buNone/>
            </a:pPr>
            <a:endParaRPr lang="en-US" sz="1800" dirty="0" smtClean="0">
              <a:ln w="50800"/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en-US" sz="1800" dirty="0">
              <a:ln w="50800"/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en-US" sz="1800" b="1" dirty="0">
              <a:ln w="50800"/>
              <a:solidFill>
                <a:schemeClr val="tx2"/>
              </a:solidFill>
            </a:endParaRPr>
          </a:p>
        </p:txBody>
      </p:sp>
      <p:sp>
        <p:nvSpPr>
          <p:cNvPr id="6" name="Rectangle 1026"/>
          <p:cNvSpPr txBox="1">
            <a:spLocks noChangeArrowheads="1"/>
          </p:cNvSpPr>
          <p:nvPr/>
        </p:nvSpPr>
        <p:spPr bwMode="auto">
          <a:xfrm>
            <a:off x="1230313" y="1331913"/>
            <a:ext cx="7573962" cy="4719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lvl1pPr marL="342900" indent="-3429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67C6"/>
              </a:buClr>
              <a:buChar char="•"/>
              <a:defRPr sz="2800">
                <a:solidFill>
                  <a:srgbClr val="29292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67C6"/>
              </a:buClr>
              <a:buChar char="•"/>
              <a:defRPr sz="2400">
                <a:solidFill>
                  <a:srgbClr val="292929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67C6"/>
              </a:buClr>
              <a:buChar char="•"/>
              <a:defRPr sz="2000">
                <a:solidFill>
                  <a:srgbClr val="292929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7C6"/>
              </a:buClr>
              <a:buChar char="•"/>
              <a:defRPr sz="2000">
                <a:solidFill>
                  <a:srgbClr val="29292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eaLnBrk="1" hangingPunct="1">
              <a:spcAft>
                <a:spcPts val="1200"/>
              </a:spcAft>
              <a:buNone/>
            </a:pPr>
            <a:r>
              <a:rPr lang="en-US" sz="3500" kern="0" dirty="0" smtClean="0">
                <a:ln w="50800"/>
                <a:solidFill>
                  <a:srgbClr val="000000"/>
                </a:solidFill>
              </a:rPr>
              <a:t>The steps in 8D:</a:t>
            </a:r>
            <a:endParaRPr lang="en-US" sz="2400" kern="0" dirty="0" smtClean="0">
              <a:ln w="50800"/>
              <a:solidFill>
                <a:srgbClr val="000000"/>
              </a:solidFill>
            </a:endParaRPr>
          </a:p>
          <a:p>
            <a:pPr lvl="1" eaLnBrk="1" hangingPunct="1">
              <a:spcAft>
                <a:spcPts val="1200"/>
              </a:spcAft>
            </a:pPr>
            <a:r>
              <a:rPr lang="en-US" kern="0" dirty="0" smtClean="0">
                <a:ln w="50800"/>
                <a:solidFill>
                  <a:srgbClr val="000000"/>
                </a:solidFill>
              </a:rPr>
              <a:t>D#1 </a:t>
            </a:r>
            <a:r>
              <a:rPr lang="en-US" b="1" kern="0" dirty="0" smtClean="0">
                <a:ln w="50800"/>
                <a:solidFill>
                  <a:srgbClr val="000000"/>
                </a:solidFill>
              </a:rPr>
              <a:t>Establish</a:t>
            </a:r>
            <a:r>
              <a:rPr lang="en-US" kern="0" dirty="0" smtClean="0">
                <a:ln w="50800"/>
                <a:solidFill>
                  <a:srgbClr val="000000"/>
                </a:solidFill>
              </a:rPr>
              <a:t> the team</a:t>
            </a:r>
          </a:p>
          <a:p>
            <a:pPr lvl="1" eaLnBrk="1" hangingPunct="1">
              <a:spcAft>
                <a:spcPts val="1200"/>
              </a:spcAft>
            </a:pPr>
            <a:r>
              <a:rPr lang="en-US" kern="0" dirty="0" smtClean="0">
                <a:ln w="50800"/>
                <a:solidFill>
                  <a:srgbClr val="0000FF"/>
                </a:solidFill>
              </a:rPr>
              <a:t>D#2 </a:t>
            </a:r>
            <a:r>
              <a:rPr lang="en-US" b="1" kern="0" dirty="0" smtClean="0">
                <a:ln w="50800"/>
                <a:solidFill>
                  <a:srgbClr val="0000FF"/>
                </a:solidFill>
              </a:rPr>
              <a:t>Define</a:t>
            </a:r>
            <a:r>
              <a:rPr lang="en-US" kern="0" dirty="0" smtClean="0">
                <a:ln w="50800"/>
                <a:solidFill>
                  <a:srgbClr val="0000FF"/>
                </a:solidFill>
              </a:rPr>
              <a:t> the problem</a:t>
            </a:r>
          </a:p>
          <a:p>
            <a:pPr lvl="1" eaLnBrk="1" hangingPunct="1">
              <a:spcAft>
                <a:spcPts val="1200"/>
              </a:spcAft>
            </a:pPr>
            <a:r>
              <a:rPr lang="en-US" kern="0" dirty="0" smtClean="0">
                <a:ln w="50800"/>
                <a:solidFill>
                  <a:srgbClr val="000000"/>
                </a:solidFill>
              </a:rPr>
              <a:t>D#3 </a:t>
            </a:r>
            <a:r>
              <a:rPr lang="en-US" b="1" kern="0" dirty="0" smtClean="0">
                <a:ln w="50800"/>
                <a:solidFill>
                  <a:srgbClr val="000000"/>
                </a:solidFill>
              </a:rPr>
              <a:t>Take Short Term Action </a:t>
            </a:r>
            <a:r>
              <a:rPr lang="en-US" kern="0" dirty="0" smtClean="0">
                <a:ln w="50800"/>
                <a:solidFill>
                  <a:srgbClr val="000000"/>
                </a:solidFill>
              </a:rPr>
              <a:t>(Containment)</a:t>
            </a:r>
          </a:p>
          <a:p>
            <a:pPr lvl="1" eaLnBrk="1" hangingPunct="1">
              <a:spcAft>
                <a:spcPts val="1200"/>
              </a:spcAft>
            </a:pPr>
            <a:r>
              <a:rPr lang="en-US" kern="0" dirty="0" smtClean="0">
                <a:ln w="50800"/>
                <a:solidFill>
                  <a:srgbClr val="000000"/>
                </a:solidFill>
              </a:rPr>
              <a:t>D#4 </a:t>
            </a:r>
            <a:r>
              <a:rPr lang="en-US" b="1" kern="0" dirty="0" smtClean="0">
                <a:ln w="50800"/>
                <a:solidFill>
                  <a:srgbClr val="000000"/>
                </a:solidFill>
              </a:rPr>
              <a:t>Determine </a:t>
            </a:r>
            <a:r>
              <a:rPr lang="en-US" kern="0" dirty="0" smtClean="0">
                <a:ln w="50800"/>
                <a:solidFill>
                  <a:srgbClr val="000000"/>
                </a:solidFill>
              </a:rPr>
              <a:t>Root Cause</a:t>
            </a:r>
          </a:p>
          <a:p>
            <a:pPr lvl="1" eaLnBrk="1" hangingPunct="1">
              <a:spcAft>
                <a:spcPts val="1200"/>
              </a:spcAft>
            </a:pPr>
            <a:r>
              <a:rPr lang="en-US" kern="0" dirty="0" smtClean="0">
                <a:ln w="50800"/>
                <a:solidFill>
                  <a:srgbClr val="000000"/>
                </a:solidFill>
              </a:rPr>
              <a:t>D#5 </a:t>
            </a:r>
            <a:r>
              <a:rPr lang="en-US" b="1" kern="0" dirty="0" smtClean="0">
                <a:ln w="50800"/>
                <a:solidFill>
                  <a:srgbClr val="000000"/>
                </a:solidFill>
              </a:rPr>
              <a:t>Develop/Verify</a:t>
            </a:r>
            <a:r>
              <a:rPr lang="en-US" kern="0" dirty="0" smtClean="0">
                <a:ln w="50800"/>
                <a:solidFill>
                  <a:srgbClr val="000000"/>
                </a:solidFill>
              </a:rPr>
              <a:t> Corrective Action</a:t>
            </a:r>
          </a:p>
          <a:p>
            <a:pPr lvl="1" eaLnBrk="1" hangingPunct="1">
              <a:spcAft>
                <a:spcPts val="1200"/>
              </a:spcAft>
            </a:pPr>
            <a:r>
              <a:rPr lang="en-US" kern="0" dirty="0" smtClean="0">
                <a:ln w="50800"/>
                <a:solidFill>
                  <a:srgbClr val="000000"/>
                </a:solidFill>
              </a:rPr>
              <a:t>D#6 </a:t>
            </a:r>
            <a:r>
              <a:rPr lang="en-US" b="1" kern="0" dirty="0" smtClean="0">
                <a:ln w="50800"/>
                <a:solidFill>
                  <a:srgbClr val="000000"/>
                </a:solidFill>
              </a:rPr>
              <a:t>Implement/Validate</a:t>
            </a:r>
            <a:r>
              <a:rPr lang="en-US" kern="0" dirty="0" smtClean="0">
                <a:ln w="50800"/>
                <a:solidFill>
                  <a:srgbClr val="000000"/>
                </a:solidFill>
              </a:rPr>
              <a:t> Corrective Action</a:t>
            </a:r>
          </a:p>
          <a:p>
            <a:pPr lvl="1" eaLnBrk="1" hangingPunct="1">
              <a:spcAft>
                <a:spcPts val="1200"/>
              </a:spcAft>
            </a:pPr>
            <a:r>
              <a:rPr lang="en-US" kern="0" dirty="0" smtClean="0">
                <a:ln w="50800"/>
                <a:solidFill>
                  <a:srgbClr val="000000"/>
                </a:solidFill>
              </a:rPr>
              <a:t>D#7 </a:t>
            </a:r>
            <a:r>
              <a:rPr lang="en-US" b="1" kern="0" dirty="0" smtClean="0">
                <a:ln w="50800"/>
                <a:solidFill>
                  <a:srgbClr val="000000"/>
                </a:solidFill>
              </a:rPr>
              <a:t>Prevent</a:t>
            </a:r>
            <a:r>
              <a:rPr lang="en-US" kern="0" dirty="0" smtClean="0">
                <a:ln w="50800"/>
                <a:solidFill>
                  <a:srgbClr val="000000"/>
                </a:solidFill>
              </a:rPr>
              <a:t> Recurrence/Share the Solution</a:t>
            </a:r>
          </a:p>
          <a:p>
            <a:pPr lvl="1" eaLnBrk="1" hangingPunct="1">
              <a:spcAft>
                <a:spcPts val="1200"/>
              </a:spcAft>
            </a:pPr>
            <a:r>
              <a:rPr lang="en-US" kern="0" dirty="0" smtClean="0">
                <a:ln w="50800"/>
                <a:solidFill>
                  <a:srgbClr val="000000"/>
                </a:solidFill>
              </a:rPr>
              <a:t>D#8 </a:t>
            </a:r>
            <a:r>
              <a:rPr lang="en-US" b="1" kern="0" dirty="0" smtClean="0">
                <a:ln w="50800"/>
                <a:solidFill>
                  <a:srgbClr val="000000"/>
                </a:solidFill>
              </a:rPr>
              <a:t>Recognize</a:t>
            </a:r>
            <a:r>
              <a:rPr lang="en-US" kern="0" dirty="0" smtClean="0">
                <a:ln w="50800"/>
                <a:solidFill>
                  <a:srgbClr val="000000"/>
                </a:solidFill>
              </a:rPr>
              <a:t> the Team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152400" y="1981200"/>
            <a:ext cx="1447800" cy="381000"/>
          </a:xfrm>
          <a:prstGeom prst="rect">
            <a:avLst/>
          </a:prstGeom>
          <a:solidFill>
            <a:srgbClr val="008000"/>
          </a:solidFill>
          <a:ln/>
          <a:effectLst>
            <a:outerShdw dist="23000" dir="5400000" rotWithShape="0">
              <a:schemeClr val="bg1">
                <a:alpha val="35000"/>
              </a:scheme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buSzTx/>
              <a:buFontTx/>
              <a:buNone/>
              <a:tabLst/>
            </a:pPr>
            <a:r>
              <a:rPr kumimoji="0" lang="en-US" b="1" i="0" u="none" strike="noStrike" normalizeH="0" baseline="0" dirty="0" smtClean="0">
                <a:ln w="50800"/>
                <a:solidFill>
                  <a:schemeClr val="bg2">
                    <a:lumMod val="95000"/>
                  </a:schemeClr>
                </a:solidFill>
                <a:latin typeface="Arial" charset="0"/>
              </a:rPr>
              <a:t>Day 1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152400" y="2971800"/>
            <a:ext cx="1447800" cy="381000"/>
          </a:xfrm>
          <a:prstGeom prst="rect">
            <a:avLst/>
          </a:prstGeom>
          <a:ln/>
          <a:effectLst>
            <a:outerShdw dist="23000" dir="5400000" rotWithShape="0">
              <a:schemeClr val="bg1">
                <a:alpha val="35000"/>
              </a:scheme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buSzTx/>
              <a:buFontTx/>
              <a:buNone/>
              <a:tabLst/>
            </a:pPr>
            <a:r>
              <a:rPr kumimoji="0" lang="en-US" b="1" i="0" u="none" strike="noStrike" normalizeH="0" baseline="0" dirty="0" smtClean="0">
                <a:ln w="50800"/>
                <a:solidFill>
                  <a:schemeClr val="bg2">
                    <a:lumMod val="95000"/>
                  </a:schemeClr>
                </a:solidFill>
                <a:latin typeface="Arial" charset="0"/>
              </a:rPr>
              <a:t>24 – 48hrs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152400" y="4038600"/>
            <a:ext cx="1447800" cy="381000"/>
          </a:xfrm>
          <a:prstGeom prst="rect">
            <a:avLst/>
          </a:prstGeom>
          <a:ln/>
          <a:effectLst>
            <a:outerShdw dist="23000" dir="5400000" rotWithShape="0">
              <a:schemeClr val="bg1">
                <a:alpha val="35000"/>
              </a:scheme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buSzTx/>
              <a:buFontTx/>
              <a:buNone/>
              <a:tabLst/>
            </a:pPr>
            <a:r>
              <a:rPr kumimoji="0" lang="en-US" b="1" i="0" u="none" strike="noStrike" normalizeH="0" baseline="0" dirty="0" smtClean="0">
                <a:ln w="50800"/>
                <a:solidFill>
                  <a:schemeClr val="bg2">
                    <a:lumMod val="95000"/>
                  </a:schemeClr>
                </a:solidFill>
                <a:latin typeface="Arial" charset="0"/>
              </a:rPr>
              <a:t>2 weeks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152400" y="5638799"/>
            <a:ext cx="1447800" cy="412751"/>
          </a:xfrm>
          <a:prstGeom prst="rect">
            <a:avLst/>
          </a:prstGeom>
          <a:ln/>
          <a:effectLst>
            <a:outerShdw dist="23000" dir="5400000" rotWithShape="0">
              <a:schemeClr val="bg1">
                <a:alpha val="35000"/>
              </a:scheme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buSzTx/>
              <a:buFontTx/>
              <a:buNone/>
              <a:tabLst/>
            </a:pPr>
            <a:r>
              <a:rPr kumimoji="0" lang="en-US" b="1" i="0" u="none" strike="noStrike" normalizeH="0" baseline="0" dirty="0" smtClean="0">
                <a:ln w="50800"/>
                <a:solidFill>
                  <a:schemeClr val="bg2">
                    <a:lumMod val="95000"/>
                  </a:schemeClr>
                </a:solidFill>
                <a:latin typeface="Arial" charset="0"/>
              </a:rPr>
              <a:t>30 days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331913"/>
            <a:ext cx="1878013" cy="133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23154668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r" eaLnBrk="1" hangingPunct="1"/>
            <a:r>
              <a:rPr lang="en-US" b="1" dirty="0" smtClean="0">
                <a:ln w="50800"/>
                <a:solidFill>
                  <a:schemeClr val="tx2"/>
                </a:solidFill>
              </a:rPr>
              <a:t>D2 Define the Problem </a:t>
            </a: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2862" y="1447800"/>
            <a:ext cx="9068438" cy="3962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 bwMode="auto">
          <a:xfrm>
            <a:off x="762000" y="5791200"/>
            <a:ext cx="8001000" cy="457200"/>
          </a:xfrm>
          <a:prstGeom prst="rect">
            <a:avLst/>
          </a:prstGeom>
          <a:ln/>
          <a:effectLst>
            <a:outerShdw dist="23000" dir="5400000" rotWithShape="0">
              <a:schemeClr val="bg1">
                <a:alpha val="35000"/>
              </a:scheme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buSzTx/>
              <a:buFontTx/>
              <a:buNone/>
              <a:tabLst/>
            </a:pPr>
            <a:r>
              <a:rPr lang="en-US" sz="2000" b="1" dirty="0" smtClean="0">
                <a:ln w="50800"/>
                <a:solidFill>
                  <a:srgbClr val="FFFFFF"/>
                </a:solidFill>
                <a:latin typeface="Arial" charset="0"/>
              </a:rPr>
              <a:t>Use pictures when they are available</a:t>
            </a:r>
            <a:endParaRPr kumimoji="0" lang="en-US" sz="2000" b="1" i="0" u="none" strike="noStrike" normalizeH="0" baseline="0" dirty="0" smtClean="0">
              <a:ln w="50800"/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8312320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r" eaLnBrk="1" hangingPunct="1"/>
            <a:r>
              <a:rPr lang="en-US" b="1" dirty="0" smtClean="0">
                <a:ln w="50800"/>
                <a:solidFill>
                  <a:srgbClr val="000000"/>
                </a:solidFill>
              </a:rPr>
              <a:t>8D – Define Problem </a:t>
            </a:r>
          </a:p>
        </p:txBody>
      </p:sp>
      <p:sp>
        <p:nvSpPr>
          <p:cNvPr id="18436" name="Rectangle 1027"/>
          <p:cNvSpPr>
            <a:spLocks noGrp="1" noChangeArrowheads="1"/>
          </p:cNvSpPr>
          <p:nvPr>
            <p:ph idx="1"/>
          </p:nvPr>
        </p:nvSpPr>
        <p:spPr>
          <a:xfrm>
            <a:off x="304800" y="1219200"/>
            <a:ext cx="8648700" cy="4384675"/>
          </a:xfrm>
        </p:spPr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200" dirty="0" smtClean="0">
                <a:ln w="50800"/>
                <a:solidFill>
                  <a:schemeClr val="tx1"/>
                </a:solidFill>
              </a:rPr>
              <a:t>Problem Definition is a positive statement </a:t>
            </a:r>
          </a:p>
          <a:p>
            <a:pPr indent="0" eaLnBrk="1" hangingPunct="1">
              <a:lnSpc>
                <a:spcPct val="90000"/>
              </a:lnSpc>
              <a:buNone/>
            </a:pPr>
            <a:r>
              <a:rPr lang="en-US" sz="2200" dirty="0" smtClean="0">
                <a:ln w="50800"/>
                <a:solidFill>
                  <a:schemeClr val="tx1"/>
                </a:solidFill>
              </a:rPr>
              <a:t>that describes the “pain”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en-US" sz="2200" dirty="0" smtClean="0">
              <a:ln w="50800"/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200" dirty="0" smtClean="0">
                <a:ln w="50800"/>
                <a:solidFill>
                  <a:schemeClr val="tx1"/>
                </a:solidFill>
              </a:rPr>
              <a:t>Good Definition is critical to determining Root Cause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en-US" sz="2200" dirty="0" smtClean="0">
              <a:ln w="50800"/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200" dirty="0" smtClean="0">
                <a:ln w="50800"/>
                <a:solidFill>
                  <a:schemeClr val="tx1"/>
                </a:solidFill>
              </a:rPr>
              <a:t>Answers </a:t>
            </a:r>
            <a:r>
              <a:rPr lang="en-US" sz="2200" b="1" dirty="0" smtClean="0">
                <a:ln w="50800"/>
                <a:solidFill>
                  <a:schemeClr val="tx1"/>
                </a:solidFill>
              </a:rPr>
              <a:t>4W2H</a:t>
            </a:r>
            <a:r>
              <a:rPr lang="en-US" sz="2200" dirty="0" smtClean="0">
                <a:ln w="50800"/>
                <a:solidFill>
                  <a:schemeClr val="tx1"/>
                </a:solidFill>
              </a:rPr>
              <a:t> – </a:t>
            </a:r>
            <a:r>
              <a:rPr lang="en-US" sz="2200" i="1" dirty="0" smtClean="0">
                <a:ln w="50800"/>
                <a:solidFill>
                  <a:schemeClr val="tx1"/>
                </a:solidFill>
              </a:rPr>
              <a:t>Who, What, When, Where, How, How Many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en-US" sz="2200" i="1" dirty="0" smtClean="0">
              <a:ln w="50800"/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200" dirty="0" smtClean="0">
                <a:ln w="50800"/>
                <a:solidFill>
                  <a:schemeClr val="tx1"/>
                </a:solidFill>
              </a:rPr>
              <a:t>“Why” is </a:t>
            </a:r>
            <a:r>
              <a:rPr lang="en-US" sz="2200" i="1" u="sng" dirty="0" smtClean="0">
                <a:ln w="50800"/>
                <a:solidFill>
                  <a:schemeClr val="tx1"/>
                </a:solidFill>
              </a:rPr>
              <a:t>not</a:t>
            </a:r>
            <a:r>
              <a:rPr lang="en-US" sz="2200" dirty="0" smtClean="0">
                <a:ln w="50800"/>
                <a:solidFill>
                  <a:schemeClr val="tx1"/>
                </a:solidFill>
              </a:rPr>
              <a:t> part of Problem Definition (this is answered in Root Cause Analysis - RCA)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en-US" sz="2200" dirty="0" smtClean="0">
              <a:ln w="50800"/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200" dirty="0" smtClean="0">
                <a:ln w="50800"/>
                <a:solidFill>
                  <a:schemeClr val="tx1"/>
                </a:solidFill>
              </a:rPr>
              <a:t>Good Definition </a:t>
            </a:r>
            <a:r>
              <a:rPr lang="en-US" sz="2200" u="sng" dirty="0" smtClean="0">
                <a:ln w="50800"/>
                <a:solidFill>
                  <a:schemeClr val="tx1"/>
                </a:solidFill>
              </a:rPr>
              <a:t>does not</a:t>
            </a:r>
            <a:r>
              <a:rPr lang="en-US" sz="2200" dirty="0" smtClean="0">
                <a:ln w="50800"/>
                <a:solidFill>
                  <a:schemeClr val="tx1"/>
                </a:solidFill>
              </a:rPr>
              <a:t> place blame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en-US" sz="2200" dirty="0" smtClean="0">
              <a:ln w="50800"/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200" dirty="0" smtClean="0">
                <a:ln w="50800"/>
                <a:solidFill>
                  <a:schemeClr val="tx1"/>
                </a:solidFill>
              </a:rPr>
              <a:t>Avoids suggesting solutions (“Problem happened due to…”, or “Lack of adhesive resulted in…”)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457200" y="6248400"/>
            <a:ext cx="8001000" cy="457200"/>
          </a:xfrm>
          <a:prstGeom prst="rect">
            <a:avLst/>
          </a:prstGeom>
          <a:ln/>
          <a:effectLst>
            <a:outerShdw dist="23000" dir="5400000" rotWithShape="0">
              <a:schemeClr val="bg1">
                <a:alpha val="35000"/>
              </a:scheme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buSzTx/>
              <a:buFontTx/>
              <a:buNone/>
              <a:tabLst/>
            </a:pPr>
            <a:r>
              <a:rPr lang="en-US" sz="2000" b="1" dirty="0" smtClean="0">
                <a:ln w="50800"/>
                <a:solidFill>
                  <a:srgbClr val="FFFFFF"/>
                </a:solidFill>
                <a:latin typeface="Arial" charset="0"/>
              </a:rPr>
              <a:t>Define what is or what is not</a:t>
            </a:r>
            <a:endParaRPr kumimoji="0" lang="en-US" sz="2000" b="1" i="0" u="none" strike="noStrike" normalizeH="0" baseline="0" dirty="0" smtClean="0">
              <a:ln w="50800"/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9870698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050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r" eaLnBrk="1" hangingPunct="1"/>
            <a:r>
              <a:rPr lang="en-US" b="1" dirty="0" smtClean="0">
                <a:ln w="50800"/>
                <a:solidFill>
                  <a:srgbClr val="000000"/>
                </a:solidFill>
              </a:rPr>
              <a:t>8D – Problem Definition </a:t>
            </a:r>
          </a:p>
        </p:txBody>
      </p:sp>
      <p:sp>
        <p:nvSpPr>
          <p:cNvPr id="19460" name="Rectangle 2051"/>
          <p:cNvSpPr>
            <a:spLocks noGrp="1" noChangeArrowheads="1"/>
          </p:cNvSpPr>
          <p:nvPr>
            <p:ph idx="1"/>
          </p:nvPr>
        </p:nvSpPr>
        <p:spPr>
          <a:xfrm>
            <a:off x="304800" y="1143000"/>
            <a:ext cx="7140575" cy="4181475"/>
          </a:xfrm>
        </p:spPr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n w="50800"/>
                <a:solidFill>
                  <a:srgbClr val="000000"/>
                </a:solidFill>
              </a:rPr>
              <a:t>Take the time to clearly define the problem, with facts.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en-US" sz="2400" dirty="0" smtClean="0">
              <a:ln w="50800"/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n w="50800"/>
                <a:solidFill>
                  <a:srgbClr val="000000"/>
                </a:solidFill>
              </a:rPr>
              <a:t>Good Problem Definition is the springboard to asking the right questions on RCA (Why, Why, Why,…)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en-US" sz="2400" dirty="0" smtClean="0">
              <a:ln w="50800"/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n w="50800"/>
                <a:solidFill>
                  <a:srgbClr val="000000"/>
                </a:solidFill>
              </a:rPr>
              <a:t>Poor Problem Definition leads to </a:t>
            </a:r>
            <a:r>
              <a:rPr lang="en-US" sz="2400" i="1" u="sng" dirty="0" smtClean="0">
                <a:ln w="50800"/>
                <a:solidFill>
                  <a:srgbClr val="000000"/>
                </a:solidFill>
              </a:rPr>
              <a:t>symptom</a:t>
            </a:r>
            <a:r>
              <a:rPr lang="en-US" sz="2400" dirty="0" smtClean="0">
                <a:ln w="50800"/>
                <a:solidFill>
                  <a:srgbClr val="000000"/>
                </a:solidFill>
              </a:rPr>
              <a:t> resolution rather than Root Cause Solution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en-US" sz="2400" dirty="0" smtClean="0">
              <a:ln w="50800"/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n w="50800"/>
                <a:solidFill>
                  <a:srgbClr val="000000"/>
                </a:solidFill>
              </a:rPr>
              <a:t>“Is/Is Not” is a good method for Clear and Concise Problem Definitions.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en-US" sz="2400" dirty="0" smtClean="0">
              <a:ln w="50800"/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n w="50800"/>
                <a:solidFill>
                  <a:srgbClr val="000000"/>
                </a:solidFill>
              </a:rPr>
              <a:t>If “lack of”, “insufficient”, “due to”… are in your Problem Definition…</a:t>
            </a:r>
            <a:r>
              <a:rPr lang="en-US" sz="2400" i="1" u="sng" dirty="0" smtClean="0">
                <a:ln w="50800"/>
                <a:solidFill>
                  <a:srgbClr val="000000"/>
                </a:solidFill>
              </a:rPr>
              <a:t>your team is in trouble!</a:t>
            </a:r>
            <a:endParaRPr lang="en-US" sz="2400" dirty="0" smtClean="0">
              <a:ln w="50800"/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sz="2400" b="1" dirty="0" smtClean="0">
              <a:ln w="50800"/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sz="2400" b="1" dirty="0" smtClean="0">
              <a:ln w="50800"/>
              <a:solidFill>
                <a:srgbClr val="000000"/>
              </a:solidFill>
            </a:endParaRPr>
          </a:p>
        </p:txBody>
      </p:sp>
      <p:pic>
        <p:nvPicPr>
          <p:cNvPr id="19462" name="Picture 2058" descr="j00899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21537" y="4572000"/>
            <a:ext cx="1897063" cy="204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0452988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1026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8229600" cy="1096963"/>
          </a:xfrm>
        </p:spPr>
        <p:txBody>
          <a:bodyPr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r" eaLnBrk="1" hangingPunct="1"/>
            <a:r>
              <a:rPr lang="en-US" b="1" dirty="0" smtClean="0">
                <a:ln w="50800"/>
                <a:solidFill>
                  <a:srgbClr val="000000"/>
                </a:solidFill>
              </a:rPr>
              <a:t>8D – Problem Definitions: Good or Bad?</a:t>
            </a:r>
          </a:p>
        </p:txBody>
      </p:sp>
      <p:sp>
        <p:nvSpPr>
          <p:cNvPr id="20484" name="Rectangle 1027"/>
          <p:cNvSpPr>
            <a:spLocks noGrp="1" noChangeArrowheads="1"/>
          </p:cNvSpPr>
          <p:nvPr>
            <p:ph idx="1"/>
          </p:nvPr>
        </p:nvSpPr>
        <p:spPr>
          <a:xfrm>
            <a:off x="0" y="1143000"/>
            <a:ext cx="7391400" cy="4811713"/>
          </a:xfrm>
        </p:spPr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sz="2100" dirty="0" smtClean="0">
                <a:ln w="50800"/>
                <a:solidFill>
                  <a:srgbClr val="000000"/>
                </a:solidFill>
              </a:rPr>
              <a:t>“Lack of culinary efficiency caused a 10% miss in top box customer satisfaction in May.”</a:t>
            </a:r>
          </a:p>
          <a:p>
            <a:pPr lvl="1" eaLnBrk="1" hangingPunct="1">
              <a:buFont typeface="Wingdings" panose="05000000000000000000" pitchFamily="2" charset="2"/>
              <a:buChar char="v"/>
            </a:pPr>
            <a:r>
              <a:rPr lang="en-US" sz="2100" b="1" i="1" dirty="0" smtClean="0">
                <a:ln w="50800"/>
                <a:solidFill>
                  <a:srgbClr val="000000"/>
                </a:solidFill>
              </a:rPr>
              <a:t>Bad </a:t>
            </a:r>
            <a:r>
              <a:rPr lang="en-US" sz="2100" i="1" dirty="0" smtClean="0">
                <a:ln w="50800"/>
                <a:solidFill>
                  <a:srgbClr val="000000"/>
                </a:solidFill>
              </a:rPr>
              <a:t>– Assumes cause of problem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endParaRPr lang="en-US" sz="2100" b="1" i="1" dirty="0" smtClean="0">
              <a:ln w="50800"/>
              <a:solidFill>
                <a:srgbClr val="000000"/>
              </a:solidFill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sz="2100" dirty="0" smtClean="0">
                <a:ln w="50800"/>
                <a:solidFill>
                  <a:srgbClr val="000000"/>
                </a:solidFill>
              </a:rPr>
              <a:t>“Food ticket times delays caused “server attentiveness” and “pace of meal” scores to be 5% below goal.”</a:t>
            </a:r>
          </a:p>
          <a:p>
            <a:pPr lvl="1" eaLnBrk="1" hangingPunct="1">
              <a:buFont typeface="Wingdings" panose="05000000000000000000" pitchFamily="2" charset="2"/>
              <a:buChar char="v"/>
            </a:pPr>
            <a:r>
              <a:rPr lang="en-US" sz="2100" b="1" i="1" dirty="0" smtClean="0">
                <a:ln w="50800"/>
                <a:solidFill>
                  <a:srgbClr val="000000"/>
                </a:solidFill>
              </a:rPr>
              <a:t>Bad – </a:t>
            </a:r>
            <a:r>
              <a:rPr lang="en-US" sz="2100" i="1" dirty="0" smtClean="0">
                <a:ln w="50800"/>
                <a:solidFill>
                  <a:srgbClr val="000000"/>
                </a:solidFill>
              </a:rPr>
              <a:t>Places blame and assumes cause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endParaRPr lang="en-US" sz="2100" b="1" i="1" dirty="0" smtClean="0">
              <a:ln w="50800"/>
              <a:solidFill>
                <a:srgbClr val="000000"/>
              </a:solidFill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sz="2100" dirty="0" smtClean="0">
                <a:ln w="50800"/>
                <a:solidFill>
                  <a:srgbClr val="000000"/>
                </a:solidFill>
              </a:rPr>
              <a:t>“Service audits revealed significant gaps (3-10 minutes on average) in service delivery intervals increasing customer wait times and </a:t>
            </a:r>
            <a:r>
              <a:rPr lang="en-US" sz="2100" dirty="0">
                <a:ln w="50800"/>
                <a:solidFill>
                  <a:srgbClr val="000000"/>
                </a:solidFill>
              </a:rPr>
              <a:t>decreasing throughput </a:t>
            </a:r>
            <a:r>
              <a:rPr lang="en-US" sz="2100" dirty="0" smtClean="0">
                <a:ln w="50800"/>
                <a:solidFill>
                  <a:srgbClr val="000000"/>
                </a:solidFill>
              </a:rPr>
              <a:t>by 20% on Friday, Saturday, and Sunday during times of peak demand” 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sz="2100" b="1" i="1" dirty="0" smtClean="0">
                <a:ln w="50800"/>
                <a:solidFill>
                  <a:srgbClr val="000000"/>
                </a:solidFill>
              </a:rPr>
              <a:t>Good – </a:t>
            </a:r>
            <a:r>
              <a:rPr lang="en-US" sz="2100" i="1" dirty="0" smtClean="0">
                <a:ln w="50800"/>
                <a:solidFill>
                  <a:srgbClr val="000000"/>
                </a:solidFill>
              </a:rPr>
              <a:t>Answers 4W2H</a:t>
            </a:r>
            <a:r>
              <a:rPr lang="en-US" sz="2100" dirty="0" smtClean="0">
                <a:ln w="50800"/>
                <a:solidFill>
                  <a:srgbClr val="000000"/>
                </a:solidFill>
              </a:rPr>
              <a:t>  </a:t>
            </a:r>
          </a:p>
        </p:txBody>
      </p:sp>
      <p:pic>
        <p:nvPicPr>
          <p:cNvPr id="20486" name="Picture 1032" descr="bd04969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2500" y="1676400"/>
            <a:ext cx="1841500" cy="170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 bwMode="auto">
          <a:xfrm>
            <a:off x="7391400" y="4724400"/>
            <a:ext cx="1752600" cy="1447800"/>
          </a:xfrm>
          <a:prstGeom prst="rect">
            <a:avLst/>
          </a:prstGeom>
          <a:ln/>
          <a:effectLst>
            <a:outerShdw dist="23000" dir="5400000" rotWithShape="0">
              <a:schemeClr val="bg1">
                <a:alpha val="35000"/>
              </a:scheme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buSzTx/>
              <a:buFontTx/>
              <a:buNone/>
              <a:tabLst/>
            </a:pPr>
            <a:r>
              <a:rPr lang="en-US" sz="2000" b="1" dirty="0" smtClean="0">
                <a:ln w="50800"/>
                <a:solidFill>
                  <a:schemeClr val="bg2">
                    <a:lumMod val="95000"/>
                  </a:schemeClr>
                </a:solidFill>
                <a:latin typeface="Arial" charset="0"/>
              </a:rPr>
              <a:t>Research it first, only record the facts!</a:t>
            </a:r>
            <a:endParaRPr kumimoji="0" lang="en-US" sz="2000" b="1" i="0" u="none" strike="noStrike" normalizeH="0" baseline="0" dirty="0" smtClean="0">
              <a:ln w="50800"/>
              <a:solidFill>
                <a:schemeClr val="bg2">
                  <a:lumMod val="95000"/>
                </a:scheme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3574761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7924800" cy="1096963"/>
          </a:xfrm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r" eaLnBrk="1" hangingPunct="1"/>
            <a:r>
              <a:rPr lang="en-US" b="1" dirty="0" smtClean="0">
                <a:ln w="50800"/>
                <a:solidFill>
                  <a:srgbClr val="000000"/>
                </a:solidFill>
              </a:rPr>
              <a:t>D2 Checklist 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295400"/>
            <a:ext cx="8648700" cy="4738687"/>
          </a:xfrm>
        </p:spPr>
        <p:txBody>
          <a:bodyPr>
            <a:normAutofit fontScale="925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400" b="1" dirty="0" smtClean="0">
                <a:ln w="50800"/>
                <a:solidFill>
                  <a:srgbClr val="000000"/>
                </a:solidFill>
              </a:rPr>
              <a:t>D2: Describe the problem</a:t>
            </a:r>
          </a:p>
          <a:p>
            <a:pPr eaLnBrk="1" hangingPunct="1">
              <a:lnSpc>
                <a:spcPct val="90000"/>
              </a:lnSpc>
            </a:pPr>
            <a:endParaRPr lang="en-US" sz="2800" b="1" dirty="0" smtClean="0">
              <a:ln w="50800"/>
              <a:solidFill>
                <a:srgbClr val="000000"/>
              </a:solidFill>
            </a:endParaRPr>
          </a:p>
          <a:p>
            <a:pPr marL="114300" lvl="1" indent="0" eaLnBrk="1" hangingPunct="1">
              <a:lnSpc>
                <a:spcPct val="90000"/>
              </a:lnSpc>
              <a:buNone/>
            </a:pPr>
            <a:r>
              <a:rPr lang="en-US" dirty="0" smtClean="0">
                <a:ln w="50800"/>
                <a:solidFill>
                  <a:srgbClr val="000000"/>
                </a:solidFill>
              </a:rPr>
              <a:t>Checklist:</a:t>
            </a:r>
          </a:p>
          <a:p>
            <a:pPr marL="520700" lvl="2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200" dirty="0" smtClean="0">
                <a:ln w="50800"/>
                <a:solidFill>
                  <a:srgbClr val="000000"/>
                </a:solidFill>
              </a:rPr>
              <a:t>What type of problem is it?</a:t>
            </a:r>
          </a:p>
          <a:p>
            <a:pPr marL="520700" lvl="2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200" dirty="0" smtClean="0">
                <a:ln w="50800"/>
                <a:solidFill>
                  <a:srgbClr val="000000"/>
                </a:solidFill>
              </a:rPr>
              <a:t>Can we list any resources and documents which might better quantify this problem?</a:t>
            </a:r>
          </a:p>
          <a:p>
            <a:pPr marL="520700" lvl="2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200" dirty="0" smtClean="0">
                <a:ln w="50800"/>
                <a:solidFill>
                  <a:srgbClr val="000000"/>
                </a:solidFill>
              </a:rPr>
              <a:t>Is there any evidence this problem has surfaced before?</a:t>
            </a:r>
          </a:p>
          <a:p>
            <a:pPr marL="520700" lvl="2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200" dirty="0" smtClean="0">
                <a:ln w="50800"/>
                <a:solidFill>
                  <a:srgbClr val="000000"/>
                </a:solidFill>
              </a:rPr>
              <a:t>What is the extent of the problem</a:t>
            </a:r>
          </a:p>
          <a:p>
            <a:pPr marL="520700" lvl="2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200" dirty="0" smtClean="0">
                <a:ln w="50800"/>
                <a:solidFill>
                  <a:srgbClr val="000000"/>
                </a:solidFill>
              </a:rPr>
              <a:t>Has the problem been increasing, decreasing or remaining constant?</a:t>
            </a:r>
          </a:p>
          <a:p>
            <a:pPr marL="520700" lvl="2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200" dirty="0" smtClean="0">
                <a:ln w="50800"/>
                <a:solidFill>
                  <a:srgbClr val="000000"/>
                </a:solidFill>
              </a:rPr>
              <a:t>Do we have physical evidence of  the problem in hand?</a:t>
            </a:r>
          </a:p>
          <a:p>
            <a:pPr marL="520700" lvl="2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200" dirty="0" smtClean="0">
                <a:ln w="50800"/>
                <a:solidFill>
                  <a:srgbClr val="000000"/>
                </a:solidFill>
              </a:rPr>
              <a:t>Have failed execution been analyzed in detail?</a:t>
            </a:r>
          </a:p>
          <a:p>
            <a:pPr marL="520700" lvl="2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200" dirty="0" smtClean="0">
                <a:ln w="50800"/>
                <a:solidFill>
                  <a:srgbClr val="000000"/>
                </a:solidFill>
              </a:rPr>
              <a:t>Is there an action plan to collect additional data if needed?</a:t>
            </a:r>
          </a:p>
          <a:p>
            <a:pPr marL="520700" lvl="2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200" dirty="0" smtClean="0">
                <a:ln w="50800"/>
                <a:solidFill>
                  <a:srgbClr val="000000"/>
                </a:solidFill>
              </a:rPr>
              <a:t>Do we have the right team members to proceed to the next step?</a:t>
            </a:r>
          </a:p>
        </p:txBody>
      </p:sp>
      <p:pic>
        <p:nvPicPr>
          <p:cNvPr id="21510" name="Picture 5" descr="j04398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16700" y="1147763"/>
            <a:ext cx="1900238" cy="190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19732443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r"/>
            <a:r>
              <a:rPr lang="en-US" b="1" dirty="0" smtClean="0">
                <a:ln w="50800"/>
                <a:solidFill>
                  <a:schemeClr val="tx2"/>
                </a:solidFill>
              </a:rPr>
              <a:t>Steps in an 8D</a:t>
            </a:r>
            <a:endParaRPr lang="en-US" b="1" dirty="0">
              <a:ln w="50800"/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458200" cy="4695825"/>
          </a:xfrm>
        </p:spPr>
        <p:txBody>
          <a:bodyPr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lnSpc>
                <a:spcPct val="100000"/>
              </a:lnSpc>
              <a:buNone/>
            </a:pPr>
            <a:endParaRPr lang="en-US" sz="1800" dirty="0" smtClean="0">
              <a:ln w="50800"/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en-US" sz="1800" dirty="0">
              <a:ln w="50800"/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en-US" sz="1800" b="1" dirty="0">
              <a:ln w="50800"/>
              <a:solidFill>
                <a:srgbClr val="000000"/>
              </a:solidFill>
            </a:endParaRPr>
          </a:p>
        </p:txBody>
      </p:sp>
      <p:sp>
        <p:nvSpPr>
          <p:cNvPr id="6" name="Rectangle 1026"/>
          <p:cNvSpPr txBox="1">
            <a:spLocks noChangeArrowheads="1"/>
          </p:cNvSpPr>
          <p:nvPr/>
        </p:nvSpPr>
        <p:spPr bwMode="auto">
          <a:xfrm>
            <a:off x="1230313" y="1331913"/>
            <a:ext cx="7573962" cy="4719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lvl1pPr marL="342900" indent="-3429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67C6"/>
              </a:buClr>
              <a:buChar char="•"/>
              <a:defRPr sz="2800">
                <a:solidFill>
                  <a:srgbClr val="29292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67C6"/>
              </a:buClr>
              <a:buChar char="•"/>
              <a:defRPr sz="2400">
                <a:solidFill>
                  <a:srgbClr val="292929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67C6"/>
              </a:buClr>
              <a:buChar char="•"/>
              <a:defRPr sz="2000">
                <a:solidFill>
                  <a:srgbClr val="292929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7C6"/>
              </a:buClr>
              <a:buChar char="•"/>
              <a:defRPr sz="2000">
                <a:solidFill>
                  <a:srgbClr val="29292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eaLnBrk="1" hangingPunct="1">
              <a:spcAft>
                <a:spcPts val="1200"/>
              </a:spcAft>
              <a:buNone/>
            </a:pPr>
            <a:r>
              <a:rPr lang="en-US" sz="3500" kern="0" dirty="0" smtClean="0">
                <a:ln w="50800"/>
                <a:solidFill>
                  <a:srgbClr val="000000"/>
                </a:solidFill>
              </a:rPr>
              <a:t>The steps in 8D:</a:t>
            </a:r>
            <a:endParaRPr lang="en-US" sz="2400" kern="0" dirty="0" smtClean="0">
              <a:ln w="50800"/>
              <a:solidFill>
                <a:srgbClr val="000000"/>
              </a:solidFill>
            </a:endParaRPr>
          </a:p>
          <a:p>
            <a:pPr lvl="1" eaLnBrk="1" hangingPunct="1">
              <a:spcAft>
                <a:spcPts val="1200"/>
              </a:spcAft>
            </a:pPr>
            <a:r>
              <a:rPr lang="en-US" kern="0" dirty="0" smtClean="0">
                <a:ln w="50800"/>
                <a:solidFill>
                  <a:srgbClr val="000000"/>
                </a:solidFill>
              </a:rPr>
              <a:t>D#1 </a:t>
            </a:r>
            <a:r>
              <a:rPr lang="en-US" b="1" kern="0" dirty="0" smtClean="0">
                <a:ln w="50800"/>
                <a:solidFill>
                  <a:srgbClr val="000000"/>
                </a:solidFill>
              </a:rPr>
              <a:t>Establish</a:t>
            </a:r>
            <a:r>
              <a:rPr lang="en-US" kern="0" dirty="0" smtClean="0">
                <a:ln w="50800"/>
                <a:solidFill>
                  <a:srgbClr val="000000"/>
                </a:solidFill>
              </a:rPr>
              <a:t> the team</a:t>
            </a:r>
          </a:p>
          <a:p>
            <a:pPr lvl="1" eaLnBrk="1" hangingPunct="1">
              <a:spcAft>
                <a:spcPts val="1200"/>
              </a:spcAft>
            </a:pPr>
            <a:r>
              <a:rPr lang="en-US" kern="0" dirty="0" smtClean="0">
                <a:ln w="50800"/>
                <a:solidFill>
                  <a:srgbClr val="000000"/>
                </a:solidFill>
              </a:rPr>
              <a:t>D#2 </a:t>
            </a:r>
            <a:r>
              <a:rPr lang="en-US" b="1" kern="0" dirty="0" smtClean="0">
                <a:ln w="50800"/>
                <a:solidFill>
                  <a:srgbClr val="000000"/>
                </a:solidFill>
              </a:rPr>
              <a:t>Define</a:t>
            </a:r>
            <a:r>
              <a:rPr lang="en-US" kern="0" dirty="0" smtClean="0">
                <a:ln w="50800"/>
                <a:solidFill>
                  <a:srgbClr val="000000"/>
                </a:solidFill>
              </a:rPr>
              <a:t> the problem</a:t>
            </a:r>
          </a:p>
          <a:p>
            <a:pPr lvl="1" eaLnBrk="1" hangingPunct="1">
              <a:spcAft>
                <a:spcPts val="1200"/>
              </a:spcAft>
            </a:pPr>
            <a:r>
              <a:rPr lang="en-US" kern="0" dirty="0" smtClean="0">
                <a:ln w="50800"/>
                <a:solidFill>
                  <a:srgbClr val="0000FF"/>
                </a:solidFill>
              </a:rPr>
              <a:t>D#3 </a:t>
            </a:r>
            <a:r>
              <a:rPr lang="en-US" b="1" kern="0" dirty="0" smtClean="0">
                <a:ln w="50800"/>
                <a:solidFill>
                  <a:srgbClr val="0000FF"/>
                </a:solidFill>
              </a:rPr>
              <a:t>Take Short Term Action </a:t>
            </a:r>
            <a:r>
              <a:rPr lang="en-US" kern="0" dirty="0" smtClean="0">
                <a:ln w="50800"/>
                <a:solidFill>
                  <a:srgbClr val="0000FF"/>
                </a:solidFill>
              </a:rPr>
              <a:t>(Containment)</a:t>
            </a:r>
          </a:p>
          <a:p>
            <a:pPr lvl="1" eaLnBrk="1" hangingPunct="1">
              <a:spcAft>
                <a:spcPts val="1200"/>
              </a:spcAft>
            </a:pPr>
            <a:r>
              <a:rPr lang="en-US" kern="0" dirty="0" smtClean="0">
                <a:ln w="50800"/>
                <a:solidFill>
                  <a:srgbClr val="000000"/>
                </a:solidFill>
              </a:rPr>
              <a:t>D#4 </a:t>
            </a:r>
            <a:r>
              <a:rPr lang="en-US" b="1" kern="0" dirty="0" smtClean="0">
                <a:ln w="50800"/>
                <a:solidFill>
                  <a:srgbClr val="000000"/>
                </a:solidFill>
              </a:rPr>
              <a:t>Determine </a:t>
            </a:r>
            <a:r>
              <a:rPr lang="en-US" kern="0" dirty="0" smtClean="0">
                <a:ln w="50800"/>
                <a:solidFill>
                  <a:srgbClr val="000000"/>
                </a:solidFill>
              </a:rPr>
              <a:t>Root Cause</a:t>
            </a:r>
          </a:p>
          <a:p>
            <a:pPr lvl="1" eaLnBrk="1" hangingPunct="1">
              <a:spcAft>
                <a:spcPts val="1200"/>
              </a:spcAft>
            </a:pPr>
            <a:r>
              <a:rPr lang="en-US" kern="0" dirty="0" smtClean="0">
                <a:ln w="50800"/>
                <a:solidFill>
                  <a:srgbClr val="000000"/>
                </a:solidFill>
              </a:rPr>
              <a:t>D#5 </a:t>
            </a:r>
            <a:r>
              <a:rPr lang="en-US" b="1" kern="0" dirty="0" smtClean="0">
                <a:ln w="50800"/>
                <a:solidFill>
                  <a:srgbClr val="000000"/>
                </a:solidFill>
              </a:rPr>
              <a:t>Develop/Verify</a:t>
            </a:r>
            <a:r>
              <a:rPr lang="en-US" kern="0" dirty="0" smtClean="0">
                <a:ln w="50800"/>
                <a:solidFill>
                  <a:srgbClr val="000000"/>
                </a:solidFill>
              </a:rPr>
              <a:t> Corrective Action</a:t>
            </a:r>
          </a:p>
          <a:p>
            <a:pPr lvl="1" eaLnBrk="1" hangingPunct="1">
              <a:spcAft>
                <a:spcPts val="1200"/>
              </a:spcAft>
            </a:pPr>
            <a:r>
              <a:rPr lang="en-US" kern="0" dirty="0" smtClean="0">
                <a:ln w="50800"/>
                <a:solidFill>
                  <a:srgbClr val="000000"/>
                </a:solidFill>
              </a:rPr>
              <a:t>D#6 </a:t>
            </a:r>
            <a:r>
              <a:rPr lang="en-US" b="1" kern="0" dirty="0" smtClean="0">
                <a:ln w="50800"/>
                <a:solidFill>
                  <a:srgbClr val="000000"/>
                </a:solidFill>
              </a:rPr>
              <a:t>Implement/Validate</a:t>
            </a:r>
            <a:r>
              <a:rPr lang="en-US" kern="0" dirty="0" smtClean="0">
                <a:ln w="50800"/>
                <a:solidFill>
                  <a:srgbClr val="000000"/>
                </a:solidFill>
              </a:rPr>
              <a:t> Corrective Action</a:t>
            </a:r>
          </a:p>
          <a:p>
            <a:pPr lvl="1" eaLnBrk="1" hangingPunct="1">
              <a:spcAft>
                <a:spcPts val="1200"/>
              </a:spcAft>
            </a:pPr>
            <a:r>
              <a:rPr lang="en-US" kern="0" dirty="0" smtClean="0">
                <a:ln w="50800"/>
                <a:solidFill>
                  <a:srgbClr val="000000"/>
                </a:solidFill>
              </a:rPr>
              <a:t>D#7 </a:t>
            </a:r>
            <a:r>
              <a:rPr lang="en-US" b="1" kern="0" dirty="0" smtClean="0">
                <a:ln w="50800"/>
                <a:solidFill>
                  <a:srgbClr val="000000"/>
                </a:solidFill>
              </a:rPr>
              <a:t>Prevent</a:t>
            </a:r>
            <a:r>
              <a:rPr lang="en-US" kern="0" dirty="0" smtClean="0">
                <a:ln w="50800"/>
                <a:solidFill>
                  <a:srgbClr val="000000"/>
                </a:solidFill>
              </a:rPr>
              <a:t> Recurrence/Share the Solution</a:t>
            </a:r>
          </a:p>
          <a:p>
            <a:pPr lvl="1" eaLnBrk="1" hangingPunct="1">
              <a:spcAft>
                <a:spcPts val="1200"/>
              </a:spcAft>
            </a:pPr>
            <a:r>
              <a:rPr lang="en-US" kern="0" dirty="0" smtClean="0">
                <a:ln w="50800"/>
                <a:solidFill>
                  <a:srgbClr val="000000"/>
                </a:solidFill>
              </a:rPr>
              <a:t>D#8 </a:t>
            </a:r>
            <a:r>
              <a:rPr lang="en-US" b="1" kern="0" dirty="0" smtClean="0">
                <a:ln w="50800"/>
                <a:solidFill>
                  <a:srgbClr val="000000"/>
                </a:solidFill>
              </a:rPr>
              <a:t>Recognize</a:t>
            </a:r>
            <a:r>
              <a:rPr lang="en-US" kern="0" dirty="0" smtClean="0">
                <a:ln w="50800"/>
                <a:solidFill>
                  <a:srgbClr val="000000"/>
                </a:solidFill>
              </a:rPr>
              <a:t> the Team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152400" y="1981200"/>
            <a:ext cx="1447800" cy="381000"/>
          </a:xfrm>
          <a:prstGeom prst="rect">
            <a:avLst/>
          </a:prstGeom>
          <a:solidFill>
            <a:srgbClr val="008000"/>
          </a:solidFill>
          <a:ln/>
          <a:effectLst>
            <a:outerShdw dist="23000" dir="5400000" rotWithShape="0">
              <a:schemeClr val="bg1">
                <a:alpha val="35000"/>
              </a:scheme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buSzTx/>
              <a:buFontTx/>
              <a:buNone/>
              <a:tabLst/>
            </a:pPr>
            <a:r>
              <a:rPr kumimoji="0" lang="en-US" b="1" i="0" u="none" strike="noStrike" normalizeH="0" baseline="0" dirty="0" smtClean="0">
                <a:ln w="50800"/>
                <a:solidFill>
                  <a:schemeClr val="bg2">
                    <a:lumMod val="95000"/>
                  </a:schemeClr>
                </a:solidFill>
                <a:latin typeface="Arial" charset="0"/>
              </a:rPr>
              <a:t>Day 1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152400" y="2971800"/>
            <a:ext cx="1447800" cy="381000"/>
          </a:xfrm>
          <a:prstGeom prst="rect">
            <a:avLst/>
          </a:prstGeom>
          <a:solidFill>
            <a:srgbClr val="008000"/>
          </a:solidFill>
          <a:ln/>
          <a:effectLst>
            <a:outerShdw dist="23000" dir="5400000" rotWithShape="0">
              <a:schemeClr val="bg1">
                <a:alpha val="35000"/>
              </a:scheme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buSzTx/>
              <a:buFontTx/>
              <a:buNone/>
              <a:tabLst/>
            </a:pPr>
            <a:r>
              <a:rPr kumimoji="0" lang="en-US" b="1" i="0" u="none" strike="noStrike" normalizeH="0" baseline="0" dirty="0" smtClean="0">
                <a:ln w="50800"/>
                <a:solidFill>
                  <a:schemeClr val="bg2">
                    <a:lumMod val="95000"/>
                  </a:schemeClr>
                </a:solidFill>
                <a:latin typeface="Arial" charset="0"/>
              </a:rPr>
              <a:t>24 – 48hrs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152400" y="4038600"/>
            <a:ext cx="1447800" cy="381000"/>
          </a:xfrm>
          <a:prstGeom prst="rect">
            <a:avLst/>
          </a:prstGeom>
          <a:ln/>
          <a:effectLst>
            <a:outerShdw dist="23000" dir="5400000" rotWithShape="0">
              <a:schemeClr val="bg1">
                <a:alpha val="35000"/>
              </a:scheme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buSzTx/>
              <a:buFontTx/>
              <a:buNone/>
              <a:tabLst/>
            </a:pPr>
            <a:r>
              <a:rPr kumimoji="0" lang="en-US" b="1" i="0" u="none" strike="noStrike" normalizeH="0" baseline="0" dirty="0" smtClean="0">
                <a:ln w="50800"/>
                <a:solidFill>
                  <a:schemeClr val="bg2">
                    <a:lumMod val="95000"/>
                  </a:schemeClr>
                </a:solidFill>
                <a:latin typeface="Arial" charset="0"/>
              </a:rPr>
              <a:t>2 weeks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152400" y="5638799"/>
            <a:ext cx="1447800" cy="412751"/>
          </a:xfrm>
          <a:prstGeom prst="rect">
            <a:avLst/>
          </a:prstGeom>
          <a:ln/>
          <a:effectLst>
            <a:outerShdw dist="23000" dir="5400000" rotWithShape="0">
              <a:schemeClr val="bg1">
                <a:alpha val="35000"/>
              </a:scheme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buSzTx/>
              <a:buFontTx/>
              <a:buNone/>
              <a:tabLst/>
            </a:pPr>
            <a:r>
              <a:rPr kumimoji="0" lang="en-US" b="1" i="0" u="none" strike="noStrike" normalizeH="0" baseline="0" dirty="0" smtClean="0">
                <a:ln w="50800"/>
                <a:solidFill>
                  <a:schemeClr val="bg2">
                    <a:lumMod val="95000"/>
                  </a:schemeClr>
                </a:solidFill>
                <a:latin typeface="Arial" charset="0"/>
              </a:rPr>
              <a:t>30 days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962561">
            <a:off x="6736316" y="977659"/>
            <a:ext cx="1816100" cy="2236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36567564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050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r" eaLnBrk="1" hangingPunct="1"/>
            <a:r>
              <a:rPr lang="en-US" b="1" dirty="0" smtClean="0">
                <a:ln w="50800"/>
                <a:solidFill>
                  <a:srgbClr val="000000"/>
                </a:solidFill>
              </a:rPr>
              <a:t>8D – Contain Problem (D#3)</a:t>
            </a:r>
          </a:p>
        </p:txBody>
      </p:sp>
      <p:sp>
        <p:nvSpPr>
          <p:cNvPr id="24580" name="Rectangle 2051"/>
          <p:cNvSpPr>
            <a:spLocks noGrp="1" noChangeArrowheads="1"/>
          </p:cNvSpPr>
          <p:nvPr>
            <p:ph idx="1"/>
          </p:nvPr>
        </p:nvSpPr>
        <p:spPr>
          <a:xfrm>
            <a:off x="274638" y="1376363"/>
            <a:ext cx="7154862" cy="4878387"/>
          </a:xfrm>
        </p:spPr>
        <p:txBody>
          <a:bodyPr>
            <a:normAutofit lnSpcReduction="1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sz="2000" dirty="0" smtClean="0">
                <a:ln w="50800"/>
                <a:solidFill>
                  <a:schemeClr val="tx1"/>
                </a:solidFill>
              </a:rPr>
              <a:t>Containing the problem and Protecting the Customer must occur immediately</a:t>
            </a:r>
            <a:r>
              <a:rPr lang="en-US" sz="2000" b="1" dirty="0" smtClean="0">
                <a:ln w="50800"/>
                <a:solidFill>
                  <a:schemeClr val="tx1"/>
                </a:solidFill>
              </a:rPr>
              <a:t>. 24hrs </a:t>
            </a:r>
            <a:r>
              <a:rPr lang="en-US" sz="2000" dirty="0" smtClean="0">
                <a:ln w="50800"/>
                <a:solidFill>
                  <a:schemeClr val="tx1"/>
                </a:solidFill>
              </a:rPr>
              <a:t>is the industry norm for containment actions to take place. </a:t>
            </a:r>
            <a:r>
              <a:rPr lang="en-US" sz="2000" b="1" dirty="0" smtClean="0">
                <a:ln w="50800"/>
                <a:solidFill>
                  <a:schemeClr val="tx1"/>
                </a:solidFill>
              </a:rPr>
              <a:t>Max of 48</a:t>
            </a:r>
            <a:r>
              <a:rPr lang="en-US" sz="2000" dirty="0" smtClean="0">
                <a:ln w="50800"/>
                <a:solidFill>
                  <a:schemeClr val="tx1"/>
                </a:solidFill>
              </a:rPr>
              <a:t>.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endParaRPr lang="en-US" sz="2000" dirty="0" smtClean="0">
              <a:ln w="50800"/>
              <a:solidFill>
                <a:schemeClr val="tx1"/>
              </a:solidFill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sz="2000" dirty="0" smtClean="0">
                <a:ln w="50800"/>
                <a:solidFill>
                  <a:schemeClr val="tx1"/>
                </a:solidFill>
              </a:rPr>
              <a:t>Determine the scope (time period, material lot numbers, products affected, etc.)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endParaRPr lang="en-US" sz="2000" dirty="0" smtClean="0">
              <a:ln w="50800"/>
              <a:solidFill>
                <a:schemeClr val="tx1"/>
              </a:solidFill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sz="2000" dirty="0" smtClean="0">
                <a:ln w="50800"/>
                <a:solidFill>
                  <a:schemeClr val="tx1"/>
                </a:solidFill>
              </a:rPr>
              <a:t>Production and/or Shipping Hold to be implemented 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endParaRPr lang="en-US" sz="2000" dirty="0" smtClean="0">
              <a:ln w="50800"/>
              <a:solidFill>
                <a:schemeClr val="tx1"/>
              </a:solidFill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sz="2000" dirty="0" smtClean="0">
                <a:ln w="50800"/>
                <a:solidFill>
                  <a:schemeClr val="tx1"/>
                </a:solidFill>
              </a:rPr>
              <a:t>8D system is used to report/track Holds and Containments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endParaRPr lang="en-US" sz="2000" dirty="0" smtClean="0">
              <a:ln w="50800"/>
              <a:solidFill>
                <a:schemeClr val="tx1"/>
              </a:solidFill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sz="2000" dirty="0" smtClean="0">
                <a:ln w="50800"/>
                <a:solidFill>
                  <a:schemeClr val="tx1"/>
                </a:solidFill>
              </a:rPr>
              <a:t>“Iron Wall” is a form of Containment (Prevent problems from effecting to Customers)</a:t>
            </a:r>
          </a:p>
        </p:txBody>
      </p:sp>
      <p:pic>
        <p:nvPicPr>
          <p:cNvPr id="24582" name="Picture 2078" descr="j044128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721225"/>
            <a:ext cx="1755775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2079" descr="j037099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752600"/>
            <a:ext cx="1141412" cy="1053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088323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r" eaLnBrk="1" hangingPunct="1"/>
            <a:r>
              <a:rPr lang="en-US" b="1" dirty="0" smtClean="0">
                <a:ln w="50800"/>
                <a:solidFill>
                  <a:schemeClr val="tx2"/>
                </a:solidFill>
              </a:rPr>
              <a:t>Definition - Containment</a:t>
            </a:r>
          </a:p>
        </p:txBody>
      </p:sp>
      <p:sp>
        <p:nvSpPr>
          <p:cNvPr id="25604" name="Rectangle 1027"/>
          <p:cNvSpPr>
            <a:spLocks noGrp="1" noChangeArrowheads="1"/>
          </p:cNvSpPr>
          <p:nvPr>
            <p:ph idx="1"/>
          </p:nvPr>
        </p:nvSpPr>
        <p:spPr>
          <a:xfrm>
            <a:off x="781050" y="1498600"/>
            <a:ext cx="6327775" cy="4719638"/>
          </a:xfrm>
        </p:spPr>
        <p:txBody>
          <a:bodyPr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sz="2000" b="1" dirty="0" smtClean="0">
                <a:ln w="50800"/>
                <a:solidFill>
                  <a:schemeClr val="tx1"/>
                </a:solidFill>
              </a:rPr>
              <a:t>Containment</a:t>
            </a:r>
            <a:r>
              <a:rPr lang="en-US" sz="2000" dirty="0" smtClean="0">
                <a:ln w="50800"/>
                <a:solidFill>
                  <a:schemeClr val="tx1"/>
                </a:solidFill>
              </a:rPr>
              <a:t> is the </a:t>
            </a:r>
            <a:r>
              <a:rPr lang="en-US" sz="2000" b="1" i="1" dirty="0" smtClean="0">
                <a:ln w="50800"/>
                <a:solidFill>
                  <a:schemeClr val="tx1"/>
                </a:solidFill>
              </a:rPr>
              <a:t>systematic search </a:t>
            </a:r>
            <a:r>
              <a:rPr lang="en-US" sz="2000" dirty="0" smtClean="0">
                <a:ln w="50800"/>
                <a:solidFill>
                  <a:schemeClr val="tx1"/>
                </a:solidFill>
              </a:rPr>
              <a:t>and </a:t>
            </a:r>
            <a:r>
              <a:rPr lang="en-US" sz="2000" b="1" i="1" dirty="0" smtClean="0">
                <a:ln w="50800"/>
                <a:solidFill>
                  <a:schemeClr val="tx1"/>
                </a:solidFill>
              </a:rPr>
              <a:t>quarantine</a:t>
            </a:r>
            <a:r>
              <a:rPr lang="en-US" sz="2000" dirty="0" smtClean="0">
                <a:ln w="50800"/>
                <a:solidFill>
                  <a:schemeClr val="tx1"/>
                </a:solidFill>
              </a:rPr>
              <a:t> of suspected nonconforming product </a:t>
            </a:r>
            <a:r>
              <a:rPr lang="en-US" sz="2000" u="sng" dirty="0" smtClean="0">
                <a:ln w="50800"/>
                <a:solidFill>
                  <a:schemeClr val="tx1"/>
                </a:solidFill>
              </a:rPr>
              <a:t>throughout the supply/delivery chain</a:t>
            </a:r>
            <a:r>
              <a:rPr lang="en-US" sz="2000" dirty="0" smtClean="0">
                <a:ln w="50800"/>
                <a:solidFill>
                  <a:schemeClr val="tx1"/>
                </a:solidFill>
              </a:rPr>
              <a:t>.  (Warehouse, in process shelves, supplier stock, …) Make sure you get it all.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endParaRPr lang="en-US" sz="2000" dirty="0" smtClean="0">
              <a:ln w="50800"/>
              <a:solidFill>
                <a:schemeClr val="tx1"/>
              </a:solidFill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sz="2000" dirty="0" smtClean="0">
                <a:ln w="50800"/>
                <a:solidFill>
                  <a:schemeClr val="tx1"/>
                </a:solidFill>
              </a:rPr>
              <a:t>In our Containment step we also include a process to determine if it’s necessary to notify customers in the form of a recall, advisory or other communication</a:t>
            </a:r>
            <a:r>
              <a:rPr lang="en-US" sz="2400" dirty="0" smtClean="0">
                <a:ln w="50800"/>
                <a:solidFill>
                  <a:schemeClr val="tx1"/>
                </a:solidFill>
              </a:rPr>
              <a:t>.</a:t>
            </a:r>
          </a:p>
          <a:p>
            <a:pPr lvl="1" eaLnBrk="1" hangingPunct="1"/>
            <a:endParaRPr lang="en-US" b="1" dirty="0" smtClean="0">
              <a:ln w="50800"/>
              <a:solidFill>
                <a:schemeClr val="tx1"/>
              </a:solidFill>
            </a:endParaRPr>
          </a:p>
          <a:p>
            <a:pPr eaLnBrk="1" hangingPunct="1"/>
            <a:endParaRPr lang="en-US" b="1" dirty="0" smtClean="0">
              <a:ln w="50800"/>
              <a:solidFill>
                <a:schemeClr val="tx1"/>
              </a:solidFill>
            </a:endParaRPr>
          </a:p>
          <a:p>
            <a:pPr eaLnBrk="1" hangingPunct="1"/>
            <a:endParaRPr lang="en-US" b="1" dirty="0" smtClean="0">
              <a:ln w="50800"/>
              <a:solidFill>
                <a:schemeClr val="tx1"/>
              </a:solidFill>
            </a:endParaRPr>
          </a:p>
        </p:txBody>
      </p:sp>
      <p:pic>
        <p:nvPicPr>
          <p:cNvPr id="25606" name="Picture 1033" descr="j029714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1988" y="3563938"/>
            <a:ext cx="1854200" cy="182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1034" descr="in00670_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88213" y="1317625"/>
            <a:ext cx="1536700" cy="123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 bwMode="auto">
          <a:xfrm>
            <a:off x="698500" y="5562600"/>
            <a:ext cx="8001000" cy="457200"/>
          </a:xfrm>
          <a:prstGeom prst="rect">
            <a:avLst/>
          </a:prstGeom>
          <a:ln/>
          <a:effectLst>
            <a:outerShdw dist="23000" dir="5400000" rotWithShape="0">
              <a:schemeClr val="bg1">
                <a:alpha val="35000"/>
              </a:scheme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buSzTx/>
              <a:buFontTx/>
              <a:buNone/>
              <a:tabLst/>
            </a:pPr>
            <a:r>
              <a:rPr kumimoji="0" lang="en-US" sz="2000" b="1" i="0" u="none" strike="noStrike" normalizeH="0" baseline="0" dirty="0" smtClean="0">
                <a:ln w="50800"/>
                <a:solidFill>
                  <a:srgbClr val="FFFFFF"/>
                </a:solidFill>
                <a:latin typeface="Arial" charset="0"/>
              </a:rPr>
              <a:t>Did you get all of them?</a:t>
            </a:r>
          </a:p>
        </p:txBody>
      </p:sp>
    </p:spTree>
    <p:extLst>
      <p:ext uri="{BB962C8B-B14F-4D97-AF65-F5344CB8AC3E}">
        <p14:creationId xmlns:p14="http://schemas.microsoft.com/office/powerpoint/2010/main" xmlns="" val="2877138331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1447800"/>
            <a:ext cx="7772400" cy="358251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685800" indent="-685800">
              <a:buClr>
                <a:schemeClr val="bg2">
                  <a:lumMod val="6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3600" b="1" dirty="0" smtClean="0">
                <a:ln w="50800"/>
              </a:rPr>
              <a:t>Overview of 8D</a:t>
            </a:r>
          </a:p>
          <a:p>
            <a:pPr marL="685800" indent="-685800">
              <a:buClr>
                <a:schemeClr val="bg2">
                  <a:lumMod val="6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3600" b="1" dirty="0" smtClean="0">
                <a:ln w="50800"/>
              </a:rPr>
              <a:t>Definitions</a:t>
            </a:r>
          </a:p>
          <a:p>
            <a:pPr marL="685800" indent="-685800">
              <a:buClr>
                <a:schemeClr val="bg2">
                  <a:lumMod val="6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3600" b="1" dirty="0" smtClean="0">
                <a:ln w="50800"/>
              </a:rPr>
              <a:t>Review of 8D steps</a:t>
            </a:r>
          </a:p>
          <a:p>
            <a:pPr marL="685800" indent="-685800">
              <a:buClr>
                <a:schemeClr val="bg2">
                  <a:lumMod val="6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3600" b="1" dirty="0" smtClean="0">
                <a:ln w="50800"/>
              </a:rPr>
              <a:t>Review of examples of 5-Why</a:t>
            </a:r>
          </a:p>
          <a:p>
            <a:pPr marL="685800" indent="-685800">
              <a:buClr>
                <a:schemeClr val="bg2">
                  <a:lumMod val="6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3600" b="1" dirty="0" smtClean="0">
                <a:ln w="50800"/>
              </a:rPr>
              <a:t>Questions</a:t>
            </a:r>
            <a:endParaRPr lang="en-US" sz="3600" b="1" dirty="0">
              <a:ln w="5080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71800" y="304800"/>
            <a:ext cx="5943600" cy="83715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r"/>
            <a:r>
              <a:rPr lang="en-US" sz="4400" b="1" dirty="0" smtClean="0">
                <a:ln w="50800"/>
                <a:solidFill>
                  <a:srgbClr val="000000"/>
                </a:solidFill>
              </a:rPr>
              <a:t>Agenda</a:t>
            </a:r>
            <a:endParaRPr lang="en-US" sz="4400" b="1" dirty="0">
              <a:ln w="50800"/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78563" y="1422400"/>
            <a:ext cx="2243137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49932397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r" eaLnBrk="1" hangingPunct="1"/>
            <a:r>
              <a:rPr lang="en-US" b="1" dirty="0" smtClean="0">
                <a:ln w="50800"/>
                <a:solidFill>
                  <a:schemeClr val="tx2"/>
                </a:solidFill>
              </a:rPr>
              <a:t>D3 Checklist</a:t>
            </a:r>
          </a:p>
        </p:txBody>
      </p:sp>
      <p:pic>
        <p:nvPicPr>
          <p:cNvPr id="27654" name="Picture 5" descr="j04398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982959">
            <a:off x="7222509" y="4927163"/>
            <a:ext cx="1652044" cy="1652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762000" y="1143000"/>
            <a:ext cx="7620000" cy="5505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Developing Interim Containment Actions (within 24 - 48 hours)</a:t>
            </a:r>
            <a:br>
              <a:rPr lang="en-US" b="1" dirty="0"/>
            </a:br>
            <a:r>
              <a:rPr lang="en-US" i="1" dirty="0"/>
              <a:t>Temporary actions to contain the problem and “fix” until permanent correction is in place - document actions in Action Item Table</a:t>
            </a:r>
            <a:endParaRPr lang="en-US" b="1" dirty="0"/>
          </a:p>
          <a:p>
            <a:r>
              <a:rPr lang="en-US" i="1" dirty="0"/>
              <a:t> </a:t>
            </a:r>
            <a:endParaRPr lang="en-US" b="1" dirty="0"/>
          </a:p>
          <a:p>
            <a:r>
              <a:rPr lang="en-US" i="1" dirty="0"/>
              <a:t> </a:t>
            </a:r>
            <a:endParaRPr lang="en-US" b="1" dirty="0"/>
          </a:p>
          <a:p>
            <a:pPr marL="342900" lvl="0" indent="-342900">
              <a:buFont typeface="+mj-lt"/>
              <a:buAutoNum type="arabicPeriod"/>
            </a:pPr>
            <a:r>
              <a:rPr lang="en-US" dirty="0"/>
              <a:t>What containment actions have been identified? (Product in stock, Product in transit, Product at the supplier location, Product in process at the prep work station)</a:t>
            </a:r>
            <a:endParaRPr lang="en-US" b="1" dirty="0"/>
          </a:p>
          <a:p>
            <a:pPr marL="342900" lvl="0" indent="-342900">
              <a:buFont typeface="+mj-lt"/>
              <a:buAutoNum type="arabicPeriod"/>
            </a:pPr>
            <a:r>
              <a:rPr lang="en-US" dirty="0"/>
              <a:t>Have all quantities been accounted for and quarantined until disposition can be made? (</a:t>
            </a:r>
            <a:r>
              <a:rPr lang="en-US" i="1" u="sng" dirty="0"/>
              <a:t>BE CAREFUL</a:t>
            </a:r>
            <a:r>
              <a:rPr lang="en-US" i="1" dirty="0"/>
              <a:t> </a:t>
            </a:r>
            <a:r>
              <a:rPr lang="en-US" dirty="0"/>
              <a:t>that they do not end up back in stock)</a:t>
            </a:r>
            <a:endParaRPr lang="en-US" b="1" dirty="0"/>
          </a:p>
          <a:p>
            <a:pPr marL="342900" lvl="0" indent="-342900">
              <a:buFont typeface="+mj-lt"/>
              <a:buAutoNum type="arabicPeriod"/>
            </a:pPr>
            <a:r>
              <a:rPr lang="en-US" dirty="0"/>
              <a:t>Have we ensured that implementation of the containment action will not create other problems? i.e. product shortages.</a:t>
            </a:r>
            <a:endParaRPr lang="en-US" b="1" dirty="0"/>
          </a:p>
          <a:p>
            <a:pPr marL="342900" lvl="0" indent="-342900">
              <a:buFont typeface="+mj-lt"/>
              <a:buAutoNum type="arabicPeriod"/>
            </a:pPr>
            <a:r>
              <a:rPr lang="en-US" dirty="0"/>
              <a:t>Will interim actions last long enough until the Corrective Actions are in place? </a:t>
            </a:r>
            <a:endParaRPr lang="en-US" b="1" dirty="0"/>
          </a:p>
          <a:p>
            <a:pPr marL="342900" lvl="0" indent="-342900">
              <a:buFont typeface="+mj-lt"/>
              <a:buAutoNum type="arabicPeriod"/>
            </a:pPr>
            <a:r>
              <a:rPr lang="en-US" dirty="0"/>
              <a:t>Are responsibilities for containment actions clear?</a:t>
            </a:r>
            <a:endParaRPr lang="en-US" b="1" dirty="0"/>
          </a:p>
          <a:p>
            <a:pPr marL="342900" lvl="0" indent="-342900">
              <a:buFont typeface="+mj-lt"/>
              <a:buAutoNum type="arabicPeriod"/>
            </a:pPr>
            <a:r>
              <a:rPr lang="en-US" dirty="0"/>
              <a:t>When will the containment actions be complete?</a:t>
            </a:r>
            <a:endParaRPr lang="en-US" b="1" dirty="0"/>
          </a:p>
          <a:p>
            <a:pPr marL="342900" lvl="0" indent="-342900">
              <a:buFont typeface="+mj-lt"/>
              <a:buAutoNum type="arabicPeriod"/>
            </a:pPr>
            <a:r>
              <a:rPr lang="en-US" dirty="0"/>
              <a:t>Have the containment actions been documented?</a:t>
            </a:r>
            <a:endParaRPr lang="en-US" b="1" dirty="0"/>
          </a:p>
          <a:p>
            <a:pPr marL="342900" lvl="0" indent="-342900">
              <a:buFont typeface="+mj-lt"/>
              <a:buAutoNum type="arabicPeriod"/>
            </a:pPr>
            <a:r>
              <a:rPr lang="en-US" dirty="0"/>
              <a:t>Do we have the right team members to proceed to the next step?</a:t>
            </a:r>
            <a:endParaRPr lang="en-US" b="1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 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4209123457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r"/>
            <a:r>
              <a:rPr lang="en-US" b="1" dirty="0" smtClean="0">
                <a:ln w="50800"/>
                <a:solidFill>
                  <a:schemeClr val="tx2"/>
                </a:solidFill>
              </a:rPr>
              <a:t>Steps in an 8D</a:t>
            </a:r>
            <a:endParaRPr lang="en-US" b="1" dirty="0">
              <a:ln w="50800"/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458200" cy="4695825"/>
          </a:xfrm>
        </p:spPr>
        <p:txBody>
          <a:bodyPr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lnSpc>
                <a:spcPct val="100000"/>
              </a:lnSpc>
              <a:buNone/>
            </a:pPr>
            <a:endParaRPr lang="en-US" sz="1800" dirty="0" smtClean="0">
              <a:ln w="50800"/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en-US" sz="1800" dirty="0">
              <a:ln w="50800"/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en-US" sz="1800" b="1" dirty="0">
              <a:ln w="50800"/>
              <a:solidFill>
                <a:srgbClr val="000000"/>
              </a:solidFill>
            </a:endParaRPr>
          </a:p>
        </p:txBody>
      </p:sp>
      <p:sp>
        <p:nvSpPr>
          <p:cNvPr id="6" name="Rectangle 1026"/>
          <p:cNvSpPr txBox="1">
            <a:spLocks noChangeArrowheads="1"/>
          </p:cNvSpPr>
          <p:nvPr/>
        </p:nvSpPr>
        <p:spPr bwMode="auto">
          <a:xfrm>
            <a:off x="1230313" y="1331913"/>
            <a:ext cx="7573962" cy="4719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lvl1pPr marL="342900" indent="-3429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67C6"/>
              </a:buClr>
              <a:buChar char="•"/>
              <a:defRPr sz="2800">
                <a:solidFill>
                  <a:srgbClr val="29292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67C6"/>
              </a:buClr>
              <a:buChar char="•"/>
              <a:defRPr sz="2400">
                <a:solidFill>
                  <a:srgbClr val="292929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67C6"/>
              </a:buClr>
              <a:buChar char="•"/>
              <a:defRPr sz="2000">
                <a:solidFill>
                  <a:srgbClr val="292929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7C6"/>
              </a:buClr>
              <a:buChar char="•"/>
              <a:defRPr sz="2000">
                <a:solidFill>
                  <a:srgbClr val="29292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eaLnBrk="1" hangingPunct="1">
              <a:spcAft>
                <a:spcPts val="1200"/>
              </a:spcAft>
              <a:buNone/>
            </a:pPr>
            <a:r>
              <a:rPr lang="en-US" sz="3500" kern="0" dirty="0" smtClean="0">
                <a:ln w="50800"/>
                <a:solidFill>
                  <a:srgbClr val="000000"/>
                </a:solidFill>
              </a:rPr>
              <a:t>The steps in 8D:</a:t>
            </a:r>
            <a:endParaRPr lang="en-US" sz="2400" kern="0" dirty="0" smtClean="0">
              <a:ln w="50800"/>
              <a:solidFill>
                <a:srgbClr val="000000"/>
              </a:solidFill>
            </a:endParaRPr>
          </a:p>
          <a:p>
            <a:pPr lvl="1" eaLnBrk="1" hangingPunct="1">
              <a:spcAft>
                <a:spcPts val="1200"/>
              </a:spcAft>
            </a:pPr>
            <a:r>
              <a:rPr lang="en-US" kern="0" dirty="0" smtClean="0">
                <a:ln w="50800"/>
                <a:solidFill>
                  <a:srgbClr val="000000"/>
                </a:solidFill>
              </a:rPr>
              <a:t>D#1 </a:t>
            </a:r>
            <a:r>
              <a:rPr lang="en-US" b="1" kern="0" dirty="0" smtClean="0">
                <a:ln w="50800"/>
                <a:solidFill>
                  <a:srgbClr val="000000"/>
                </a:solidFill>
              </a:rPr>
              <a:t>Establish</a:t>
            </a:r>
            <a:r>
              <a:rPr lang="en-US" kern="0" dirty="0" smtClean="0">
                <a:ln w="50800"/>
                <a:solidFill>
                  <a:srgbClr val="000000"/>
                </a:solidFill>
              </a:rPr>
              <a:t> the team</a:t>
            </a:r>
          </a:p>
          <a:p>
            <a:pPr lvl="1" eaLnBrk="1" hangingPunct="1">
              <a:spcAft>
                <a:spcPts val="1200"/>
              </a:spcAft>
            </a:pPr>
            <a:r>
              <a:rPr lang="en-US" kern="0" dirty="0" smtClean="0">
                <a:ln w="50800"/>
                <a:solidFill>
                  <a:srgbClr val="000000"/>
                </a:solidFill>
              </a:rPr>
              <a:t>D#2 </a:t>
            </a:r>
            <a:r>
              <a:rPr lang="en-US" b="1" kern="0" dirty="0" smtClean="0">
                <a:ln w="50800"/>
                <a:solidFill>
                  <a:srgbClr val="000000"/>
                </a:solidFill>
              </a:rPr>
              <a:t>Define</a:t>
            </a:r>
            <a:r>
              <a:rPr lang="en-US" kern="0" dirty="0" smtClean="0">
                <a:ln w="50800"/>
                <a:solidFill>
                  <a:srgbClr val="000000"/>
                </a:solidFill>
              </a:rPr>
              <a:t> the problem</a:t>
            </a:r>
          </a:p>
          <a:p>
            <a:pPr lvl="1" eaLnBrk="1" hangingPunct="1">
              <a:spcAft>
                <a:spcPts val="1200"/>
              </a:spcAft>
            </a:pPr>
            <a:r>
              <a:rPr lang="en-US" kern="0" dirty="0" smtClean="0">
                <a:ln w="50800"/>
                <a:solidFill>
                  <a:srgbClr val="000000"/>
                </a:solidFill>
              </a:rPr>
              <a:t>D#3 </a:t>
            </a:r>
            <a:r>
              <a:rPr lang="en-US" b="1" kern="0" dirty="0" smtClean="0">
                <a:ln w="50800"/>
                <a:solidFill>
                  <a:srgbClr val="000000"/>
                </a:solidFill>
              </a:rPr>
              <a:t>Take Short Term Action </a:t>
            </a:r>
            <a:r>
              <a:rPr lang="en-US" kern="0" dirty="0" smtClean="0">
                <a:ln w="50800"/>
                <a:solidFill>
                  <a:srgbClr val="000000"/>
                </a:solidFill>
              </a:rPr>
              <a:t>(Containment)</a:t>
            </a:r>
          </a:p>
          <a:p>
            <a:pPr lvl="1" eaLnBrk="1" hangingPunct="1">
              <a:spcAft>
                <a:spcPts val="1200"/>
              </a:spcAft>
            </a:pPr>
            <a:r>
              <a:rPr lang="en-US" kern="0" dirty="0" smtClean="0">
                <a:ln w="50800"/>
                <a:solidFill>
                  <a:srgbClr val="0000FF"/>
                </a:solidFill>
              </a:rPr>
              <a:t>D#4 </a:t>
            </a:r>
            <a:r>
              <a:rPr lang="en-US" b="1" kern="0" dirty="0" smtClean="0">
                <a:ln w="50800"/>
                <a:solidFill>
                  <a:srgbClr val="0000FF"/>
                </a:solidFill>
              </a:rPr>
              <a:t>Determine </a:t>
            </a:r>
            <a:r>
              <a:rPr lang="en-US" kern="0" dirty="0" smtClean="0">
                <a:ln w="50800"/>
                <a:solidFill>
                  <a:srgbClr val="0000FF"/>
                </a:solidFill>
              </a:rPr>
              <a:t>Root Cause</a:t>
            </a:r>
          </a:p>
          <a:p>
            <a:pPr lvl="1" eaLnBrk="1" hangingPunct="1">
              <a:spcAft>
                <a:spcPts val="1200"/>
              </a:spcAft>
            </a:pPr>
            <a:r>
              <a:rPr lang="en-US" kern="0" dirty="0" smtClean="0">
                <a:ln w="50800"/>
                <a:solidFill>
                  <a:srgbClr val="000000"/>
                </a:solidFill>
              </a:rPr>
              <a:t>D#5 </a:t>
            </a:r>
            <a:r>
              <a:rPr lang="en-US" b="1" kern="0" dirty="0" smtClean="0">
                <a:ln w="50800"/>
                <a:solidFill>
                  <a:srgbClr val="000000"/>
                </a:solidFill>
              </a:rPr>
              <a:t>Develop/Verify</a:t>
            </a:r>
            <a:r>
              <a:rPr lang="en-US" kern="0" dirty="0" smtClean="0">
                <a:ln w="50800"/>
                <a:solidFill>
                  <a:srgbClr val="000000"/>
                </a:solidFill>
              </a:rPr>
              <a:t> Corrective Action</a:t>
            </a:r>
          </a:p>
          <a:p>
            <a:pPr lvl="1" eaLnBrk="1" hangingPunct="1">
              <a:spcAft>
                <a:spcPts val="1200"/>
              </a:spcAft>
            </a:pPr>
            <a:r>
              <a:rPr lang="en-US" kern="0" dirty="0" smtClean="0">
                <a:ln w="50800"/>
                <a:solidFill>
                  <a:srgbClr val="000000"/>
                </a:solidFill>
              </a:rPr>
              <a:t>D#6 </a:t>
            </a:r>
            <a:r>
              <a:rPr lang="en-US" b="1" kern="0" dirty="0" smtClean="0">
                <a:ln w="50800"/>
                <a:solidFill>
                  <a:srgbClr val="000000"/>
                </a:solidFill>
              </a:rPr>
              <a:t>Implement/Validate</a:t>
            </a:r>
            <a:r>
              <a:rPr lang="en-US" kern="0" dirty="0" smtClean="0">
                <a:ln w="50800"/>
                <a:solidFill>
                  <a:srgbClr val="000000"/>
                </a:solidFill>
              </a:rPr>
              <a:t> Corrective Action</a:t>
            </a:r>
          </a:p>
          <a:p>
            <a:pPr lvl="1" eaLnBrk="1" hangingPunct="1">
              <a:spcAft>
                <a:spcPts val="1200"/>
              </a:spcAft>
            </a:pPr>
            <a:r>
              <a:rPr lang="en-US" kern="0" dirty="0" smtClean="0">
                <a:ln w="50800"/>
                <a:solidFill>
                  <a:srgbClr val="000000"/>
                </a:solidFill>
              </a:rPr>
              <a:t>D#7 </a:t>
            </a:r>
            <a:r>
              <a:rPr lang="en-US" b="1" kern="0" dirty="0" smtClean="0">
                <a:ln w="50800"/>
                <a:solidFill>
                  <a:srgbClr val="000000"/>
                </a:solidFill>
              </a:rPr>
              <a:t>Prevent</a:t>
            </a:r>
            <a:r>
              <a:rPr lang="en-US" kern="0" dirty="0" smtClean="0">
                <a:ln w="50800"/>
                <a:solidFill>
                  <a:srgbClr val="000000"/>
                </a:solidFill>
              </a:rPr>
              <a:t> Recurrence/Share the Solution</a:t>
            </a:r>
          </a:p>
          <a:p>
            <a:pPr lvl="1" eaLnBrk="1" hangingPunct="1">
              <a:spcAft>
                <a:spcPts val="1200"/>
              </a:spcAft>
            </a:pPr>
            <a:r>
              <a:rPr lang="en-US" kern="0" dirty="0" smtClean="0">
                <a:ln w="50800"/>
                <a:solidFill>
                  <a:srgbClr val="000000"/>
                </a:solidFill>
              </a:rPr>
              <a:t>D#8 </a:t>
            </a:r>
            <a:r>
              <a:rPr lang="en-US" b="1" kern="0" dirty="0" smtClean="0">
                <a:ln w="50800"/>
                <a:solidFill>
                  <a:srgbClr val="000000"/>
                </a:solidFill>
              </a:rPr>
              <a:t>Recognize</a:t>
            </a:r>
            <a:r>
              <a:rPr lang="en-US" kern="0" dirty="0" smtClean="0">
                <a:ln w="50800"/>
                <a:solidFill>
                  <a:srgbClr val="000000"/>
                </a:solidFill>
              </a:rPr>
              <a:t> the Team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152400" y="1981200"/>
            <a:ext cx="1447800" cy="381000"/>
          </a:xfrm>
          <a:prstGeom prst="rect">
            <a:avLst/>
          </a:prstGeom>
          <a:solidFill>
            <a:srgbClr val="008000"/>
          </a:solidFill>
          <a:ln/>
          <a:effectLst>
            <a:outerShdw dist="23000" dir="5400000" rotWithShape="0">
              <a:schemeClr val="bg1">
                <a:alpha val="35000"/>
              </a:scheme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buSzTx/>
              <a:buFontTx/>
              <a:buNone/>
              <a:tabLst/>
            </a:pPr>
            <a:r>
              <a:rPr kumimoji="0" lang="en-US" b="1" i="0" u="none" strike="noStrike" normalizeH="0" baseline="0" dirty="0" smtClean="0">
                <a:ln w="50800"/>
                <a:solidFill>
                  <a:schemeClr val="bg2">
                    <a:lumMod val="95000"/>
                  </a:schemeClr>
                </a:solidFill>
                <a:latin typeface="Arial" charset="0"/>
              </a:rPr>
              <a:t>Day 1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152400" y="2971800"/>
            <a:ext cx="1447800" cy="381000"/>
          </a:xfrm>
          <a:prstGeom prst="rect">
            <a:avLst/>
          </a:prstGeom>
          <a:solidFill>
            <a:srgbClr val="008000"/>
          </a:solidFill>
          <a:ln/>
          <a:effectLst>
            <a:outerShdw dist="23000" dir="5400000" rotWithShape="0">
              <a:schemeClr val="bg1">
                <a:alpha val="35000"/>
              </a:scheme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buSzTx/>
              <a:buFontTx/>
              <a:buNone/>
              <a:tabLst/>
            </a:pPr>
            <a:r>
              <a:rPr kumimoji="0" lang="en-US" b="1" i="0" u="none" strike="noStrike" normalizeH="0" baseline="0" dirty="0" smtClean="0">
                <a:ln w="50800"/>
                <a:solidFill>
                  <a:schemeClr val="bg2">
                    <a:lumMod val="95000"/>
                  </a:schemeClr>
                </a:solidFill>
                <a:latin typeface="Arial" charset="0"/>
              </a:rPr>
              <a:t>24 – 48hrs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152400" y="4038600"/>
            <a:ext cx="1447800" cy="381000"/>
          </a:xfrm>
          <a:prstGeom prst="rect">
            <a:avLst/>
          </a:prstGeom>
          <a:ln/>
          <a:effectLst>
            <a:outerShdw dist="23000" dir="5400000" rotWithShape="0">
              <a:schemeClr val="bg1">
                <a:alpha val="35000"/>
              </a:scheme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buSzTx/>
              <a:buFontTx/>
              <a:buNone/>
              <a:tabLst/>
            </a:pPr>
            <a:r>
              <a:rPr kumimoji="0" lang="en-US" b="1" i="0" u="none" strike="noStrike" normalizeH="0" baseline="0" dirty="0" smtClean="0">
                <a:ln w="50800"/>
                <a:solidFill>
                  <a:schemeClr val="bg2">
                    <a:lumMod val="95000"/>
                  </a:schemeClr>
                </a:solidFill>
                <a:latin typeface="Arial" charset="0"/>
              </a:rPr>
              <a:t>2 weeks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152400" y="5638799"/>
            <a:ext cx="1447800" cy="412751"/>
          </a:xfrm>
          <a:prstGeom prst="rect">
            <a:avLst/>
          </a:prstGeom>
          <a:ln/>
          <a:effectLst>
            <a:outerShdw dist="23000" dir="5400000" rotWithShape="0">
              <a:schemeClr val="bg1">
                <a:alpha val="35000"/>
              </a:scheme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buSzTx/>
              <a:buFontTx/>
              <a:buNone/>
              <a:tabLst/>
            </a:pPr>
            <a:r>
              <a:rPr kumimoji="0" lang="en-US" b="1" i="0" u="none" strike="noStrike" normalizeH="0" baseline="0" dirty="0" smtClean="0">
                <a:ln w="50800"/>
                <a:solidFill>
                  <a:schemeClr val="bg2">
                    <a:lumMod val="95000"/>
                  </a:schemeClr>
                </a:solidFill>
                <a:latin typeface="Arial" charset="0"/>
              </a:rPr>
              <a:t>30 days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50882" y="1155700"/>
            <a:ext cx="1779587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79481" y="5334000"/>
            <a:ext cx="1322387" cy="1274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68891077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050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r" eaLnBrk="1" hangingPunct="1"/>
            <a:r>
              <a:rPr lang="en-US" b="1" dirty="0" smtClean="0">
                <a:ln w="50800"/>
                <a:solidFill>
                  <a:srgbClr val="000000"/>
                </a:solidFill>
              </a:rPr>
              <a:t>8D – Root Cause Analysis (D#4)</a:t>
            </a:r>
          </a:p>
        </p:txBody>
      </p:sp>
      <p:sp>
        <p:nvSpPr>
          <p:cNvPr id="2290717" name="Text Box 2077"/>
          <p:cNvSpPr txBox="1">
            <a:spLocks noChangeArrowheads="1"/>
          </p:cNvSpPr>
          <p:nvPr/>
        </p:nvSpPr>
        <p:spPr bwMode="auto">
          <a:xfrm>
            <a:off x="304800" y="1379538"/>
            <a:ext cx="7315200" cy="446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465138" indent="-465138" algn="ctr">
              <a:spcBef>
                <a:spcPct val="0"/>
              </a:spcBef>
              <a:defRPr/>
            </a:pPr>
            <a:r>
              <a:rPr lang="en-US" sz="2000" b="1" dirty="0">
                <a:ln w="50800"/>
                <a:solidFill>
                  <a:srgbClr val="000000"/>
                </a:solidFill>
              </a:rPr>
              <a:t>RCA is the Heart and Soul of the Corrective Action process</a:t>
            </a:r>
          </a:p>
          <a:p>
            <a:pPr marL="465138" indent="-465138" algn="ctr">
              <a:spcBef>
                <a:spcPct val="0"/>
              </a:spcBef>
              <a:buFont typeface="Wingdings" pitchFamily="2" charset="2"/>
              <a:buNone/>
              <a:defRPr/>
            </a:pPr>
            <a:endParaRPr lang="en-US" sz="2000" b="1" dirty="0">
              <a:ln w="50800"/>
              <a:solidFill>
                <a:srgbClr val="000000"/>
              </a:solidFill>
            </a:endParaRPr>
          </a:p>
          <a:p>
            <a:pPr marL="465138" indent="-465138" algn="ctr">
              <a:spcBef>
                <a:spcPct val="0"/>
              </a:spcBef>
              <a:defRPr/>
            </a:pPr>
            <a:r>
              <a:rPr lang="en-US" sz="2000" b="1" dirty="0">
                <a:ln w="50800"/>
                <a:solidFill>
                  <a:srgbClr val="000000"/>
                </a:solidFill>
              </a:rPr>
              <a:t>There may be multiple </a:t>
            </a:r>
            <a:r>
              <a:rPr lang="en-US" sz="2000" b="1" i="1" dirty="0">
                <a:ln w="50800"/>
                <a:solidFill>
                  <a:srgbClr val="000000"/>
                </a:solidFill>
              </a:rPr>
              <a:t>contributing</a:t>
            </a:r>
            <a:r>
              <a:rPr lang="en-US" sz="2000" b="1" dirty="0">
                <a:ln w="50800"/>
                <a:solidFill>
                  <a:srgbClr val="000000"/>
                </a:solidFill>
              </a:rPr>
              <a:t> causes but there is only one </a:t>
            </a:r>
            <a:endParaRPr lang="en-US" sz="2000" b="1" dirty="0" smtClean="0">
              <a:ln w="50800"/>
              <a:solidFill>
                <a:srgbClr val="000000"/>
              </a:solidFill>
            </a:endParaRPr>
          </a:p>
          <a:p>
            <a:pPr marL="465138" indent="-465138" algn="ctr">
              <a:spcBef>
                <a:spcPct val="0"/>
              </a:spcBef>
              <a:defRPr/>
            </a:pPr>
            <a:r>
              <a:rPr lang="en-US" sz="2000" b="1" dirty="0" smtClean="0">
                <a:ln w="50800"/>
                <a:solidFill>
                  <a:srgbClr val="000000"/>
                </a:solidFill>
              </a:rPr>
              <a:t>     True </a:t>
            </a:r>
            <a:r>
              <a:rPr lang="en-US" sz="2000" b="1" i="1" dirty="0">
                <a:ln w="50800"/>
                <a:solidFill>
                  <a:srgbClr val="000000"/>
                </a:solidFill>
              </a:rPr>
              <a:t>Root</a:t>
            </a:r>
            <a:r>
              <a:rPr lang="en-US" sz="2000" b="1" dirty="0">
                <a:ln w="50800"/>
                <a:solidFill>
                  <a:srgbClr val="000000"/>
                </a:solidFill>
              </a:rPr>
              <a:t> Cause</a:t>
            </a:r>
          </a:p>
          <a:p>
            <a:pPr marL="465138" indent="-465138" algn="ctr">
              <a:spcBef>
                <a:spcPct val="0"/>
              </a:spcBef>
              <a:buFont typeface="Wingdings" pitchFamily="2" charset="2"/>
              <a:buNone/>
              <a:defRPr/>
            </a:pPr>
            <a:endParaRPr lang="en-US" sz="2000" b="1" dirty="0">
              <a:ln w="50800"/>
              <a:solidFill>
                <a:srgbClr val="000000"/>
              </a:solidFill>
            </a:endParaRPr>
          </a:p>
          <a:p>
            <a:pPr marL="465138" indent="-465138" algn="ctr">
              <a:spcBef>
                <a:spcPct val="0"/>
              </a:spcBef>
              <a:defRPr/>
            </a:pPr>
            <a:r>
              <a:rPr lang="en-US" sz="2000" b="1" dirty="0">
                <a:ln w="50800"/>
                <a:solidFill>
                  <a:srgbClr val="000000"/>
                </a:solidFill>
              </a:rPr>
              <a:t>Actions should be taken to address the </a:t>
            </a:r>
            <a:r>
              <a:rPr lang="en-US" sz="2000" b="1" i="1" dirty="0">
                <a:ln w="50800"/>
                <a:solidFill>
                  <a:srgbClr val="000000"/>
                </a:solidFill>
              </a:rPr>
              <a:t>contributing causes</a:t>
            </a:r>
            <a:r>
              <a:rPr lang="en-US" sz="2000" b="1" dirty="0">
                <a:ln w="50800"/>
                <a:solidFill>
                  <a:srgbClr val="000000"/>
                </a:solidFill>
              </a:rPr>
              <a:t> if appropriate…</a:t>
            </a:r>
          </a:p>
          <a:p>
            <a:pPr marL="465138" indent="-465138" algn="ctr">
              <a:spcBef>
                <a:spcPct val="0"/>
              </a:spcBef>
              <a:buFont typeface="Wingdings" pitchFamily="2" charset="2"/>
              <a:buNone/>
              <a:defRPr/>
            </a:pPr>
            <a:endParaRPr lang="en-US" sz="2000" b="1" dirty="0">
              <a:ln w="50800"/>
              <a:solidFill>
                <a:srgbClr val="000000"/>
              </a:solidFill>
            </a:endParaRPr>
          </a:p>
          <a:p>
            <a:pPr marL="465138" indent="-465138" algn="ctr">
              <a:spcBef>
                <a:spcPct val="0"/>
              </a:spcBef>
              <a:defRPr/>
            </a:pPr>
            <a:r>
              <a:rPr lang="en-US" sz="2000" b="1" dirty="0">
                <a:ln w="50800"/>
                <a:solidFill>
                  <a:srgbClr val="000000"/>
                </a:solidFill>
              </a:rPr>
              <a:t> But; </a:t>
            </a:r>
            <a:r>
              <a:rPr lang="en-US" sz="2000" b="1" i="1" dirty="0">
                <a:ln w="50800"/>
                <a:solidFill>
                  <a:srgbClr val="000000"/>
                </a:solidFill>
              </a:rPr>
              <a:t>The </a:t>
            </a:r>
            <a:r>
              <a:rPr lang="en-US" sz="2000" b="1" i="1" u="sng" dirty="0">
                <a:ln w="50800"/>
                <a:solidFill>
                  <a:srgbClr val="000000"/>
                </a:solidFill>
              </a:rPr>
              <a:t>Root</a:t>
            </a:r>
            <a:r>
              <a:rPr lang="en-US" sz="2000" b="1" i="1" dirty="0">
                <a:ln w="50800"/>
                <a:solidFill>
                  <a:srgbClr val="000000"/>
                </a:solidFill>
              </a:rPr>
              <a:t> Cause must be eliminated</a:t>
            </a:r>
            <a:r>
              <a:rPr lang="en-US" sz="2000" b="1" dirty="0">
                <a:ln w="50800"/>
                <a:solidFill>
                  <a:srgbClr val="000000"/>
                </a:solidFill>
              </a:rPr>
              <a:t> </a:t>
            </a:r>
          </a:p>
          <a:p>
            <a:pPr marL="465138" indent="-465138" algn="ctr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sz="2000" b="1" dirty="0">
                <a:ln w="50800"/>
                <a:solidFill>
                  <a:srgbClr val="000000"/>
                </a:solidFill>
              </a:rPr>
              <a:t>		</a:t>
            </a:r>
            <a:r>
              <a:rPr lang="en-US" sz="2000" b="1" dirty="0" smtClean="0">
                <a:ln w="50800"/>
                <a:solidFill>
                  <a:srgbClr val="000000"/>
                </a:solidFill>
              </a:rPr>
              <a:t>or</a:t>
            </a:r>
            <a:r>
              <a:rPr lang="en-US" sz="2000" b="1" dirty="0">
                <a:ln w="50800"/>
                <a:solidFill>
                  <a:srgbClr val="000000"/>
                </a:solidFill>
              </a:rPr>
              <a:t>… </a:t>
            </a:r>
          </a:p>
          <a:p>
            <a:pPr marL="465138" indent="-465138" algn="ctr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sz="2000" b="1" dirty="0">
                <a:ln w="50800"/>
                <a:solidFill>
                  <a:srgbClr val="000000"/>
                </a:solidFill>
              </a:rPr>
              <a:t>		</a:t>
            </a:r>
            <a:r>
              <a:rPr lang="en-US" sz="2000" b="1" i="1" dirty="0">
                <a:ln w="50800"/>
                <a:solidFill>
                  <a:srgbClr val="000000"/>
                </a:solidFill>
              </a:rPr>
              <a:t>the problem </a:t>
            </a:r>
            <a:r>
              <a:rPr lang="en-US" sz="2000" b="1" i="1" u="sng" dirty="0">
                <a:ln w="50800"/>
                <a:solidFill>
                  <a:srgbClr val="000000"/>
                </a:solidFill>
              </a:rPr>
              <a:t>will</a:t>
            </a:r>
            <a:r>
              <a:rPr lang="en-US" sz="2000" b="1" i="1" dirty="0">
                <a:ln w="50800"/>
                <a:solidFill>
                  <a:srgbClr val="000000"/>
                </a:solidFill>
              </a:rPr>
              <a:t> return!</a:t>
            </a:r>
          </a:p>
          <a:p>
            <a:pPr marL="465138" indent="-465138" algn="ctr">
              <a:lnSpc>
                <a:spcPct val="80000"/>
              </a:lnSpc>
              <a:defRPr/>
            </a:pPr>
            <a:endParaRPr lang="en-US" sz="2000" b="1" dirty="0">
              <a:ln w="50800"/>
              <a:solidFill>
                <a:srgbClr val="000000"/>
              </a:solidFill>
            </a:endParaRPr>
          </a:p>
        </p:txBody>
      </p:sp>
      <p:pic>
        <p:nvPicPr>
          <p:cNvPr id="34822" name="Picture 2079" descr="j036661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48600" y="1320800"/>
            <a:ext cx="1039812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3" name="Picture 2081" descr="j043474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07163" y="4797424"/>
            <a:ext cx="1662112" cy="166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12916758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1069" descr="j043317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038600"/>
            <a:ext cx="1817688" cy="136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r" eaLnBrk="1" hangingPunct="1"/>
            <a:r>
              <a:rPr lang="en-US" b="1" dirty="0" smtClean="0">
                <a:ln w="50800"/>
                <a:solidFill>
                  <a:srgbClr val="000000"/>
                </a:solidFill>
              </a:rPr>
              <a:t>Definition – Root Cause (RC)</a:t>
            </a:r>
          </a:p>
        </p:txBody>
      </p:sp>
      <p:sp>
        <p:nvSpPr>
          <p:cNvPr id="35845" name="Rectangle 1067"/>
          <p:cNvSpPr>
            <a:spLocks noChangeArrowheads="1"/>
          </p:cNvSpPr>
          <p:nvPr/>
        </p:nvSpPr>
        <p:spPr bwMode="auto">
          <a:xfrm>
            <a:off x="381000" y="1331913"/>
            <a:ext cx="7391400" cy="4031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6" tIns="45718" rIns="91436" bIns="45718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342900" indent="-342900"/>
            <a:r>
              <a:rPr lang="en-US" sz="2000" b="1" dirty="0">
                <a:ln w="50800"/>
                <a:solidFill>
                  <a:srgbClr val="000000"/>
                </a:solidFill>
              </a:rPr>
              <a:t>The Root Cause is the most basic reason for a problem or defect.  </a:t>
            </a:r>
            <a:r>
              <a:rPr lang="en-US" sz="2000" b="1" i="1" dirty="0">
                <a:ln w="50800"/>
                <a:solidFill>
                  <a:srgbClr val="000000"/>
                </a:solidFill>
              </a:rPr>
              <a:t>If this cause is eliminated, the problem would not occur.</a:t>
            </a:r>
          </a:p>
          <a:p>
            <a:pPr marL="342900" indent="-342900"/>
            <a:endParaRPr lang="en-US" sz="2000" b="1" dirty="0">
              <a:ln w="50800"/>
              <a:solidFill>
                <a:srgbClr val="000000"/>
              </a:solidFill>
            </a:endParaRPr>
          </a:p>
          <a:p>
            <a:pPr marL="342900" indent="-342900"/>
            <a:r>
              <a:rPr lang="en-US" sz="2000" b="1" dirty="0" smtClean="0">
                <a:ln w="50800"/>
                <a:solidFill>
                  <a:srgbClr val="000000"/>
                </a:solidFill>
              </a:rPr>
              <a:t>If </a:t>
            </a:r>
            <a:r>
              <a:rPr lang="en-US" sz="2000" b="1" dirty="0">
                <a:ln w="50800"/>
                <a:solidFill>
                  <a:srgbClr val="000000"/>
                </a:solidFill>
              </a:rPr>
              <a:t>the cause of a problem is “operator error”, that’s not the real Root Cause.  The Root Cause is more likely that the process is not “Error  Proofed”.</a:t>
            </a:r>
          </a:p>
          <a:p>
            <a:pPr marL="342900" indent="-342900"/>
            <a:endParaRPr lang="en-US" sz="2000" b="1" dirty="0" smtClean="0">
              <a:ln w="50800"/>
              <a:solidFill>
                <a:srgbClr val="000000"/>
              </a:solidFill>
            </a:endParaRPr>
          </a:p>
          <a:p>
            <a:pPr marL="342900" indent="-342900"/>
            <a:r>
              <a:rPr lang="en-US" sz="2000" b="1" i="1" dirty="0" smtClean="0">
                <a:ln w="50800"/>
                <a:solidFill>
                  <a:srgbClr val="000000"/>
                </a:solidFill>
              </a:rPr>
              <a:t>Corrective </a:t>
            </a:r>
            <a:r>
              <a:rPr lang="en-US" sz="2000" b="1" i="1" dirty="0">
                <a:ln w="50800"/>
                <a:solidFill>
                  <a:srgbClr val="000000"/>
                </a:solidFill>
              </a:rPr>
              <a:t>Actions must address the Root Cause if the problem is to be eliminated.</a:t>
            </a:r>
          </a:p>
          <a:p>
            <a:pPr marL="342900" indent="-342900">
              <a:lnSpc>
                <a:spcPct val="80000"/>
              </a:lnSpc>
              <a:buFont typeface="Wingdings" pitchFamily="2" charset="2"/>
              <a:buNone/>
            </a:pPr>
            <a:endParaRPr lang="en-US" sz="2000" b="1" dirty="0">
              <a:ln w="50800"/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381000" y="5562600"/>
            <a:ext cx="8382000" cy="457200"/>
          </a:xfrm>
          <a:prstGeom prst="rect">
            <a:avLst/>
          </a:prstGeom>
          <a:ln/>
          <a:effectLst>
            <a:outerShdw dist="23000" dir="5400000" rotWithShape="0">
              <a:schemeClr val="bg1">
                <a:alpha val="35000"/>
              </a:scheme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buSzTx/>
              <a:buFontTx/>
              <a:buNone/>
              <a:tabLst/>
            </a:pPr>
            <a:r>
              <a:rPr kumimoji="0" lang="en-US" sz="1800" b="1" i="0" u="none" strike="noStrike" normalizeH="0" baseline="0" dirty="0" smtClean="0">
                <a:ln w="50800"/>
                <a:solidFill>
                  <a:srgbClr val="FFFFFF"/>
                </a:solidFill>
                <a:latin typeface="Arial" charset="0"/>
              </a:rPr>
              <a:t>You will know it is the Root Cause</a:t>
            </a:r>
            <a:r>
              <a:rPr kumimoji="0" lang="en-US" sz="1800" b="1" i="0" u="none" strike="noStrike" normalizeH="0" dirty="0" smtClean="0">
                <a:ln w="50800"/>
                <a:solidFill>
                  <a:srgbClr val="FFFFFF"/>
                </a:solidFill>
                <a:latin typeface="Arial" charset="0"/>
              </a:rPr>
              <a:t> if you can turn the problem off and on</a:t>
            </a:r>
            <a:endParaRPr kumimoji="0" lang="en-US" sz="1800" b="1" i="0" u="none" strike="noStrike" normalizeH="0" baseline="0" dirty="0" smtClean="0">
              <a:ln w="50800"/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5670655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r" eaLnBrk="1" hangingPunct="1"/>
            <a:r>
              <a:rPr lang="en-US" b="1" dirty="0" smtClean="0">
                <a:ln w="50800"/>
                <a:solidFill>
                  <a:srgbClr val="000000"/>
                </a:solidFill>
              </a:rPr>
              <a:t> Root Cause</a:t>
            </a:r>
          </a:p>
        </p:txBody>
      </p:sp>
      <p:sp>
        <p:nvSpPr>
          <p:cNvPr id="36868" name="Rectangle 3"/>
          <p:cNvSpPr>
            <a:spLocks noChangeArrowheads="1"/>
          </p:cNvSpPr>
          <p:nvPr/>
        </p:nvSpPr>
        <p:spPr bwMode="auto">
          <a:xfrm>
            <a:off x="609600" y="1447800"/>
            <a:ext cx="77724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342900" indent="-342900"/>
            <a:r>
              <a:rPr lang="en-US" sz="2000" b="1" u="sng" dirty="0">
                <a:ln w="50800"/>
                <a:solidFill>
                  <a:srgbClr val="000000"/>
                </a:solidFill>
                <a:latin typeface="Arial" charset="0"/>
              </a:rPr>
              <a:t>Immediate causes </a:t>
            </a:r>
            <a:r>
              <a:rPr lang="en-US" sz="2000" b="1" dirty="0">
                <a:ln w="50800"/>
                <a:solidFill>
                  <a:srgbClr val="000000"/>
                </a:solidFill>
                <a:latin typeface="Arial" charset="0"/>
              </a:rPr>
              <a:t>are NOT root causes. Typical immediate causes you may see on Corrective Action reports are:</a:t>
            </a:r>
          </a:p>
          <a:p>
            <a:pPr marL="850900" lvl="1" indent="-34290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2000" b="1" i="1" dirty="0" smtClean="0">
                <a:ln w="50800"/>
                <a:solidFill>
                  <a:srgbClr val="000000"/>
                </a:solidFill>
                <a:latin typeface="Arial" charset="0"/>
              </a:rPr>
              <a:t>Operator </a:t>
            </a:r>
            <a:r>
              <a:rPr lang="en-US" sz="2000" b="1" i="1" dirty="0">
                <a:ln w="50800"/>
                <a:solidFill>
                  <a:srgbClr val="000000"/>
                </a:solidFill>
                <a:latin typeface="Arial" charset="0"/>
              </a:rPr>
              <a:t>Error</a:t>
            </a:r>
          </a:p>
          <a:p>
            <a:pPr marL="850900" lvl="1" indent="-34290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2000" b="1" i="1" dirty="0">
                <a:ln w="50800"/>
                <a:solidFill>
                  <a:srgbClr val="000000"/>
                </a:solidFill>
                <a:latin typeface="Arial" charset="0"/>
              </a:rPr>
              <a:t>Failure to Follow Procedures/work instructions</a:t>
            </a:r>
          </a:p>
          <a:p>
            <a:pPr marL="850900" lvl="1" indent="-34290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2000" b="1" i="1" dirty="0">
                <a:ln w="50800"/>
                <a:solidFill>
                  <a:srgbClr val="000000"/>
                </a:solidFill>
                <a:latin typeface="Arial" charset="0"/>
              </a:rPr>
              <a:t>Inspection not recorded by the operator</a:t>
            </a:r>
          </a:p>
          <a:p>
            <a:pPr marL="850900" lvl="1" indent="-34290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2000" b="1" i="1" dirty="0">
                <a:ln w="50800"/>
                <a:solidFill>
                  <a:srgbClr val="000000"/>
                </a:solidFill>
                <a:latin typeface="Arial" charset="0"/>
              </a:rPr>
              <a:t>Gage Not turned in for calibration</a:t>
            </a:r>
          </a:p>
          <a:p>
            <a:pPr marL="850900" lvl="1" indent="-34290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2000" b="1" i="1" dirty="0">
                <a:ln w="50800"/>
                <a:solidFill>
                  <a:srgbClr val="000000"/>
                </a:solidFill>
                <a:latin typeface="Arial" charset="0"/>
              </a:rPr>
              <a:t>Operator not trained</a:t>
            </a:r>
          </a:p>
          <a:p>
            <a:pPr marL="850900" lvl="1" indent="-34290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2000" b="1" i="1" dirty="0">
                <a:ln w="50800"/>
                <a:solidFill>
                  <a:srgbClr val="000000"/>
                </a:solidFill>
                <a:latin typeface="Arial" charset="0"/>
              </a:rPr>
              <a:t>Inadvertent </a:t>
            </a:r>
            <a:r>
              <a:rPr lang="en-US" sz="2000" b="1" i="1" dirty="0" smtClean="0">
                <a:ln w="50800"/>
                <a:solidFill>
                  <a:srgbClr val="000000"/>
                </a:solidFill>
                <a:latin typeface="Arial" charset="0"/>
              </a:rPr>
              <a:t>omission</a:t>
            </a:r>
            <a:endParaRPr lang="en-US" sz="2000" b="1" i="1" dirty="0">
              <a:ln w="50800"/>
              <a:solidFill>
                <a:srgbClr val="000000"/>
              </a:solidFill>
              <a:latin typeface="Arial" charset="0"/>
            </a:endParaRPr>
          </a:p>
          <a:p>
            <a:pPr marL="342900" indent="-342900">
              <a:lnSpc>
                <a:spcPct val="80000"/>
              </a:lnSpc>
              <a:buFont typeface="Wingdings" pitchFamily="2" charset="2"/>
              <a:buNone/>
            </a:pPr>
            <a:endParaRPr lang="en-US" b="1" dirty="0">
              <a:ln w="50800"/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36870" name="Picture 150" descr="wrong w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10324" y="3505200"/>
            <a:ext cx="1660525" cy="11064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 bwMode="auto">
          <a:xfrm>
            <a:off x="381000" y="5334000"/>
            <a:ext cx="8382000" cy="762000"/>
          </a:xfrm>
          <a:prstGeom prst="rect">
            <a:avLst/>
          </a:prstGeom>
          <a:ln/>
          <a:effectLst>
            <a:outerShdw dist="23000" dir="5400000" rotWithShape="0">
              <a:schemeClr val="bg1">
                <a:alpha val="35000"/>
              </a:scheme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buSzTx/>
              <a:buFontTx/>
              <a:buNone/>
              <a:tabLst/>
            </a:pPr>
            <a:r>
              <a:rPr kumimoji="0" lang="en-US" sz="1800" b="1" i="0" u="none" strike="noStrike" normalizeH="0" baseline="0" dirty="0" smtClean="0">
                <a:ln w="50800"/>
                <a:solidFill>
                  <a:schemeClr val="bg1"/>
                </a:solidFill>
                <a:latin typeface="Arial" charset="0"/>
              </a:rPr>
              <a:t>These are NOT root causes, they</a:t>
            </a:r>
            <a:r>
              <a:rPr kumimoji="0" lang="en-US" sz="1800" b="1" i="0" u="none" strike="noStrike" normalizeH="0" dirty="0" smtClean="0">
                <a:ln w="50800"/>
                <a:solidFill>
                  <a:schemeClr val="bg1"/>
                </a:solidFill>
                <a:latin typeface="Arial" charset="0"/>
              </a:rPr>
              <a:t> may be a contributing cause but not the true root cause!</a:t>
            </a:r>
            <a:endParaRPr kumimoji="0" lang="en-US" sz="1800" b="1" i="0" u="none" strike="noStrike" normalizeH="0" baseline="0" dirty="0" smtClean="0">
              <a:ln w="50800"/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5260707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r" eaLnBrk="1" hangingPunct="1"/>
            <a:r>
              <a:rPr lang="en-US" b="1" dirty="0" smtClean="0">
                <a:ln w="50800"/>
                <a:solidFill>
                  <a:srgbClr val="000000"/>
                </a:solidFill>
              </a:rPr>
              <a:t>Root Cause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382000" cy="4695825"/>
          </a:xfrm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indent="0" eaLnBrk="1" hangingPunct="1">
              <a:buNone/>
            </a:pPr>
            <a:r>
              <a:rPr lang="en-US" sz="2800" b="1" i="1" dirty="0" smtClean="0">
                <a:ln w="50800"/>
                <a:solidFill>
                  <a:srgbClr val="000000"/>
                </a:solidFill>
              </a:rPr>
              <a:t>Root causes are weaknesses (ineffective processes or controls) in the system that cause or allow (fail to prevent) errors and nonconformance's.</a:t>
            </a:r>
            <a:r>
              <a:rPr lang="en-US" sz="2800" b="1" dirty="0" smtClean="0">
                <a:ln w="50800"/>
                <a:solidFill>
                  <a:srgbClr val="000000"/>
                </a:solidFill>
              </a:rPr>
              <a:t> </a:t>
            </a:r>
          </a:p>
          <a:p>
            <a:pPr marL="0" indent="0" eaLnBrk="1" hangingPunct="1">
              <a:buNone/>
            </a:pPr>
            <a:endParaRPr lang="en-US" sz="2800" b="1" dirty="0" smtClean="0">
              <a:ln w="50800"/>
              <a:solidFill>
                <a:srgbClr val="000000"/>
              </a:solidFill>
            </a:endParaRPr>
          </a:p>
          <a:p>
            <a:pPr marL="0" indent="0" eaLnBrk="1" hangingPunct="1">
              <a:buNone/>
            </a:pPr>
            <a:r>
              <a:rPr lang="en-US" sz="2800" b="1" dirty="0" smtClean="0">
                <a:ln w="50800"/>
                <a:solidFill>
                  <a:srgbClr val="000000"/>
                </a:solidFill>
              </a:rPr>
              <a:t>Effective corrective action will PREVENT recurrence or REDUCE THE FREQUENCY of occurrence.</a:t>
            </a:r>
          </a:p>
          <a:p>
            <a:pPr marL="0" indent="0" eaLnBrk="1" hangingPunct="1">
              <a:buNone/>
            </a:pPr>
            <a:endParaRPr lang="en-US" b="1" dirty="0" smtClean="0">
              <a:ln w="50800"/>
              <a:solidFill>
                <a:srgbClr val="000000"/>
              </a:solidFill>
            </a:endParaRPr>
          </a:p>
        </p:txBody>
      </p:sp>
      <p:pic>
        <p:nvPicPr>
          <p:cNvPr id="37894" name="Picture 5" descr="C:\Documents and Settings\F766d\Local Settings\Temporary Internet Files\Content.IE5\49NAWQ4L\MC90029350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05438" y="4867275"/>
            <a:ext cx="1787525" cy="133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63372593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r" eaLnBrk="1" hangingPunct="1"/>
            <a:r>
              <a:rPr lang="en-US" b="1" dirty="0" smtClean="0">
                <a:ln w="50800"/>
                <a:solidFill>
                  <a:srgbClr val="000000"/>
                </a:solidFill>
              </a:rPr>
              <a:t>5 Why’s</a:t>
            </a:r>
          </a:p>
        </p:txBody>
      </p:sp>
      <p:sp>
        <p:nvSpPr>
          <p:cNvPr id="40964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60488"/>
            <a:ext cx="8532812" cy="4695825"/>
          </a:xfrm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indent="0" eaLnBrk="1" hangingPunct="1">
              <a:buNone/>
            </a:pPr>
            <a:r>
              <a:rPr lang="en-US" sz="2400" b="1" dirty="0" smtClean="0">
                <a:ln w="50800"/>
                <a:solidFill>
                  <a:srgbClr val="000000"/>
                </a:solidFill>
              </a:rPr>
              <a:t>If you continue to ask Why? you will discover the systemic problem, rather than being satisfied with fixing a symptom. Symptoms that come from contributing causes</a:t>
            </a:r>
          </a:p>
        </p:txBody>
      </p:sp>
      <p:pic>
        <p:nvPicPr>
          <p:cNvPr id="3074" name="Picture 2" descr="C:\Users\MC0173\AppData\Local\Microsoft\Windows\Temporary Internet Files\Content.IE5\1SREMJW0\MC90038327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79546" y="4038600"/>
            <a:ext cx="1806854" cy="1795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72008464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7" name="Picture 2" descr="JeffersonMemorial_from_river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97400" y="1027113"/>
            <a:ext cx="4271963" cy="326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8" name="Text Box 3"/>
          <p:cNvSpPr txBox="1">
            <a:spLocks noChangeArrowheads="1"/>
          </p:cNvSpPr>
          <p:nvPr/>
        </p:nvSpPr>
        <p:spPr bwMode="auto">
          <a:xfrm>
            <a:off x="342900" y="1106488"/>
            <a:ext cx="4310439" cy="306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5707" tIns="42853" rIns="85707" bIns="42853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lvl1pPr defTabSz="8572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572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572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572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572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572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572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572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572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1300" b="1" dirty="0">
                <a:ln w="50800"/>
                <a:solidFill>
                  <a:schemeClr val="tx2"/>
                </a:solidFill>
                <a:latin typeface="Arial" charset="0"/>
              </a:rPr>
              <a:t>The stone on the Jefferson Memorial was crumbling</a:t>
            </a:r>
          </a:p>
        </p:txBody>
      </p:sp>
      <p:sp>
        <p:nvSpPr>
          <p:cNvPr id="2338820" name="Text Box 4"/>
          <p:cNvSpPr txBox="1">
            <a:spLocks noChangeArrowheads="1"/>
          </p:cNvSpPr>
          <p:nvPr/>
        </p:nvSpPr>
        <p:spPr bwMode="auto">
          <a:xfrm>
            <a:off x="401638" y="1484313"/>
            <a:ext cx="3228412" cy="357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5707" tIns="42853" rIns="85707" bIns="42853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defTabSz="8572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572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572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572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572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572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572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572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572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1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Why #1:  Why was it crumbling?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01638" y="1787525"/>
            <a:ext cx="5842000" cy="2320925"/>
            <a:chOff x="270" y="1201"/>
            <a:chExt cx="3927" cy="1559"/>
          </a:xfrm>
        </p:grpSpPr>
        <p:pic>
          <p:nvPicPr>
            <p:cNvPr id="42024" name="Picture 6" descr="Hozelock%20Ultra%209%20Spray%20Gun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117" y="1320"/>
              <a:ext cx="1080" cy="1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025" name="Text Box 7"/>
            <p:cNvSpPr txBox="1">
              <a:spLocks noChangeArrowheads="1"/>
            </p:cNvSpPr>
            <p:nvPr/>
          </p:nvSpPr>
          <p:spPr bwMode="auto">
            <a:xfrm>
              <a:off x="270" y="1201"/>
              <a:ext cx="2599" cy="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5707" tIns="42853" rIns="85707" bIns="42853"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>
              <a:lvl1pPr defTabSz="8572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8572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8572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8572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8572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8572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Ø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8572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Ø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8572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Ø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8572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Ø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sz="1300" b="1" dirty="0">
                  <a:ln w="50800"/>
                  <a:solidFill>
                    <a:schemeClr val="tx2"/>
                  </a:solidFill>
                  <a:latin typeface="Arial" charset="0"/>
                </a:rPr>
                <a:t>Frequent washings were weakening the stone.</a:t>
              </a:r>
            </a:p>
          </p:txBody>
        </p:sp>
      </p:grpSp>
      <p:sp>
        <p:nvSpPr>
          <p:cNvPr id="2338824" name="Text Box 8"/>
          <p:cNvSpPr txBox="1">
            <a:spLocks noChangeArrowheads="1"/>
          </p:cNvSpPr>
          <p:nvPr/>
        </p:nvSpPr>
        <p:spPr bwMode="auto">
          <a:xfrm>
            <a:off x="401638" y="2119313"/>
            <a:ext cx="3871216" cy="351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5707" tIns="42853" rIns="85707" bIns="42853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defTabSz="857250" eaLnBrk="0" hangingPunct="0">
              <a:spcBef>
                <a:spcPct val="0"/>
              </a:spcBef>
              <a:buClrTx/>
              <a:buFontTx/>
              <a:buNone/>
              <a:defRPr b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defRPr>
            </a:lvl1pPr>
            <a:lvl2pPr marL="742950" indent="-285750" defTabSz="857250" eaLnBrk="0" hangingPunct="0">
              <a:defRPr sz="2400">
                <a:latin typeface="Times New Roman" pitchFamily="18" charset="0"/>
              </a:defRPr>
            </a:lvl2pPr>
            <a:lvl3pPr marL="1143000" indent="-228600" defTabSz="857250" eaLnBrk="0" hangingPunct="0">
              <a:defRPr sz="2400">
                <a:latin typeface="Times New Roman" pitchFamily="18" charset="0"/>
              </a:defRPr>
            </a:lvl3pPr>
            <a:lvl4pPr marL="1600200" indent="-228600" defTabSz="857250" eaLnBrk="0" hangingPunct="0">
              <a:defRPr sz="2400">
                <a:latin typeface="Times New Roman" pitchFamily="18" charset="0"/>
              </a:defRPr>
            </a:lvl4pPr>
            <a:lvl5pPr marL="2057400" indent="-228600" defTabSz="857250" eaLnBrk="0" hangingPunct="0">
              <a:defRPr sz="2400">
                <a:latin typeface="Times New Roman" pitchFamily="18" charset="0"/>
              </a:defRPr>
            </a:lvl5pPr>
            <a:lvl6pPr marL="2514600" indent="-228600" defTabSz="8572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2400">
                <a:latin typeface="Times New Roman" pitchFamily="18" charset="0"/>
              </a:defRPr>
            </a:lvl6pPr>
            <a:lvl7pPr marL="2971800" indent="-228600" defTabSz="8572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2400">
                <a:latin typeface="Times New Roman" pitchFamily="18" charset="0"/>
              </a:defRPr>
            </a:lvl7pPr>
            <a:lvl8pPr marL="3429000" indent="-228600" defTabSz="8572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2400">
                <a:latin typeface="Times New Roman" pitchFamily="18" charset="0"/>
              </a:defRPr>
            </a:lvl8pPr>
            <a:lvl9pPr marL="3886200" indent="-228600" defTabSz="8572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2400">
                <a:latin typeface="Times New Roman" pitchFamily="18" charset="0"/>
              </a:defRPr>
            </a:lvl9pPr>
          </a:lstStyle>
          <a:p>
            <a:r>
              <a:rPr lang="en-US" dirty="0"/>
              <a:t>Why #2:  Why was it washed so often?</a:t>
            </a:r>
          </a:p>
        </p:txBody>
      </p:sp>
      <p:sp>
        <p:nvSpPr>
          <p:cNvPr id="2338825" name="Text Box 9"/>
          <p:cNvSpPr txBox="1">
            <a:spLocks noChangeArrowheads="1"/>
          </p:cNvSpPr>
          <p:nvPr/>
        </p:nvSpPr>
        <p:spPr bwMode="auto">
          <a:xfrm>
            <a:off x="419100" y="2784405"/>
            <a:ext cx="4305630" cy="323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5707" tIns="42853" rIns="85707" bIns="42853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defTabSz="857250" eaLnBrk="0" hangingPunct="0">
              <a:spcBef>
                <a:spcPct val="0"/>
              </a:spcBef>
              <a:buClrTx/>
              <a:buFontTx/>
              <a:buNone/>
              <a:defRPr b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defRPr>
            </a:lvl1pPr>
            <a:lvl2pPr marL="742950" indent="-285750" defTabSz="857250" eaLnBrk="0" hangingPunct="0">
              <a:defRPr sz="2400">
                <a:latin typeface="Times New Roman" pitchFamily="18" charset="0"/>
              </a:defRPr>
            </a:lvl2pPr>
            <a:lvl3pPr marL="1143000" indent="-228600" defTabSz="857250" eaLnBrk="0" hangingPunct="0">
              <a:defRPr sz="2400">
                <a:latin typeface="Times New Roman" pitchFamily="18" charset="0"/>
              </a:defRPr>
            </a:lvl3pPr>
            <a:lvl4pPr marL="1600200" indent="-228600" defTabSz="857250" eaLnBrk="0" hangingPunct="0">
              <a:defRPr sz="2400">
                <a:latin typeface="Times New Roman" pitchFamily="18" charset="0"/>
              </a:defRPr>
            </a:lvl4pPr>
            <a:lvl5pPr marL="2057400" indent="-228600" defTabSz="857250" eaLnBrk="0" hangingPunct="0">
              <a:defRPr sz="2400">
                <a:latin typeface="Times New Roman" pitchFamily="18" charset="0"/>
              </a:defRPr>
            </a:lvl5pPr>
            <a:lvl6pPr marL="2514600" indent="-228600" defTabSz="8572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2400">
                <a:latin typeface="Times New Roman" pitchFamily="18" charset="0"/>
              </a:defRPr>
            </a:lvl6pPr>
            <a:lvl7pPr marL="2971800" indent="-228600" defTabSz="8572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2400">
                <a:latin typeface="Times New Roman" pitchFamily="18" charset="0"/>
              </a:defRPr>
            </a:lvl7pPr>
            <a:lvl8pPr marL="3429000" indent="-228600" defTabSz="8572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2400">
                <a:latin typeface="Times New Roman" pitchFamily="18" charset="0"/>
              </a:defRPr>
            </a:lvl8pPr>
            <a:lvl9pPr marL="3886200" indent="-228600" defTabSz="8572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2400">
                <a:latin typeface="Times New Roman" pitchFamily="18" charset="0"/>
              </a:defRPr>
            </a:lvl9pPr>
          </a:lstStyle>
          <a:p>
            <a:r>
              <a:rPr lang="en-US" sz="1400" dirty="0"/>
              <a:t>Why #3:  Why are there so many bird droppings?</a:t>
            </a:r>
          </a:p>
        </p:txBody>
      </p:sp>
      <p:sp>
        <p:nvSpPr>
          <p:cNvPr id="2338826" name="Text Box 10"/>
          <p:cNvSpPr txBox="1">
            <a:spLocks noChangeArrowheads="1"/>
          </p:cNvSpPr>
          <p:nvPr/>
        </p:nvSpPr>
        <p:spPr bwMode="auto">
          <a:xfrm>
            <a:off x="401638" y="3392488"/>
            <a:ext cx="3813508" cy="318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5707" tIns="42853" rIns="85707" bIns="42853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defTabSz="857250" eaLnBrk="0" hangingPunct="0">
              <a:spcBef>
                <a:spcPct val="0"/>
              </a:spcBef>
              <a:buClrTx/>
              <a:buFontTx/>
              <a:buNone/>
              <a:defRPr sz="1400" b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defRPr>
            </a:lvl1pPr>
            <a:lvl2pPr marL="742950" indent="-285750" defTabSz="857250" eaLnBrk="0" hangingPunct="0">
              <a:defRPr sz="2400">
                <a:latin typeface="Times New Roman" pitchFamily="18" charset="0"/>
              </a:defRPr>
            </a:lvl2pPr>
            <a:lvl3pPr marL="1143000" indent="-228600" defTabSz="857250" eaLnBrk="0" hangingPunct="0">
              <a:defRPr sz="2400">
                <a:latin typeface="Times New Roman" pitchFamily="18" charset="0"/>
              </a:defRPr>
            </a:lvl3pPr>
            <a:lvl4pPr marL="1600200" indent="-228600" defTabSz="857250" eaLnBrk="0" hangingPunct="0">
              <a:defRPr sz="2400">
                <a:latin typeface="Times New Roman" pitchFamily="18" charset="0"/>
              </a:defRPr>
            </a:lvl4pPr>
            <a:lvl5pPr marL="2057400" indent="-228600" defTabSz="857250" eaLnBrk="0" hangingPunct="0">
              <a:defRPr sz="2400">
                <a:latin typeface="Times New Roman" pitchFamily="18" charset="0"/>
              </a:defRPr>
            </a:lvl5pPr>
            <a:lvl6pPr marL="2514600" indent="-228600" defTabSz="8572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2400">
                <a:latin typeface="Times New Roman" pitchFamily="18" charset="0"/>
              </a:defRPr>
            </a:lvl6pPr>
            <a:lvl7pPr marL="2971800" indent="-228600" defTabSz="8572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2400">
                <a:latin typeface="Times New Roman" pitchFamily="18" charset="0"/>
              </a:defRPr>
            </a:lvl7pPr>
            <a:lvl8pPr marL="3429000" indent="-228600" defTabSz="8572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2400">
                <a:latin typeface="Times New Roman" pitchFamily="18" charset="0"/>
              </a:defRPr>
            </a:lvl8pPr>
            <a:lvl9pPr marL="3886200" indent="-228600" defTabSz="8572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2400">
                <a:latin typeface="Times New Roman" pitchFamily="18" charset="0"/>
              </a:defRPr>
            </a:lvl9pPr>
          </a:lstStyle>
          <a:p>
            <a:r>
              <a:rPr lang="en-US" dirty="0"/>
              <a:t>Why #4:  Why were there so many spiders?</a:t>
            </a:r>
          </a:p>
        </p:txBody>
      </p:sp>
      <p:sp>
        <p:nvSpPr>
          <p:cNvPr id="2338827" name="Text Box 11"/>
          <p:cNvSpPr txBox="1">
            <a:spLocks noChangeArrowheads="1"/>
          </p:cNvSpPr>
          <p:nvPr/>
        </p:nvSpPr>
        <p:spPr bwMode="auto">
          <a:xfrm>
            <a:off x="401638" y="4027488"/>
            <a:ext cx="4060371" cy="318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5707" tIns="42853" rIns="85707" bIns="42853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defTabSz="857250" eaLnBrk="0" hangingPunct="0">
              <a:spcBef>
                <a:spcPct val="0"/>
              </a:spcBef>
              <a:buClrTx/>
              <a:buFontTx/>
              <a:buNone/>
              <a:defRPr sz="1400" b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defRPr>
            </a:lvl1pPr>
            <a:lvl2pPr marL="742950" indent="-285750" defTabSz="857250" eaLnBrk="0" hangingPunct="0">
              <a:defRPr sz="2400">
                <a:latin typeface="Times New Roman" pitchFamily="18" charset="0"/>
              </a:defRPr>
            </a:lvl2pPr>
            <a:lvl3pPr marL="1143000" indent="-228600" defTabSz="857250" eaLnBrk="0" hangingPunct="0">
              <a:defRPr sz="2400">
                <a:latin typeface="Times New Roman" pitchFamily="18" charset="0"/>
              </a:defRPr>
            </a:lvl3pPr>
            <a:lvl4pPr marL="1600200" indent="-228600" defTabSz="857250" eaLnBrk="0" hangingPunct="0">
              <a:defRPr sz="2400">
                <a:latin typeface="Times New Roman" pitchFamily="18" charset="0"/>
              </a:defRPr>
            </a:lvl4pPr>
            <a:lvl5pPr marL="2057400" indent="-228600" defTabSz="857250" eaLnBrk="0" hangingPunct="0">
              <a:defRPr sz="2400">
                <a:latin typeface="Times New Roman" pitchFamily="18" charset="0"/>
              </a:defRPr>
            </a:lvl5pPr>
            <a:lvl6pPr marL="2514600" indent="-228600" defTabSz="8572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2400">
                <a:latin typeface="Times New Roman" pitchFamily="18" charset="0"/>
              </a:defRPr>
            </a:lvl6pPr>
            <a:lvl7pPr marL="2971800" indent="-228600" defTabSz="8572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2400">
                <a:latin typeface="Times New Roman" pitchFamily="18" charset="0"/>
              </a:defRPr>
            </a:lvl7pPr>
            <a:lvl8pPr marL="3429000" indent="-228600" defTabSz="8572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2400">
                <a:latin typeface="Times New Roman" pitchFamily="18" charset="0"/>
              </a:defRPr>
            </a:lvl8pPr>
            <a:lvl9pPr marL="3886200" indent="-228600" defTabSz="8572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2400">
                <a:latin typeface="Times New Roman" pitchFamily="18" charset="0"/>
              </a:defRPr>
            </a:lvl9pPr>
          </a:lstStyle>
          <a:p>
            <a:r>
              <a:rPr lang="en-US" dirty="0"/>
              <a:t>Why #5:  So why were there so many midges?</a:t>
            </a:r>
          </a:p>
        </p:txBody>
      </p: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401638" y="976505"/>
            <a:ext cx="8647762" cy="3268662"/>
            <a:chOff x="270" y="656"/>
            <a:chExt cx="5812" cy="2196"/>
          </a:xfrm>
        </p:grpSpPr>
        <p:pic>
          <p:nvPicPr>
            <p:cNvPr id="42022" name="Picture 14" descr="JeffersonMemorial_from_river_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7" y="656"/>
              <a:ext cx="2955" cy="2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021" name="Text Box 13"/>
            <p:cNvSpPr txBox="1">
              <a:spLocks noChangeArrowheads="1"/>
            </p:cNvSpPr>
            <p:nvPr/>
          </p:nvSpPr>
          <p:spPr bwMode="auto">
            <a:xfrm>
              <a:off x="270" y="1628"/>
              <a:ext cx="1733" cy="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5707" tIns="42853" rIns="85707" bIns="42853"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>
              <a:lvl1pPr defTabSz="8572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8572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8572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8572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8572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8572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Ø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8572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Ø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8572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Ø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8572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Ø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sz="1300" b="1" dirty="0">
                  <a:ln w="50800"/>
                  <a:solidFill>
                    <a:schemeClr val="tx2"/>
                  </a:solidFill>
                  <a:latin typeface="Arial" charset="0"/>
                </a:rPr>
                <a:t>To remove the bird droppings.</a:t>
              </a:r>
            </a:p>
          </p:txBody>
        </p:sp>
        <p:pic>
          <p:nvPicPr>
            <p:cNvPr id="42023" name="Picture 15" descr="poo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2" y="1202"/>
              <a:ext cx="2250" cy="1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419100" y="664504"/>
            <a:ext cx="8801751" cy="3005926"/>
            <a:chOff x="270" y="430"/>
            <a:chExt cx="5780" cy="2020"/>
          </a:xfrm>
        </p:grpSpPr>
        <p:sp>
          <p:nvSpPr>
            <p:cNvPr id="42018" name="Text Box 17"/>
            <p:cNvSpPr txBox="1">
              <a:spLocks noChangeArrowheads="1"/>
            </p:cNvSpPr>
            <p:nvPr/>
          </p:nvSpPr>
          <p:spPr bwMode="auto">
            <a:xfrm>
              <a:off x="270" y="2056"/>
              <a:ext cx="2560" cy="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5707" tIns="42853" rIns="85707" bIns="42853"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>
              <a:lvl1pPr defTabSz="8572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8572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8572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8572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8572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8572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Ø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8572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Ø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8572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Ø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8572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Ø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sz="1300" b="1" dirty="0">
                  <a:ln w="50800"/>
                  <a:solidFill>
                    <a:schemeClr val="tx2"/>
                  </a:solidFill>
                  <a:latin typeface="Arial" charset="0"/>
                </a:rPr>
                <a:t>Birds were eating the abundant spiders there.</a:t>
              </a:r>
            </a:p>
          </p:txBody>
        </p:sp>
        <p:pic>
          <p:nvPicPr>
            <p:cNvPr id="42019" name="Picture 18" descr="istockphoto_329084_spiders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0" y="430"/>
              <a:ext cx="1495" cy="1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20" name="Picture 19" descr="istockphoto_329084_spiders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4430" y="830"/>
              <a:ext cx="1620" cy="1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38836" name="AutoShape 20"/>
          <p:cNvSpPr>
            <a:spLocks noChangeArrowheads="1"/>
          </p:cNvSpPr>
          <p:nvPr/>
        </p:nvSpPr>
        <p:spPr bwMode="auto">
          <a:xfrm>
            <a:off x="401638" y="5105400"/>
            <a:ext cx="8164513" cy="12493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BC0000"/>
              </a:gs>
              <a:gs pos="50000">
                <a:srgbClr val="570000"/>
              </a:gs>
              <a:gs pos="100000">
                <a:srgbClr val="BC0000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85707" tIns="42853" rIns="85707" bIns="42853" anchor="ctr"/>
          <a:lstStyle/>
          <a:p>
            <a:pPr algn="ctr" defTabSz="857250" eaLnBrk="0" hangingPunct="0">
              <a:spcBef>
                <a:spcPct val="0"/>
              </a:spcBef>
              <a:buClrTx/>
              <a:buFontTx/>
              <a:buNone/>
            </a:pPr>
            <a:r>
              <a:rPr lang="en-US" sz="1900" b="1" i="1" dirty="0">
                <a:solidFill>
                  <a:schemeClr val="bg1"/>
                </a:solidFill>
                <a:latin typeface="Arial" charset="0"/>
              </a:rPr>
              <a:t>Solution:  Delay turning on the spot lights until one hour after sunset, by which time midge population is down 90%.  By doing this, the food chain is broken and less frequent washings are required.</a:t>
            </a:r>
          </a:p>
        </p:txBody>
      </p:sp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401638" y="796568"/>
            <a:ext cx="8361363" cy="3768725"/>
            <a:chOff x="270" y="562"/>
            <a:chExt cx="5657" cy="2532"/>
          </a:xfrm>
        </p:grpSpPr>
        <p:sp>
          <p:nvSpPr>
            <p:cNvPr id="42014" name="Text Box 22"/>
            <p:cNvSpPr txBox="1">
              <a:spLocks noChangeArrowheads="1"/>
            </p:cNvSpPr>
            <p:nvPr/>
          </p:nvSpPr>
          <p:spPr bwMode="auto">
            <a:xfrm>
              <a:off x="270" y="2483"/>
              <a:ext cx="2271" cy="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5707" tIns="42853" rIns="85707" bIns="42853"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>
              <a:lvl1pPr defTabSz="8572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8572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8572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8572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8572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8572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Ø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8572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Ø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8572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Ø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8572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Ø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sz="1300" b="1" dirty="0">
                  <a:ln w="50800"/>
                  <a:solidFill>
                    <a:schemeClr val="tx2"/>
                  </a:solidFill>
                  <a:latin typeface="Arial" charset="0"/>
                </a:rPr>
                <a:t>Spiders were attracted to all the midges.</a:t>
              </a:r>
            </a:p>
          </p:txBody>
        </p:sp>
        <p:pic>
          <p:nvPicPr>
            <p:cNvPr id="42015" name="Picture 23" descr="learnmore?view=277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7" y="618"/>
              <a:ext cx="1020" cy="10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16" name="Picture 24" descr="learnmore?view=277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5" y="562"/>
              <a:ext cx="1020" cy="10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17" name="Picture 25" descr="learnmore?view=277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1" y="2074"/>
              <a:ext cx="1020" cy="10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Group 26"/>
          <p:cNvGrpSpPr>
            <a:grpSpLocks/>
          </p:cNvGrpSpPr>
          <p:nvPr/>
        </p:nvGrpSpPr>
        <p:grpSpPr bwMode="auto">
          <a:xfrm>
            <a:off x="441348" y="952500"/>
            <a:ext cx="8143875" cy="4227513"/>
            <a:chOff x="270" y="640"/>
            <a:chExt cx="5474" cy="2840"/>
          </a:xfrm>
        </p:grpSpPr>
        <p:sp>
          <p:nvSpPr>
            <p:cNvPr id="42002" name="Text Box 27"/>
            <p:cNvSpPr txBox="1">
              <a:spLocks noChangeArrowheads="1"/>
            </p:cNvSpPr>
            <p:nvPr/>
          </p:nvSpPr>
          <p:spPr bwMode="auto">
            <a:xfrm>
              <a:off x="270" y="2911"/>
              <a:ext cx="3535" cy="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5707" tIns="42853" rIns="85707" bIns="42853"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>
              <a:lvl1pPr defTabSz="8572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8572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8572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8572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8572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8572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Ø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8572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Ø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8572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Ø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8572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Ø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sz="1300" b="1" dirty="0">
                  <a:ln w="50800"/>
                  <a:solidFill>
                    <a:schemeClr val="tx2"/>
                  </a:solidFill>
                  <a:latin typeface="Arial" charset="0"/>
                </a:rPr>
                <a:t>Every evening at dusk, midges emerge in a mating frenzy.  At this same time, Park Services turns on its spotlights, which attracted all of the midges.</a:t>
              </a:r>
            </a:p>
          </p:txBody>
        </p:sp>
        <p:pic>
          <p:nvPicPr>
            <p:cNvPr id="42003" name="Picture 28" descr="31FPPJB03VL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3673" y="1800"/>
              <a:ext cx="1680" cy="1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004" name="AutoShape 29"/>
            <p:cNvSpPr>
              <a:spLocks noChangeArrowheads="1"/>
            </p:cNvSpPr>
            <p:nvPr/>
          </p:nvSpPr>
          <p:spPr bwMode="auto">
            <a:xfrm>
              <a:off x="2848" y="2488"/>
              <a:ext cx="152" cy="13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4974 w 21600"/>
                <a:gd name="T13" fmla="*/ 2274 h 21600"/>
                <a:gd name="T14" fmla="*/ 16626 w 21600"/>
                <a:gd name="T15" fmla="*/ 1364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00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5" name="AutoShape 30"/>
            <p:cNvSpPr>
              <a:spLocks noChangeArrowheads="1"/>
            </p:cNvSpPr>
            <p:nvPr/>
          </p:nvSpPr>
          <p:spPr bwMode="auto">
            <a:xfrm>
              <a:off x="3768" y="1024"/>
              <a:ext cx="152" cy="13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4974 w 21600"/>
                <a:gd name="T13" fmla="*/ 2274 h 21600"/>
                <a:gd name="T14" fmla="*/ 16626 w 21600"/>
                <a:gd name="T15" fmla="*/ 1364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00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6" name="AutoShape 31"/>
            <p:cNvSpPr>
              <a:spLocks noChangeArrowheads="1"/>
            </p:cNvSpPr>
            <p:nvPr/>
          </p:nvSpPr>
          <p:spPr bwMode="auto">
            <a:xfrm>
              <a:off x="4456" y="640"/>
              <a:ext cx="152" cy="13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4974 w 21600"/>
                <a:gd name="T13" fmla="*/ 2274 h 21600"/>
                <a:gd name="T14" fmla="*/ 16626 w 21600"/>
                <a:gd name="T15" fmla="*/ 1364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00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7" name="AutoShape 32"/>
            <p:cNvSpPr>
              <a:spLocks noChangeArrowheads="1"/>
            </p:cNvSpPr>
            <p:nvPr/>
          </p:nvSpPr>
          <p:spPr bwMode="auto">
            <a:xfrm>
              <a:off x="5080" y="776"/>
              <a:ext cx="152" cy="13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4974 w 21600"/>
                <a:gd name="T13" fmla="*/ 2274 h 21600"/>
                <a:gd name="T14" fmla="*/ 16626 w 21600"/>
                <a:gd name="T15" fmla="*/ 1364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00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8" name="AutoShape 33"/>
            <p:cNvSpPr>
              <a:spLocks noChangeArrowheads="1"/>
            </p:cNvSpPr>
            <p:nvPr/>
          </p:nvSpPr>
          <p:spPr bwMode="auto">
            <a:xfrm>
              <a:off x="5592" y="1128"/>
              <a:ext cx="152" cy="13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4974 w 21600"/>
                <a:gd name="T13" fmla="*/ 2274 h 21600"/>
                <a:gd name="T14" fmla="*/ 16626 w 21600"/>
                <a:gd name="T15" fmla="*/ 1364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00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9" name="AutoShape 34"/>
            <p:cNvSpPr>
              <a:spLocks noChangeArrowheads="1"/>
            </p:cNvSpPr>
            <p:nvPr/>
          </p:nvSpPr>
          <p:spPr bwMode="auto">
            <a:xfrm>
              <a:off x="3464" y="2672"/>
              <a:ext cx="152" cy="13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4974 w 21600"/>
                <a:gd name="T13" fmla="*/ 2274 h 21600"/>
                <a:gd name="T14" fmla="*/ 16626 w 21600"/>
                <a:gd name="T15" fmla="*/ 1364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00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10" name="AutoShape 35"/>
            <p:cNvSpPr>
              <a:spLocks noChangeArrowheads="1"/>
            </p:cNvSpPr>
            <p:nvPr/>
          </p:nvSpPr>
          <p:spPr bwMode="auto">
            <a:xfrm>
              <a:off x="4760" y="1064"/>
              <a:ext cx="152" cy="13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4974 w 21600"/>
                <a:gd name="T13" fmla="*/ 2274 h 21600"/>
                <a:gd name="T14" fmla="*/ 16626 w 21600"/>
                <a:gd name="T15" fmla="*/ 1364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00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11" name="AutoShape 36"/>
            <p:cNvSpPr>
              <a:spLocks noChangeArrowheads="1"/>
            </p:cNvSpPr>
            <p:nvPr/>
          </p:nvSpPr>
          <p:spPr bwMode="auto">
            <a:xfrm>
              <a:off x="3320" y="2088"/>
              <a:ext cx="224" cy="22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14 w 21600"/>
                <a:gd name="T13" fmla="*/ 2314 h 21600"/>
                <a:gd name="T14" fmla="*/ 16586 w 21600"/>
                <a:gd name="T15" fmla="*/ 1369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99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12" name="AutoShape 37"/>
            <p:cNvSpPr>
              <a:spLocks noChangeArrowheads="1"/>
            </p:cNvSpPr>
            <p:nvPr/>
          </p:nvSpPr>
          <p:spPr bwMode="auto">
            <a:xfrm>
              <a:off x="4016" y="648"/>
              <a:ext cx="224" cy="22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14 w 21600"/>
                <a:gd name="T13" fmla="*/ 2314 h 21600"/>
                <a:gd name="T14" fmla="*/ 16586 w 21600"/>
                <a:gd name="T15" fmla="*/ 1369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99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13" name="AutoShape 38"/>
            <p:cNvSpPr>
              <a:spLocks noChangeArrowheads="1"/>
            </p:cNvSpPr>
            <p:nvPr/>
          </p:nvSpPr>
          <p:spPr bwMode="auto">
            <a:xfrm>
              <a:off x="5504" y="760"/>
              <a:ext cx="224" cy="22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14 w 21600"/>
                <a:gd name="T13" fmla="*/ 2314 h 21600"/>
                <a:gd name="T14" fmla="*/ 16586 w 21600"/>
                <a:gd name="T15" fmla="*/ 1369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99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2000" name="Rectangle 39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1429" tIns="45714" rIns="91429" bIns="45714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eaLnBrk="1" hangingPunct="1"/>
            <a:r>
              <a:rPr lang="en-US" b="1" dirty="0" smtClean="0">
                <a:ln w="50800"/>
                <a:solidFill>
                  <a:schemeClr val="tx2"/>
                </a:solidFill>
              </a:rPr>
              <a:t>The 5 Whys</a:t>
            </a:r>
          </a:p>
        </p:txBody>
      </p:sp>
    </p:spTree>
    <p:extLst>
      <p:ext uri="{BB962C8B-B14F-4D97-AF65-F5344CB8AC3E}">
        <p14:creationId xmlns:p14="http://schemas.microsoft.com/office/powerpoint/2010/main" xmlns="" val="1230298274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8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8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8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8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8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8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38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338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8820" grpId="0"/>
      <p:bldP spid="2338824" grpId="0"/>
      <p:bldP spid="2338825" grpId="0"/>
      <p:bldP spid="2338826" grpId="0"/>
      <p:bldP spid="2338827" grpId="0"/>
      <p:bldP spid="233883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349375" y="307975"/>
            <a:ext cx="7551738" cy="827088"/>
          </a:xfrm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r" eaLnBrk="1" hangingPunct="1"/>
            <a:r>
              <a:rPr lang="en-US" b="1" dirty="0" smtClean="0">
                <a:ln w="50800"/>
                <a:solidFill>
                  <a:srgbClr val="000000"/>
                </a:solidFill>
              </a:rPr>
              <a:t>5 Why Summary</a:t>
            </a:r>
          </a:p>
        </p:txBody>
      </p:sp>
      <p:sp>
        <p:nvSpPr>
          <p:cNvPr id="44036" name="Text Box 1031"/>
          <p:cNvSpPr txBox="1">
            <a:spLocks noChangeArrowheads="1"/>
          </p:cNvSpPr>
          <p:nvPr/>
        </p:nvSpPr>
        <p:spPr bwMode="auto">
          <a:xfrm>
            <a:off x="76200" y="1295400"/>
            <a:ext cx="6972300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lvl1pPr indent="2317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7850" indent="-2317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sz="1800" b="1" dirty="0">
                <a:ln w="50800"/>
                <a:solidFill>
                  <a:srgbClr val="000000"/>
                </a:solidFill>
              </a:rPr>
              <a:t>What if the team does not identify the Root Cause?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en-US" sz="1800" b="1" dirty="0">
              <a:ln w="50800"/>
              <a:solidFill>
                <a:srgbClr val="000000"/>
              </a:solidFill>
            </a:endParaRPr>
          </a:p>
          <a:p>
            <a:pPr marL="631825" lvl="1" indent="-285750"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1800" b="1" dirty="0">
                <a:ln w="50800"/>
                <a:solidFill>
                  <a:srgbClr val="000000"/>
                </a:solidFill>
              </a:rPr>
              <a:t>Possibly the problem was not defined well.</a:t>
            </a:r>
          </a:p>
          <a:p>
            <a:pPr marL="631825" lvl="1" indent="-285750"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en-US" sz="1800" b="1" dirty="0">
              <a:ln w="50800"/>
              <a:solidFill>
                <a:srgbClr val="000000"/>
              </a:solidFill>
            </a:endParaRPr>
          </a:p>
          <a:p>
            <a:pPr marL="631825" lvl="1" indent="-285750"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1800" b="1" dirty="0">
                <a:ln w="50800"/>
                <a:solidFill>
                  <a:srgbClr val="000000"/>
                </a:solidFill>
              </a:rPr>
              <a:t>Possibly working on symptoms instead of </a:t>
            </a:r>
            <a:r>
              <a:rPr lang="en-US" sz="1800" b="1" dirty="0" smtClean="0">
                <a:ln w="50800"/>
                <a:solidFill>
                  <a:srgbClr val="000000"/>
                </a:solidFill>
              </a:rPr>
              <a:t>the real </a:t>
            </a:r>
            <a:r>
              <a:rPr lang="en-US" sz="1800" b="1" dirty="0">
                <a:ln w="50800"/>
                <a:solidFill>
                  <a:srgbClr val="000000"/>
                </a:solidFill>
              </a:rPr>
              <a:t>problem (problem definition!)</a:t>
            </a:r>
          </a:p>
          <a:p>
            <a:pPr marL="631825" lvl="1" indent="-285750"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en-US" sz="1800" b="1" dirty="0">
              <a:ln w="50800"/>
              <a:solidFill>
                <a:srgbClr val="000000"/>
              </a:solidFill>
            </a:endParaRPr>
          </a:p>
          <a:p>
            <a:pPr marL="631825" lvl="1" indent="-285750"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1800" b="1" dirty="0">
                <a:ln w="50800"/>
                <a:solidFill>
                  <a:srgbClr val="000000"/>
                </a:solidFill>
              </a:rPr>
              <a:t>Possibly some of the “facts” are not true – confirm with data.</a:t>
            </a:r>
          </a:p>
          <a:p>
            <a:pPr marL="631825" lvl="1" indent="-285750"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en-US" sz="1800" b="1" dirty="0">
              <a:ln w="50800"/>
              <a:solidFill>
                <a:srgbClr val="000000"/>
              </a:solidFill>
            </a:endParaRPr>
          </a:p>
          <a:p>
            <a:pPr marL="631825" lvl="1" indent="-285750"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1800" b="1" dirty="0">
                <a:ln w="50800"/>
                <a:solidFill>
                  <a:srgbClr val="000000"/>
                </a:solidFill>
              </a:rPr>
              <a:t>Possibly the team doesn’t include the right people to fully understand the problem.</a:t>
            </a:r>
          </a:p>
          <a:p>
            <a:pPr marL="631825" lvl="1" indent="-285750"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en-US" sz="1800" b="1" dirty="0">
              <a:ln w="50800"/>
              <a:solidFill>
                <a:srgbClr val="000000"/>
              </a:solidFill>
            </a:endParaRPr>
          </a:p>
          <a:p>
            <a:pPr marL="631825" lvl="1" indent="-285750"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1800" b="1" dirty="0">
                <a:ln w="50800"/>
                <a:solidFill>
                  <a:srgbClr val="000000"/>
                </a:solidFill>
              </a:rPr>
              <a:t>Possibly skipped a step or two, missing critical information – better to take “baby steps”.</a:t>
            </a:r>
          </a:p>
        </p:txBody>
      </p:sp>
      <p:pic>
        <p:nvPicPr>
          <p:cNvPr id="44038" name="Picture 1033" descr="bs02091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7311" y="3315741"/>
            <a:ext cx="2322512" cy="200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9621504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1898"/>
            <a:ext cx="8458200" cy="1096963"/>
          </a:xfrm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r" eaLnBrk="1" hangingPunct="1"/>
            <a:r>
              <a:rPr lang="en-US" b="1" dirty="0" smtClean="0">
                <a:ln w="50800"/>
                <a:solidFill>
                  <a:srgbClr val="000000"/>
                </a:solidFill>
              </a:rPr>
              <a:t>How to get to the 5 Why if your not sure you have only one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304800" y="6248400"/>
            <a:ext cx="8382000" cy="381000"/>
          </a:xfrm>
          <a:prstGeom prst="rect">
            <a:avLst/>
          </a:prstGeom>
          <a:ln/>
          <a:effectLst>
            <a:outerShdw dist="23000" dir="5400000" rotWithShape="0">
              <a:schemeClr val="bg1">
                <a:alpha val="35000"/>
              </a:scheme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buSzTx/>
              <a:buFontTx/>
              <a:buNone/>
              <a:tabLst/>
            </a:pPr>
            <a:r>
              <a:rPr kumimoji="0" lang="en-US" sz="1800" b="1" i="0" u="none" strike="noStrike" normalizeH="0" baseline="0" dirty="0" smtClean="0">
                <a:ln w="50800"/>
                <a:solidFill>
                  <a:schemeClr val="bg2">
                    <a:lumMod val="95000"/>
                  </a:schemeClr>
                </a:solidFill>
                <a:latin typeface="Arial" charset="0"/>
              </a:rPr>
              <a:t>Gather your</a:t>
            </a:r>
            <a:r>
              <a:rPr kumimoji="0" lang="en-US" sz="1800" b="1" i="0" u="none" strike="noStrike" normalizeH="0" dirty="0" smtClean="0">
                <a:ln w="50800"/>
                <a:solidFill>
                  <a:schemeClr val="bg2">
                    <a:lumMod val="95000"/>
                  </a:schemeClr>
                </a:solidFill>
                <a:latin typeface="Arial" charset="0"/>
              </a:rPr>
              <a:t> team, identify the possible causes, select Top 3</a:t>
            </a:r>
            <a:endParaRPr kumimoji="0" lang="en-US" sz="1800" b="1" i="0" u="none" strike="noStrike" normalizeH="0" baseline="0" dirty="0" smtClean="0">
              <a:ln w="50800"/>
              <a:solidFill>
                <a:schemeClr val="bg2">
                  <a:lumMod val="95000"/>
                </a:schemeClr>
              </a:solidFill>
              <a:latin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223481"/>
            <a:ext cx="7696200" cy="4864171"/>
          </a:xfrm>
          <a:prstGeom prst="rect">
            <a:avLst/>
          </a:prstGeom>
        </p:spPr>
      </p:pic>
      <p:pic>
        <p:nvPicPr>
          <p:cNvPr id="45062" name="Picture 7" descr="j032916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26213" y="1200150"/>
            <a:ext cx="1812925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05944122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r"/>
            <a:r>
              <a:rPr lang="en-US" b="1" dirty="0" smtClean="0">
                <a:ln w="50800"/>
                <a:solidFill>
                  <a:srgbClr val="000000"/>
                </a:solidFill>
              </a:rPr>
              <a:t>Steps in an 8D</a:t>
            </a:r>
            <a:endParaRPr lang="en-US" b="1" dirty="0">
              <a:ln w="50800"/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458200" cy="4695825"/>
          </a:xfrm>
        </p:spPr>
        <p:txBody>
          <a:bodyPr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lnSpc>
                <a:spcPct val="100000"/>
              </a:lnSpc>
              <a:buNone/>
            </a:pPr>
            <a:endParaRPr lang="en-US" sz="1800" dirty="0" smtClean="0">
              <a:ln w="50800"/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en-US" sz="1800" dirty="0">
              <a:ln w="50800"/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en-US" sz="1800" b="1" dirty="0">
              <a:ln w="50800"/>
              <a:solidFill>
                <a:schemeClr val="tx2"/>
              </a:solidFill>
            </a:endParaRPr>
          </a:p>
        </p:txBody>
      </p:sp>
      <p:sp>
        <p:nvSpPr>
          <p:cNvPr id="6" name="Rectangle 1026"/>
          <p:cNvSpPr txBox="1">
            <a:spLocks noChangeArrowheads="1"/>
          </p:cNvSpPr>
          <p:nvPr/>
        </p:nvSpPr>
        <p:spPr bwMode="auto">
          <a:xfrm>
            <a:off x="1230313" y="1331913"/>
            <a:ext cx="7573962" cy="4719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lvl1pPr marL="342900" indent="-3429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67C6"/>
              </a:buClr>
              <a:buChar char="•"/>
              <a:defRPr sz="2800">
                <a:solidFill>
                  <a:srgbClr val="29292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67C6"/>
              </a:buClr>
              <a:buChar char="•"/>
              <a:defRPr sz="2400">
                <a:solidFill>
                  <a:srgbClr val="292929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67C6"/>
              </a:buClr>
              <a:buChar char="•"/>
              <a:defRPr sz="2000">
                <a:solidFill>
                  <a:srgbClr val="292929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7C6"/>
              </a:buClr>
              <a:buChar char="•"/>
              <a:defRPr sz="2000">
                <a:solidFill>
                  <a:srgbClr val="29292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eaLnBrk="1" hangingPunct="1">
              <a:spcAft>
                <a:spcPts val="1200"/>
              </a:spcAft>
              <a:buNone/>
            </a:pPr>
            <a:r>
              <a:rPr lang="en-US" sz="3500" kern="0" dirty="0" smtClean="0">
                <a:ln w="50800"/>
                <a:solidFill>
                  <a:srgbClr val="000000"/>
                </a:solidFill>
              </a:rPr>
              <a:t>The steps in 8D:</a:t>
            </a:r>
            <a:endParaRPr lang="en-US" sz="2400" kern="0" dirty="0" smtClean="0">
              <a:ln w="50800"/>
              <a:solidFill>
                <a:srgbClr val="000000"/>
              </a:solidFill>
            </a:endParaRPr>
          </a:p>
          <a:p>
            <a:pPr lvl="1" eaLnBrk="1" hangingPunct="1">
              <a:spcAft>
                <a:spcPts val="1200"/>
              </a:spcAft>
            </a:pPr>
            <a:r>
              <a:rPr lang="en-US" kern="0" dirty="0" smtClean="0">
                <a:ln w="50800"/>
                <a:solidFill>
                  <a:srgbClr val="000000"/>
                </a:solidFill>
              </a:rPr>
              <a:t>D#1 </a:t>
            </a:r>
            <a:r>
              <a:rPr lang="en-US" b="1" kern="0" dirty="0" smtClean="0">
                <a:ln w="50800"/>
                <a:solidFill>
                  <a:srgbClr val="000000"/>
                </a:solidFill>
              </a:rPr>
              <a:t>Establish</a:t>
            </a:r>
            <a:r>
              <a:rPr lang="en-US" kern="0" dirty="0" smtClean="0">
                <a:ln w="50800"/>
                <a:solidFill>
                  <a:srgbClr val="000000"/>
                </a:solidFill>
              </a:rPr>
              <a:t> the team</a:t>
            </a:r>
          </a:p>
          <a:p>
            <a:pPr lvl="1" eaLnBrk="1" hangingPunct="1">
              <a:spcAft>
                <a:spcPts val="1200"/>
              </a:spcAft>
            </a:pPr>
            <a:r>
              <a:rPr lang="en-US" kern="0" dirty="0" smtClean="0">
                <a:ln w="50800"/>
                <a:solidFill>
                  <a:srgbClr val="000000"/>
                </a:solidFill>
              </a:rPr>
              <a:t>D#2 </a:t>
            </a:r>
            <a:r>
              <a:rPr lang="en-US" b="1" kern="0" dirty="0" smtClean="0">
                <a:ln w="50800"/>
                <a:solidFill>
                  <a:srgbClr val="000000"/>
                </a:solidFill>
              </a:rPr>
              <a:t>Define</a:t>
            </a:r>
            <a:r>
              <a:rPr lang="en-US" kern="0" dirty="0" smtClean="0">
                <a:ln w="50800"/>
                <a:solidFill>
                  <a:srgbClr val="000000"/>
                </a:solidFill>
              </a:rPr>
              <a:t> the problem</a:t>
            </a:r>
          </a:p>
          <a:p>
            <a:pPr lvl="1" eaLnBrk="1" hangingPunct="1">
              <a:spcAft>
                <a:spcPts val="1200"/>
              </a:spcAft>
            </a:pPr>
            <a:r>
              <a:rPr lang="en-US" kern="0" dirty="0" smtClean="0">
                <a:ln w="50800"/>
                <a:solidFill>
                  <a:srgbClr val="000000"/>
                </a:solidFill>
              </a:rPr>
              <a:t>D#3 </a:t>
            </a:r>
            <a:r>
              <a:rPr lang="en-US" b="1" kern="0" dirty="0" smtClean="0">
                <a:ln w="50800"/>
                <a:solidFill>
                  <a:srgbClr val="000000"/>
                </a:solidFill>
              </a:rPr>
              <a:t>Take Short Term Action </a:t>
            </a:r>
            <a:r>
              <a:rPr lang="en-US" kern="0" dirty="0">
                <a:ln w="50800"/>
                <a:solidFill>
                  <a:srgbClr val="000000"/>
                </a:solidFill>
              </a:rPr>
              <a:t>(Containment)</a:t>
            </a:r>
          </a:p>
          <a:p>
            <a:pPr lvl="1" eaLnBrk="1" hangingPunct="1">
              <a:spcAft>
                <a:spcPts val="1200"/>
              </a:spcAft>
            </a:pPr>
            <a:r>
              <a:rPr lang="en-US" kern="0" dirty="0" smtClean="0">
                <a:ln w="50800"/>
                <a:solidFill>
                  <a:srgbClr val="000000"/>
                </a:solidFill>
              </a:rPr>
              <a:t>D#4 </a:t>
            </a:r>
            <a:r>
              <a:rPr lang="en-US" b="1" kern="0" dirty="0" smtClean="0">
                <a:ln w="50800"/>
                <a:solidFill>
                  <a:srgbClr val="000000"/>
                </a:solidFill>
              </a:rPr>
              <a:t>Determine </a:t>
            </a:r>
            <a:r>
              <a:rPr lang="en-US" kern="0" dirty="0" smtClean="0">
                <a:ln w="50800"/>
                <a:solidFill>
                  <a:srgbClr val="000000"/>
                </a:solidFill>
              </a:rPr>
              <a:t>Root Cause</a:t>
            </a:r>
          </a:p>
          <a:p>
            <a:pPr lvl="1" eaLnBrk="1" hangingPunct="1">
              <a:spcAft>
                <a:spcPts val="1200"/>
              </a:spcAft>
            </a:pPr>
            <a:r>
              <a:rPr lang="en-US" kern="0" dirty="0" smtClean="0">
                <a:ln w="50800"/>
                <a:solidFill>
                  <a:srgbClr val="000000"/>
                </a:solidFill>
              </a:rPr>
              <a:t>D#5 </a:t>
            </a:r>
            <a:r>
              <a:rPr lang="en-US" b="1" kern="0" dirty="0" smtClean="0">
                <a:ln w="50800"/>
                <a:solidFill>
                  <a:srgbClr val="000000"/>
                </a:solidFill>
              </a:rPr>
              <a:t>Develop/Verify</a:t>
            </a:r>
            <a:r>
              <a:rPr lang="en-US" kern="0" dirty="0" smtClean="0">
                <a:ln w="50800"/>
                <a:solidFill>
                  <a:srgbClr val="000000"/>
                </a:solidFill>
              </a:rPr>
              <a:t> Corrective Action</a:t>
            </a:r>
          </a:p>
          <a:p>
            <a:pPr lvl="1" eaLnBrk="1" hangingPunct="1">
              <a:spcAft>
                <a:spcPts val="1200"/>
              </a:spcAft>
            </a:pPr>
            <a:r>
              <a:rPr lang="en-US" kern="0" dirty="0" smtClean="0">
                <a:ln w="50800"/>
                <a:solidFill>
                  <a:srgbClr val="000000"/>
                </a:solidFill>
              </a:rPr>
              <a:t>D#6 </a:t>
            </a:r>
            <a:r>
              <a:rPr lang="en-US" b="1" kern="0" dirty="0" smtClean="0">
                <a:ln w="50800"/>
                <a:solidFill>
                  <a:srgbClr val="000000"/>
                </a:solidFill>
              </a:rPr>
              <a:t>Implement/Validate</a:t>
            </a:r>
            <a:r>
              <a:rPr lang="en-US" kern="0" dirty="0" smtClean="0">
                <a:ln w="50800"/>
                <a:solidFill>
                  <a:srgbClr val="000000"/>
                </a:solidFill>
              </a:rPr>
              <a:t> Corrective Action</a:t>
            </a:r>
          </a:p>
          <a:p>
            <a:pPr lvl="1" eaLnBrk="1" hangingPunct="1">
              <a:spcAft>
                <a:spcPts val="1200"/>
              </a:spcAft>
            </a:pPr>
            <a:r>
              <a:rPr lang="en-US" kern="0" dirty="0" smtClean="0">
                <a:ln w="50800"/>
                <a:solidFill>
                  <a:srgbClr val="000000"/>
                </a:solidFill>
              </a:rPr>
              <a:t>D#7 </a:t>
            </a:r>
            <a:r>
              <a:rPr lang="en-US" b="1" kern="0" dirty="0" smtClean="0">
                <a:ln w="50800"/>
                <a:solidFill>
                  <a:srgbClr val="000000"/>
                </a:solidFill>
              </a:rPr>
              <a:t>Prevent</a:t>
            </a:r>
            <a:r>
              <a:rPr lang="en-US" kern="0" dirty="0" smtClean="0">
                <a:ln w="50800"/>
                <a:solidFill>
                  <a:srgbClr val="000000"/>
                </a:solidFill>
              </a:rPr>
              <a:t> Recurrence/Share the Solution</a:t>
            </a:r>
          </a:p>
          <a:p>
            <a:pPr lvl="1" eaLnBrk="1" hangingPunct="1">
              <a:spcAft>
                <a:spcPts val="1200"/>
              </a:spcAft>
            </a:pPr>
            <a:r>
              <a:rPr lang="en-US" kern="0" dirty="0" smtClean="0">
                <a:ln w="50800"/>
                <a:solidFill>
                  <a:srgbClr val="000000"/>
                </a:solidFill>
              </a:rPr>
              <a:t>D#8 </a:t>
            </a:r>
            <a:r>
              <a:rPr lang="en-US" b="1" kern="0" dirty="0" smtClean="0">
                <a:ln w="50800"/>
                <a:solidFill>
                  <a:srgbClr val="000000"/>
                </a:solidFill>
              </a:rPr>
              <a:t>Recognize</a:t>
            </a:r>
            <a:r>
              <a:rPr lang="en-US" kern="0" dirty="0" smtClean="0">
                <a:ln w="50800"/>
                <a:solidFill>
                  <a:srgbClr val="000000"/>
                </a:solidFill>
              </a:rPr>
              <a:t> the Team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152400" y="1981200"/>
            <a:ext cx="1447800" cy="381000"/>
          </a:xfrm>
          <a:prstGeom prst="rect">
            <a:avLst/>
          </a:prstGeom>
          <a:solidFill>
            <a:srgbClr val="C00606"/>
          </a:solidFill>
          <a:ln/>
          <a:effectLst>
            <a:outerShdw dist="23000" dir="5400000" rotWithShape="0">
              <a:schemeClr val="bg1">
                <a:alpha val="35000"/>
              </a:scheme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buSzTx/>
              <a:buFontTx/>
              <a:buNone/>
              <a:tabLst/>
            </a:pPr>
            <a:r>
              <a:rPr kumimoji="0" lang="en-US" b="1" i="0" u="none" strike="noStrike" normalizeH="0" baseline="0" dirty="0" smtClean="0">
                <a:ln w="50800"/>
                <a:solidFill>
                  <a:srgbClr val="FFFFFF"/>
                </a:solidFill>
                <a:latin typeface="Arial" charset="0"/>
              </a:rPr>
              <a:t>Day 1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152400" y="2971800"/>
            <a:ext cx="1447800" cy="381000"/>
          </a:xfrm>
          <a:prstGeom prst="rect">
            <a:avLst/>
          </a:prstGeom>
          <a:ln/>
          <a:effectLst>
            <a:outerShdw dist="23000" dir="5400000" rotWithShape="0">
              <a:schemeClr val="bg1">
                <a:alpha val="35000"/>
              </a:scheme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buSzTx/>
              <a:buFontTx/>
              <a:buNone/>
              <a:tabLst/>
            </a:pPr>
            <a:r>
              <a:rPr kumimoji="0" lang="en-US" b="1" i="0" u="none" strike="noStrike" normalizeH="0" baseline="0" dirty="0" smtClean="0">
                <a:ln w="50800"/>
                <a:solidFill>
                  <a:srgbClr val="FFFFFF"/>
                </a:solidFill>
                <a:latin typeface="Arial" charset="0"/>
              </a:rPr>
              <a:t>24 – 48hrs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152400" y="4038600"/>
            <a:ext cx="1447800" cy="381000"/>
          </a:xfrm>
          <a:prstGeom prst="rect">
            <a:avLst/>
          </a:prstGeom>
          <a:ln/>
          <a:effectLst>
            <a:outerShdw dist="23000" dir="5400000" rotWithShape="0">
              <a:schemeClr val="bg1">
                <a:alpha val="35000"/>
              </a:scheme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buSzTx/>
              <a:buFontTx/>
              <a:buNone/>
              <a:tabLst/>
            </a:pPr>
            <a:r>
              <a:rPr kumimoji="0" lang="en-US" b="1" i="0" u="none" strike="noStrike" normalizeH="0" baseline="0" dirty="0" smtClean="0">
                <a:ln w="50800"/>
                <a:solidFill>
                  <a:srgbClr val="FFFFFF"/>
                </a:solidFill>
                <a:latin typeface="Arial" charset="0"/>
              </a:rPr>
              <a:t>2 weeks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152400" y="5638799"/>
            <a:ext cx="1447800" cy="412751"/>
          </a:xfrm>
          <a:prstGeom prst="rect">
            <a:avLst/>
          </a:prstGeom>
          <a:ln/>
          <a:effectLst>
            <a:outerShdw dist="23000" dir="5400000" rotWithShape="0">
              <a:schemeClr val="bg1">
                <a:alpha val="35000"/>
              </a:scheme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buSzTx/>
              <a:buFontTx/>
              <a:buNone/>
              <a:tabLst/>
            </a:pPr>
            <a:r>
              <a:rPr kumimoji="0" lang="en-US" b="1" i="0" u="none" strike="noStrike" normalizeH="0" baseline="0" dirty="0" smtClean="0">
                <a:ln w="50800"/>
                <a:solidFill>
                  <a:srgbClr val="FFFFFF"/>
                </a:solidFill>
                <a:latin typeface="Arial" charset="0"/>
              </a:rPr>
              <a:t>30 days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331913"/>
            <a:ext cx="1878013" cy="133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30157978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1898"/>
            <a:ext cx="8458200" cy="1096963"/>
          </a:xfrm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r" eaLnBrk="1" hangingPunct="1"/>
            <a:r>
              <a:rPr lang="en-US" b="1" dirty="0" smtClean="0">
                <a:ln w="50800"/>
                <a:solidFill>
                  <a:schemeClr val="tx2"/>
                </a:solidFill>
              </a:rPr>
              <a:t>How to get to the 5 Why if your not sure you have only one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304800" y="6248400"/>
            <a:ext cx="8382000" cy="381000"/>
          </a:xfrm>
          <a:prstGeom prst="rect">
            <a:avLst/>
          </a:prstGeom>
          <a:ln/>
          <a:effectLst>
            <a:outerShdw dist="23000" dir="5400000" rotWithShape="0">
              <a:schemeClr val="bg1">
                <a:alpha val="35000"/>
              </a:scheme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buSzTx/>
              <a:buFontTx/>
              <a:buNone/>
              <a:tabLst/>
            </a:pPr>
            <a:r>
              <a:rPr kumimoji="0" lang="en-US" sz="1800" b="1" i="0" u="none" strike="noStrike" normalizeH="0" baseline="0" dirty="0" smtClean="0">
                <a:ln w="50800"/>
                <a:solidFill>
                  <a:schemeClr val="bg2">
                    <a:lumMod val="95000"/>
                  </a:schemeClr>
                </a:solidFill>
                <a:latin typeface="Arial" charset="0"/>
              </a:rPr>
              <a:t>Gather your</a:t>
            </a:r>
            <a:r>
              <a:rPr kumimoji="0" lang="en-US" sz="1800" b="1" i="0" u="none" strike="noStrike" normalizeH="0" dirty="0" smtClean="0">
                <a:ln w="50800"/>
                <a:solidFill>
                  <a:schemeClr val="bg2">
                    <a:lumMod val="95000"/>
                  </a:schemeClr>
                </a:solidFill>
                <a:latin typeface="Arial" charset="0"/>
              </a:rPr>
              <a:t> team, identify the possible causes, select Top 3</a:t>
            </a:r>
            <a:endParaRPr kumimoji="0" lang="en-US" sz="1800" b="1" i="0" u="none" strike="noStrike" normalizeH="0" baseline="0" dirty="0" smtClean="0">
              <a:ln w="50800"/>
              <a:solidFill>
                <a:schemeClr val="bg2">
                  <a:lumMod val="95000"/>
                </a:schemeClr>
              </a:solidFill>
              <a:latin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62966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37848220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>
          <a:xfrm>
            <a:off x="895350" y="0"/>
            <a:ext cx="7924800" cy="1096963"/>
          </a:xfrm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r" eaLnBrk="1" hangingPunct="1"/>
            <a:r>
              <a:rPr lang="en-US" b="1" dirty="0" smtClean="0">
                <a:ln w="50800"/>
                <a:solidFill>
                  <a:srgbClr val="000000"/>
                </a:solidFill>
              </a:rPr>
              <a:t>Now break out the 5 Why</a:t>
            </a:r>
          </a:p>
        </p:txBody>
      </p:sp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81000" y="1219200"/>
            <a:ext cx="8610600" cy="3819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5" name="Picture 6" descr="j029349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105400"/>
            <a:ext cx="1420812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 bwMode="auto">
          <a:xfrm>
            <a:off x="2057400" y="5334000"/>
            <a:ext cx="3124200" cy="1066800"/>
          </a:xfrm>
          <a:prstGeom prst="rect">
            <a:avLst/>
          </a:prstGeom>
          <a:ln/>
          <a:effectLst>
            <a:outerShdw dist="23000" dir="5400000" rotWithShape="0">
              <a:schemeClr val="bg1">
                <a:alpha val="35000"/>
              </a:scheme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buSzTx/>
              <a:buFontTx/>
              <a:buNone/>
              <a:tabLst/>
            </a:pPr>
            <a:r>
              <a:rPr kumimoji="0" lang="en-US" sz="1800" b="1" i="0" u="none" strike="noStrike" normalizeH="0" baseline="0" dirty="0" smtClean="0">
                <a:ln w="50800"/>
                <a:solidFill>
                  <a:schemeClr val="bg1"/>
                </a:solidFill>
                <a:latin typeface="Arial" charset="0"/>
              </a:rPr>
              <a:t>Use one 5 Why worksheet for each of the top 3 suspect causes</a:t>
            </a:r>
          </a:p>
        </p:txBody>
      </p:sp>
    </p:spTree>
    <p:extLst>
      <p:ext uri="{BB962C8B-B14F-4D97-AF65-F5344CB8AC3E}">
        <p14:creationId xmlns:p14="http://schemas.microsoft.com/office/powerpoint/2010/main" xmlns="" val="2258809286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r" eaLnBrk="1" hangingPunct="1"/>
            <a:r>
              <a:rPr lang="en-US" b="1" dirty="0" smtClean="0">
                <a:ln w="50800"/>
                <a:solidFill>
                  <a:srgbClr val="000000"/>
                </a:solidFill>
              </a:rPr>
              <a:t>5 Why Review</a:t>
            </a:r>
            <a:r>
              <a:rPr lang="en-US" sz="2000" b="1" dirty="0" smtClean="0">
                <a:ln w="50800"/>
                <a:solidFill>
                  <a:srgbClr val="000000"/>
                </a:solidFill>
              </a:rPr>
              <a:t>(not necessary for group assignment) </a:t>
            </a:r>
          </a:p>
        </p:txBody>
      </p:sp>
      <p:sp>
        <p:nvSpPr>
          <p:cNvPr id="47108" name="Text Box 8"/>
          <p:cNvSpPr txBox="1">
            <a:spLocks noChangeArrowheads="1"/>
          </p:cNvSpPr>
          <p:nvPr/>
        </p:nvSpPr>
        <p:spPr bwMode="auto">
          <a:xfrm>
            <a:off x="457200" y="1133475"/>
            <a:ext cx="7713663" cy="4179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lvl1pPr marL="231775" indent="-2317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688975" indent="-22383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b="1" dirty="0">
                <a:ln w="50800"/>
              </a:rPr>
              <a:t>Each response needs to be confirmed with </a:t>
            </a:r>
            <a:r>
              <a:rPr lang="en-US" b="1" dirty="0" smtClean="0">
                <a:ln w="50800"/>
              </a:rPr>
              <a:t>data:</a:t>
            </a:r>
            <a:endParaRPr lang="en-US" b="1" dirty="0">
              <a:ln w="50800"/>
            </a:endParaRPr>
          </a:p>
          <a:p>
            <a:pPr marL="808037" lvl="1" indent="-342900" eaLnBrk="1" hangingPunct="1">
              <a:lnSpc>
                <a:spcPct val="100000"/>
              </a:lnSpc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000" dirty="0" smtClean="0">
                <a:ln w="50800"/>
              </a:rPr>
              <a:t>Run </a:t>
            </a:r>
            <a:r>
              <a:rPr lang="en-US" sz="2000" dirty="0">
                <a:ln w="50800"/>
              </a:rPr>
              <a:t>experiments to confirm that the team’s response to each “why” is accurate.</a:t>
            </a:r>
          </a:p>
          <a:p>
            <a:pPr marL="808037" lvl="1" indent="-342900" eaLnBrk="1" hangingPunct="1">
              <a:lnSpc>
                <a:spcPct val="100000"/>
              </a:lnSpc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000" dirty="0" smtClean="0">
                <a:ln w="50800"/>
              </a:rPr>
              <a:t>Don’t </a:t>
            </a:r>
            <a:r>
              <a:rPr lang="en-US" sz="2000" dirty="0">
                <a:ln w="50800"/>
              </a:rPr>
              <a:t>allow a dominant team member to state a “fact” without confirming it</a:t>
            </a:r>
            <a:r>
              <a:rPr lang="en-US" sz="2000" dirty="0" smtClean="0">
                <a:ln w="50800"/>
              </a:rPr>
              <a:t>.</a:t>
            </a:r>
          </a:p>
          <a:p>
            <a:pPr marL="808037" lvl="1" indent="-342900" eaLnBrk="1" hangingPunct="1">
              <a:lnSpc>
                <a:spcPct val="100000"/>
              </a:lnSpc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US" sz="2000" dirty="0">
              <a:ln w="50800"/>
            </a:endParaRPr>
          </a:p>
          <a:p>
            <a:pPr marL="808037" lvl="1" indent="-342900" eaLnBrk="1" hangingPunct="1">
              <a:lnSpc>
                <a:spcPct val="100000"/>
              </a:lnSpc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US" sz="2000" dirty="0">
              <a:ln w="50800"/>
            </a:endParaRPr>
          </a:p>
          <a:p>
            <a:pPr eaLnBrk="1" hangingPunct="1">
              <a:spcBef>
                <a:spcPct val="0"/>
              </a:spcBef>
            </a:pPr>
            <a:endParaRPr lang="en-US" b="1" dirty="0" smtClean="0">
              <a:ln w="50800"/>
            </a:endParaRPr>
          </a:p>
          <a:p>
            <a:pPr eaLnBrk="1" hangingPunct="1">
              <a:spcBef>
                <a:spcPct val="0"/>
              </a:spcBef>
            </a:pPr>
            <a:r>
              <a:rPr lang="en-US" b="1" dirty="0" smtClean="0">
                <a:ln w="50800"/>
              </a:rPr>
              <a:t>Read </a:t>
            </a:r>
            <a:r>
              <a:rPr lang="en-US" b="1" dirty="0">
                <a:ln w="50800"/>
              </a:rPr>
              <a:t>the “why responses” from the bottom to the top of the problem statement linking them with “therefore”.</a:t>
            </a:r>
          </a:p>
          <a:p>
            <a:pPr marL="808037" lvl="1" indent="-342900" eaLnBrk="1" hangingPunct="1">
              <a:lnSpc>
                <a:spcPct val="100000"/>
              </a:lnSpc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000" dirty="0" smtClean="0">
                <a:ln w="50800"/>
              </a:rPr>
              <a:t>All </a:t>
            </a:r>
            <a:r>
              <a:rPr lang="en-US" sz="2000" dirty="0">
                <a:ln w="50800"/>
              </a:rPr>
              <a:t>responses should link logically backwards with the word “therefore”.</a:t>
            </a:r>
          </a:p>
        </p:txBody>
      </p:sp>
      <p:pic>
        <p:nvPicPr>
          <p:cNvPr id="47110" name="Picture 11" descr="j032375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12113" y="1295400"/>
            <a:ext cx="760413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1" name="Picture 12" descr="j015677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574057"/>
            <a:ext cx="9525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2" name="Picture 17" descr="j039116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2691617">
            <a:off x="3371850" y="4575961"/>
            <a:ext cx="1884362" cy="190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47751670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r" eaLnBrk="1" hangingPunct="1"/>
            <a:r>
              <a:rPr lang="en-US" b="1" dirty="0" smtClean="0">
                <a:ln w="50800"/>
                <a:solidFill>
                  <a:srgbClr val="000000"/>
                </a:solidFill>
              </a:rPr>
              <a:t>D4 Checklist</a:t>
            </a:r>
          </a:p>
        </p:txBody>
      </p:sp>
      <p:sp>
        <p:nvSpPr>
          <p:cNvPr id="48132" name="Rectangle 3"/>
          <p:cNvSpPr>
            <a:spLocks noGrp="1" noChangeArrowheads="1"/>
          </p:cNvSpPr>
          <p:nvPr>
            <p:ph idx="1"/>
          </p:nvPr>
        </p:nvSpPr>
        <p:spPr>
          <a:xfrm>
            <a:off x="274638" y="1219199"/>
            <a:ext cx="8564562" cy="4114801"/>
          </a:xfrm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800" b="1" u="sng" dirty="0" smtClean="0">
                <a:ln w="50800"/>
                <a:solidFill>
                  <a:srgbClr val="000000"/>
                </a:solidFill>
              </a:rPr>
              <a:t>D4- Define/Verify Root Cause</a:t>
            </a:r>
          </a:p>
          <a:p>
            <a:pPr marL="0" lvl="1" indent="0" eaLnBrk="1" hangingPunct="1">
              <a:lnSpc>
                <a:spcPct val="90000"/>
              </a:lnSpc>
              <a:buNone/>
            </a:pPr>
            <a:r>
              <a:rPr lang="en-US" sz="2400" b="1" dirty="0" smtClean="0">
                <a:ln w="50800"/>
                <a:solidFill>
                  <a:srgbClr val="000000"/>
                </a:solidFill>
              </a:rPr>
              <a:t>Checklist:</a:t>
            </a:r>
          </a:p>
          <a:p>
            <a:pPr marL="404813" lvl="1" indent="-352425" eaLnBrk="1" hangingPunct="1">
              <a:lnSpc>
                <a:spcPct val="90000"/>
              </a:lnSpc>
            </a:pPr>
            <a:endParaRPr lang="en-US" sz="2000" b="1" dirty="0" smtClean="0">
              <a:ln w="50800"/>
              <a:solidFill>
                <a:srgbClr val="000000"/>
              </a:solidFill>
            </a:endParaRPr>
          </a:p>
          <a:p>
            <a:pPr marL="404813" lvl="2" indent="-352425" eaLnBrk="1" hangingPunct="1">
              <a:lnSpc>
                <a:spcPct val="90000"/>
              </a:lnSpc>
            </a:pPr>
            <a:endParaRPr lang="en-US" b="1" dirty="0">
              <a:ln w="50800"/>
              <a:solidFill>
                <a:srgbClr val="000000"/>
              </a:solidFill>
            </a:endParaRPr>
          </a:p>
          <a:p>
            <a:pPr marL="404813" lvl="2" indent="-352425" eaLnBrk="1" hangingPunct="1">
              <a:lnSpc>
                <a:spcPct val="90000"/>
              </a:lnSpc>
            </a:pPr>
            <a:r>
              <a:rPr lang="en-US" b="1" dirty="0" smtClean="0">
                <a:ln w="50800"/>
                <a:solidFill>
                  <a:srgbClr val="000000"/>
                </a:solidFill>
              </a:rPr>
              <a:t>What sources/methods have been used to determine root cause?</a:t>
            </a:r>
          </a:p>
          <a:p>
            <a:pPr marL="404813" lvl="2" indent="-352425" eaLnBrk="1" hangingPunct="1">
              <a:lnSpc>
                <a:spcPct val="90000"/>
              </a:lnSpc>
            </a:pPr>
            <a:r>
              <a:rPr lang="en-US" b="1" dirty="0" smtClean="0">
                <a:ln w="50800"/>
                <a:solidFill>
                  <a:srgbClr val="000000"/>
                </a:solidFill>
              </a:rPr>
              <a:t>Are all the potential caused listed in case at a future date you need to refer back to them. </a:t>
            </a:r>
          </a:p>
          <a:p>
            <a:pPr marL="404813" lvl="2" indent="-352425" eaLnBrk="1" hangingPunct="1">
              <a:lnSpc>
                <a:spcPct val="90000"/>
              </a:lnSpc>
            </a:pPr>
            <a:r>
              <a:rPr lang="en-US" b="1" dirty="0" smtClean="0">
                <a:ln w="50800"/>
                <a:solidFill>
                  <a:srgbClr val="000000"/>
                </a:solidFill>
              </a:rPr>
              <a:t>Can the root cause explain all we know about the problem description?</a:t>
            </a:r>
          </a:p>
          <a:p>
            <a:pPr marL="404813" lvl="2" indent="-352425" eaLnBrk="1" hangingPunct="1">
              <a:lnSpc>
                <a:spcPct val="90000"/>
              </a:lnSpc>
            </a:pPr>
            <a:r>
              <a:rPr lang="en-US" b="1" dirty="0" smtClean="0">
                <a:ln w="50800"/>
                <a:solidFill>
                  <a:srgbClr val="000000"/>
                </a:solidFill>
              </a:rPr>
              <a:t>Can the root cause be turned off and on?</a:t>
            </a:r>
          </a:p>
          <a:p>
            <a:pPr marL="404813" lvl="2" indent="-352425" eaLnBrk="1" hangingPunct="1">
              <a:lnSpc>
                <a:spcPct val="90000"/>
              </a:lnSpc>
            </a:pPr>
            <a:r>
              <a:rPr lang="en-US" b="1" dirty="0" smtClean="0">
                <a:ln w="50800"/>
                <a:solidFill>
                  <a:srgbClr val="000000"/>
                </a:solidFill>
              </a:rPr>
              <a:t>Do we have the right team members to proceed to the next step?</a:t>
            </a:r>
            <a:endParaRPr lang="en-US" sz="2400" b="1" dirty="0" smtClean="0">
              <a:ln w="50800"/>
              <a:solidFill>
                <a:srgbClr val="000000"/>
              </a:solidFill>
            </a:endParaRPr>
          </a:p>
        </p:txBody>
      </p:sp>
      <p:pic>
        <p:nvPicPr>
          <p:cNvPr id="48134" name="Picture 5" descr="j04398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67232">
            <a:off x="5291304" y="1199397"/>
            <a:ext cx="1566862" cy="156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43874572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r"/>
            <a:r>
              <a:rPr lang="en-US" b="1" dirty="0" smtClean="0">
                <a:ln w="50800"/>
                <a:solidFill>
                  <a:schemeClr val="tx2"/>
                </a:solidFill>
              </a:rPr>
              <a:t>Steps in an 8D</a:t>
            </a:r>
            <a:endParaRPr lang="en-US" b="1" dirty="0">
              <a:ln w="50800"/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458200" cy="4695825"/>
          </a:xfrm>
        </p:spPr>
        <p:txBody>
          <a:bodyPr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lnSpc>
                <a:spcPct val="100000"/>
              </a:lnSpc>
              <a:buNone/>
            </a:pPr>
            <a:endParaRPr lang="en-US" sz="1800" dirty="0" smtClean="0">
              <a:ln w="50800"/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en-US" sz="1800" dirty="0">
              <a:ln w="50800"/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en-US" sz="1800" b="1" dirty="0">
              <a:ln w="50800"/>
              <a:solidFill>
                <a:srgbClr val="000000"/>
              </a:solidFill>
            </a:endParaRPr>
          </a:p>
        </p:txBody>
      </p:sp>
      <p:sp>
        <p:nvSpPr>
          <p:cNvPr id="6" name="Rectangle 1026"/>
          <p:cNvSpPr txBox="1">
            <a:spLocks noChangeArrowheads="1"/>
          </p:cNvSpPr>
          <p:nvPr/>
        </p:nvSpPr>
        <p:spPr bwMode="auto">
          <a:xfrm>
            <a:off x="1230313" y="1331913"/>
            <a:ext cx="7573962" cy="4719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lvl1pPr marL="342900" indent="-3429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67C6"/>
              </a:buClr>
              <a:buChar char="•"/>
              <a:defRPr sz="2800">
                <a:solidFill>
                  <a:srgbClr val="29292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67C6"/>
              </a:buClr>
              <a:buChar char="•"/>
              <a:defRPr sz="2400">
                <a:solidFill>
                  <a:srgbClr val="292929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67C6"/>
              </a:buClr>
              <a:buChar char="•"/>
              <a:defRPr sz="2000">
                <a:solidFill>
                  <a:srgbClr val="292929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7C6"/>
              </a:buClr>
              <a:buChar char="•"/>
              <a:defRPr sz="2000">
                <a:solidFill>
                  <a:srgbClr val="29292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eaLnBrk="1" hangingPunct="1">
              <a:spcAft>
                <a:spcPts val="1200"/>
              </a:spcAft>
              <a:buNone/>
            </a:pPr>
            <a:r>
              <a:rPr lang="en-US" sz="3500" kern="0" dirty="0" smtClean="0">
                <a:ln w="50800"/>
                <a:solidFill>
                  <a:srgbClr val="000000"/>
                </a:solidFill>
              </a:rPr>
              <a:t>The steps in 8D:</a:t>
            </a:r>
            <a:endParaRPr lang="en-US" sz="2400" kern="0" dirty="0" smtClean="0">
              <a:ln w="50800"/>
              <a:solidFill>
                <a:srgbClr val="000000"/>
              </a:solidFill>
            </a:endParaRPr>
          </a:p>
          <a:p>
            <a:pPr lvl="1" eaLnBrk="1" hangingPunct="1">
              <a:spcAft>
                <a:spcPts val="1200"/>
              </a:spcAft>
            </a:pPr>
            <a:r>
              <a:rPr lang="en-US" kern="0" dirty="0" smtClean="0">
                <a:ln w="50800"/>
                <a:solidFill>
                  <a:srgbClr val="000000"/>
                </a:solidFill>
              </a:rPr>
              <a:t>D#1 </a:t>
            </a:r>
            <a:r>
              <a:rPr lang="en-US" b="1" kern="0" dirty="0" smtClean="0">
                <a:ln w="50800"/>
                <a:solidFill>
                  <a:srgbClr val="000000"/>
                </a:solidFill>
              </a:rPr>
              <a:t>Establish</a:t>
            </a:r>
            <a:r>
              <a:rPr lang="en-US" kern="0" dirty="0" smtClean="0">
                <a:ln w="50800"/>
                <a:solidFill>
                  <a:srgbClr val="000000"/>
                </a:solidFill>
              </a:rPr>
              <a:t> the team</a:t>
            </a:r>
          </a:p>
          <a:p>
            <a:pPr lvl="1" eaLnBrk="1" hangingPunct="1">
              <a:spcAft>
                <a:spcPts val="1200"/>
              </a:spcAft>
            </a:pPr>
            <a:r>
              <a:rPr lang="en-US" kern="0" dirty="0" smtClean="0">
                <a:ln w="50800"/>
                <a:solidFill>
                  <a:srgbClr val="000000"/>
                </a:solidFill>
              </a:rPr>
              <a:t>D#2 </a:t>
            </a:r>
            <a:r>
              <a:rPr lang="en-US" b="1" kern="0" dirty="0" smtClean="0">
                <a:ln w="50800"/>
                <a:solidFill>
                  <a:srgbClr val="000000"/>
                </a:solidFill>
              </a:rPr>
              <a:t>Define</a:t>
            </a:r>
            <a:r>
              <a:rPr lang="en-US" kern="0" dirty="0" smtClean="0">
                <a:ln w="50800"/>
                <a:solidFill>
                  <a:srgbClr val="000000"/>
                </a:solidFill>
              </a:rPr>
              <a:t> the problem</a:t>
            </a:r>
          </a:p>
          <a:p>
            <a:pPr lvl="1" eaLnBrk="1" hangingPunct="1">
              <a:spcAft>
                <a:spcPts val="1200"/>
              </a:spcAft>
            </a:pPr>
            <a:r>
              <a:rPr lang="en-US" kern="0" dirty="0" smtClean="0">
                <a:ln w="50800"/>
                <a:solidFill>
                  <a:srgbClr val="000000"/>
                </a:solidFill>
              </a:rPr>
              <a:t>D#3 </a:t>
            </a:r>
            <a:r>
              <a:rPr lang="en-US" b="1" kern="0" dirty="0" smtClean="0">
                <a:ln w="50800"/>
                <a:solidFill>
                  <a:srgbClr val="000000"/>
                </a:solidFill>
              </a:rPr>
              <a:t>Take Short Term Action </a:t>
            </a:r>
            <a:r>
              <a:rPr lang="en-US" kern="0" dirty="0" smtClean="0">
                <a:ln w="50800"/>
                <a:solidFill>
                  <a:srgbClr val="000000"/>
                </a:solidFill>
              </a:rPr>
              <a:t>(Containment)</a:t>
            </a:r>
          </a:p>
          <a:p>
            <a:pPr lvl="1" eaLnBrk="1" hangingPunct="1">
              <a:spcAft>
                <a:spcPts val="1200"/>
              </a:spcAft>
            </a:pPr>
            <a:r>
              <a:rPr lang="en-US" kern="0" dirty="0" smtClean="0">
                <a:ln w="50800"/>
                <a:solidFill>
                  <a:schemeClr val="tx1"/>
                </a:solidFill>
              </a:rPr>
              <a:t>D#4 </a:t>
            </a:r>
            <a:r>
              <a:rPr lang="en-US" b="1" kern="0" dirty="0" smtClean="0">
                <a:ln w="50800"/>
                <a:solidFill>
                  <a:schemeClr val="tx1"/>
                </a:solidFill>
              </a:rPr>
              <a:t>Determine </a:t>
            </a:r>
            <a:r>
              <a:rPr lang="en-US" kern="0" dirty="0" smtClean="0">
                <a:ln w="50800"/>
                <a:solidFill>
                  <a:schemeClr val="tx1"/>
                </a:solidFill>
              </a:rPr>
              <a:t>Root Cause</a:t>
            </a:r>
          </a:p>
          <a:p>
            <a:pPr lvl="1" eaLnBrk="1" hangingPunct="1">
              <a:spcAft>
                <a:spcPts val="1200"/>
              </a:spcAft>
            </a:pPr>
            <a:r>
              <a:rPr lang="en-US" kern="0" dirty="0" smtClean="0">
                <a:ln w="50800"/>
                <a:solidFill>
                  <a:srgbClr val="0000FF"/>
                </a:solidFill>
              </a:rPr>
              <a:t>D#5 </a:t>
            </a:r>
            <a:r>
              <a:rPr lang="en-US" b="1" kern="0" dirty="0" smtClean="0">
                <a:ln w="50800"/>
                <a:solidFill>
                  <a:srgbClr val="0000FF"/>
                </a:solidFill>
              </a:rPr>
              <a:t>Develop/Verify</a:t>
            </a:r>
            <a:r>
              <a:rPr lang="en-US" kern="0" dirty="0" smtClean="0">
                <a:ln w="50800"/>
                <a:solidFill>
                  <a:srgbClr val="0000FF"/>
                </a:solidFill>
              </a:rPr>
              <a:t> Corrective Action</a:t>
            </a:r>
          </a:p>
          <a:p>
            <a:pPr lvl="1" eaLnBrk="1" hangingPunct="1">
              <a:spcAft>
                <a:spcPts val="1200"/>
              </a:spcAft>
            </a:pPr>
            <a:r>
              <a:rPr lang="en-US" kern="0" dirty="0" smtClean="0">
                <a:ln w="50800"/>
                <a:solidFill>
                  <a:srgbClr val="000000"/>
                </a:solidFill>
              </a:rPr>
              <a:t>D#6 </a:t>
            </a:r>
            <a:r>
              <a:rPr lang="en-US" b="1" kern="0" dirty="0" smtClean="0">
                <a:ln w="50800"/>
                <a:solidFill>
                  <a:srgbClr val="000000"/>
                </a:solidFill>
              </a:rPr>
              <a:t>Implement/Validate</a:t>
            </a:r>
            <a:r>
              <a:rPr lang="en-US" kern="0" dirty="0" smtClean="0">
                <a:ln w="50800"/>
                <a:solidFill>
                  <a:srgbClr val="000000"/>
                </a:solidFill>
              </a:rPr>
              <a:t> Corrective Action</a:t>
            </a:r>
          </a:p>
          <a:p>
            <a:pPr lvl="1" eaLnBrk="1" hangingPunct="1">
              <a:spcAft>
                <a:spcPts val="1200"/>
              </a:spcAft>
            </a:pPr>
            <a:r>
              <a:rPr lang="en-US" kern="0" dirty="0" smtClean="0">
                <a:ln w="50800"/>
                <a:solidFill>
                  <a:srgbClr val="000000"/>
                </a:solidFill>
              </a:rPr>
              <a:t>D#7 </a:t>
            </a:r>
            <a:r>
              <a:rPr lang="en-US" b="1" kern="0" dirty="0" smtClean="0">
                <a:ln w="50800"/>
                <a:solidFill>
                  <a:srgbClr val="000000"/>
                </a:solidFill>
              </a:rPr>
              <a:t>Prevent</a:t>
            </a:r>
            <a:r>
              <a:rPr lang="en-US" kern="0" dirty="0" smtClean="0">
                <a:ln w="50800"/>
                <a:solidFill>
                  <a:srgbClr val="000000"/>
                </a:solidFill>
              </a:rPr>
              <a:t> Recurrence/Share the Solution</a:t>
            </a:r>
          </a:p>
          <a:p>
            <a:pPr lvl="1" eaLnBrk="1" hangingPunct="1">
              <a:spcAft>
                <a:spcPts val="1200"/>
              </a:spcAft>
            </a:pPr>
            <a:r>
              <a:rPr lang="en-US" kern="0" dirty="0" smtClean="0">
                <a:ln w="50800"/>
                <a:solidFill>
                  <a:srgbClr val="000000"/>
                </a:solidFill>
              </a:rPr>
              <a:t>D#8 </a:t>
            </a:r>
            <a:r>
              <a:rPr lang="en-US" b="1" kern="0" dirty="0" smtClean="0">
                <a:ln w="50800"/>
                <a:solidFill>
                  <a:srgbClr val="000000"/>
                </a:solidFill>
              </a:rPr>
              <a:t>Recognize</a:t>
            </a:r>
            <a:r>
              <a:rPr lang="en-US" kern="0" dirty="0" smtClean="0">
                <a:ln w="50800"/>
                <a:solidFill>
                  <a:srgbClr val="000000"/>
                </a:solidFill>
              </a:rPr>
              <a:t> the Team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152400" y="1981200"/>
            <a:ext cx="1447800" cy="381000"/>
          </a:xfrm>
          <a:prstGeom prst="rect">
            <a:avLst/>
          </a:prstGeom>
          <a:solidFill>
            <a:srgbClr val="008000"/>
          </a:solidFill>
          <a:ln/>
          <a:effectLst>
            <a:outerShdw dist="23000" dir="5400000" rotWithShape="0">
              <a:schemeClr val="bg1">
                <a:alpha val="35000"/>
              </a:scheme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buSzTx/>
              <a:buFontTx/>
              <a:buNone/>
              <a:tabLst/>
            </a:pPr>
            <a:r>
              <a:rPr kumimoji="0" lang="en-US" b="1" i="0" u="none" strike="noStrike" normalizeH="0" baseline="0" dirty="0" smtClean="0">
                <a:ln w="50800"/>
                <a:solidFill>
                  <a:schemeClr val="bg1"/>
                </a:solidFill>
                <a:latin typeface="Arial" charset="0"/>
              </a:rPr>
              <a:t>Day 1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152400" y="2971800"/>
            <a:ext cx="1447800" cy="381000"/>
          </a:xfrm>
          <a:prstGeom prst="rect">
            <a:avLst/>
          </a:prstGeom>
          <a:solidFill>
            <a:srgbClr val="008000"/>
          </a:solidFill>
          <a:ln/>
          <a:effectLst>
            <a:outerShdw dist="23000" dir="5400000" rotWithShape="0">
              <a:schemeClr val="bg1">
                <a:alpha val="35000"/>
              </a:scheme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buSzTx/>
              <a:buFontTx/>
              <a:buNone/>
              <a:tabLst/>
            </a:pPr>
            <a:r>
              <a:rPr kumimoji="0" lang="en-US" b="1" i="0" u="none" strike="noStrike" normalizeH="0" baseline="0" dirty="0" smtClean="0">
                <a:ln w="50800"/>
                <a:solidFill>
                  <a:srgbClr val="FFFFFF"/>
                </a:solidFill>
                <a:latin typeface="Arial" charset="0"/>
              </a:rPr>
              <a:t>24 – 48hrs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152400" y="4038600"/>
            <a:ext cx="1447800" cy="381000"/>
          </a:xfrm>
          <a:prstGeom prst="rect">
            <a:avLst/>
          </a:prstGeom>
          <a:solidFill>
            <a:srgbClr val="008000"/>
          </a:solidFill>
          <a:ln/>
          <a:effectLst>
            <a:outerShdw dist="23000" dir="5400000" rotWithShape="0">
              <a:schemeClr val="bg1">
                <a:alpha val="35000"/>
              </a:scheme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buSzTx/>
              <a:buFontTx/>
              <a:buNone/>
              <a:tabLst/>
            </a:pPr>
            <a:r>
              <a:rPr kumimoji="0" lang="en-US" b="1" i="0" u="none" strike="noStrike" normalizeH="0" baseline="0" dirty="0" smtClean="0">
                <a:ln w="50800"/>
                <a:solidFill>
                  <a:srgbClr val="FFFFFF"/>
                </a:solidFill>
                <a:latin typeface="Arial" charset="0"/>
              </a:rPr>
              <a:t>2 weeks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152400" y="5638799"/>
            <a:ext cx="1447800" cy="412751"/>
          </a:xfrm>
          <a:prstGeom prst="rect">
            <a:avLst/>
          </a:prstGeom>
          <a:ln/>
          <a:effectLst>
            <a:outerShdw dist="23000" dir="5400000" rotWithShape="0">
              <a:schemeClr val="bg1">
                <a:alpha val="35000"/>
              </a:scheme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buSzTx/>
              <a:buFontTx/>
              <a:buNone/>
              <a:tabLst/>
            </a:pPr>
            <a:r>
              <a:rPr kumimoji="0" lang="en-US" b="1" i="0" u="none" strike="noStrike" normalizeH="0" baseline="0" dirty="0" smtClean="0">
                <a:ln w="50800"/>
                <a:solidFill>
                  <a:schemeClr val="bg2">
                    <a:lumMod val="95000"/>
                  </a:schemeClr>
                </a:solidFill>
                <a:latin typeface="Arial" charset="0"/>
              </a:rPr>
              <a:t>30 days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50882" y="1155700"/>
            <a:ext cx="1779587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79481" y="5334000"/>
            <a:ext cx="1322387" cy="1274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40396097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>
          <a:xfrm>
            <a:off x="1185899" y="0"/>
            <a:ext cx="7924800" cy="1096963"/>
          </a:xfrm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r" eaLnBrk="1" hangingPunct="1"/>
            <a:r>
              <a:rPr lang="en-US" b="1" dirty="0" smtClean="0">
                <a:ln w="50800"/>
                <a:solidFill>
                  <a:schemeClr val="tx1"/>
                </a:solidFill>
              </a:rPr>
              <a:t>D5 Develop /Verify the Corrective Action</a:t>
            </a:r>
          </a:p>
        </p:txBody>
      </p:sp>
      <p:pic>
        <p:nvPicPr>
          <p:cNvPr id="5222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76200" y="1295400"/>
            <a:ext cx="8955793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9" name="Picture 6" descr="j039632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98700" y="2849562"/>
            <a:ext cx="884238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0" name="Picture 7" descr="j039575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13511" y="2973386"/>
            <a:ext cx="1444625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1" name="Picture 8" descr="j030359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976687"/>
            <a:ext cx="1062038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2" name="Picture 9" descr="j028671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025900"/>
            <a:ext cx="10033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 bwMode="auto">
          <a:xfrm>
            <a:off x="338027" y="5781711"/>
            <a:ext cx="8382000" cy="381000"/>
          </a:xfrm>
          <a:prstGeom prst="rect">
            <a:avLst/>
          </a:prstGeom>
          <a:ln/>
          <a:effectLst>
            <a:outerShdw dist="23000" dir="5400000" rotWithShape="0">
              <a:schemeClr val="bg1">
                <a:alpha val="35000"/>
              </a:scheme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buSzTx/>
              <a:buFontTx/>
              <a:buNone/>
              <a:tabLst/>
            </a:pPr>
            <a:r>
              <a:rPr kumimoji="0" lang="en-US" sz="1800" b="1" i="0" u="none" strike="noStrike" normalizeH="0" baseline="0" dirty="0" smtClean="0">
                <a:ln w="50800"/>
                <a:solidFill>
                  <a:schemeClr val="bg1"/>
                </a:solidFill>
                <a:latin typeface="Arial" charset="0"/>
              </a:rPr>
              <a:t>List specific</a:t>
            </a:r>
            <a:r>
              <a:rPr kumimoji="0" lang="en-US" sz="1800" b="1" i="0" u="none" strike="noStrike" normalizeH="0" dirty="0" smtClean="0">
                <a:ln w="50800"/>
                <a:solidFill>
                  <a:schemeClr val="bg1"/>
                </a:solidFill>
                <a:latin typeface="Arial" charset="0"/>
              </a:rPr>
              <a:t> action with specific owners and specific dates!</a:t>
            </a:r>
            <a:endParaRPr kumimoji="0" lang="en-US" sz="1800" b="1" i="0" u="none" strike="noStrike" normalizeH="0" baseline="0" dirty="0" smtClean="0">
              <a:ln w="50800"/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6364006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074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r" eaLnBrk="1" hangingPunct="1"/>
            <a:r>
              <a:rPr lang="en-US" b="1" dirty="0" smtClean="0">
                <a:ln w="50800"/>
                <a:solidFill>
                  <a:schemeClr val="tx1"/>
                </a:solidFill>
              </a:rPr>
              <a:t>8D – Corrective Action (D#5)</a:t>
            </a:r>
          </a:p>
        </p:txBody>
      </p:sp>
      <p:sp>
        <p:nvSpPr>
          <p:cNvPr id="53252" name="Text Box 3078"/>
          <p:cNvSpPr txBox="1">
            <a:spLocks noChangeArrowheads="1"/>
          </p:cNvSpPr>
          <p:nvPr/>
        </p:nvSpPr>
        <p:spPr bwMode="auto">
          <a:xfrm>
            <a:off x="228600" y="1302296"/>
            <a:ext cx="5810250" cy="4488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lvl1pPr marL="347663" indent="-3476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2000" dirty="0">
                <a:ln w="50800"/>
                <a:solidFill>
                  <a:srgbClr val="000000"/>
                </a:solidFill>
                <a:latin typeface="+mn-lt"/>
              </a:rPr>
              <a:t>Once the Root Cause is found it’s </a:t>
            </a:r>
            <a:r>
              <a:rPr lang="en-US" sz="2000" u="sng" dirty="0">
                <a:ln w="50800"/>
                <a:solidFill>
                  <a:srgbClr val="000000"/>
                </a:solidFill>
                <a:latin typeface="+mn-lt"/>
              </a:rPr>
              <a:t>usually</a:t>
            </a:r>
            <a:r>
              <a:rPr lang="en-US" sz="2000" dirty="0">
                <a:ln w="50800"/>
                <a:solidFill>
                  <a:srgbClr val="000000"/>
                </a:solidFill>
                <a:latin typeface="+mn-lt"/>
              </a:rPr>
              <a:t> clear what the Corrective Action needs to be.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2000" dirty="0" smtClean="0">
                <a:ln w="50800"/>
                <a:solidFill>
                  <a:srgbClr val="000000"/>
                </a:solidFill>
                <a:latin typeface="+mn-lt"/>
              </a:rPr>
              <a:t>The </a:t>
            </a:r>
            <a:r>
              <a:rPr lang="en-US" sz="2000" dirty="0">
                <a:ln w="50800"/>
                <a:solidFill>
                  <a:srgbClr val="000000"/>
                </a:solidFill>
                <a:latin typeface="+mn-lt"/>
              </a:rPr>
              <a:t>Corrective Action must address the Root Cause!!!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2000" dirty="0" smtClean="0">
                <a:ln w="50800"/>
                <a:solidFill>
                  <a:srgbClr val="000000"/>
                </a:solidFill>
                <a:latin typeface="+mn-lt"/>
              </a:rPr>
              <a:t>There </a:t>
            </a:r>
            <a:r>
              <a:rPr lang="en-US" sz="2000" dirty="0">
                <a:ln w="50800"/>
                <a:solidFill>
                  <a:srgbClr val="000000"/>
                </a:solidFill>
                <a:latin typeface="+mn-lt"/>
              </a:rPr>
              <a:t>may be multiple Corrective Actions and some actions may address Contributing Causes – this will make your solution more robust in case other factors change in the future.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2000" dirty="0" smtClean="0">
                <a:ln w="50800"/>
                <a:solidFill>
                  <a:srgbClr val="000000"/>
                </a:solidFill>
                <a:latin typeface="+mn-lt"/>
              </a:rPr>
              <a:t>Corrective </a:t>
            </a:r>
            <a:r>
              <a:rPr lang="en-US" sz="2000" dirty="0">
                <a:ln w="50800"/>
                <a:solidFill>
                  <a:srgbClr val="000000"/>
                </a:solidFill>
                <a:latin typeface="+mn-lt"/>
              </a:rPr>
              <a:t>Action for the problem itself (Occurrence) plus the “Detection” issues need to be implemented to address the full dimension of the issue</a:t>
            </a:r>
            <a:r>
              <a:rPr lang="en-US" sz="2000" dirty="0" smtClean="0">
                <a:ln w="50800"/>
                <a:solidFill>
                  <a:srgbClr val="000000"/>
                </a:solidFill>
                <a:latin typeface="+mn-lt"/>
              </a:rPr>
              <a:t>.</a:t>
            </a:r>
            <a:endParaRPr lang="en-US" sz="2000" dirty="0">
              <a:ln w="50800"/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53254" name="Picture 3081" descr="j04388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32538" y="1393825"/>
            <a:ext cx="178911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5" name="Picture 3082" descr="j044173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32525" y="3379788"/>
            <a:ext cx="2016125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 bwMode="auto">
          <a:xfrm>
            <a:off x="1371599" y="5781711"/>
            <a:ext cx="6324601" cy="381000"/>
          </a:xfrm>
          <a:prstGeom prst="rect">
            <a:avLst/>
          </a:prstGeom>
          <a:ln/>
          <a:effectLst>
            <a:outerShdw dist="23000" dir="5400000" rotWithShape="0">
              <a:schemeClr val="bg1">
                <a:alpha val="35000"/>
              </a:scheme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buSzTx/>
              <a:buFontTx/>
              <a:buNone/>
              <a:tabLst/>
            </a:pPr>
            <a:r>
              <a:rPr kumimoji="0" lang="en-US" sz="1800" b="1" i="0" u="none" strike="noStrike" normalizeH="0" baseline="0" dirty="0" smtClean="0">
                <a:ln w="50800"/>
                <a:solidFill>
                  <a:schemeClr val="bg1"/>
                </a:solidFill>
                <a:latin typeface="Arial" charset="0"/>
              </a:rPr>
              <a:t>Closing contributing actions is a good thing!</a:t>
            </a:r>
          </a:p>
        </p:txBody>
      </p:sp>
    </p:spTree>
    <p:extLst>
      <p:ext uri="{BB962C8B-B14F-4D97-AF65-F5344CB8AC3E}">
        <p14:creationId xmlns:p14="http://schemas.microsoft.com/office/powerpoint/2010/main" xmlns="" val="3402957535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r" eaLnBrk="1" hangingPunct="1"/>
            <a:r>
              <a:rPr lang="en-US" b="1" dirty="0" smtClean="0">
                <a:ln w="50800"/>
                <a:solidFill>
                  <a:srgbClr val="000000"/>
                </a:solidFill>
              </a:rPr>
              <a:t> Error Proofing</a:t>
            </a:r>
          </a:p>
        </p:txBody>
      </p:sp>
      <p:sp>
        <p:nvSpPr>
          <p:cNvPr id="54276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54137"/>
            <a:ext cx="5962650" cy="4518025"/>
          </a:xfrm>
        </p:spPr>
        <p:txBody>
          <a:bodyPr>
            <a:normAutofit lnSpcReduction="1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sz="2400" b="1" dirty="0" smtClean="0">
                <a:ln w="50800"/>
                <a:solidFill>
                  <a:srgbClr val="000000"/>
                </a:solidFill>
              </a:rPr>
              <a:t>Error Proofing comes from a Japanese term “</a:t>
            </a:r>
            <a:r>
              <a:rPr lang="en-US" sz="2400" b="1" dirty="0" err="1" smtClean="0">
                <a:ln w="50800"/>
                <a:solidFill>
                  <a:srgbClr val="000000"/>
                </a:solidFill>
              </a:rPr>
              <a:t>Poka</a:t>
            </a:r>
            <a:r>
              <a:rPr lang="en-US" sz="2400" b="1" dirty="0" smtClean="0">
                <a:ln w="50800"/>
                <a:solidFill>
                  <a:srgbClr val="000000"/>
                </a:solidFill>
              </a:rPr>
              <a:t> Yoke”.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endParaRPr lang="en-US" sz="2400" b="1" dirty="0" smtClean="0">
              <a:ln w="50800"/>
              <a:solidFill>
                <a:srgbClr val="000000"/>
              </a:solidFill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sz="2400" b="1" dirty="0" smtClean="0">
                <a:ln w="50800"/>
                <a:solidFill>
                  <a:srgbClr val="000000"/>
                </a:solidFill>
              </a:rPr>
              <a:t>True Corrective Actions result in “Error Proofing ” in the Process or Design to </a:t>
            </a:r>
            <a:r>
              <a:rPr lang="en-US" sz="2400" b="1" u="sng" dirty="0" smtClean="0">
                <a:ln w="50800"/>
                <a:solidFill>
                  <a:srgbClr val="000000"/>
                </a:solidFill>
              </a:rPr>
              <a:t>prevent</a:t>
            </a:r>
            <a:r>
              <a:rPr lang="en-US" sz="2400" b="1" dirty="0" smtClean="0">
                <a:ln w="50800"/>
                <a:solidFill>
                  <a:srgbClr val="000000"/>
                </a:solidFill>
              </a:rPr>
              <a:t> similar problems.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endParaRPr lang="en-US" sz="2400" b="1" dirty="0" smtClean="0">
              <a:ln w="50800"/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en-US" sz="2400" b="1" dirty="0">
                <a:ln w="50800"/>
                <a:solidFill>
                  <a:srgbClr val="000000"/>
                </a:solidFill>
              </a:rPr>
              <a:t>“Error Proofing” the process will accomplish both Corrective Action for the problem “Occurrence” and Corrective Action for “Detection”.</a:t>
            </a:r>
          </a:p>
          <a:p>
            <a:pPr eaLnBrk="1" hangingPunct="1">
              <a:buFont typeface="Wingdings" pitchFamily="2" charset="2"/>
              <a:buNone/>
            </a:pPr>
            <a:endParaRPr lang="en-US" sz="2800" b="1" dirty="0" smtClean="0">
              <a:ln w="50800"/>
              <a:solidFill>
                <a:srgbClr val="000000"/>
              </a:solidFill>
            </a:endParaRPr>
          </a:p>
        </p:txBody>
      </p:sp>
      <p:pic>
        <p:nvPicPr>
          <p:cNvPr id="54278" name="Picture 12" descr="j02991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38850" y="1406525"/>
            <a:ext cx="1771650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67788686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7924800" cy="1096963"/>
          </a:xfrm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r" eaLnBrk="1" hangingPunct="1"/>
            <a:r>
              <a:rPr lang="en-US" b="1" dirty="0" smtClean="0">
                <a:ln w="50800"/>
                <a:solidFill>
                  <a:srgbClr val="000000"/>
                </a:solidFill>
              </a:rPr>
              <a:t>D5 Checklist</a:t>
            </a:r>
          </a:p>
        </p:txBody>
      </p:sp>
      <p:sp>
        <p:nvSpPr>
          <p:cNvPr id="56324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95400"/>
            <a:ext cx="8183562" cy="4800600"/>
          </a:xfrm>
        </p:spPr>
        <p:txBody>
          <a:bodyPr>
            <a:normAutofit fontScale="92500" lnSpcReduction="1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400" b="1" u="sng" dirty="0" smtClean="0">
                <a:ln w="50800"/>
                <a:solidFill>
                  <a:srgbClr val="000000"/>
                </a:solidFill>
              </a:rPr>
              <a:t>D5 Select and Verify the Corrective Action</a:t>
            </a:r>
          </a:p>
          <a:p>
            <a:pPr marL="457200" lvl="1" indent="0" eaLnBrk="1" hangingPunct="1">
              <a:lnSpc>
                <a:spcPct val="90000"/>
              </a:lnSpc>
              <a:buNone/>
            </a:pPr>
            <a:r>
              <a:rPr lang="en-US" sz="2000" b="1" dirty="0" smtClean="0">
                <a:ln w="50800"/>
                <a:solidFill>
                  <a:srgbClr val="000000"/>
                </a:solidFill>
              </a:rPr>
              <a:t>Checklist:</a:t>
            </a:r>
          </a:p>
          <a:p>
            <a:pPr lvl="1" eaLnBrk="1" hangingPunct="1">
              <a:lnSpc>
                <a:spcPct val="90000"/>
              </a:lnSpc>
            </a:pPr>
            <a:endParaRPr lang="en-US" sz="2000" b="1" dirty="0" smtClean="0">
              <a:ln w="50800"/>
              <a:solidFill>
                <a:srgbClr val="000000"/>
              </a:solidFill>
            </a:endParaRPr>
          </a:p>
          <a:p>
            <a:pPr lvl="2" indent="-738188" eaLnBrk="1" hangingPunct="1">
              <a:lnSpc>
                <a:spcPct val="90000"/>
              </a:lnSpc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2000" b="1" dirty="0" smtClean="0">
                <a:ln w="50800"/>
                <a:solidFill>
                  <a:srgbClr val="000000"/>
                </a:solidFill>
              </a:rPr>
              <a:t>Can the action be implemented?</a:t>
            </a:r>
          </a:p>
          <a:p>
            <a:pPr lvl="2" indent="-738188" eaLnBrk="1" hangingPunct="1">
              <a:lnSpc>
                <a:spcPct val="90000"/>
              </a:lnSpc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2100" b="1" dirty="0">
                <a:ln w="50800"/>
                <a:solidFill>
                  <a:srgbClr val="000000"/>
                </a:solidFill>
              </a:rPr>
              <a:t>What risks are associated with this choice and how should they be managed?</a:t>
            </a:r>
          </a:p>
          <a:p>
            <a:pPr lvl="2" indent="-738188" eaLnBrk="1" hangingPunct="1">
              <a:lnSpc>
                <a:spcPct val="90000"/>
              </a:lnSpc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2100" b="1" dirty="0">
                <a:ln w="50800"/>
                <a:solidFill>
                  <a:srgbClr val="000000"/>
                </a:solidFill>
              </a:rPr>
              <a:t>Will this create other problems?</a:t>
            </a:r>
          </a:p>
          <a:p>
            <a:pPr lvl="2" indent="-738188" eaLnBrk="1" hangingPunct="1">
              <a:lnSpc>
                <a:spcPct val="90000"/>
              </a:lnSpc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2100" b="1" dirty="0">
                <a:ln w="50800"/>
                <a:solidFill>
                  <a:srgbClr val="000000"/>
                </a:solidFill>
              </a:rPr>
              <a:t>What methods will be used to verify the effectiveness in the short and long term?</a:t>
            </a:r>
          </a:p>
          <a:p>
            <a:pPr lvl="2" indent="-738188" eaLnBrk="1" hangingPunct="1">
              <a:lnSpc>
                <a:spcPct val="90000"/>
              </a:lnSpc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2100" b="1" dirty="0">
                <a:ln w="50800"/>
                <a:solidFill>
                  <a:srgbClr val="000000"/>
                </a:solidFill>
              </a:rPr>
              <a:t>Have dates been set to verify the effectiveness?</a:t>
            </a:r>
          </a:p>
          <a:p>
            <a:pPr lvl="2" indent="-738188" eaLnBrk="1" hangingPunct="1">
              <a:lnSpc>
                <a:spcPct val="90000"/>
              </a:lnSpc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2100" b="1" dirty="0">
                <a:ln w="50800"/>
                <a:solidFill>
                  <a:srgbClr val="000000"/>
                </a:solidFill>
              </a:rPr>
              <a:t>Has responsibility been assigned to verify the short and long term effectiveness?</a:t>
            </a:r>
          </a:p>
          <a:p>
            <a:pPr lvl="2" indent="-738188" eaLnBrk="1" hangingPunct="1">
              <a:lnSpc>
                <a:spcPct val="90000"/>
              </a:lnSpc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2100" b="1" dirty="0">
                <a:ln w="50800"/>
                <a:solidFill>
                  <a:srgbClr val="000000"/>
                </a:solidFill>
              </a:rPr>
              <a:t>What do you plan to do if this action does not satisfactorily solve this problem?</a:t>
            </a:r>
          </a:p>
          <a:p>
            <a:pPr lvl="2" indent="-738188" eaLnBrk="1" hangingPunct="1">
              <a:lnSpc>
                <a:spcPct val="90000"/>
              </a:lnSpc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2100" b="1" dirty="0">
                <a:ln w="50800"/>
                <a:solidFill>
                  <a:srgbClr val="000000"/>
                </a:solidFill>
              </a:rPr>
              <a:t>Do we have the right team members to proceed to the next step?</a:t>
            </a:r>
          </a:p>
        </p:txBody>
      </p:sp>
      <p:pic>
        <p:nvPicPr>
          <p:cNvPr id="56326" name="Picture 5" descr="j04398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31100" y="1165225"/>
            <a:ext cx="1304925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69766020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r"/>
            <a:r>
              <a:rPr lang="en-US" b="1" dirty="0" smtClean="0">
                <a:ln w="50800"/>
                <a:solidFill>
                  <a:schemeClr val="tx2"/>
                </a:solidFill>
              </a:rPr>
              <a:t>Steps in an 8D</a:t>
            </a:r>
            <a:endParaRPr lang="en-US" b="1" dirty="0">
              <a:ln w="50800"/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458200" cy="4695825"/>
          </a:xfrm>
        </p:spPr>
        <p:txBody>
          <a:bodyPr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lnSpc>
                <a:spcPct val="100000"/>
              </a:lnSpc>
              <a:buNone/>
            </a:pPr>
            <a:endParaRPr lang="en-US" sz="1800" dirty="0" smtClean="0">
              <a:ln w="50800"/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en-US" sz="1800" dirty="0">
              <a:ln w="50800"/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en-US" sz="1800" b="1" dirty="0">
              <a:ln w="50800"/>
              <a:solidFill>
                <a:srgbClr val="000000"/>
              </a:solidFill>
            </a:endParaRPr>
          </a:p>
        </p:txBody>
      </p:sp>
      <p:sp>
        <p:nvSpPr>
          <p:cNvPr id="6" name="Rectangle 1026"/>
          <p:cNvSpPr txBox="1">
            <a:spLocks noChangeArrowheads="1"/>
          </p:cNvSpPr>
          <p:nvPr/>
        </p:nvSpPr>
        <p:spPr bwMode="auto">
          <a:xfrm>
            <a:off x="1230313" y="1331913"/>
            <a:ext cx="7573962" cy="4719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lvl1pPr marL="342900" indent="-3429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67C6"/>
              </a:buClr>
              <a:buChar char="•"/>
              <a:defRPr sz="2800">
                <a:solidFill>
                  <a:srgbClr val="29292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67C6"/>
              </a:buClr>
              <a:buChar char="•"/>
              <a:defRPr sz="2400">
                <a:solidFill>
                  <a:srgbClr val="292929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67C6"/>
              </a:buClr>
              <a:buChar char="•"/>
              <a:defRPr sz="2000">
                <a:solidFill>
                  <a:srgbClr val="292929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7C6"/>
              </a:buClr>
              <a:buChar char="•"/>
              <a:defRPr sz="2000">
                <a:solidFill>
                  <a:srgbClr val="29292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eaLnBrk="1" hangingPunct="1">
              <a:spcAft>
                <a:spcPts val="1200"/>
              </a:spcAft>
              <a:buNone/>
            </a:pPr>
            <a:r>
              <a:rPr lang="en-US" sz="3500" kern="0" dirty="0" smtClean="0">
                <a:ln w="50800"/>
                <a:solidFill>
                  <a:srgbClr val="000000"/>
                </a:solidFill>
              </a:rPr>
              <a:t>The steps in 8D:</a:t>
            </a:r>
            <a:endParaRPr lang="en-US" sz="2400" kern="0" dirty="0" smtClean="0">
              <a:ln w="50800"/>
              <a:solidFill>
                <a:srgbClr val="000000"/>
              </a:solidFill>
            </a:endParaRPr>
          </a:p>
          <a:p>
            <a:pPr lvl="1" eaLnBrk="1" hangingPunct="1">
              <a:spcAft>
                <a:spcPts val="1200"/>
              </a:spcAft>
            </a:pPr>
            <a:r>
              <a:rPr lang="en-US" kern="0" dirty="0" smtClean="0">
                <a:ln w="50800"/>
                <a:solidFill>
                  <a:srgbClr val="000000"/>
                </a:solidFill>
              </a:rPr>
              <a:t>D#1 </a:t>
            </a:r>
            <a:r>
              <a:rPr lang="en-US" b="1" kern="0" dirty="0" smtClean="0">
                <a:ln w="50800"/>
                <a:solidFill>
                  <a:srgbClr val="000000"/>
                </a:solidFill>
              </a:rPr>
              <a:t>Establish</a:t>
            </a:r>
            <a:r>
              <a:rPr lang="en-US" kern="0" dirty="0" smtClean="0">
                <a:ln w="50800"/>
                <a:solidFill>
                  <a:srgbClr val="000000"/>
                </a:solidFill>
              </a:rPr>
              <a:t> the team</a:t>
            </a:r>
          </a:p>
          <a:p>
            <a:pPr lvl="1" eaLnBrk="1" hangingPunct="1">
              <a:spcAft>
                <a:spcPts val="1200"/>
              </a:spcAft>
            </a:pPr>
            <a:r>
              <a:rPr lang="en-US" kern="0" dirty="0" smtClean="0">
                <a:ln w="50800"/>
                <a:solidFill>
                  <a:srgbClr val="000000"/>
                </a:solidFill>
              </a:rPr>
              <a:t>D#2 </a:t>
            </a:r>
            <a:r>
              <a:rPr lang="en-US" b="1" kern="0" dirty="0" smtClean="0">
                <a:ln w="50800"/>
                <a:solidFill>
                  <a:srgbClr val="000000"/>
                </a:solidFill>
              </a:rPr>
              <a:t>Define</a:t>
            </a:r>
            <a:r>
              <a:rPr lang="en-US" kern="0" dirty="0" smtClean="0">
                <a:ln w="50800"/>
                <a:solidFill>
                  <a:srgbClr val="000000"/>
                </a:solidFill>
              </a:rPr>
              <a:t> the problem</a:t>
            </a:r>
          </a:p>
          <a:p>
            <a:pPr lvl="1" eaLnBrk="1" hangingPunct="1">
              <a:spcAft>
                <a:spcPts val="1200"/>
              </a:spcAft>
            </a:pPr>
            <a:r>
              <a:rPr lang="en-US" kern="0" dirty="0" smtClean="0">
                <a:ln w="50800"/>
                <a:solidFill>
                  <a:srgbClr val="000000"/>
                </a:solidFill>
              </a:rPr>
              <a:t>D#3 </a:t>
            </a:r>
            <a:r>
              <a:rPr lang="en-US" b="1" kern="0" dirty="0" smtClean="0">
                <a:ln w="50800"/>
                <a:solidFill>
                  <a:srgbClr val="000000"/>
                </a:solidFill>
              </a:rPr>
              <a:t>Take Short Term Action </a:t>
            </a:r>
            <a:r>
              <a:rPr lang="en-US" kern="0" dirty="0" smtClean="0">
                <a:ln w="50800"/>
                <a:solidFill>
                  <a:srgbClr val="000000"/>
                </a:solidFill>
              </a:rPr>
              <a:t>(Containment)</a:t>
            </a:r>
          </a:p>
          <a:p>
            <a:pPr lvl="1" eaLnBrk="1" hangingPunct="1">
              <a:spcAft>
                <a:spcPts val="1200"/>
              </a:spcAft>
            </a:pPr>
            <a:r>
              <a:rPr lang="en-US" kern="0" dirty="0" smtClean="0">
                <a:ln w="50800"/>
                <a:solidFill>
                  <a:schemeClr val="tx1"/>
                </a:solidFill>
              </a:rPr>
              <a:t>D#4 </a:t>
            </a:r>
            <a:r>
              <a:rPr lang="en-US" b="1" kern="0" dirty="0" smtClean="0">
                <a:ln w="50800"/>
                <a:solidFill>
                  <a:schemeClr val="tx1"/>
                </a:solidFill>
              </a:rPr>
              <a:t>Determine </a:t>
            </a:r>
            <a:r>
              <a:rPr lang="en-US" kern="0" dirty="0" smtClean="0">
                <a:ln w="50800"/>
                <a:solidFill>
                  <a:schemeClr val="tx1"/>
                </a:solidFill>
              </a:rPr>
              <a:t>Root Cause</a:t>
            </a:r>
          </a:p>
          <a:p>
            <a:pPr lvl="1" eaLnBrk="1" hangingPunct="1">
              <a:spcAft>
                <a:spcPts val="1200"/>
              </a:spcAft>
            </a:pPr>
            <a:r>
              <a:rPr lang="en-US" kern="0" dirty="0" smtClean="0">
                <a:ln w="50800"/>
                <a:solidFill>
                  <a:srgbClr val="000000"/>
                </a:solidFill>
              </a:rPr>
              <a:t>D#5 </a:t>
            </a:r>
            <a:r>
              <a:rPr lang="en-US" b="1" kern="0" dirty="0" smtClean="0">
                <a:ln w="50800"/>
                <a:solidFill>
                  <a:srgbClr val="000000"/>
                </a:solidFill>
              </a:rPr>
              <a:t>Develop/Verify</a:t>
            </a:r>
            <a:r>
              <a:rPr lang="en-US" kern="0" dirty="0" smtClean="0">
                <a:ln w="50800"/>
                <a:solidFill>
                  <a:srgbClr val="000000"/>
                </a:solidFill>
              </a:rPr>
              <a:t> Corrective Action</a:t>
            </a:r>
          </a:p>
          <a:p>
            <a:pPr lvl="1" eaLnBrk="1" hangingPunct="1">
              <a:spcAft>
                <a:spcPts val="1200"/>
              </a:spcAft>
            </a:pPr>
            <a:r>
              <a:rPr lang="en-US" kern="0" dirty="0" smtClean="0">
                <a:ln w="50800"/>
                <a:solidFill>
                  <a:srgbClr val="0000FF"/>
                </a:solidFill>
              </a:rPr>
              <a:t>D#6 </a:t>
            </a:r>
            <a:r>
              <a:rPr lang="en-US" b="1" kern="0" dirty="0" smtClean="0">
                <a:ln w="50800"/>
                <a:solidFill>
                  <a:srgbClr val="0000FF"/>
                </a:solidFill>
              </a:rPr>
              <a:t>Implement/Validate</a:t>
            </a:r>
            <a:r>
              <a:rPr lang="en-US" kern="0" dirty="0" smtClean="0">
                <a:ln w="50800"/>
                <a:solidFill>
                  <a:srgbClr val="0000FF"/>
                </a:solidFill>
              </a:rPr>
              <a:t> Corrective Action</a:t>
            </a:r>
          </a:p>
          <a:p>
            <a:pPr lvl="1" eaLnBrk="1" hangingPunct="1">
              <a:spcAft>
                <a:spcPts val="1200"/>
              </a:spcAft>
            </a:pPr>
            <a:r>
              <a:rPr lang="en-US" kern="0" dirty="0" smtClean="0">
                <a:ln w="50800"/>
                <a:solidFill>
                  <a:srgbClr val="000000"/>
                </a:solidFill>
              </a:rPr>
              <a:t>D#7 </a:t>
            </a:r>
            <a:r>
              <a:rPr lang="en-US" b="1" kern="0" dirty="0" smtClean="0">
                <a:ln w="50800"/>
                <a:solidFill>
                  <a:srgbClr val="000000"/>
                </a:solidFill>
              </a:rPr>
              <a:t>Prevent</a:t>
            </a:r>
            <a:r>
              <a:rPr lang="en-US" kern="0" dirty="0" smtClean="0">
                <a:ln w="50800"/>
                <a:solidFill>
                  <a:srgbClr val="000000"/>
                </a:solidFill>
              </a:rPr>
              <a:t> Recurrence/Share the Solution</a:t>
            </a:r>
          </a:p>
          <a:p>
            <a:pPr lvl="1" eaLnBrk="1" hangingPunct="1">
              <a:spcAft>
                <a:spcPts val="1200"/>
              </a:spcAft>
            </a:pPr>
            <a:r>
              <a:rPr lang="en-US" kern="0" dirty="0" smtClean="0">
                <a:ln w="50800"/>
                <a:solidFill>
                  <a:srgbClr val="000000"/>
                </a:solidFill>
              </a:rPr>
              <a:t>D#8 </a:t>
            </a:r>
            <a:r>
              <a:rPr lang="en-US" b="1" kern="0" dirty="0" smtClean="0">
                <a:ln w="50800"/>
                <a:solidFill>
                  <a:srgbClr val="000000"/>
                </a:solidFill>
              </a:rPr>
              <a:t>Recognize</a:t>
            </a:r>
            <a:r>
              <a:rPr lang="en-US" kern="0" dirty="0" smtClean="0">
                <a:ln w="50800"/>
                <a:solidFill>
                  <a:srgbClr val="000000"/>
                </a:solidFill>
              </a:rPr>
              <a:t> the Team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152400" y="1981200"/>
            <a:ext cx="1447800" cy="381000"/>
          </a:xfrm>
          <a:prstGeom prst="rect">
            <a:avLst/>
          </a:prstGeom>
          <a:solidFill>
            <a:srgbClr val="008000"/>
          </a:solidFill>
          <a:ln/>
          <a:effectLst>
            <a:outerShdw dist="23000" dir="5400000" rotWithShape="0">
              <a:schemeClr val="bg1">
                <a:alpha val="35000"/>
              </a:scheme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buSzTx/>
              <a:buFontTx/>
              <a:buNone/>
              <a:tabLst/>
            </a:pPr>
            <a:r>
              <a:rPr kumimoji="0" lang="en-US" b="1" i="0" u="none" strike="noStrike" normalizeH="0" baseline="0" dirty="0" smtClean="0">
                <a:ln w="50800"/>
                <a:solidFill>
                  <a:schemeClr val="bg1"/>
                </a:solidFill>
                <a:latin typeface="Arial" charset="0"/>
              </a:rPr>
              <a:t>Day 1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152400" y="2971800"/>
            <a:ext cx="1447800" cy="381000"/>
          </a:xfrm>
          <a:prstGeom prst="rect">
            <a:avLst/>
          </a:prstGeom>
          <a:solidFill>
            <a:srgbClr val="008000"/>
          </a:solidFill>
          <a:ln/>
          <a:effectLst>
            <a:outerShdw dist="23000" dir="5400000" rotWithShape="0">
              <a:schemeClr val="bg1">
                <a:alpha val="35000"/>
              </a:scheme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buSzTx/>
              <a:buFontTx/>
              <a:buNone/>
              <a:tabLst/>
            </a:pPr>
            <a:r>
              <a:rPr kumimoji="0" lang="en-US" b="1" i="0" u="none" strike="noStrike" normalizeH="0" baseline="0" dirty="0" smtClean="0">
                <a:ln w="50800"/>
                <a:solidFill>
                  <a:srgbClr val="FFFFFF"/>
                </a:solidFill>
                <a:latin typeface="Arial" charset="0"/>
              </a:rPr>
              <a:t>24 – 48hrs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152400" y="4038600"/>
            <a:ext cx="1447800" cy="381000"/>
          </a:xfrm>
          <a:prstGeom prst="rect">
            <a:avLst/>
          </a:prstGeom>
          <a:solidFill>
            <a:srgbClr val="008000"/>
          </a:solidFill>
          <a:ln/>
          <a:effectLst>
            <a:outerShdw dist="23000" dir="5400000" rotWithShape="0">
              <a:schemeClr val="bg1">
                <a:alpha val="35000"/>
              </a:scheme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buSzTx/>
              <a:buFontTx/>
              <a:buNone/>
              <a:tabLst/>
            </a:pPr>
            <a:r>
              <a:rPr kumimoji="0" lang="en-US" b="1" i="0" u="none" strike="noStrike" normalizeH="0" baseline="0" dirty="0" smtClean="0">
                <a:ln w="50800"/>
                <a:solidFill>
                  <a:srgbClr val="FFFFFF"/>
                </a:solidFill>
                <a:latin typeface="Arial" charset="0"/>
              </a:rPr>
              <a:t>2 weeks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152400" y="5638799"/>
            <a:ext cx="1447800" cy="412751"/>
          </a:xfrm>
          <a:prstGeom prst="rect">
            <a:avLst/>
          </a:prstGeom>
          <a:ln/>
          <a:effectLst>
            <a:outerShdw dist="23000" dir="5400000" rotWithShape="0">
              <a:schemeClr val="bg1">
                <a:alpha val="35000"/>
              </a:scheme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buSzTx/>
              <a:buFontTx/>
              <a:buNone/>
              <a:tabLst/>
            </a:pPr>
            <a:r>
              <a:rPr kumimoji="0" lang="en-US" b="1" i="0" u="none" strike="noStrike" normalizeH="0" baseline="0" dirty="0" smtClean="0">
                <a:ln w="50800"/>
                <a:solidFill>
                  <a:schemeClr val="bg2">
                    <a:lumMod val="95000"/>
                  </a:schemeClr>
                </a:solidFill>
                <a:latin typeface="Arial" charset="0"/>
              </a:rPr>
              <a:t>30 days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50882" y="1155700"/>
            <a:ext cx="1779587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79481" y="5334000"/>
            <a:ext cx="1322387" cy="1274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53536107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r"/>
            <a:r>
              <a:rPr lang="en-US" b="1" dirty="0" smtClean="0">
                <a:ln w="50800"/>
                <a:solidFill>
                  <a:srgbClr val="000000"/>
                </a:solidFill>
              </a:rPr>
              <a:t>Vocabulary</a:t>
            </a:r>
            <a:endParaRPr lang="en-US" sz="3600" b="1" dirty="0">
              <a:ln w="50800"/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458200" cy="4695825"/>
          </a:xfrm>
        </p:spPr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000" b="1" dirty="0" smtClean="0">
                <a:ln w="50800"/>
                <a:solidFill>
                  <a:srgbClr val="000000"/>
                </a:solidFill>
              </a:rPr>
              <a:t>Containment</a:t>
            </a:r>
            <a:r>
              <a:rPr lang="en-US" sz="2000" dirty="0" smtClean="0">
                <a:ln w="50800"/>
                <a:solidFill>
                  <a:srgbClr val="000000"/>
                </a:solidFill>
              </a:rPr>
              <a:t> – Actions taken to isolate the problem from any internal/external customer.  Usually expected to be completed within a 24hr – 48 hour period.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en-US" sz="2000" b="1" dirty="0">
              <a:ln w="50800"/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000" b="1" dirty="0" smtClean="0">
                <a:ln w="50800"/>
                <a:solidFill>
                  <a:srgbClr val="000000"/>
                </a:solidFill>
              </a:rPr>
              <a:t>Corrective Action</a:t>
            </a:r>
            <a:r>
              <a:rPr lang="en-US" sz="2000" dirty="0" smtClean="0">
                <a:ln w="50800"/>
                <a:solidFill>
                  <a:srgbClr val="000000"/>
                </a:solidFill>
              </a:rPr>
              <a:t> – The action taken to eliminate the cause of the nonconformity.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en-US" sz="2000" b="1" dirty="0">
              <a:ln w="50800"/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000" b="1" dirty="0" smtClean="0">
                <a:ln w="50800"/>
                <a:solidFill>
                  <a:srgbClr val="000000"/>
                </a:solidFill>
              </a:rPr>
              <a:t>Error proofing </a:t>
            </a:r>
            <a:r>
              <a:rPr lang="en-US" sz="2000" dirty="0" smtClean="0">
                <a:ln w="50800"/>
                <a:solidFill>
                  <a:srgbClr val="000000"/>
                </a:solidFill>
              </a:rPr>
              <a:t>– When a process is designed to prevent an error from occurring.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en-US" sz="2000" b="1" dirty="0">
              <a:ln w="50800"/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000" b="1" dirty="0" smtClean="0">
                <a:ln w="50800"/>
                <a:solidFill>
                  <a:srgbClr val="000000"/>
                </a:solidFill>
              </a:rPr>
              <a:t>Preventive Action</a:t>
            </a:r>
            <a:r>
              <a:rPr lang="en-US" sz="2000" dirty="0" smtClean="0">
                <a:ln w="50800"/>
                <a:solidFill>
                  <a:srgbClr val="000000"/>
                </a:solidFill>
              </a:rPr>
              <a:t> – The action that is taken to eliminate conditions that could produce a nonconformity.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en-US" sz="2000" b="1" dirty="0">
              <a:ln w="50800"/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000" b="1" dirty="0" smtClean="0">
                <a:ln w="50800"/>
                <a:solidFill>
                  <a:srgbClr val="000000"/>
                </a:solidFill>
              </a:rPr>
              <a:t>Root Cause </a:t>
            </a:r>
            <a:r>
              <a:rPr lang="en-US" sz="2000" dirty="0" smtClean="0">
                <a:ln w="50800"/>
                <a:solidFill>
                  <a:srgbClr val="000000"/>
                </a:solidFill>
              </a:rPr>
              <a:t>– At its simplest form, you can turn off and on the problem in a controlled environment.  The root cause should explain 100% of the unwanted problem/defect and that there are no additional reasons that the problem exists.</a:t>
            </a:r>
            <a:endParaRPr lang="en-US" sz="2000" b="1" dirty="0" smtClean="0">
              <a:ln w="50800"/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en-US" sz="2000" b="1" dirty="0">
              <a:ln w="50800"/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7748054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8-07 at 7.03.4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438400"/>
            <a:ext cx="9144000" cy="3505200"/>
          </a:xfrm>
          <a:prstGeom prst="rect">
            <a:avLst/>
          </a:prstGeom>
        </p:spPr>
      </p:pic>
      <p:sp>
        <p:nvSpPr>
          <p:cNvPr id="58371" name="Rectangle 2"/>
          <p:cNvSpPr>
            <a:spLocks noGrp="1" noChangeArrowheads="1"/>
          </p:cNvSpPr>
          <p:nvPr>
            <p:ph type="title"/>
          </p:nvPr>
        </p:nvSpPr>
        <p:spPr>
          <a:xfrm>
            <a:off x="228599" y="117364"/>
            <a:ext cx="8915401" cy="827088"/>
          </a:xfrm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r" eaLnBrk="1" hangingPunct="1"/>
            <a:r>
              <a:rPr lang="en-US" b="1" dirty="0" smtClean="0">
                <a:ln w="50800"/>
                <a:solidFill>
                  <a:schemeClr val="tx1"/>
                </a:solidFill>
              </a:rPr>
              <a:t>D6 Implement /Validate the Corrective Action</a:t>
            </a:r>
          </a:p>
        </p:txBody>
      </p:sp>
      <p:pic>
        <p:nvPicPr>
          <p:cNvPr id="58373" name="Picture 6" descr="j035163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139825"/>
            <a:ext cx="1514936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4" name="Picture 8" descr="j033465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77025" y="4056063"/>
            <a:ext cx="1912938" cy="179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72669985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2"/>
          <p:cNvSpPr>
            <a:spLocks noGrp="1" noChangeArrowheads="1"/>
          </p:cNvSpPr>
          <p:nvPr>
            <p:ph type="title"/>
          </p:nvPr>
        </p:nvSpPr>
        <p:spPr>
          <a:xfrm>
            <a:off x="1117600" y="0"/>
            <a:ext cx="7924800" cy="1096963"/>
          </a:xfrm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r" eaLnBrk="1" hangingPunct="1"/>
            <a:r>
              <a:rPr lang="en-US" b="1" dirty="0" smtClean="0">
                <a:ln w="50800"/>
                <a:solidFill>
                  <a:srgbClr val="000000"/>
                </a:solidFill>
              </a:rPr>
              <a:t>8D – Corrective Action Verification</a:t>
            </a:r>
          </a:p>
        </p:txBody>
      </p:sp>
      <p:sp>
        <p:nvSpPr>
          <p:cNvPr id="59396" name="Rectangle 5"/>
          <p:cNvSpPr>
            <a:spLocks noGrp="1" noChangeArrowheads="1"/>
          </p:cNvSpPr>
          <p:nvPr>
            <p:ph idx="1"/>
          </p:nvPr>
        </p:nvSpPr>
        <p:spPr>
          <a:xfrm>
            <a:off x="288925" y="1477963"/>
            <a:ext cx="8648700" cy="4719637"/>
          </a:xfrm>
          <a:noFill/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000" dirty="0" smtClean="0">
                <a:ln w="50800"/>
                <a:solidFill>
                  <a:schemeClr val="tx1"/>
                </a:solidFill>
              </a:rPr>
              <a:t>It’s necessary that we “maintain the gain”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en-US" sz="2000" dirty="0" smtClean="0">
              <a:ln w="50800"/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000" dirty="0" smtClean="0">
                <a:ln w="50800"/>
                <a:solidFill>
                  <a:schemeClr val="tx1"/>
                </a:solidFill>
              </a:rPr>
              <a:t>The Corrective Action has to address the Root Cause, so it’s important that a follow up audit verifies that the Root Cause was eliminated!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en-US" sz="2000" dirty="0" smtClean="0">
              <a:ln w="50800"/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000" dirty="0" smtClean="0">
                <a:ln w="50800"/>
                <a:solidFill>
                  <a:schemeClr val="tx1"/>
                </a:solidFill>
              </a:rPr>
              <a:t>Someone with a vested interest who was not part of the Corrective Action team is chosen by the Quality Manager to follow up.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en-US" sz="2000" dirty="0" smtClean="0">
              <a:ln w="50800"/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000" dirty="0" smtClean="0">
                <a:ln w="50800"/>
                <a:solidFill>
                  <a:schemeClr val="tx1"/>
                </a:solidFill>
              </a:rPr>
              <a:t>In some cases verification should be done soon after implementation and again after several weeks to verify that the change really is permanent.</a:t>
            </a:r>
          </a:p>
          <a:p>
            <a:pPr lvl="1"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en-US" sz="2000" dirty="0" smtClean="0">
              <a:ln w="50800"/>
              <a:solidFill>
                <a:schemeClr val="tx1"/>
              </a:solidFill>
            </a:endParaRPr>
          </a:p>
        </p:txBody>
      </p:sp>
      <p:pic>
        <p:nvPicPr>
          <p:cNvPr id="59398" name="Picture 7" descr="j028278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237163"/>
            <a:ext cx="1117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9" name="Picture 8" descr="j02829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56118" y="1288312"/>
            <a:ext cx="1524000" cy="89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 bwMode="auto">
          <a:xfrm>
            <a:off x="1593517" y="5803235"/>
            <a:ext cx="6324601" cy="381000"/>
          </a:xfrm>
          <a:prstGeom prst="rect">
            <a:avLst/>
          </a:prstGeom>
          <a:ln/>
          <a:effectLst>
            <a:outerShdw dist="23000" dir="5400000" rotWithShape="0">
              <a:schemeClr val="bg1">
                <a:alpha val="35000"/>
              </a:scheme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buSzTx/>
              <a:buFontTx/>
              <a:buNone/>
              <a:tabLst/>
            </a:pPr>
            <a:r>
              <a:rPr kumimoji="0" lang="en-US" sz="1800" b="1" i="0" u="none" strike="noStrike" normalizeH="0" baseline="0" dirty="0" smtClean="0">
                <a:ln w="50800"/>
                <a:solidFill>
                  <a:schemeClr val="bg1"/>
                </a:solidFill>
                <a:latin typeface="Arial" charset="0"/>
              </a:rPr>
              <a:t>Make sure it’s working long term, not just once!</a:t>
            </a:r>
          </a:p>
        </p:txBody>
      </p:sp>
    </p:spTree>
    <p:extLst>
      <p:ext uri="{BB962C8B-B14F-4D97-AF65-F5344CB8AC3E}">
        <p14:creationId xmlns:p14="http://schemas.microsoft.com/office/powerpoint/2010/main" xmlns="" val="301765929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7924800" cy="1096963"/>
          </a:xfrm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r" eaLnBrk="1" hangingPunct="1"/>
            <a:r>
              <a:rPr lang="en-US" b="1" dirty="0" smtClean="0">
                <a:ln w="50800"/>
                <a:solidFill>
                  <a:srgbClr val="000000"/>
                </a:solidFill>
              </a:rPr>
              <a:t>D6 Checklist</a:t>
            </a:r>
          </a:p>
        </p:txBody>
      </p:sp>
      <p:sp>
        <p:nvSpPr>
          <p:cNvPr id="60420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95400"/>
            <a:ext cx="7923212" cy="4695825"/>
          </a:xfrm>
        </p:spPr>
        <p:txBody>
          <a:bodyPr>
            <a:normAutofit fontScale="925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indent="0" eaLnBrk="1" hangingPunct="1">
              <a:buNone/>
            </a:pPr>
            <a:r>
              <a:rPr lang="en-US" b="1" u="sng" dirty="0" smtClean="0">
                <a:ln w="50800"/>
                <a:solidFill>
                  <a:schemeClr val="tx1"/>
                </a:solidFill>
              </a:rPr>
              <a:t>D6 	Implement/Validate the Corrective Action</a:t>
            </a:r>
          </a:p>
          <a:p>
            <a:pPr eaLnBrk="1" hangingPunct="1"/>
            <a:endParaRPr lang="en-US" b="1" u="sng" dirty="0" smtClean="0">
              <a:ln w="50800"/>
              <a:solidFill>
                <a:schemeClr val="tx1"/>
              </a:solidFill>
            </a:endParaRPr>
          </a:p>
          <a:p>
            <a:pPr marL="52388" lvl="1" indent="0" eaLnBrk="1" hangingPunct="1">
              <a:buNone/>
            </a:pPr>
            <a:r>
              <a:rPr lang="en-US" sz="2000" b="1" dirty="0" smtClean="0">
                <a:ln w="50800"/>
                <a:solidFill>
                  <a:schemeClr val="tx1"/>
                </a:solidFill>
              </a:rPr>
              <a:t>Checklist:</a:t>
            </a:r>
          </a:p>
          <a:p>
            <a:pPr marL="282575" lvl="2" eaLnBrk="1" hangingPunct="1"/>
            <a:r>
              <a:rPr lang="en-US" sz="2000" b="1" dirty="0" smtClean="0">
                <a:ln w="50800"/>
                <a:solidFill>
                  <a:schemeClr val="tx1"/>
                </a:solidFill>
              </a:rPr>
              <a:t>Has an action plan been defined?</a:t>
            </a:r>
          </a:p>
          <a:p>
            <a:pPr marL="282575" lvl="2" eaLnBrk="1" hangingPunct="1"/>
            <a:r>
              <a:rPr lang="en-US" sz="2000" b="1" dirty="0" smtClean="0">
                <a:ln w="50800"/>
                <a:solidFill>
                  <a:schemeClr val="tx1"/>
                </a:solidFill>
              </a:rPr>
              <a:t>Have responsibilities been assigned to implement the Corrective Action</a:t>
            </a:r>
          </a:p>
          <a:p>
            <a:pPr marL="282575" lvl="2" eaLnBrk="1" hangingPunct="1"/>
            <a:r>
              <a:rPr lang="en-US" sz="2000" b="1" dirty="0" smtClean="0">
                <a:ln w="50800"/>
                <a:solidFill>
                  <a:schemeClr val="tx1"/>
                </a:solidFill>
              </a:rPr>
              <a:t>Has timing been established?</a:t>
            </a:r>
          </a:p>
          <a:p>
            <a:pPr marL="282575" lvl="2" eaLnBrk="1" hangingPunct="1"/>
            <a:r>
              <a:rPr lang="en-US" sz="2000" b="1" dirty="0" smtClean="0">
                <a:ln w="50800"/>
                <a:solidFill>
                  <a:schemeClr val="tx1"/>
                </a:solidFill>
              </a:rPr>
              <a:t>Has required support been identified?</a:t>
            </a:r>
          </a:p>
          <a:p>
            <a:pPr marL="282575" lvl="2" eaLnBrk="1" hangingPunct="1"/>
            <a:r>
              <a:rPr lang="en-US" sz="2000" b="1" dirty="0" smtClean="0">
                <a:ln w="50800"/>
                <a:solidFill>
                  <a:schemeClr val="tx1"/>
                </a:solidFill>
              </a:rPr>
              <a:t>What indicators will be used to verify the outcome?</a:t>
            </a:r>
          </a:p>
          <a:p>
            <a:pPr marL="282575" lvl="2" eaLnBrk="1" hangingPunct="1"/>
            <a:r>
              <a:rPr lang="en-US" sz="2000" b="1" dirty="0" smtClean="0">
                <a:ln w="50800"/>
                <a:solidFill>
                  <a:schemeClr val="tx1"/>
                </a:solidFill>
              </a:rPr>
              <a:t>What controls are in place to assure the fix is as intended?</a:t>
            </a:r>
          </a:p>
          <a:p>
            <a:pPr marL="282575" lvl="2" eaLnBrk="1" hangingPunct="1"/>
            <a:r>
              <a:rPr lang="en-US" sz="2000" b="1" dirty="0" smtClean="0">
                <a:ln w="50800"/>
                <a:solidFill>
                  <a:schemeClr val="tx1"/>
                </a:solidFill>
              </a:rPr>
              <a:t>Do we have the right team members to proceed to the next step?</a:t>
            </a:r>
          </a:p>
        </p:txBody>
      </p:sp>
      <p:pic>
        <p:nvPicPr>
          <p:cNvPr id="60422" name="Picture 6" descr="j04398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905000"/>
            <a:ext cx="1247775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3968259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r"/>
            <a:r>
              <a:rPr lang="en-US" b="1" dirty="0" smtClean="0">
                <a:ln w="50800"/>
                <a:solidFill>
                  <a:schemeClr val="tx2"/>
                </a:solidFill>
              </a:rPr>
              <a:t>Steps in an 8D</a:t>
            </a:r>
            <a:endParaRPr lang="en-US" b="1" dirty="0">
              <a:ln w="50800"/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458200" cy="4695825"/>
          </a:xfrm>
        </p:spPr>
        <p:txBody>
          <a:bodyPr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lnSpc>
                <a:spcPct val="100000"/>
              </a:lnSpc>
              <a:buNone/>
            </a:pPr>
            <a:endParaRPr lang="en-US" sz="1800" dirty="0" smtClean="0">
              <a:ln w="50800"/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en-US" sz="1800" dirty="0">
              <a:ln w="50800"/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en-US" sz="1800" b="1" dirty="0">
              <a:ln w="50800"/>
              <a:solidFill>
                <a:srgbClr val="000000"/>
              </a:solidFill>
            </a:endParaRPr>
          </a:p>
        </p:txBody>
      </p:sp>
      <p:sp>
        <p:nvSpPr>
          <p:cNvPr id="6" name="Rectangle 1026"/>
          <p:cNvSpPr txBox="1">
            <a:spLocks noChangeArrowheads="1"/>
          </p:cNvSpPr>
          <p:nvPr/>
        </p:nvSpPr>
        <p:spPr bwMode="auto">
          <a:xfrm>
            <a:off x="1230313" y="1331913"/>
            <a:ext cx="7573962" cy="4719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lvl1pPr marL="342900" indent="-3429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67C6"/>
              </a:buClr>
              <a:buChar char="•"/>
              <a:defRPr sz="2800">
                <a:solidFill>
                  <a:srgbClr val="29292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67C6"/>
              </a:buClr>
              <a:buChar char="•"/>
              <a:defRPr sz="2400">
                <a:solidFill>
                  <a:srgbClr val="292929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67C6"/>
              </a:buClr>
              <a:buChar char="•"/>
              <a:defRPr sz="2000">
                <a:solidFill>
                  <a:srgbClr val="292929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7C6"/>
              </a:buClr>
              <a:buChar char="•"/>
              <a:defRPr sz="2000">
                <a:solidFill>
                  <a:srgbClr val="29292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eaLnBrk="1" hangingPunct="1">
              <a:spcAft>
                <a:spcPts val="1200"/>
              </a:spcAft>
              <a:buNone/>
            </a:pPr>
            <a:r>
              <a:rPr lang="en-US" sz="3500" kern="0" dirty="0" smtClean="0">
                <a:ln w="50800"/>
                <a:solidFill>
                  <a:srgbClr val="000000"/>
                </a:solidFill>
              </a:rPr>
              <a:t>The steps in 8D:</a:t>
            </a:r>
            <a:endParaRPr lang="en-US" sz="2400" kern="0" dirty="0" smtClean="0">
              <a:ln w="50800"/>
              <a:solidFill>
                <a:srgbClr val="000000"/>
              </a:solidFill>
            </a:endParaRPr>
          </a:p>
          <a:p>
            <a:pPr lvl="1" eaLnBrk="1" hangingPunct="1">
              <a:spcAft>
                <a:spcPts val="1200"/>
              </a:spcAft>
            </a:pPr>
            <a:r>
              <a:rPr lang="en-US" kern="0" dirty="0" smtClean="0">
                <a:ln w="50800"/>
                <a:solidFill>
                  <a:srgbClr val="000000"/>
                </a:solidFill>
              </a:rPr>
              <a:t>D#1 </a:t>
            </a:r>
            <a:r>
              <a:rPr lang="en-US" b="1" kern="0" dirty="0" smtClean="0">
                <a:ln w="50800"/>
                <a:solidFill>
                  <a:srgbClr val="000000"/>
                </a:solidFill>
              </a:rPr>
              <a:t>Establish</a:t>
            </a:r>
            <a:r>
              <a:rPr lang="en-US" kern="0" dirty="0" smtClean="0">
                <a:ln w="50800"/>
                <a:solidFill>
                  <a:srgbClr val="000000"/>
                </a:solidFill>
              </a:rPr>
              <a:t> the team</a:t>
            </a:r>
          </a:p>
          <a:p>
            <a:pPr lvl="1" eaLnBrk="1" hangingPunct="1">
              <a:spcAft>
                <a:spcPts val="1200"/>
              </a:spcAft>
            </a:pPr>
            <a:r>
              <a:rPr lang="en-US" kern="0" dirty="0" smtClean="0">
                <a:ln w="50800"/>
                <a:solidFill>
                  <a:srgbClr val="000000"/>
                </a:solidFill>
              </a:rPr>
              <a:t>D#2 </a:t>
            </a:r>
            <a:r>
              <a:rPr lang="en-US" b="1" kern="0" dirty="0" smtClean="0">
                <a:ln w="50800"/>
                <a:solidFill>
                  <a:srgbClr val="000000"/>
                </a:solidFill>
              </a:rPr>
              <a:t>Define</a:t>
            </a:r>
            <a:r>
              <a:rPr lang="en-US" kern="0" dirty="0" smtClean="0">
                <a:ln w="50800"/>
                <a:solidFill>
                  <a:srgbClr val="000000"/>
                </a:solidFill>
              </a:rPr>
              <a:t> the problem</a:t>
            </a:r>
          </a:p>
          <a:p>
            <a:pPr lvl="1" eaLnBrk="1" hangingPunct="1">
              <a:spcAft>
                <a:spcPts val="1200"/>
              </a:spcAft>
            </a:pPr>
            <a:r>
              <a:rPr lang="en-US" kern="0" dirty="0" smtClean="0">
                <a:ln w="50800"/>
                <a:solidFill>
                  <a:srgbClr val="000000"/>
                </a:solidFill>
              </a:rPr>
              <a:t>D#3 </a:t>
            </a:r>
            <a:r>
              <a:rPr lang="en-US" b="1" kern="0" dirty="0" smtClean="0">
                <a:ln w="50800"/>
                <a:solidFill>
                  <a:srgbClr val="000000"/>
                </a:solidFill>
              </a:rPr>
              <a:t>Take Short Term Action </a:t>
            </a:r>
            <a:r>
              <a:rPr lang="en-US" kern="0" dirty="0" smtClean="0">
                <a:ln w="50800"/>
                <a:solidFill>
                  <a:srgbClr val="000000"/>
                </a:solidFill>
              </a:rPr>
              <a:t>(Containment)</a:t>
            </a:r>
          </a:p>
          <a:p>
            <a:pPr lvl="1" eaLnBrk="1" hangingPunct="1">
              <a:spcAft>
                <a:spcPts val="1200"/>
              </a:spcAft>
            </a:pPr>
            <a:r>
              <a:rPr lang="en-US" kern="0" dirty="0" smtClean="0">
                <a:ln w="50800"/>
                <a:solidFill>
                  <a:schemeClr val="tx1"/>
                </a:solidFill>
              </a:rPr>
              <a:t>D#4 </a:t>
            </a:r>
            <a:r>
              <a:rPr lang="en-US" b="1" kern="0" dirty="0" smtClean="0">
                <a:ln w="50800"/>
                <a:solidFill>
                  <a:schemeClr val="tx1"/>
                </a:solidFill>
              </a:rPr>
              <a:t>Determine </a:t>
            </a:r>
            <a:r>
              <a:rPr lang="en-US" kern="0" dirty="0" smtClean="0">
                <a:ln w="50800"/>
                <a:solidFill>
                  <a:schemeClr val="tx1"/>
                </a:solidFill>
              </a:rPr>
              <a:t>Root Cause</a:t>
            </a:r>
          </a:p>
          <a:p>
            <a:pPr lvl="1" eaLnBrk="1" hangingPunct="1">
              <a:spcAft>
                <a:spcPts val="1200"/>
              </a:spcAft>
            </a:pPr>
            <a:r>
              <a:rPr lang="en-US" kern="0" dirty="0" smtClean="0">
                <a:ln w="50800"/>
                <a:solidFill>
                  <a:srgbClr val="000000"/>
                </a:solidFill>
              </a:rPr>
              <a:t>D#5 </a:t>
            </a:r>
            <a:r>
              <a:rPr lang="en-US" b="1" kern="0" dirty="0" smtClean="0">
                <a:ln w="50800"/>
                <a:solidFill>
                  <a:srgbClr val="000000"/>
                </a:solidFill>
              </a:rPr>
              <a:t>Develop/Verify</a:t>
            </a:r>
            <a:r>
              <a:rPr lang="en-US" kern="0" dirty="0" smtClean="0">
                <a:ln w="50800"/>
                <a:solidFill>
                  <a:srgbClr val="000000"/>
                </a:solidFill>
              </a:rPr>
              <a:t> Corrective Action</a:t>
            </a:r>
          </a:p>
          <a:p>
            <a:pPr lvl="1" eaLnBrk="1" hangingPunct="1">
              <a:spcAft>
                <a:spcPts val="1200"/>
              </a:spcAft>
            </a:pPr>
            <a:r>
              <a:rPr lang="en-US" kern="0" dirty="0" smtClean="0">
                <a:ln w="50800"/>
                <a:solidFill>
                  <a:srgbClr val="000000"/>
                </a:solidFill>
              </a:rPr>
              <a:t>D#6 </a:t>
            </a:r>
            <a:r>
              <a:rPr lang="en-US" b="1" kern="0" dirty="0" smtClean="0">
                <a:ln w="50800"/>
                <a:solidFill>
                  <a:srgbClr val="000000"/>
                </a:solidFill>
              </a:rPr>
              <a:t>Implement/Validate</a:t>
            </a:r>
            <a:r>
              <a:rPr lang="en-US" kern="0" dirty="0" smtClean="0">
                <a:ln w="50800"/>
                <a:solidFill>
                  <a:srgbClr val="000000"/>
                </a:solidFill>
              </a:rPr>
              <a:t> Corrective Action</a:t>
            </a:r>
          </a:p>
          <a:p>
            <a:pPr lvl="1" eaLnBrk="1" hangingPunct="1">
              <a:spcAft>
                <a:spcPts val="1200"/>
              </a:spcAft>
            </a:pPr>
            <a:r>
              <a:rPr lang="en-US" kern="0" dirty="0" smtClean="0">
                <a:ln w="50800"/>
                <a:solidFill>
                  <a:srgbClr val="0000FF"/>
                </a:solidFill>
              </a:rPr>
              <a:t>D#7 </a:t>
            </a:r>
            <a:r>
              <a:rPr lang="en-US" b="1" kern="0" dirty="0" smtClean="0">
                <a:ln w="50800"/>
                <a:solidFill>
                  <a:srgbClr val="0000FF"/>
                </a:solidFill>
              </a:rPr>
              <a:t>Prevent</a:t>
            </a:r>
            <a:r>
              <a:rPr lang="en-US" kern="0" dirty="0" smtClean="0">
                <a:ln w="50800"/>
                <a:solidFill>
                  <a:srgbClr val="0000FF"/>
                </a:solidFill>
              </a:rPr>
              <a:t> Recurrence/Share the Solution</a:t>
            </a:r>
          </a:p>
          <a:p>
            <a:pPr lvl="1" eaLnBrk="1" hangingPunct="1">
              <a:spcAft>
                <a:spcPts val="1200"/>
              </a:spcAft>
            </a:pPr>
            <a:r>
              <a:rPr lang="en-US" kern="0" dirty="0" smtClean="0">
                <a:ln w="50800"/>
                <a:solidFill>
                  <a:srgbClr val="000000"/>
                </a:solidFill>
              </a:rPr>
              <a:t>D#8 </a:t>
            </a:r>
            <a:r>
              <a:rPr lang="en-US" b="1" kern="0" dirty="0" smtClean="0">
                <a:ln w="50800"/>
                <a:solidFill>
                  <a:srgbClr val="000000"/>
                </a:solidFill>
              </a:rPr>
              <a:t>Recognize</a:t>
            </a:r>
            <a:r>
              <a:rPr lang="en-US" kern="0" dirty="0" smtClean="0">
                <a:ln w="50800"/>
                <a:solidFill>
                  <a:srgbClr val="000000"/>
                </a:solidFill>
              </a:rPr>
              <a:t> the Team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152400" y="1981200"/>
            <a:ext cx="1447800" cy="381000"/>
          </a:xfrm>
          <a:prstGeom prst="rect">
            <a:avLst/>
          </a:prstGeom>
          <a:solidFill>
            <a:srgbClr val="008000"/>
          </a:solidFill>
          <a:ln/>
          <a:effectLst>
            <a:outerShdw dist="23000" dir="5400000" rotWithShape="0">
              <a:schemeClr val="bg1">
                <a:alpha val="35000"/>
              </a:scheme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buSzTx/>
              <a:buFontTx/>
              <a:buNone/>
              <a:tabLst/>
            </a:pPr>
            <a:r>
              <a:rPr kumimoji="0" lang="en-US" b="1" i="0" u="none" strike="noStrike" normalizeH="0" baseline="0" dirty="0" smtClean="0">
                <a:ln w="50800"/>
                <a:solidFill>
                  <a:schemeClr val="bg1"/>
                </a:solidFill>
                <a:latin typeface="Arial" charset="0"/>
              </a:rPr>
              <a:t>Day 1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152400" y="2971800"/>
            <a:ext cx="1447800" cy="381000"/>
          </a:xfrm>
          <a:prstGeom prst="rect">
            <a:avLst/>
          </a:prstGeom>
          <a:solidFill>
            <a:srgbClr val="008000"/>
          </a:solidFill>
          <a:ln/>
          <a:effectLst>
            <a:outerShdw dist="23000" dir="5400000" rotWithShape="0">
              <a:schemeClr val="bg1">
                <a:alpha val="35000"/>
              </a:scheme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buSzTx/>
              <a:buFontTx/>
              <a:buNone/>
              <a:tabLst/>
            </a:pPr>
            <a:r>
              <a:rPr kumimoji="0" lang="en-US" b="1" i="0" u="none" strike="noStrike" normalizeH="0" baseline="0" dirty="0" smtClean="0">
                <a:ln w="50800"/>
                <a:solidFill>
                  <a:srgbClr val="FFFFFF"/>
                </a:solidFill>
                <a:latin typeface="Arial" charset="0"/>
              </a:rPr>
              <a:t>24 – 48hrs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152400" y="4038600"/>
            <a:ext cx="1447800" cy="381000"/>
          </a:xfrm>
          <a:prstGeom prst="rect">
            <a:avLst/>
          </a:prstGeom>
          <a:solidFill>
            <a:srgbClr val="008000"/>
          </a:solidFill>
          <a:ln/>
          <a:effectLst>
            <a:outerShdw dist="23000" dir="5400000" rotWithShape="0">
              <a:schemeClr val="bg1">
                <a:alpha val="35000"/>
              </a:scheme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buSzTx/>
              <a:buFontTx/>
              <a:buNone/>
              <a:tabLst/>
            </a:pPr>
            <a:r>
              <a:rPr kumimoji="0" lang="en-US" b="1" i="0" u="none" strike="noStrike" normalizeH="0" baseline="0" dirty="0" smtClean="0">
                <a:ln w="50800"/>
                <a:solidFill>
                  <a:srgbClr val="FFFFFF"/>
                </a:solidFill>
                <a:latin typeface="Arial" charset="0"/>
              </a:rPr>
              <a:t>2 weeks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152400" y="5638799"/>
            <a:ext cx="1447800" cy="412751"/>
          </a:xfrm>
          <a:prstGeom prst="rect">
            <a:avLst/>
          </a:prstGeom>
          <a:ln/>
          <a:effectLst>
            <a:outerShdw dist="23000" dir="5400000" rotWithShape="0">
              <a:schemeClr val="bg1">
                <a:alpha val="35000"/>
              </a:scheme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buSzTx/>
              <a:buFontTx/>
              <a:buNone/>
              <a:tabLst/>
            </a:pPr>
            <a:r>
              <a:rPr kumimoji="0" lang="en-US" b="1" i="0" u="none" strike="noStrike" normalizeH="0" baseline="0" dirty="0" smtClean="0">
                <a:ln w="50800"/>
                <a:solidFill>
                  <a:schemeClr val="bg2">
                    <a:lumMod val="95000"/>
                  </a:schemeClr>
                </a:solidFill>
                <a:latin typeface="Arial" charset="0"/>
              </a:rPr>
              <a:t>30 days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50882" y="1155700"/>
            <a:ext cx="1779587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79481" y="5334000"/>
            <a:ext cx="1322387" cy="1274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38507733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10633"/>
            <a:ext cx="7924800" cy="1096963"/>
          </a:xfrm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r" eaLnBrk="1" hangingPunct="1"/>
            <a:r>
              <a:rPr lang="en-US" b="1" dirty="0" smtClean="0">
                <a:ln w="50800"/>
                <a:solidFill>
                  <a:schemeClr val="tx2"/>
                </a:solidFill>
              </a:rPr>
              <a:t>D7 Prevent recurrence/Share the Solution</a:t>
            </a:r>
          </a:p>
        </p:txBody>
      </p:sp>
      <p:pic>
        <p:nvPicPr>
          <p:cNvPr id="624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04800" y="2133600"/>
            <a:ext cx="8308975" cy="3229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03646959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7924800" cy="1096963"/>
          </a:xfrm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r" eaLnBrk="1" hangingPunct="1"/>
            <a:r>
              <a:rPr lang="en-US" b="1" dirty="0" smtClean="0">
                <a:ln w="50800"/>
                <a:solidFill>
                  <a:srgbClr val="000000"/>
                </a:solidFill>
              </a:rPr>
              <a:t>8D – Prevent Recurrence &amp; Share the Solution (D#7)</a:t>
            </a:r>
          </a:p>
        </p:txBody>
      </p:sp>
      <p:sp>
        <p:nvSpPr>
          <p:cNvPr id="63492" name="Text Box 1036"/>
          <p:cNvSpPr txBox="1">
            <a:spLocks noChangeArrowheads="1"/>
          </p:cNvSpPr>
          <p:nvPr/>
        </p:nvSpPr>
        <p:spPr bwMode="auto">
          <a:xfrm>
            <a:off x="304800" y="1447800"/>
            <a:ext cx="8305800" cy="4308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lvl1pPr marL="347663" indent="-3476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2000" b="1" dirty="0">
                <a:ln w="50800"/>
              </a:rPr>
              <a:t>Addressing the </a:t>
            </a:r>
            <a:r>
              <a:rPr lang="en-US" sz="2000" b="1" i="1" u="sng" dirty="0">
                <a:ln w="50800"/>
              </a:rPr>
              <a:t>Systemic</a:t>
            </a:r>
            <a:r>
              <a:rPr lang="en-US" sz="2000" b="1" dirty="0">
                <a:ln w="50800"/>
              </a:rPr>
              <a:t> issues is key to Preventing Recurrence (usually the 5th Why reveals the systemic problem) Follow up. </a:t>
            </a:r>
            <a:r>
              <a:rPr lang="en-US" sz="2000" b="1" dirty="0" smtClean="0">
                <a:ln w="50800"/>
              </a:rPr>
              <a:t>i.e. </a:t>
            </a:r>
            <a:r>
              <a:rPr lang="en-US" sz="2000" b="1" dirty="0">
                <a:ln w="50800"/>
              </a:rPr>
              <a:t>did the implementation of the corrective action  require any changes to other documents such as work instructions or control plans? Is the corrective action sustaining</a:t>
            </a:r>
            <a:r>
              <a:rPr lang="en-US" sz="2000" b="1" dirty="0" smtClean="0">
                <a:ln w="50800"/>
              </a:rPr>
              <a:t>?</a:t>
            </a:r>
            <a:endParaRPr lang="en-US" sz="2000" b="1" dirty="0">
              <a:ln w="5080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2000" b="1" dirty="0">
                <a:ln w="50800"/>
              </a:rPr>
              <a:t>We need to share these best practice solutions, </a:t>
            </a:r>
            <a:r>
              <a:rPr lang="en-US" sz="2000" b="1" dirty="0" smtClean="0">
                <a:ln w="50800"/>
              </a:rPr>
              <a:t>so others </a:t>
            </a:r>
            <a:r>
              <a:rPr lang="en-US" sz="2000" b="1" dirty="0">
                <a:ln w="50800"/>
              </a:rPr>
              <a:t>can </a:t>
            </a:r>
            <a:r>
              <a:rPr lang="en-US" sz="2000" b="1" dirty="0" smtClean="0">
                <a:ln w="50800"/>
              </a:rPr>
              <a:t>learn </a:t>
            </a:r>
            <a:r>
              <a:rPr lang="en-US" sz="2000" b="1" dirty="0">
                <a:ln w="50800"/>
              </a:rPr>
              <a:t>from our work</a:t>
            </a:r>
            <a:r>
              <a:rPr lang="en-US" sz="2000" b="1" dirty="0" smtClean="0">
                <a:ln w="50800"/>
              </a:rPr>
              <a:t>.</a:t>
            </a:r>
            <a:endParaRPr lang="en-US" sz="2000" b="1" dirty="0">
              <a:ln w="5080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2000" b="1" dirty="0">
                <a:ln w="50800"/>
              </a:rPr>
              <a:t>Our 8D includes a “systemic action” section as part of the CA close out process – this is a part of the “Solution Sharing” and “Prevention” process</a:t>
            </a:r>
            <a:r>
              <a:rPr lang="en-US" sz="2000" b="1" dirty="0" smtClean="0">
                <a:ln w="50800"/>
              </a:rPr>
              <a:t>.</a:t>
            </a:r>
            <a:endParaRPr lang="en-US" sz="2000" b="1" dirty="0">
              <a:ln w="5080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2000" b="1" dirty="0">
                <a:ln w="50800"/>
              </a:rPr>
              <a:t>We need to continue developing means to share best practices</a:t>
            </a:r>
          </a:p>
          <a:p>
            <a:pPr eaLnBrk="1" hangingPunct="1">
              <a:spcBef>
                <a:spcPct val="50000"/>
              </a:spcBef>
            </a:pPr>
            <a:endParaRPr lang="en-US" sz="2000" b="1" dirty="0">
              <a:ln w="50800"/>
            </a:endParaRPr>
          </a:p>
        </p:txBody>
      </p:sp>
      <p:pic>
        <p:nvPicPr>
          <p:cNvPr id="63494" name="Picture 1039" descr="j042574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10450" y="4953000"/>
            <a:ext cx="1733550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 bwMode="auto">
          <a:xfrm>
            <a:off x="1075216" y="5784850"/>
            <a:ext cx="6324601" cy="381000"/>
          </a:xfrm>
          <a:prstGeom prst="rect">
            <a:avLst/>
          </a:prstGeom>
          <a:ln/>
          <a:effectLst>
            <a:outerShdw dist="23000" dir="5400000" rotWithShape="0">
              <a:schemeClr val="bg1">
                <a:alpha val="35000"/>
              </a:scheme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buSzTx/>
              <a:buFontTx/>
              <a:buNone/>
              <a:tabLst/>
            </a:pPr>
            <a:r>
              <a:rPr kumimoji="0" lang="en-US" sz="1800" b="1" i="0" u="none" strike="noStrike" normalizeH="0" baseline="0" dirty="0" smtClean="0">
                <a:ln w="50800"/>
                <a:solidFill>
                  <a:schemeClr val="bg1"/>
                </a:solidFill>
                <a:latin typeface="Arial" charset="0"/>
              </a:rPr>
              <a:t>Others can learn from our work, share the information!</a:t>
            </a:r>
          </a:p>
        </p:txBody>
      </p:sp>
    </p:spTree>
    <p:extLst>
      <p:ext uri="{BB962C8B-B14F-4D97-AF65-F5344CB8AC3E}">
        <p14:creationId xmlns:p14="http://schemas.microsoft.com/office/powerpoint/2010/main" xmlns="" val="2840621346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r" eaLnBrk="1" hangingPunct="1"/>
            <a:r>
              <a:rPr lang="en-US" b="1" dirty="0" smtClean="0">
                <a:ln w="50800"/>
                <a:solidFill>
                  <a:srgbClr val="000000"/>
                </a:solidFill>
              </a:rPr>
              <a:t>D7 Checklist</a:t>
            </a:r>
          </a:p>
        </p:txBody>
      </p:sp>
      <p:sp>
        <p:nvSpPr>
          <p:cNvPr id="64516" name="Rectangle 3"/>
          <p:cNvSpPr>
            <a:spLocks noGrp="1" noChangeArrowheads="1"/>
          </p:cNvSpPr>
          <p:nvPr>
            <p:ph idx="1"/>
          </p:nvPr>
        </p:nvSpPr>
        <p:spPr>
          <a:xfrm>
            <a:off x="203200" y="1371600"/>
            <a:ext cx="8648700" cy="3962400"/>
          </a:xfrm>
        </p:spPr>
        <p:txBody>
          <a:bodyPr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b="1" dirty="0" smtClean="0">
                <a:ln w="50800"/>
                <a:solidFill>
                  <a:srgbClr val="000000"/>
                </a:solidFill>
              </a:rPr>
              <a:t>D7 	Prevent reoccurrence/Share the solution</a:t>
            </a:r>
          </a:p>
          <a:p>
            <a:pPr eaLnBrk="1" hangingPunct="1">
              <a:lnSpc>
                <a:spcPct val="90000"/>
              </a:lnSpc>
            </a:pPr>
            <a:endParaRPr lang="en-US" b="1" dirty="0" smtClean="0">
              <a:ln w="50800"/>
              <a:solidFill>
                <a:srgbClr val="000000"/>
              </a:solidFill>
            </a:endParaRPr>
          </a:p>
          <a:p>
            <a:pPr marL="52388" lvl="1" indent="0" eaLnBrk="1" hangingPunct="1">
              <a:lnSpc>
                <a:spcPct val="90000"/>
              </a:lnSpc>
              <a:buNone/>
            </a:pPr>
            <a:r>
              <a:rPr lang="en-US" sz="2000" b="1" dirty="0" smtClean="0">
                <a:ln w="50800"/>
                <a:solidFill>
                  <a:srgbClr val="000000"/>
                </a:solidFill>
              </a:rPr>
              <a:t>Checklist:</a:t>
            </a:r>
          </a:p>
          <a:p>
            <a:pPr lvl="1" eaLnBrk="1" hangingPunct="1">
              <a:lnSpc>
                <a:spcPct val="90000"/>
              </a:lnSpc>
            </a:pPr>
            <a:endParaRPr lang="en-US" sz="2000" b="1" dirty="0" smtClean="0">
              <a:ln w="50800"/>
              <a:solidFill>
                <a:srgbClr val="000000"/>
              </a:solidFill>
            </a:endParaRPr>
          </a:p>
          <a:p>
            <a:pPr marL="461963" lvl="2" eaLnBrk="1" hangingPunct="1">
              <a:lnSpc>
                <a:spcPct val="90000"/>
              </a:lnSpc>
            </a:pPr>
            <a:r>
              <a:rPr lang="en-US" sz="2000" b="1" dirty="0" smtClean="0">
                <a:ln w="50800"/>
                <a:solidFill>
                  <a:srgbClr val="000000"/>
                </a:solidFill>
              </a:rPr>
              <a:t>Has the practice been standardized? </a:t>
            </a:r>
          </a:p>
          <a:p>
            <a:pPr marL="457200" lvl="2" indent="-234950" eaLnBrk="1" hangingPunct="1">
              <a:lnSpc>
                <a:spcPct val="90000"/>
              </a:lnSpc>
            </a:pPr>
            <a:r>
              <a:rPr lang="en-US" sz="2000" b="1" dirty="0" smtClean="0">
                <a:ln w="50800"/>
                <a:solidFill>
                  <a:srgbClr val="000000"/>
                </a:solidFill>
              </a:rPr>
              <a:t>Have all appropriate personnel been notified of the changes?</a:t>
            </a:r>
          </a:p>
          <a:p>
            <a:pPr marL="457200" lvl="2" indent="-234950" eaLnBrk="1" hangingPunct="1">
              <a:lnSpc>
                <a:spcPct val="90000"/>
              </a:lnSpc>
            </a:pPr>
            <a:r>
              <a:rPr lang="en-US" sz="2000" b="1" dirty="0" smtClean="0">
                <a:ln w="50800"/>
                <a:solidFill>
                  <a:srgbClr val="000000"/>
                </a:solidFill>
              </a:rPr>
              <a:t>Have all changes been integrated to our existing system (work instructions, procedures, etc.)?</a:t>
            </a:r>
          </a:p>
          <a:p>
            <a:pPr marL="457200" lvl="2" indent="-234950" eaLnBrk="1" hangingPunct="1">
              <a:lnSpc>
                <a:spcPct val="90000"/>
              </a:lnSpc>
            </a:pPr>
            <a:r>
              <a:rPr lang="en-US" sz="2000" b="1" dirty="0" smtClean="0">
                <a:ln w="50800"/>
                <a:solidFill>
                  <a:srgbClr val="000000"/>
                </a:solidFill>
              </a:rPr>
              <a:t>How will the practices be shared?</a:t>
            </a:r>
          </a:p>
        </p:txBody>
      </p:sp>
      <p:pic>
        <p:nvPicPr>
          <p:cNvPr id="64518" name="Picture 5" descr="j04398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752600"/>
            <a:ext cx="1682750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60820219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r"/>
            <a:r>
              <a:rPr lang="en-US" b="1" dirty="0" smtClean="0">
                <a:ln w="50800"/>
                <a:solidFill>
                  <a:schemeClr val="tx2"/>
                </a:solidFill>
              </a:rPr>
              <a:t>Steps in an 8D</a:t>
            </a:r>
            <a:endParaRPr lang="en-US" b="1" dirty="0">
              <a:ln w="50800"/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458200" cy="4695825"/>
          </a:xfrm>
        </p:spPr>
        <p:txBody>
          <a:bodyPr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lnSpc>
                <a:spcPct val="100000"/>
              </a:lnSpc>
              <a:buNone/>
            </a:pPr>
            <a:endParaRPr lang="en-US" sz="1800" dirty="0" smtClean="0">
              <a:ln w="50800"/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en-US" sz="1800" dirty="0">
              <a:ln w="50800"/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en-US" sz="1800" b="1" dirty="0">
              <a:ln w="50800"/>
              <a:solidFill>
                <a:srgbClr val="000000"/>
              </a:solidFill>
            </a:endParaRPr>
          </a:p>
        </p:txBody>
      </p:sp>
      <p:sp>
        <p:nvSpPr>
          <p:cNvPr id="6" name="Rectangle 1026"/>
          <p:cNvSpPr txBox="1">
            <a:spLocks noChangeArrowheads="1"/>
          </p:cNvSpPr>
          <p:nvPr/>
        </p:nvSpPr>
        <p:spPr bwMode="auto">
          <a:xfrm>
            <a:off x="1230313" y="1331913"/>
            <a:ext cx="7573962" cy="4719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lvl1pPr marL="342900" indent="-3429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67C6"/>
              </a:buClr>
              <a:buChar char="•"/>
              <a:defRPr sz="2800">
                <a:solidFill>
                  <a:srgbClr val="29292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67C6"/>
              </a:buClr>
              <a:buChar char="•"/>
              <a:defRPr sz="2400">
                <a:solidFill>
                  <a:srgbClr val="292929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67C6"/>
              </a:buClr>
              <a:buChar char="•"/>
              <a:defRPr sz="2000">
                <a:solidFill>
                  <a:srgbClr val="292929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7C6"/>
              </a:buClr>
              <a:buChar char="•"/>
              <a:defRPr sz="2000">
                <a:solidFill>
                  <a:srgbClr val="29292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eaLnBrk="1" hangingPunct="1">
              <a:spcAft>
                <a:spcPts val="1200"/>
              </a:spcAft>
              <a:buNone/>
            </a:pPr>
            <a:r>
              <a:rPr lang="en-US" sz="3500" kern="0" dirty="0" smtClean="0">
                <a:ln w="50800"/>
                <a:solidFill>
                  <a:srgbClr val="000000"/>
                </a:solidFill>
              </a:rPr>
              <a:t>The steps in 8D:</a:t>
            </a:r>
            <a:endParaRPr lang="en-US" sz="2400" kern="0" dirty="0" smtClean="0">
              <a:ln w="50800"/>
              <a:solidFill>
                <a:srgbClr val="000000"/>
              </a:solidFill>
            </a:endParaRPr>
          </a:p>
          <a:p>
            <a:pPr lvl="1" eaLnBrk="1" hangingPunct="1">
              <a:spcAft>
                <a:spcPts val="1200"/>
              </a:spcAft>
            </a:pPr>
            <a:r>
              <a:rPr lang="en-US" kern="0" dirty="0" smtClean="0">
                <a:ln w="50800"/>
                <a:solidFill>
                  <a:srgbClr val="000000"/>
                </a:solidFill>
              </a:rPr>
              <a:t>D#1 </a:t>
            </a:r>
            <a:r>
              <a:rPr lang="en-US" b="1" kern="0" dirty="0" smtClean="0">
                <a:ln w="50800"/>
                <a:solidFill>
                  <a:srgbClr val="000000"/>
                </a:solidFill>
              </a:rPr>
              <a:t>Establish</a:t>
            </a:r>
            <a:r>
              <a:rPr lang="en-US" kern="0" dirty="0" smtClean="0">
                <a:ln w="50800"/>
                <a:solidFill>
                  <a:srgbClr val="000000"/>
                </a:solidFill>
              </a:rPr>
              <a:t> the team</a:t>
            </a:r>
          </a:p>
          <a:p>
            <a:pPr lvl="1" eaLnBrk="1" hangingPunct="1">
              <a:spcAft>
                <a:spcPts val="1200"/>
              </a:spcAft>
            </a:pPr>
            <a:r>
              <a:rPr lang="en-US" kern="0" dirty="0" smtClean="0">
                <a:ln w="50800"/>
                <a:solidFill>
                  <a:srgbClr val="000000"/>
                </a:solidFill>
              </a:rPr>
              <a:t>D#2 </a:t>
            </a:r>
            <a:r>
              <a:rPr lang="en-US" b="1" kern="0" dirty="0" smtClean="0">
                <a:ln w="50800"/>
                <a:solidFill>
                  <a:srgbClr val="000000"/>
                </a:solidFill>
              </a:rPr>
              <a:t>Define</a:t>
            </a:r>
            <a:r>
              <a:rPr lang="en-US" kern="0" dirty="0" smtClean="0">
                <a:ln w="50800"/>
                <a:solidFill>
                  <a:srgbClr val="000000"/>
                </a:solidFill>
              </a:rPr>
              <a:t> the problem</a:t>
            </a:r>
          </a:p>
          <a:p>
            <a:pPr lvl="1" eaLnBrk="1" hangingPunct="1">
              <a:spcAft>
                <a:spcPts val="1200"/>
              </a:spcAft>
            </a:pPr>
            <a:r>
              <a:rPr lang="en-US" kern="0" dirty="0" smtClean="0">
                <a:ln w="50800"/>
                <a:solidFill>
                  <a:srgbClr val="000000"/>
                </a:solidFill>
              </a:rPr>
              <a:t>D#3 </a:t>
            </a:r>
            <a:r>
              <a:rPr lang="en-US" b="1" kern="0" dirty="0" smtClean="0">
                <a:ln w="50800"/>
                <a:solidFill>
                  <a:srgbClr val="000000"/>
                </a:solidFill>
              </a:rPr>
              <a:t>Take Short Term Action </a:t>
            </a:r>
            <a:r>
              <a:rPr lang="en-US" kern="0" dirty="0" smtClean="0">
                <a:ln w="50800"/>
                <a:solidFill>
                  <a:srgbClr val="000000"/>
                </a:solidFill>
              </a:rPr>
              <a:t>(Containment)</a:t>
            </a:r>
          </a:p>
          <a:p>
            <a:pPr lvl="1" eaLnBrk="1" hangingPunct="1">
              <a:spcAft>
                <a:spcPts val="1200"/>
              </a:spcAft>
            </a:pPr>
            <a:r>
              <a:rPr lang="en-US" kern="0" dirty="0" smtClean="0">
                <a:ln w="50800"/>
                <a:solidFill>
                  <a:schemeClr val="tx1"/>
                </a:solidFill>
              </a:rPr>
              <a:t>D#4 </a:t>
            </a:r>
            <a:r>
              <a:rPr lang="en-US" b="1" kern="0" dirty="0" smtClean="0">
                <a:ln w="50800"/>
                <a:solidFill>
                  <a:schemeClr val="tx1"/>
                </a:solidFill>
              </a:rPr>
              <a:t>Determine </a:t>
            </a:r>
            <a:r>
              <a:rPr lang="en-US" kern="0" dirty="0" smtClean="0">
                <a:ln w="50800"/>
                <a:solidFill>
                  <a:schemeClr val="tx1"/>
                </a:solidFill>
              </a:rPr>
              <a:t>Root Cause</a:t>
            </a:r>
          </a:p>
          <a:p>
            <a:pPr lvl="1" eaLnBrk="1" hangingPunct="1">
              <a:spcAft>
                <a:spcPts val="1200"/>
              </a:spcAft>
            </a:pPr>
            <a:r>
              <a:rPr lang="en-US" kern="0" dirty="0" smtClean="0">
                <a:ln w="50800"/>
                <a:solidFill>
                  <a:srgbClr val="000000"/>
                </a:solidFill>
              </a:rPr>
              <a:t>D#5 </a:t>
            </a:r>
            <a:r>
              <a:rPr lang="en-US" b="1" kern="0" dirty="0" smtClean="0">
                <a:ln w="50800"/>
                <a:solidFill>
                  <a:srgbClr val="000000"/>
                </a:solidFill>
              </a:rPr>
              <a:t>Develop/Verify</a:t>
            </a:r>
            <a:r>
              <a:rPr lang="en-US" kern="0" dirty="0" smtClean="0">
                <a:ln w="50800"/>
                <a:solidFill>
                  <a:srgbClr val="000000"/>
                </a:solidFill>
              </a:rPr>
              <a:t> Corrective Action</a:t>
            </a:r>
          </a:p>
          <a:p>
            <a:pPr lvl="1" eaLnBrk="1" hangingPunct="1">
              <a:spcAft>
                <a:spcPts val="1200"/>
              </a:spcAft>
            </a:pPr>
            <a:r>
              <a:rPr lang="en-US" kern="0" dirty="0" smtClean="0">
                <a:ln w="50800"/>
                <a:solidFill>
                  <a:schemeClr val="tx1"/>
                </a:solidFill>
              </a:rPr>
              <a:t>D#6 </a:t>
            </a:r>
            <a:r>
              <a:rPr lang="en-US" b="1" kern="0" dirty="0" smtClean="0">
                <a:ln w="50800"/>
                <a:solidFill>
                  <a:schemeClr val="tx1"/>
                </a:solidFill>
              </a:rPr>
              <a:t>Implement/Validate</a:t>
            </a:r>
            <a:r>
              <a:rPr lang="en-US" kern="0" dirty="0" smtClean="0">
                <a:ln w="50800"/>
                <a:solidFill>
                  <a:schemeClr val="tx1"/>
                </a:solidFill>
              </a:rPr>
              <a:t> Corrective Action</a:t>
            </a:r>
          </a:p>
          <a:p>
            <a:pPr lvl="1" eaLnBrk="1" hangingPunct="1">
              <a:spcAft>
                <a:spcPts val="1200"/>
              </a:spcAft>
            </a:pPr>
            <a:r>
              <a:rPr lang="en-US" kern="0" dirty="0" smtClean="0">
                <a:ln w="50800"/>
                <a:solidFill>
                  <a:srgbClr val="000000"/>
                </a:solidFill>
              </a:rPr>
              <a:t>D#7 </a:t>
            </a:r>
            <a:r>
              <a:rPr lang="en-US" b="1" kern="0" dirty="0" smtClean="0">
                <a:ln w="50800"/>
                <a:solidFill>
                  <a:srgbClr val="000000"/>
                </a:solidFill>
              </a:rPr>
              <a:t>Prevent</a:t>
            </a:r>
            <a:r>
              <a:rPr lang="en-US" kern="0" dirty="0" smtClean="0">
                <a:ln w="50800"/>
                <a:solidFill>
                  <a:srgbClr val="000000"/>
                </a:solidFill>
              </a:rPr>
              <a:t> Recurrence/Share the Solution</a:t>
            </a:r>
          </a:p>
          <a:p>
            <a:pPr lvl="1" eaLnBrk="1" hangingPunct="1">
              <a:spcAft>
                <a:spcPts val="1200"/>
              </a:spcAft>
            </a:pPr>
            <a:r>
              <a:rPr lang="en-US" kern="0" dirty="0" smtClean="0">
                <a:ln w="50800"/>
                <a:solidFill>
                  <a:srgbClr val="0000FF"/>
                </a:solidFill>
              </a:rPr>
              <a:t>D#8 </a:t>
            </a:r>
            <a:r>
              <a:rPr lang="en-US" b="1" kern="0" dirty="0" smtClean="0">
                <a:ln w="50800"/>
                <a:solidFill>
                  <a:srgbClr val="0000FF"/>
                </a:solidFill>
              </a:rPr>
              <a:t>Recognize</a:t>
            </a:r>
            <a:r>
              <a:rPr lang="en-US" kern="0" dirty="0" smtClean="0">
                <a:ln w="50800"/>
                <a:solidFill>
                  <a:srgbClr val="0000FF"/>
                </a:solidFill>
              </a:rPr>
              <a:t> the Team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152400" y="1981200"/>
            <a:ext cx="1447800" cy="381000"/>
          </a:xfrm>
          <a:prstGeom prst="rect">
            <a:avLst/>
          </a:prstGeom>
          <a:solidFill>
            <a:srgbClr val="008000"/>
          </a:solidFill>
          <a:ln/>
          <a:effectLst>
            <a:outerShdw dist="23000" dir="5400000" rotWithShape="0">
              <a:schemeClr val="bg1">
                <a:alpha val="35000"/>
              </a:scheme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buSzTx/>
              <a:buFontTx/>
              <a:buNone/>
              <a:tabLst/>
            </a:pPr>
            <a:r>
              <a:rPr kumimoji="0" lang="en-US" b="1" i="0" u="none" strike="noStrike" normalizeH="0" baseline="0" dirty="0" smtClean="0">
                <a:ln w="50800"/>
                <a:solidFill>
                  <a:schemeClr val="bg1"/>
                </a:solidFill>
                <a:latin typeface="Arial" charset="0"/>
              </a:rPr>
              <a:t>Day 1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152400" y="2971800"/>
            <a:ext cx="1447800" cy="381000"/>
          </a:xfrm>
          <a:prstGeom prst="rect">
            <a:avLst/>
          </a:prstGeom>
          <a:solidFill>
            <a:srgbClr val="008000"/>
          </a:solidFill>
          <a:ln/>
          <a:effectLst>
            <a:outerShdw dist="23000" dir="5400000" rotWithShape="0">
              <a:schemeClr val="bg1">
                <a:alpha val="35000"/>
              </a:scheme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buSzTx/>
              <a:buFontTx/>
              <a:buNone/>
              <a:tabLst/>
            </a:pPr>
            <a:r>
              <a:rPr kumimoji="0" lang="en-US" b="1" i="0" u="none" strike="noStrike" normalizeH="0" baseline="0" dirty="0" smtClean="0">
                <a:ln w="50800"/>
                <a:solidFill>
                  <a:srgbClr val="FFFFFF"/>
                </a:solidFill>
                <a:latin typeface="Arial" charset="0"/>
              </a:rPr>
              <a:t>24 – 48hrs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152400" y="4038600"/>
            <a:ext cx="1447800" cy="381000"/>
          </a:xfrm>
          <a:prstGeom prst="rect">
            <a:avLst/>
          </a:prstGeom>
          <a:solidFill>
            <a:srgbClr val="008000"/>
          </a:solidFill>
          <a:ln/>
          <a:effectLst>
            <a:outerShdw dist="23000" dir="5400000" rotWithShape="0">
              <a:schemeClr val="bg1">
                <a:alpha val="35000"/>
              </a:scheme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buSzTx/>
              <a:buFontTx/>
              <a:buNone/>
              <a:tabLst/>
            </a:pPr>
            <a:r>
              <a:rPr kumimoji="0" lang="en-US" b="1" i="0" u="none" strike="noStrike" normalizeH="0" baseline="0" dirty="0" smtClean="0">
                <a:ln w="50800"/>
                <a:solidFill>
                  <a:srgbClr val="FFFFFF"/>
                </a:solidFill>
                <a:latin typeface="Arial" charset="0"/>
              </a:rPr>
              <a:t>2 weeks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152400" y="5638799"/>
            <a:ext cx="1447800" cy="412751"/>
          </a:xfrm>
          <a:prstGeom prst="rect">
            <a:avLst/>
          </a:prstGeom>
          <a:ln/>
          <a:effectLst>
            <a:outerShdw dist="23000" dir="5400000" rotWithShape="0">
              <a:schemeClr val="bg1">
                <a:alpha val="35000"/>
              </a:scheme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buSzTx/>
              <a:buFontTx/>
              <a:buNone/>
              <a:tabLst/>
            </a:pPr>
            <a:r>
              <a:rPr kumimoji="0" lang="en-US" b="1" i="0" u="none" strike="noStrike" normalizeH="0" baseline="0" dirty="0" smtClean="0">
                <a:ln w="50800"/>
                <a:solidFill>
                  <a:schemeClr val="bg2">
                    <a:lumMod val="95000"/>
                  </a:schemeClr>
                </a:solidFill>
                <a:latin typeface="Arial" charset="0"/>
              </a:rPr>
              <a:t>30 days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50882" y="1155700"/>
            <a:ext cx="1779587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79481" y="5334000"/>
            <a:ext cx="1322387" cy="1274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38507733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2"/>
          <p:cNvSpPr>
            <a:spLocks noGrp="1" noChangeArrowheads="1"/>
          </p:cNvSpPr>
          <p:nvPr>
            <p:ph type="title"/>
          </p:nvPr>
        </p:nvSpPr>
        <p:spPr>
          <a:xfrm>
            <a:off x="1181986" y="0"/>
            <a:ext cx="7924800" cy="1096963"/>
          </a:xfrm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r" eaLnBrk="1" hangingPunct="1"/>
            <a:r>
              <a:rPr lang="en-US" b="1" dirty="0" smtClean="0">
                <a:ln w="50800"/>
                <a:solidFill>
                  <a:schemeClr val="tx1"/>
                </a:solidFill>
              </a:rPr>
              <a:t>8D Recognize the Team</a:t>
            </a:r>
          </a:p>
        </p:txBody>
      </p:sp>
      <p:pic>
        <p:nvPicPr>
          <p:cNvPr id="665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52450" y="1524000"/>
            <a:ext cx="8037513" cy="2921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6" name="Picture 6" descr="j043158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85950" y="3340100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 bwMode="auto">
          <a:xfrm>
            <a:off x="1444347" y="5969000"/>
            <a:ext cx="6324601" cy="381000"/>
          </a:xfrm>
          <a:prstGeom prst="rect">
            <a:avLst/>
          </a:prstGeom>
          <a:ln/>
          <a:effectLst>
            <a:outerShdw dist="23000" dir="5400000" rotWithShape="0">
              <a:schemeClr val="bg1">
                <a:alpha val="35000"/>
              </a:scheme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buSzTx/>
              <a:buFontTx/>
              <a:buNone/>
              <a:tabLst/>
            </a:pPr>
            <a:r>
              <a:rPr kumimoji="0" lang="en-US" sz="1800" b="1" i="0" u="none" strike="noStrike" normalizeH="0" baseline="0" dirty="0" smtClean="0">
                <a:ln w="50800"/>
                <a:solidFill>
                  <a:schemeClr val="bg1"/>
                </a:solidFill>
                <a:latin typeface="Arial" charset="0"/>
              </a:rPr>
              <a:t>Remember to close out the paperwork!</a:t>
            </a:r>
          </a:p>
        </p:txBody>
      </p:sp>
    </p:spTree>
    <p:extLst>
      <p:ext uri="{BB962C8B-B14F-4D97-AF65-F5344CB8AC3E}">
        <p14:creationId xmlns:p14="http://schemas.microsoft.com/office/powerpoint/2010/main" xmlns="" val="2308365874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2050"/>
          <p:cNvSpPr>
            <a:spLocks noGrp="1" noChangeArrowheads="1"/>
          </p:cNvSpPr>
          <p:nvPr>
            <p:ph type="title"/>
          </p:nvPr>
        </p:nvSpPr>
        <p:spPr>
          <a:xfrm>
            <a:off x="1143000" y="-21265"/>
            <a:ext cx="7924800" cy="1096963"/>
          </a:xfrm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r" eaLnBrk="1" hangingPunct="1"/>
            <a:r>
              <a:rPr lang="en-US" b="1" dirty="0" smtClean="0">
                <a:ln w="50800"/>
                <a:solidFill>
                  <a:schemeClr val="tx2"/>
                </a:solidFill>
              </a:rPr>
              <a:t>8D – Recognize the Team (D#8)</a:t>
            </a:r>
          </a:p>
        </p:txBody>
      </p:sp>
      <p:sp>
        <p:nvSpPr>
          <p:cNvPr id="2221064" name="Text Box 2056"/>
          <p:cNvSpPr txBox="1">
            <a:spLocks noChangeArrowheads="1"/>
          </p:cNvSpPr>
          <p:nvPr/>
        </p:nvSpPr>
        <p:spPr bwMode="auto">
          <a:xfrm>
            <a:off x="381000" y="1219200"/>
            <a:ext cx="7086600" cy="3134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lvl1pPr marL="347663" indent="-3476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2000" dirty="0">
                <a:ln w="50800"/>
                <a:solidFill>
                  <a:schemeClr val="tx2"/>
                </a:solidFill>
                <a:latin typeface="+mn-lt"/>
              </a:rPr>
              <a:t>Permanently eliminating problems is extremely satisfying in itself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en-US" sz="2000" dirty="0">
              <a:ln w="50800"/>
              <a:solidFill>
                <a:schemeClr val="tx2"/>
              </a:solidFill>
              <a:latin typeface="+mn-lt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2000" dirty="0">
                <a:ln w="50800"/>
                <a:solidFill>
                  <a:schemeClr val="tx2"/>
                </a:solidFill>
                <a:latin typeface="+mn-lt"/>
              </a:rPr>
              <a:t>CA Team members are providing a very important service to us all, so everyone should recognize the efforts of the people participating in Corrective Actions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en-US" sz="2000" dirty="0">
              <a:ln w="50800"/>
              <a:solidFill>
                <a:schemeClr val="tx2"/>
              </a:solidFill>
              <a:latin typeface="+mn-lt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2000" dirty="0">
                <a:ln w="50800"/>
                <a:solidFill>
                  <a:schemeClr val="tx2"/>
                </a:solidFill>
                <a:latin typeface="+mn-lt"/>
              </a:rPr>
              <a:t>The Person Responsible for Closure Approval thanks and congratulates the members of the Team</a:t>
            </a:r>
            <a:endParaRPr lang="en-US" sz="1600" dirty="0">
              <a:ln w="50800"/>
              <a:solidFill>
                <a:schemeClr val="tx2"/>
              </a:solidFill>
              <a:latin typeface="+mn-lt"/>
            </a:endParaRPr>
          </a:p>
        </p:txBody>
      </p:sp>
      <p:pic>
        <p:nvPicPr>
          <p:cNvPr id="67590" name="Picture 2061" descr="j043115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67600" y="2286000"/>
            <a:ext cx="1433513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 bwMode="auto">
          <a:xfrm>
            <a:off x="1295400" y="4648200"/>
            <a:ext cx="6324601" cy="646032"/>
          </a:xfrm>
          <a:prstGeom prst="rect">
            <a:avLst/>
          </a:prstGeom>
          <a:ln/>
          <a:effectLst>
            <a:outerShdw dist="23000" dir="5400000" rotWithShape="0">
              <a:schemeClr val="bg1">
                <a:alpha val="35000"/>
              </a:scheme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buSzTx/>
              <a:buFontTx/>
              <a:buNone/>
              <a:tabLst/>
            </a:pPr>
            <a:r>
              <a:rPr kumimoji="0" lang="en-US" sz="1800" b="1" i="0" u="none" strike="noStrike" normalizeH="0" baseline="0" dirty="0" smtClean="0">
                <a:ln w="50800"/>
                <a:solidFill>
                  <a:schemeClr val="bg1"/>
                </a:solidFill>
                <a:latin typeface="Arial" charset="0"/>
              </a:rPr>
              <a:t>Your team has done a lot of hard work, recognize</a:t>
            </a:r>
            <a:r>
              <a:rPr kumimoji="0" lang="en-US" sz="1800" b="1" i="0" u="none" strike="noStrike" normalizeH="0" dirty="0" smtClean="0">
                <a:ln w="50800"/>
                <a:solidFill>
                  <a:schemeClr val="bg1"/>
                </a:solidFill>
                <a:latin typeface="Arial" charset="0"/>
              </a:rPr>
              <a:t> this! E-Star!</a:t>
            </a:r>
            <a:endParaRPr kumimoji="0" lang="en-US" sz="1800" b="1" i="0" u="none" strike="noStrike" normalizeH="0" baseline="0" dirty="0" smtClean="0">
              <a:ln w="50800"/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004772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10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2210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2210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2210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2210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210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210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10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22210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2210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2210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2210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210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210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10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22210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22210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22210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22210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210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210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r"/>
            <a:r>
              <a:rPr lang="en-US" sz="2800" b="1" dirty="0" smtClean="0">
                <a:ln w="50800"/>
                <a:solidFill>
                  <a:srgbClr val="000000"/>
                </a:solidFill>
              </a:rPr>
              <a:t>8D – Eight Disciplines to Problem Solving</a:t>
            </a:r>
            <a:endParaRPr lang="en-US" sz="2800" b="1" dirty="0">
              <a:ln w="50800"/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458200" cy="4695825"/>
          </a:xfrm>
        </p:spPr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400" b="1" dirty="0" smtClean="0">
                <a:ln w="50800"/>
                <a:solidFill>
                  <a:srgbClr val="000000"/>
                </a:solidFill>
              </a:rPr>
              <a:t>8D, </a:t>
            </a:r>
            <a:r>
              <a:rPr lang="en-US" sz="2400" dirty="0" smtClean="0">
                <a:ln w="50800"/>
                <a:solidFill>
                  <a:srgbClr val="000000"/>
                </a:solidFill>
              </a:rPr>
              <a:t>which was initiated in the automotive industry, is a structured problem solving method for product and process improvement.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en-US" sz="2400" b="1" i="1" dirty="0" smtClean="0">
              <a:ln w="50800"/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400" b="1" dirty="0" smtClean="0">
                <a:ln w="50800"/>
                <a:solidFill>
                  <a:srgbClr val="000000"/>
                </a:solidFill>
              </a:rPr>
              <a:t>8D </a:t>
            </a:r>
            <a:r>
              <a:rPr lang="en-US" sz="2400" dirty="0" smtClean="0">
                <a:ln w="50800"/>
                <a:solidFill>
                  <a:srgbClr val="000000"/>
                </a:solidFill>
              </a:rPr>
              <a:t>is short for </a:t>
            </a:r>
            <a:r>
              <a:rPr lang="en-US" sz="2400" b="1" dirty="0" smtClean="0">
                <a:ln w="50800"/>
                <a:solidFill>
                  <a:srgbClr val="000000"/>
                </a:solidFill>
              </a:rPr>
              <a:t>“8 Disciplines”</a:t>
            </a:r>
          </a:p>
          <a:p>
            <a:pPr indent="0">
              <a:lnSpc>
                <a:spcPct val="100000"/>
              </a:lnSpc>
              <a:buNone/>
            </a:pPr>
            <a:r>
              <a:rPr lang="en-US" sz="2400" i="1" dirty="0" smtClean="0">
                <a:ln w="50800"/>
                <a:solidFill>
                  <a:srgbClr val="000000"/>
                </a:solidFill>
              </a:rPr>
              <a:t>The steps do not all start with “D”</a:t>
            </a:r>
          </a:p>
          <a:p>
            <a:pPr indent="0">
              <a:lnSpc>
                <a:spcPct val="100000"/>
              </a:lnSpc>
              <a:buNone/>
            </a:pPr>
            <a:endParaRPr lang="en-US" sz="2400" i="1" dirty="0">
              <a:ln w="50800"/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400" b="1" dirty="0" smtClean="0">
                <a:ln w="50800"/>
                <a:solidFill>
                  <a:srgbClr val="000000"/>
                </a:solidFill>
              </a:rPr>
              <a:t>8D</a:t>
            </a:r>
            <a:r>
              <a:rPr lang="en-US" sz="2400" dirty="0" smtClean="0">
                <a:ln w="50800"/>
                <a:solidFill>
                  <a:srgbClr val="000000"/>
                </a:solidFill>
              </a:rPr>
              <a:t> is structured in 8 steps and emphasizes</a:t>
            </a:r>
          </a:p>
          <a:p>
            <a:pPr indent="0">
              <a:lnSpc>
                <a:spcPct val="100000"/>
              </a:lnSpc>
              <a:buNone/>
            </a:pPr>
            <a:r>
              <a:rPr lang="en-US" sz="2400" i="1" dirty="0" smtClean="0">
                <a:ln w="50800"/>
                <a:solidFill>
                  <a:srgbClr val="000000"/>
                </a:solidFill>
              </a:rPr>
              <a:t>Team problem solving (closure within 30 days)</a:t>
            </a:r>
          </a:p>
          <a:p>
            <a:pPr indent="0">
              <a:lnSpc>
                <a:spcPct val="100000"/>
              </a:lnSpc>
              <a:buNone/>
            </a:pPr>
            <a:endParaRPr lang="en-US" sz="2400" i="1" dirty="0">
              <a:ln w="50800"/>
              <a:solidFill>
                <a:srgbClr val="000000"/>
              </a:solidFill>
            </a:endParaRPr>
          </a:p>
          <a:p>
            <a:pPr marL="336550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n w="50800"/>
                <a:solidFill>
                  <a:srgbClr val="000000"/>
                </a:solidFill>
              </a:rPr>
              <a:t>Ford’s Motor Company’s Team Oriented Problem Solving </a:t>
            </a:r>
            <a:r>
              <a:rPr lang="en-US" sz="2400" b="1" dirty="0" smtClean="0">
                <a:ln w="50800"/>
                <a:solidFill>
                  <a:srgbClr val="000000"/>
                </a:solidFill>
              </a:rPr>
              <a:t>(TOPS) </a:t>
            </a:r>
            <a:r>
              <a:rPr lang="en-US" sz="2400" dirty="0" smtClean="0">
                <a:ln w="50800"/>
                <a:solidFill>
                  <a:srgbClr val="000000"/>
                </a:solidFill>
              </a:rPr>
              <a:t>systems was the precursor to </a:t>
            </a:r>
            <a:r>
              <a:rPr lang="en-US" sz="2400" b="1" dirty="0" smtClean="0">
                <a:ln w="50800"/>
                <a:solidFill>
                  <a:srgbClr val="000000"/>
                </a:solidFill>
              </a:rPr>
              <a:t>8D</a:t>
            </a:r>
          </a:p>
          <a:p>
            <a:pPr>
              <a:lnSpc>
                <a:spcPct val="100000"/>
              </a:lnSpc>
              <a:buNone/>
            </a:pPr>
            <a:endParaRPr lang="en-US" sz="2400" dirty="0" smtClean="0">
              <a:ln w="50800"/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en-US" sz="2400" dirty="0">
              <a:ln w="50800"/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en-US" sz="2400" b="1" dirty="0">
              <a:ln w="50800"/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685800" y="6248400"/>
            <a:ext cx="8001000" cy="457200"/>
          </a:xfrm>
          <a:prstGeom prst="rect">
            <a:avLst/>
          </a:prstGeom>
          <a:ln/>
          <a:effectLst>
            <a:outerShdw dist="23000" dir="5400000" rotWithShape="0">
              <a:schemeClr val="bg1">
                <a:alpha val="35000"/>
              </a:scheme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buSzTx/>
              <a:buFontTx/>
              <a:buNone/>
              <a:tabLst/>
            </a:pPr>
            <a:r>
              <a:rPr kumimoji="0" lang="en-US" sz="2400" b="1" i="0" u="none" strike="noStrike" normalizeH="0" baseline="0" dirty="0" smtClean="0">
                <a:ln w="50800"/>
                <a:solidFill>
                  <a:srgbClr val="FFFFFF"/>
                </a:solidFill>
                <a:latin typeface="Arial" charset="0"/>
              </a:rPr>
              <a:t>Team work</a:t>
            </a:r>
            <a:r>
              <a:rPr kumimoji="0" lang="en-US" sz="2400" b="1" i="0" u="none" strike="noStrike" normalizeH="0" dirty="0" smtClean="0">
                <a:ln w="50800"/>
                <a:solidFill>
                  <a:srgbClr val="FFFFFF"/>
                </a:solidFill>
                <a:latin typeface="Arial" charset="0"/>
              </a:rPr>
              <a:t> and not skipping steps is critical!!!</a:t>
            </a:r>
            <a:endParaRPr kumimoji="0" lang="en-US" sz="2400" b="1" i="0" u="none" strike="noStrike" normalizeH="0" baseline="0" dirty="0" smtClean="0">
              <a:ln w="50800"/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057400"/>
            <a:ext cx="2279650" cy="2005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15356190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7924800" cy="1096963"/>
          </a:xfrm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r" eaLnBrk="1" hangingPunct="1"/>
            <a:r>
              <a:rPr lang="en-US" b="1" dirty="0" smtClean="0">
                <a:ln w="50800"/>
                <a:solidFill>
                  <a:srgbClr val="000000"/>
                </a:solidFill>
              </a:rPr>
              <a:t>Summary of 8D</a:t>
            </a:r>
          </a:p>
        </p:txBody>
      </p:sp>
      <p:sp>
        <p:nvSpPr>
          <p:cNvPr id="68612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71600"/>
            <a:ext cx="8534400" cy="4695825"/>
          </a:xfrm>
        </p:spPr>
        <p:txBody>
          <a:bodyPr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sz="2000" b="1" dirty="0" smtClean="0">
                <a:ln w="50800"/>
                <a:solidFill>
                  <a:schemeClr val="tx1"/>
                </a:solidFill>
              </a:rPr>
              <a:t>8D in the automotive industry has been very effective in driving improvements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sz="2000" b="1" dirty="0" smtClean="0">
                <a:ln w="50800"/>
                <a:solidFill>
                  <a:schemeClr val="tx1"/>
                </a:solidFill>
              </a:rPr>
              <a:t>Our 8D format can be utilized for Corrective Actions in the Hospitality Industry: 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en-US" sz="2000" b="1" dirty="0" smtClean="0">
                <a:ln w="50800"/>
                <a:solidFill>
                  <a:schemeClr val="tx1"/>
                </a:solidFill>
              </a:rPr>
              <a:t>Quick Containment – Within 48 hours!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en-US" sz="2000" b="1" dirty="0" smtClean="0">
                <a:ln w="50800"/>
                <a:solidFill>
                  <a:schemeClr val="tx1"/>
                </a:solidFill>
              </a:rPr>
              <a:t>True Root Cause determination </a:t>
            </a:r>
          </a:p>
          <a:p>
            <a:pPr marL="1366838" lvl="2" indent="-569913" eaLnBrk="1" hangingPunct="1">
              <a:buFont typeface="Wingdings" panose="05000000000000000000" pitchFamily="2" charset="2"/>
              <a:buChar char="q"/>
            </a:pPr>
            <a:r>
              <a:rPr lang="en-US" b="1" dirty="0" smtClean="0">
                <a:ln w="50800"/>
                <a:solidFill>
                  <a:schemeClr val="tx1"/>
                </a:solidFill>
              </a:rPr>
              <a:t>Use Effective Tools</a:t>
            </a:r>
          </a:p>
          <a:p>
            <a:pPr marL="1366838" lvl="2" indent="-569913" eaLnBrk="1" hangingPunct="1">
              <a:buFont typeface="Wingdings" panose="05000000000000000000" pitchFamily="2" charset="2"/>
              <a:buChar char="q"/>
            </a:pPr>
            <a:r>
              <a:rPr lang="en-US" b="1" dirty="0" smtClean="0">
                <a:ln w="50800"/>
                <a:solidFill>
                  <a:schemeClr val="tx1"/>
                </a:solidFill>
              </a:rPr>
              <a:t>Utilized the 5 Why </a:t>
            </a:r>
          </a:p>
          <a:p>
            <a:pPr marL="1366838" lvl="2" indent="-569913" eaLnBrk="1" hangingPunct="1">
              <a:buFont typeface="Wingdings" panose="05000000000000000000" pitchFamily="2" charset="2"/>
              <a:buChar char="q"/>
            </a:pPr>
            <a:r>
              <a:rPr lang="en-US" b="1" dirty="0" smtClean="0">
                <a:ln w="50800"/>
                <a:solidFill>
                  <a:schemeClr val="tx1"/>
                </a:solidFill>
              </a:rPr>
              <a:t>Address both  Detection and Occurrence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en-US" sz="2000" b="1" dirty="0" smtClean="0">
                <a:ln w="50800"/>
                <a:solidFill>
                  <a:schemeClr val="tx1"/>
                </a:solidFill>
              </a:rPr>
              <a:t> Implement Systemic Corrective Actions to drive  improvements!</a:t>
            </a:r>
          </a:p>
          <a:p>
            <a:pPr algn="ctr" eaLnBrk="1" hangingPunct="1">
              <a:buFont typeface="Wingdings" panose="05000000000000000000" pitchFamily="2" charset="2"/>
              <a:buChar char="Ø"/>
            </a:pPr>
            <a:endParaRPr lang="en-US" sz="2000" b="1" i="1" u="sng" dirty="0" smtClean="0">
              <a:ln w="50800"/>
              <a:solidFill>
                <a:schemeClr val="tx1"/>
              </a:solidFill>
            </a:endParaRPr>
          </a:p>
        </p:txBody>
      </p:sp>
      <p:pic>
        <p:nvPicPr>
          <p:cNvPr id="4099" name="Picture 3" descr="C:\Users\MC0173\AppData\Local\Microsoft\Windows\Temporary Internet Files\Content.IE5\LO0DXXZO\MP900401792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2971" y="2514599"/>
            <a:ext cx="1639994" cy="198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70014440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0"/>
            <a:ext cx="7924800" cy="1096963"/>
          </a:xfrm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r" eaLnBrk="1" hangingPunct="1"/>
            <a:r>
              <a:rPr lang="en-US" b="1" dirty="0" smtClean="0">
                <a:ln w="50800"/>
                <a:solidFill>
                  <a:srgbClr val="000000"/>
                </a:solidFill>
              </a:rPr>
              <a:t>8D Checklist</a:t>
            </a:r>
          </a:p>
        </p:txBody>
      </p:sp>
      <p:sp>
        <p:nvSpPr>
          <p:cNvPr id="69636" name="Rectangle 3"/>
          <p:cNvSpPr>
            <a:spLocks noGrp="1" noChangeArrowheads="1"/>
          </p:cNvSpPr>
          <p:nvPr>
            <p:ph idx="1"/>
          </p:nvPr>
        </p:nvSpPr>
        <p:spPr>
          <a:xfrm>
            <a:off x="244475" y="1811338"/>
            <a:ext cx="8648700" cy="3124200"/>
          </a:xfrm>
        </p:spPr>
        <p:txBody>
          <a:bodyPr>
            <a:normAutofit fontScale="92500" lnSpcReduction="2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indent="0" eaLnBrk="1" hangingPunct="1">
              <a:buNone/>
            </a:pPr>
            <a:r>
              <a:rPr lang="en-US" b="1" u="sng" dirty="0" smtClean="0">
                <a:ln w="50800"/>
                <a:solidFill>
                  <a:srgbClr val="000000"/>
                </a:solidFill>
              </a:rPr>
              <a:t>D8  Recognize the Team</a:t>
            </a:r>
          </a:p>
          <a:p>
            <a:pPr marL="0" indent="0" eaLnBrk="1" hangingPunct="1">
              <a:buNone/>
            </a:pPr>
            <a:endParaRPr lang="en-US" b="1" u="sng" dirty="0" smtClean="0">
              <a:ln w="50800"/>
              <a:solidFill>
                <a:srgbClr val="000000"/>
              </a:solidFill>
            </a:endParaRPr>
          </a:p>
          <a:p>
            <a:pPr marL="457200" lvl="1" indent="0" eaLnBrk="1" hangingPunct="1">
              <a:buNone/>
            </a:pPr>
            <a:r>
              <a:rPr lang="en-US" sz="2200" b="1" dirty="0" smtClean="0">
                <a:ln w="50800"/>
                <a:solidFill>
                  <a:srgbClr val="000000"/>
                </a:solidFill>
              </a:rPr>
              <a:t>Checklist:</a:t>
            </a:r>
          </a:p>
          <a:p>
            <a:pPr marL="457200" lvl="1" indent="0" eaLnBrk="1" hangingPunct="1">
              <a:buNone/>
            </a:pPr>
            <a:endParaRPr lang="en-US" sz="2200" b="1" dirty="0" smtClean="0">
              <a:ln w="50800"/>
              <a:solidFill>
                <a:srgbClr val="000000"/>
              </a:solidFill>
            </a:endParaRPr>
          </a:p>
          <a:p>
            <a:pPr marL="796925" lvl="2" indent="-339725" eaLnBrk="1" hangingPunct="1">
              <a:buFont typeface="Arial" panose="020B0604020202020204" pitchFamily="34" charset="0"/>
              <a:buChar char="•"/>
            </a:pPr>
            <a:r>
              <a:rPr lang="en-US" sz="2200" b="1" dirty="0" smtClean="0">
                <a:ln w="50800"/>
                <a:solidFill>
                  <a:srgbClr val="000000"/>
                </a:solidFill>
              </a:rPr>
              <a:t>Have we recorded the teams work appropriately so that others facing similar problems in the future may refer to them?</a:t>
            </a:r>
          </a:p>
          <a:p>
            <a:pPr marL="796925" lvl="2" indent="-339725" eaLnBrk="1" hangingPunct="1">
              <a:buFont typeface="Arial" panose="020B0604020202020204" pitchFamily="34" charset="0"/>
              <a:buChar char="•"/>
            </a:pPr>
            <a:r>
              <a:rPr lang="en-US" sz="2200" b="1" dirty="0" smtClean="0">
                <a:ln w="50800"/>
                <a:solidFill>
                  <a:srgbClr val="000000"/>
                </a:solidFill>
              </a:rPr>
              <a:t>What unfinished Business remains?</a:t>
            </a:r>
          </a:p>
          <a:p>
            <a:pPr marL="796925" lvl="2" indent="-339725" eaLnBrk="1" hangingPunct="1">
              <a:buFont typeface="Arial" panose="020B0604020202020204" pitchFamily="34" charset="0"/>
              <a:buChar char="•"/>
            </a:pPr>
            <a:r>
              <a:rPr lang="en-US" sz="2200" b="1" dirty="0" smtClean="0">
                <a:ln w="50800"/>
                <a:solidFill>
                  <a:srgbClr val="000000"/>
                </a:solidFill>
              </a:rPr>
              <a:t>Have individual team members been informed that it is now complete?</a:t>
            </a:r>
          </a:p>
        </p:txBody>
      </p:sp>
      <p:pic>
        <p:nvPicPr>
          <p:cNvPr id="69638" name="Picture 5" descr="j04398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371600"/>
            <a:ext cx="1565275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35837750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7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r" eaLnBrk="1" hangingPunct="1"/>
            <a:r>
              <a:rPr lang="en-US" b="1" dirty="0" smtClean="0">
                <a:ln w="50800"/>
                <a:solidFill>
                  <a:srgbClr val="000000"/>
                </a:solidFill>
              </a:rPr>
              <a:t>Summary</a:t>
            </a:r>
          </a:p>
        </p:txBody>
      </p:sp>
      <p:sp>
        <p:nvSpPr>
          <p:cNvPr id="70660" name="Text Box 11"/>
          <p:cNvSpPr txBox="1">
            <a:spLocks noChangeArrowheads="1"/>
          </p:cNvSpPr>
          <p:nvPr/>
        </p:nvSpPr>
        <p:spPr bwMode="auto">
          <a:xfrm>
            <a:off x="406400" y="1270702"/>
            <a:ext cx="7793038" cy="3816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lvl1pPr marL="347663" indent="-3476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619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Wingdings" panose="05000000000000000000" pitchFamily="2" charset="2"/>
              <a:buChar char="Ø"/>
            </a:pPr>
            <a:r>
              <a:rPr lang="en-US" sz="2000" dirty="0">
                <a:ln w="50800"/>
                <a:solidFill>
                  <a:srgbClr val="000000"/>
                </a:solidFill>
                <a:latin typeface="+mn-lt"/>
              </a:rPr>
              <a:t>We’ve covered:</a:t>
            </a:r>
          </a:p>
          <a:p>
            <a:pPr marL="804863" lvl="1" indent="-342900"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sz="2000" dirty="0" smtClean="0">
                <a:ln w="50800"/>
                <a:solidFill>
                  <a:srgbClr val="000000"/>
                </a:solidFill>
                <a:latin typeface="+mn-lt"/>
              </a:rPr>
              <a:t>All </a:t>
            </a:r>
            <a:r>
              <a:rPr lang="en-US" sz="2000" dirty="0">
                <a:ln w="50800"/>
                <a:solidFill>
                  <a:srgbClr val="000000"/>
                </a:solidFill>
                <a:latin typeface="+mn-lt"/>
              </a:rPr>
              <a:t>steps of 8D</a:t>
            </a:r>
          </a:p>
          <a:p>
            <a:pPr marL="804863" lvl="1" indent="-342900"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sz="2000" dirty="0">
                <a:ln w="50800"/>
                <a:solidFill>
                  <a:srgbClr val="000000"/>
                </a:solidFill>
                <a:latin typeface="+mn-lt"/>
              </a:rPr>
              <a:t>Detailed discussion of RCA</a:t>
            </a:r>
          </a:p>
          <a:p>
            <a:pPr marL="804863" lvl="1" indent="-342900"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sz="2000" dirty="0">
                <a:ln w="50800"/>
                <a:solidFill>
                  <a:srgbClr val="000000"/>
                </a:solidFill>
                <a:latin typeface="+mn-lt"/>
              </a:rPr>
              <a:t>Training in 5 Why Analysis</a:t>
            </a:r>
          </a:p>
          <a:p>
            <a:pPr lvl="1" eaLnBrk="1" hangingPunct="1">
              <a:spcBef>
                <a:spcPct val="0"/>
              </a:spcBef>
              <a:buFont typeface="Wingdings" pitchFamily="2" charset="2"/>
              <a:buNone/>
            </a:pPr>
            <a:endParaRPr lang="en-US" sz="2000" dirty="0">
              <a:ln w="50800"/>
              <a:solidFill>
                <a:srgbClr val="000000"/>
              </a:solidFill>
              <a:latin typeface="+mn-lt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2000" dirty="0">
                <a:ln w="50800"/>
                <a:solidFill>
                  <a:srgbClr val="000000"/>
                </a:solidFill>
                <a:latin typeface="+mn-lt"/>
              </a:rPr>
              <a:t>The 8D Corrective Action process is necessary for continual improvement – immediate need is to drive reduction in Customer Complaints!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en-US" sz="2000" dirty="0" smtClean="0">
              <a:ln w="50800"/>
              <a:solidFill>
                <a:srgbClr val="000000"/>
              </a:solidFill>
              <a:latin typeface="+mn-lt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2000" dirty="0" smtClean="0">
                <a:ln w="50800"/>
                <a:solidFill>
                  <a:srgbClr val="000000"/>
                </a:solidFill>
                <a:latin typeface="+mn-lt"/>
              </a:rPr>
              <a:t>Everyone </a:t>
            </a:r>
            <a:r>
              <a:rPr lang="en-US" sz="2000" dirty="0">
                <a:ln w="50800"/>
                <a:solidFill>
                  <a:srgbClr val="000000"/>
                </a:solidFill>
                <a:latin typeface="+mn-lt"/>
              </a:rPr>
              <a:t>needs to use these tools – 8D needs to become part of our </a:t>
            </a:r>
            <a:r>
              <a:rPr lang="en-US" sz="2000" dirty="0" smtClean="0">
                <a:ln w="50800"/>
                <a:solidFill>
                  <a:srgbClr val="000000"/>
                </a:solidFill>
                <a:latin typeface="+mn-lt"/>
              </a:rPr>
              <a:t>culture.</a:t>
            </a:r>
            <a:endParaRPr lang="en-US" dirty="0">
              <a:ln w="50800"/>
              <a:solidFill>
                <a:srgbClr val="000000"/>
              </a:solidFill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762000" y="5222800"/>
            <a:ext cx="7620000" cy="416000"/>
          </a:xfrm>
          <a:prstGeom prst="rect">
            <a:avLst/>
          </a:prstGeom>
          <a:ln/>
          <a:effectLst>
            <a:outerShdw dist="23000" dir="5400000" rotWithShape="0">
              <a:schemeClr val="bg1">
                <a:alpha val="35000"/>
              </a:scheme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buSzTx/>
              <a:buFontTx/>
              <a:buNone/>
              <a:tabLst/>
            </a:pPr>
            <a:r>
              <a:rPr kumimoji="0" lang="en-US" sz="1800" b="1" i="0" u="none" strike="noStrike" normalizeH="0" baseline="0" dirty="0" smtClean="0">
                <a:ln w="50800"/>
                <a:solidFill>
                  <a:schemeClr val="bg1"/>
                </a:solidFill>
                <a:latin typeface="Arial" charset="0"/>
              </a:rPr>
              <a:t>8D needs to become</a:t>
            </a:r>
            <a:r>
              <a:rPr kumimoji="0" lang="en-US" sz="1800" b="1" i="0" u="none" strike="noStrike" normalizeH="0" dirty="0" smtClean="0">
                <a:ln w="50800"/>
                <a:solidFill>
                  <a:schemeClr val="bg1"/>
                </a:solidFill>
                <a:latin typeface="Arial" charset="0"/>
              </a:rPr>
              <a:t> part of our culture, ingrained into our DNA!</a:t>
            </a:r>
            <a:endParaRPr kumimoji="0" lang="en-US" sz="1800" b="1" i="0" u="none" strike="noStrike" normalizeH="0" baseline="0" dirty="0" smtClean="0">
              <a:ln w="50800"/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5126" name="Picture 6" descr="C:\Users\MC0173\AppData\Local\Microsoft\Windows\Temporary Internet Files\Content.IE5\0MBD09SK\MC900436915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233488"/>
            <a:ext cx="1828572" cy="182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48595440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r" eaLnBrk="1" hangingPunct="1"/>
            <a:r>
              <a:rPr lang="en-US" b="1" dirty="0" smtClean="0">
                <a:ln w="50800"/>
                <a:solidFill>
                  <a:schemeClr val="accent2"/>
                </a:solidFill>
              </a:rPr>
              <a:t>Questions</a:t>
            </a:r>
          </a:p>
        </p:txBody>
      </p:sp>
      <p:pic>
        <p:nvPicPr>
          <p:cNvPr id="75781" name="Picture 7" descr="j04344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514600"/>
            <a:ext cx="1625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41482735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r" eaLnBrk="1" hangingPunct="1"/>
            <a:r>
              <a:rPr lang="en-US" b="1" dirty="0" smtClean="0">
                <a:ln w="50800"/>
              </a:rPr>
              <a:t>8D-Problem Solving Worksheet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533400" y="6172200"/>
            <a:ext cx="8001000" cy="457200"/>
          </a:xfrm>
          <a:prstGeom prst="rect">
            <a:avLst/>
          </a:prstGeom>
          <a:ln/>
          <a:effectLst>
            <a:outerShdw dist="23000" dir="5400000" rotWithShape="0">
              <a:schemeClr val="bg1">
                <a:alpha val="35000"/>
              </a:scheme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buSzTx/>
              <a:buFontTx/>
              <a:buNone/>
              <a:tabLst/>
            </a:pPr>
            <a:r>
              <a:rPr kumimoji="0" lang="en-US" sz="2000" b="1" i="0" u="none" strike="noStrike" normalizeH="0" baseline="0" dirty="0" smtClean="0">
                <a:ln w="50800"/>
                <a:solidFill>
                  <a:srgbClr val="FFFFFF"/>
                </a:solidFill>
                <a:latin typeface="Arial" charset="0"/>
              </a:rPr>
              <a:t>Download</a:t>
            </a:r>
            <a:r>
              <a:rPr kumimoji="0" lang="en-US" sz="2000" b="1" i="0" u="none" strike="noStrike" normalizeH="0" dirty="0" smtClean="0">
                <a:ln w="50800"/>
                <a:solidFill>
                  <a:srgbClr val="FFFFFF"/>
                </a:solidFill>
                <a:latin typeface="Arial" charset="0"/>
              </a:rPr>
              <a:t> from Module 7</a:t>
            </a:r>
            <a:endParaRPr kumimoji="0" lang="en-US" sz="2000" b="1" i="0" u="none" strike="noStrike" normalizeH="0" baseline="0" dirty="0" smtClean="0">
              <a:ln w="50800"/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066800"/>
            <a:ext cx="8969375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56854452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r"/>
            <a:r>
              <a:rPr lang="en-US" b="1" dirty="0" smtClean="0">
                <a:ln w="50800"/>
                <a:solidFill>
                  <a:schemeClr val="tx2"/>
                </a:solidFill>
              </a:rPr>
              <a:t>Steps in an 8D</a:t>
            </a:r>
            <a:endParaRPr lang="en-US" b="1" dirty="0">
              <a:ln w="50800"/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458200" cy="4695825"/>
          </a:xfrm>
        </p:spPr>
        <p:txBody>
          <a:bodyPr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lnSpc>
                <a:spcPct val="100000"/>
              </a:lnSpc>
              <a:buNone/>
            </a:pPr>
            <a:endParaRPr lang="en-US" sz="1800" dirty="0" smtClean="0">
              <a:ln w="50800"/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en-US" sz="1800" dirty="0">
              <a:ln w="50800"/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en-US" sz="1800" b="1" dirty="0">
              <a:ln w="50800"/>
              <a:solidFill>
                <a:schemeClr val="tx2"/>
              </a:solidFill>
            </a:endParaRPr>
          </a:p>
        </p:txBody>
      </p:sp>
      <p:sp>
        <p:nvSpPr>
          <p:cNvPr id="6" name="Rectangle 1026"/>
          <p:cNvSpPr txBox="1">
            <a:spLocks noChangeArrowheads="1"/>
          </p:cNvSpPr>
          <p:nvPr/>
        </p:nvSpPr>
        <p:spPr bwMode="auto">
          <a:xfrm>
            <a:off x="1230313" y="1331913"/>
            <a:ext cx="7573962" cy="4719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lvl1pPr marL="342900" indent="-3429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67C6"/>
              </a:buClr>
              <a:buChar char="•"/>
              <a:defRPr sz="2800">
                <a:solidFill>
                  <a:srgbClr val="29292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67C6"/>
              </a:buClr>
              <a:buChar char="•"/>
              <a:defRPr sz="2400">
                <a:solidFill>
                  <a:srgbClr val="292929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67C6"/>
              </a:buClr>
              <a:buChar char="•"/>
              <a:defRPr sz="2000">
                <a:solidFill>
                  <a:srgbClr val="292929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7C6"/>
              </a:buClr>
              <a:buChar char="•"/>
              <a:defRPr sz="2000">
                <a:solidFill>
                  <a:srgbClr val="29292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eaLnBrk="1" hangingPunct="1">
              <a:spcAft>
                <a:spcPts val="1200"/>
              </a:spcAft>
              <a:buNone/>
            </a:pPr>
            <a:r>
              <a:rPr lang="en-US" sz="3500" kern="0" dirty="0" smtClean="0">
                <a:ln w="50800"/>
                <a:solidFill>
                  <a:srgbClr val="000000"/>
                </a:solidFill>
              </a:rPr>
              <a:t>The steps in 8D:</a:t>
            </a:r>
            <a:endParaRPr lang="en-US" sz="2400" kern="0" dirty="0" smtClean="0">
              <a:ln w="50800"/>
              <a:solidFill>
                <a:srgbClr val="000000"/>
              </a:solidFill>
            </a:endParaRPr>
          </a:p>
          <a:p>
            <a:pPr lvl="1" eaLnBrk="1" hangingPunct="1">
              <a:spcAft>
                <a:spcPts val="1200"/>
              </a:spcAft>
            </a:pPr>
            <a:r>
              <a:rPr lang="en-US" kern="0" dirty="0" smtClean="0">
                <a:ln w="50800"/>
                <a:solidFill>
                  <a:srgbClr val="0000FF"/>
                </a:solidFill>
              </a:rPr>
              <a:t>D#1 </a:t>
            </a:r>
            <a:r>
              <a:rPr lang="en-US" b="1" kern="0" dirty="0" smtClean="0">
                <a:ln w="50800"/>
                <a:solidFill>
                  <a:srgbClr val="0000FF"/>
                </a:solidFill>
              </a:rPr>
              <a:t>Establish</a:t>
            </a:r>
            <a:r>
              <a:rPr lang="en-US" kern="0" dirty="0" smtClean="0">
                <a:ln w="50800"/>
                <a:solidFill>
                  <a:srgbClr val="0000FF"/>
                </a:solidFill>
              </a:rPr>
              <a:t> the team</a:t>
            </a:r>
          </a:p>
          <a:p>
            <a:pPr lvl="1" eaLnBrk="1" hangingPunct="1">
              <a:spcAft>
                <a:spcPts val="1200"/>
              </a:spcAft>
            </a:pPr>
            <a:r>
              <a:rPr lang="en-US" kern="0" dirty="0" smtClean="0">
                <a:ln w="50800"/>
                <a:solidFill>
                  <a:srgbClr val="000000"/>
                </a:solidFill>
              </a:rPr>
              <a:t>D#2 </a:t>
            </a:r>
            <a:r>
              <a:rPr lang="en-US" b="1" kern="0" dirty="0" smtClean="0">
                <a:ln w="50800"/>
                <a:solidFill>
                  <a:srgbClr val="000000"/>
                </a:solidFill>
              </a:rPr>
              <a:t>Define</a:t>
            </a:r>
            <a:r>
              <a:rPr lang="en-US" kern="0" dirty="0" smtClean="0">
                <a:ln w="50800"/>
                <a:solidFill>
                  <a:srgbClr val="000000"/>
                </a:solidFill>
              </a:rPr>
              <a:t> the problem</a:t>
            </a:r>
          </a:p>
          <a:p>
            <a:pPr lvl="1" eaLnBrk="1" hangingPunct="1">
              <a:spcAft>
                <a:spcPts val="1200"/>
              </a:spcAft>
            </a:pPr>
            <a:r>
              <a:rPr lang="en-US" kern="0" dirty="0" smtClean="0">
                <a:ln w="50800"/>
                <a:solidFill>
                  <a:srgbClr val="000000"/>
                </a:solidFill>
              </a:rPr>
              <a:t>D#3 </a:t>
            </a:r>
            <a:r>
              <a:rPr lang="en-US" b="1" kern="0" dirty="0" smtClean="0">
                <a:ln w="50800"/>
                <a:solidFill>
                  <a:srgbClr val="000000"/>
                </a:solidFill>
              </a:rPr>
              <a:t>Take Short Term Action </a:t>
            </a:r>
            <a:r>
              <a:rPr lang="en-US" kern="0" dirty="0" smtClean="0">
                <a:ln w="50800"/>
                <a:solidFill>
                  <a:srgbClr val="000000"/>
                </a:solidFill>
              </a:rPr>
              <a:t>(Containment)</a:t>
            </a:r>
          </a:p>
          <a:p>
            <a:pPr lvl="1" eaLnBrk="1" hangingPunct="1">
              <a:spcAft>
                <a:spcPts val="1200"/>
              </a:spcAft>
            </a:pPr>
            <a:r>
              <a:rPr lang="en-US" kern="0" dirty="0" smtClean="0">
                <a:ln w="50800"/>
                <a:solidFill>
                  <a:srgbClr val="000000"/>
                </a:solidFill>
              </a:rPr>
              <a:t>D#4 </a:t>
            </a:r>
            <a:r>
              <a:rPr lang="en-US" b="1" kern="0" dirty="0" smtClean="0">
                <a:ln w="50800"/>
                <a:solidFill>
                  <a:srgbClr val="000000"/>
                </a:solidFill>
              </a:rPr>
              <a:t>Determine </a:t>
            </a:r>
            <a:r>
              <a:rPr lang="en-US" kern="0" dirty="0" smtClean="0">
                <a:ln w="50800"/>
                <a:solidFill>
                  <a:srgbClr val="000000"/>
                </a:solidFill>
              </a:rPr>
              <a:t>Root Cause</a:t>
            </a:r>
          </a:p>
          <a:p>
            <a:pPr lvl="1" eaLnBrk="1" hangingPunct="1">
              <a:spcAft>
                <a:spcPts val="1200"/>
              </a:spcAft>
            </a:pPr>
            <a:r>
              <a:rPr lang="en-US" kern="0" dirty="0" smtClean="0">
                <a:ln w="50800"/>
                <a:solidFill>
                  <a:srgbClr val="000000"/>
                </a:solidFill>
              </a:rPr>
              <a:t>D#5 </a:t>
            </a:r>
            <a:r>
              <a:rPr lang="en-US" b="1" kern="0" dirty="0" smtClean="0">
                <a:ln w="50800"/>
                <a:solidFill>
                  <a:srgbClr val="000000"/>
                </a:solidFill>
              </a:rPr>
              <a:t>Develop/Verify</a:t>
            </a:r>
            <a:r>
              <a:rPr lang="en-US" kern="0" dirty="0" smtClean="0">
                <a:ln w="50800"/>
                <a:solidFill>
                  <a:srgbClr val="000000"/>
                </a:solidFill>
              </a:rPr>
              <a:t> Corrective Action</a:t>
            </a:r>
          </a:p>
          <a:p>
            <a:pPr lvl="1" eaLnBrk="1" hangingPunct="1">
              <a:spcAft>
                <a:spcPts val="1200"/>
              </a:spcAft>
            </a:pPr>
            <a:r>
              <a:rPr lang="en-US" kern="0" dirty="0" smtClean="0">
                <a:ln w="50800"/>
                <a:solidFill>
                  <a:srgbClr val="000000"/>
                </a:solidFill>
              </a:rPr>
              <a:t>D#6 </a:t>
            </a:r>
            <a:r>
              <a:rPr lang="en-US" b="1" kern="0" dirty="0" smtClean="0">
                <a:ln w="50800"/>
                <a:solidFill>
                  <a:srgbClr val="000000"/>
                </a:solidFill>
              </a:rPr>
              <a:t>Implement/Validate</a:t>
            </a:r>
            <a:r>
              <a:rPr lang="en-US" kern="0" dirty="0" smtClean="0">
                <a:ln w="50800"/>
                <a:solidFill>
                  <a:srgbClr val="000000"/>
                </a:solidFill>
              </a:rPr>
              <a:t> Corrective Action</a:t>
            </a:r>
          </a:p>
          <a:p>
            <a:pPr lvl="1" eaLnBrk="1" hangingPunct="1">
              <a:spcAft>
                <a:spcPts val="1200"/>
              </a:spcAft>
            </a:pPr>
            <a:r>
              <a:rPr lang="en-US" kern="0" dirty="0" smtClean="0">
                <a:ln w="50800"/>
                <a:solidFill>
                  <a:srgbClr val="000000"/>
                </a:solidFill>
              </a:rPr>
              <a:t>D#7 </a:t>
            </a:r>
            <a:r>
              <a:rPr lang="en-US" b="1" kern="0" dirty="0" smtClean="0">
                <a:ln w="50800"/>
                <a:solidFill>
                  <a:srgbClr val="000000"/>
                </a:solidFill>
              </a:rPr>
              <a:t>Prevent</a:t>
            </a:r>
            <a:r>
              <a:rPr lang="en-US" kern="0" dirty="0" smtClean="0">
                <a:ln w="50800"/>
                <a:solidFill>
                  <a:srgbClr val="000000"/>
                </a:solidFill>
              </a:rPr>
              <a:t> Recurrence/Share the Solution</a:t>
            </a:r>
          </a:p>
          <a:p>
            <a:pPr lvl="1" eaLnBrk="1" hangingPunct="1">
              <a:spcAft>
                <a:spcPts val="1200"/>
              </a:spcAft>
            </a:pPr>
            <a:r>
              <a:rPr lang="en-US" kern="0" dirty="0" smtClean="0">
                <a:ln w="50800"/>
                <a:solidFill>
                  <a:srgbClr val="000000"/>
                </a:solidFill>
              </a:rPr>
              <a:t>D#8 </a:t>
            </a:r>
            <a:r>
              <a:rPr lang="en-US" b="1" kern="0" dirty="0" smtClean="0">
                <a:ln w="50800"/>
                <a:solidFill>
                  <a:srgbClr val="000000"/>
                </a:solidFill>
              </a:rPr>
              <a:t>Recognize</a:t>
            </a:r>
            <a:r>
              <a:rPr lang="en-US" kern="0" dirty="0" smtClean="0">
                <a:ln w="50800"/>
                <a:solidFill>
                  <a:srgbClr val="000000"/>
                </a:solidFill>
              </a:rPr>
              <a:t> the Team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152400" y="1981200"/>
            <a:ext cx="1447800" cy="381000"/>
          </a:xfrm>
          <a:prstGeom prst="rect">
            <a:avLst/>
          </a:prstGeom>
          <a:solidFill>
            <a:srgbClr val="008000"/>
          </a:solidFill>
          <a:ln/>
          <a:effectLst>
            <a:outerShdw dist="23000" dir="5400000" rotWithShape="0">
              <a:schemeClr val="bg1">
                <a:alpha val="35000"/>
              </a:scheme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buSzTx/>
              <a:buFontTx/>
              <a:buNone/>
              <a:tabLst/>
            </a:pPr>
            <a:r>
              <a:rPr kumimoji="0" lang="en-US" b="1" i="0" u="none" strike="noStrike" normalizeH="0" baseline="0" dirty="0" smtClean="0">
                <a:ln w="50800"/>
                <a:solidFill>
                  <a:schemeClr val="bg2">
                    <a:lumMod val="95000"/>
                  </a:schemeClr>
                </a:solidFill>
                <a:latin typeface="Arial" charset="0"/>
              </a:rPr>
              <a:t>Day 1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152400" y="2971800"/>
            <a:ext cx="1447800" cy="381000"/>
          </a:xfrm>
          <a:prstGeom prst="rect">
            <a:avLst/>
          </a:prstGeom>
          <a:ln/>
          <a:effectLst>
            <a:outerShdw dist="23000" dir="5400000" rotWithShape="0">
              <a:schemeClr val="bg1">
                <a:alpha val="35000"/>
              </a:scheme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buSzTx/>
              <a:buFontTx/>
              <a:buNone/>
              <a:tabLst/>
            </a:pPr>
            <a:r>
              <a:rPr kumimoji="0" lang="en-US" b="1" i="0" u="none" strike="noStrike" normalizeH="0" baseline="0" dirty="0" smtClean="0">
                <a:ln w="50800"/>
                <a:solidFill>
                  <a:schemeClr val="bg2">
                    <a:lumMod val="95000"/>
                  </a:schemeClr>
                </a:solidFill>
                <a:latin typeface="Arial" charset="0"/>
              </a:rPr>
              <a:t>24 – 48hrs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152400" y="4038600"/>
            <a:ext cx="1447800" cy="381000"/>
          </a:xfrm>
          <a:prstGeom prst="rect">
            <a:avLst/>
          </a:prstGeom>
          <a:ln/>
          <a:effectLst>
            <a:outerShdw dist="23000" dir="5400000" rotWithShape="0">
              <a:schemeClr val="bg1">
                <a:alpha val="35000"/>
              </a:scheme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buSzTx/>
              <a:buFontTx/>
              <a:buNone/>
              <a:tabLst/>
            </a:pPr>
            <a:r>
              <a:rPr kumimoji="0" lang="en-US" b="1" i="0" u="none" strike="noStrike" normalizeH="0" baseline="0" dirty="0" smtClean="0">
                <a:ln w="50800"/>
                <a:solidFill>
                  <a:schemeClr val="bg2">
                    <a:lumMod val="95000"/>
                  </a:schemeClr>
                </a:solidFill>
                <a:latin typeface="Arial" charset="0"/>
              </a:rPr>
              <a:t>2 weeks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152400" y="5638799"/>
            <a:ext cx="1447800" cy="412751"/>
          </a:xfrm>
          <a:prstGeom prst="rect">
            <a:avLst/>
          </a:prstGeom>
          <a:ln/>
          <a:effectLst>
            <a:outerShdw dist="23000" dir="5400000" rotWithShape="0">
              <a:schemeClr val="bg1">
                <a:alpha val="35000"/>
              </a:scheme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buSzTx/>
              <a:buFontTx/>
              <a:buNone/>
              <a:tabLst/>
            </a:pPr>
            <a:r>
              <a:rPr kumimoji="0" lang="en-US" b="1" i="0" u="none" strike="noStrike" normalizeH="0" baseline="0" dirty="0" smtClean="0">
                <a:ln w="50800"/>
                <a:solidFill>
                  <a:schemeClr val="bg2">
                    <a:lumMod val="95000"/>
                  </a:schemeClr>
                </a:solidFill>
                <a:latin typeface="Arial" charset="0"/>
              </a:rPr>
              <a:t>30 days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331913"/>
            <a:ext cx="1878013" cy="133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69467370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899319" y="228600"/>
            <a:ext cx="7924800" cy="838199"/>
          </a:xfrm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r" eaLnBrk="1" hangingPunct="1"/>
            <a:r>
              <a:rPr lang="en-US" b="1" dirty="0" smtClean="0">
                <a:ln w="50800"/>
                <a:solidFill>
                  <a:schemeClr val="tx1"/>
                </a:solidFill>
              </a:rPr>
              <a:t>D1 Establish The Team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28600" y="1371600"/>
            <a:ext cx="8763000" cy="3733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 bwMode="auto">
          <a:xfrm>
            <a:off x="533400" y="5486400"/>
            <a:ext cx="8001000" cy="457200"/>
          </a:xfrm>
          <a:prstGeom prst="rect">
            <a:avLst/>
          </a:prstGeom>
          <a:ln/>
          <a:effectLst>
            <a:outerShdw dist="23000" dir="5400000" rotWithShape="0">
              <a:schemeClr val="bg1">
                <a:alpha val="35000"/>
              </a:scheme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buSzTx/>
              <a:buFontTx/>
              <a:buNone/>
              <a:tabLst/>
            </a:pPr>
            <a:r>
              <a:rPr lang="en-US" sz="2000" b="1" dirty="0" smtClean="0">
                <a:ln w="50800"/>
                <a:solidFill>
                  <a:srgbClr val="FFFFFF"/>
                </a:solidFill>
                <a:latin typeface="Arial" charset="0"/>
              </a:rPr>
              <a:t>It is critical to have the right people on the team</a:t>
            </a:r>
            <a:endParaRPr kumimoji="0" lang="en-US" sz="2000" b="1" i="0" u="none" strike="noStrike" normalizeH="0" baseline="0" dirty="0" smtClean="0">
              <a:ln w="50800"/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601177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r" eaLnBrk="1" hangingPunct="1"/>
            <a:r>
              <a:rPr lang="en-US" b="1" dirty="0" smtClean="0">
                <a:ln w="50800"/>
                <a:solidFill>
                  <a:srgbClr val="000000"/>
                </a:solidFill>
              </a:rPr>
              <a:t>8D – Establish Team (D#1)</a:t>
            </a:r>
          </a:p>
        </p:txBody>
      </p:sp>
      <p:sp>
        <p:nvSpPr>
          <p:cNvPr id="14340" name="Text Box 1032"/>
          <p:cNvSpPr txBox="1">
            <a:spLocks noChangeArrowheads="1"/>
          </p:cNvSpPr>
          <p:nvPr/>
        </p:nvSpPr>
        <p:spPr bwMode="auto">
          <a:xfrm>
            <a:off x="152400" y="1219200"/>
            <a:ext cx="6413500" cy="4555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2200" b="1" dirty="0">
                <a:ln w="50800"/>
                <a:latin typeface="+mn-lt"/>
              </a:rPr>
              <a:t>Typically the </a:t>
            </a:r>
            <a:r>
              <a:rPr lang="en-US" sz="2200" b="1" dirty="0" smtClean="0">
                <a:ln w="50800"/>
                <a:latin typeface="+mn-lt"/>
              </a:rPr>
              <a:t>Manager act as leader or will </a:t>
            </a:r>
            <a:r>
              <a:rPr lang="en-US" sz="2200" b="1" dirty="0">
                <a:ln w="50800"/>
                <a:latin typeface="+mn-lt"/>
              </a:rPr>
              <a:t>assign </a:t>
            </a:r>
            <a:r>
              <a:rPr lang="en-US" sz="2200" b="1" dirty="0" smtClean="0">
                <a:ln w="50800"/>
                <a:latin typeface="+mn-lt"/>
              </a:rPr>
              <a:t>a </a:t>
            </a:r>
            <a:r>
              <a:rPr lang="en-US" sz="2200" b="1" dirty="0">
                <a:ln w="50800"/>
                <a:latin typeface="+mn-lt"/>
              </a:rPr>
              <a:t>person responsible to lead the corrective action.  That Team Leader will then select the team members.</a:t>
            </a:r>
          </a:p>
          <a:p>
            <a:pPr eaLnBrk="1" hangingPunct="1">
              <a:spcBef>
                <a:spcPct val="0"/>
              </a:spcBef>
            </a:pPr>
            <a:endParaRPr lang="en-US" sz="2200" b="1" dirty="0">
              <a:ln w="50800"/>
              <a:latin typeface="+mn-lt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2200" b="1" dirty="0">
                <a:ln w="50800"/>
                <a:latin typeface="+mn-lt"/>
              </a:rPr>
              <a:t>The Team should include all functions with knowledge of the problem (including “process owner”).</a:t>
            </a:r>
          </a:p>
          <a:p>
            <a:pPr eaLnBrk="1" hangingPunct="1">
              <a:spcBef>
                <a:spcPct val="0"/>
              </a:spcBef>
            </a:pPr>
            <a:endParaRPr lang="en-US" sz="2200" b="1" dirty="0">
              <a:ln w="50800"/>
              <a:latin typeface="+mn-lt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2200" b="1" dirty="0">
                <a:ln w="50800"/>
                <a:latin typeface="+mn-lt"/>
              </a:rPr>
              <a:t>Team Leader </a:t>
            </a:r>
            <a:r>
              <a:rPr lang="en-US" sz="2200" b="1" dirty="0" smtClean="0">
                <a:ln w="50800"/>
                <a:latin typeface="+mn-lt"/>
              </a:rPr>
              <a:t>should </a:t>
            </a:r>
            <a:r>
              <a:rPr lang="en-US" sz="2200" b="1" dirty="0">
                <a:ln w="50800"/>
                <a:latin typeface="+mn-lt"/>
              </a:rPr>
              <a:t>train team members as needed, but </a:t>
            </a:r>
            <a:r>
              <a:rPr lang="en-US" sz="2200" b="1" dirty="0" smtClean="0">
                <a:ln w="50800"/>
                <a:latin typeface="+mn-lt"/>
              </a:rPr>
              <a:t>leading </a:t>
            </a:r>
            <a:r>
              <a:rPr lang="en-US" sz="2200" b="1" dirty="0">
                <a:ln w="50800"/>
                <a:latin typeface="+mn-lt"/>
              </a:rPr>
              <a:t>the team through the process is the best form of training.</a:t>
            </a:r>
          </a:p>
        </p:txBody>
      </p:sp>
      <p:pic>
        <p:nvPicPr>
          <p:cNvPr id="14342" name="Picture 1036" descr="j028994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96088" y="1598613"/>
            <a:ext cx="2136775" cy="126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1037" descr="bd06630_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3512" y="4800600"/>
            <a:ext cx="2630488" cy="142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29090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aton slide layout">
  <a:themeElements>
    <a:clrScheme name="Custom 2">
      <a:dk1>
        <a:srgbClr val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10000"/>
          </a:lnSpc>
          <a:spcBef>
            <a:spcPct val="20000"/>
          </a:spcBef>
          <a:spcAft>
            <a:spcPct val="0"/>
          </a:spcAft>
          <a:buClr>
            <a:srgbClr val="3367CD"/>
          </a:buClr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10000"/>
          </a:lnSpc>
          <a:spcBef>
            <a:spcPct val="20000"/>
          </a:spcBef>
          <a:spcAft>
            <a:spcPct val="0"/>
          </a:spcAft>
          <a:buClr>
            <a:srgbClr val="3367CD"/>
          </a:buClr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hoto_template_june2008 1">
        <a:dk1>
          <a:srgbClr val="000000"/>
        </a:dk1>
        <a:lt1>
          <a:srgbClr val="FFFFFF"/>
        </a:lt1>
        <a:dk2>
          <a:srgbClr val="0067CD"/>
        </a:dk2>
        <a:lt2>
          <a:srgbClr val="800080"/>
        </a:lt2>
        <a:accent1>
          <a:srgbClr val="00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AACAAA"/>
        </a:accent5>
        <a:accent6>
          <a:srgbClr val="E70000"/>
        </a:accent6>
        <a:hlink>
          <a:srgbClr val="FF99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set xmlns="a86a2c4b-dec6-42eb-9fd6-c290655f4b0f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B855232465A14E8BF4468035B0F18D" ma:contentTypeVersion="1" ma:contentTypeDescription="Create a new document." ma:contentTypeScope="" ma:versionID="a45a81557a4cfef8d35f204c6ed7a512">
  <xsd:schema xmlns:xsd="http://www.w3.org/2001/XMLSchema" xmlns:xs="http://www.w3.org/2001/XMLSchema" xmlns:p="http://schemas.microsoft.com/office/2006/metadata/properties" xmlns:ns2="a86a2c4b-dec6-42eb-9fd6-c290655f4b0f" targetNamespace="http://schemas.microsoft.com/office/2006/metadata/properties" ma:root="true" ma:fieldsID="e826b3a80858e9b6d3f3be1a7f3301e2" ns2:_="">
    <xsd:import namespace="a86a2c4b-dec6-42eb-9fd6-c290655f4b0f"/>
    <xsd:element name="properties">
      <xsd:complexType>
        <xsd:sequence>
          <xsd:element name="documentManagement">
            <xsd:complexType>
              <xsd:all>
                <xsd:element ref="ns2:tse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6a2c4b-dec6-42eb-9fd6-c290655f4b0f" elementFormDefault="qualified">
    <xsd:import namespace="http://schemas.microsoft.com/office/2006/documentManagement/types"/>
    <xsd:import namespace="http://schemas.microsoft.com/office/infopath/2007/PartnerControls"/>
    <xsd:element name="tset" ma:index="8" nillable="true" ma:displayName="tset" ma:internalName="tset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A9EFF88-C8F7-4153-96A1-64897D4E3524}">
  <ds:schemaRefs>
    <ds:schemaRef ds:uri="http://purl.org/dc/terms/"/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a86a2c4b-dec6-42eb-9fd6-c290655f4b0f"/>
  </ds:schemaRefs>
</ds:datastoreItem>
</file>

<file path=customXml/itemProps2.xml><?xml version="1.0" encoding="utf-8"?>
<ds:datastoreItem xmlns:ds="http://schemas.openxmlformats.org/officeDocument/2006/customXml" ds:itemID="{E652B372-C4F7-4B28-B808-DC100C4062D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F791E54-20BE-46B3-A01E-A766742968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86a2c4b-dec6-42eb-9fd6-c290655f4b0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4588</TotalTime>
  <Words>4554</Words>
  <Application>Microsoft Macintosh PowerPoint</Application>
  <PresentationFormat>On-screen Show (4:3)</PresentationFormat>
  <Paragraphs>538</Paragraphs>
  <Slides>53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53</vt:i4>
      </vt:variant>
    </vt:vector>
  </HeadingPairs>
  <TitlesOfParts>
    <vt:vector size="55" baseType="lpstr">
      <vt:lpstr>Eaton slide layout</vt:lpstr>
      <vt:lpstr>Custom Design</vt:lpstr>
      <vt:lpstr>8D Corrective Action &amp; Root Cause Analysis</vt:lpstr>
      <vt:lpstr>Slide 2</vt:lpstr>
      <vt:lpstr>Steps in an 8D</vt:lpstr>
      <vt:lpstr>Vocabulary</vt:lpstr>
      <vt:lpstr>8D – Eight Disciplines to Problem Solving</vt:lpstr>
      <vt:lpstr>8D-Problem Solving Worksheet</vt:lpstr>
      <vt:lpstr>Steps in an 8D</vt:lpstr>
      <vt:lpstr>D1 Establish The Team</vt:lpstr>
      <vt:lpstr>8D – Establish Team (D#1)</vt:lpstr>
      <vt:lpstr>D1  Checklist</vt:lpstr>
      <vt:lpstr>Steps in an 8D</vt:lpstr>
      <vt:lpstr>D2 Define the Problem </vt:lpstr>
      <vt:lpstr>8D – Define Problem </vt:lpstr>
      <vt:lpstr>8D – Problem Definition </vt:lpstr>
      <vt:lpstr>8D – Problem Definitions: Good or Bad?</vt:lpstr>
      <vt:lpstr>D2 Checklist </vt:lpstr>
      <vt:lpstr>Steps in an 8D</vt:lpstr>
      <vt:lpstr>8D – Contain Problem (D#3)</vt:lpstr>
      <vt:lpstr>Definition - Containment</vt:lpstr>
      <vt:lpstr>D3 Checklist</vt:lpstr>
      <vt:lpstr>Steps in an 8D</vt:lpstr>
      <vt:lpstr>8D – Root Cause Analysis (D#4)</vt:lpstr>
      <vt:lpstr>Definition – Root Cause (RC)</vt:lpstr>
      <vt:lpstr> Root Cause</vt:lpstr>
      <vt:lpstr>Root Cause</vt:lpstr>
      <vt:lpstr>5 Why’s</vt:lpstr>
      <vt:lpstr>The 5 Whys</vt:lpstr>
      <vt:lpstr>5 Why Summary</vt:lpstr>
      <vt:lpstr>How to get to the 5 Why if your not sure you have only one</vt:lpstr>
      <vt:lpstr>How to get to the 5 Why if your not sure you have only one</vt:lpstr>
      <vt:lpstr>Now break out the 5 Why</vt:lpstr>
      <vt:lpstr>5 Why Review(not necessary for group assignment) </vt:lpstr>
      <vt:lpstr>D4 Checklist</vt:lpstr>
      <vt:lpstr>Steps in an 8D</vt:lpstr>
      <vt:lpstr>D5 Develop /Verify the Corrective Action</vt:lpstr>
      <vt:lpstr>8D – Corrective Action (D#5)</vt:lpstr>
      <vt:lpstr> Error Proofing</vt:lpstr>
      <vt:lpstr>D5 Checklist</vt:lpstr>
      <vt:lpstr>Steps in an 8D</vt:lpstr>
      <vt:lpstr>D6 Implement /Validate the Corrective Action</vt:lpstr>
      <vt:lpstr>8D – Corrective Action Verification</vt:lpstr>
      <vt:lpstr>D6 Checklist</vt:lpstr>
      <vt:lpstr>Steps in an 8D</vt:lpstr>
      <vt:lpstr>D7 Prevent recurrence/Share the Solution</vt:lpstr>
      <vt:lpstr>8D – Prevent Recurrence &amp; Share the Solution (D#7)</vt:lpstr>
      <vt:lpstr>D7 Checklist</vt:lpstr>
      <vt:lpstr>Steps in an 8D</vt:lpstr>
      <vt:lpstr>8D Recognize the Team</vt:lpstr>
      <vt:lpstr>8D – Recognize the Team (D#8)</vt:lpstr>
      <vt:lpstr>Summary of 8D</vt:lpstr>
      <vt:lpstr>8D Checklist</vt:lpstr>
      <vt:lpstr>Summary</vt:lpstr>
      <vt:lpstr>Questions</vt:lpstr>
    </vt:vector>
  </TitlesOfParts>
  <Company>Eaton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E0078604</dc:creator>
  <cp:lastModifiedBy>klish</cp:lastModifiedBy>
  <cp:revision>200</cp:revision>
  <dcterms:created xsi:type="dcterms:W3CDTF">2008-07-03T18:30:43Z</dcterms:created>
  <dcterms:modified xsi:type="dcterms:W3CDTF">2016-10-31T05:48:07Z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0x010100DEB855232465A14E8BF4468035B0F18D</vt:lpwstr>
  </property>
</Properties>
</file>