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458" autoAdjust="0"/>
  </p:normalViewPr>
  <p:slideViewPr>
    <p:cSldViewPr snapToGrid="0">
      <p:cViewPr varScale="1">
        <p:scale>
          <a:sx n="63" d="100"/>
          <a:sy n="63" d="100"/>
        </p:scale>
        <p:origin x="10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E37D4-94D9-4AE4-B247-69A063D6C9BF}" type="datetimeFigureOut">
              <a:rPr lang="en-US" smtClean="0"/>
              <a:t>3/7/2017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01D7D6-C09D-4B96-B09D-27C64FACC8DA}" type="slidenum">
              <a:rPr lang="en-US" smtClean="0"/>
              <a:t>‹#›</a:t>
            </a:fld>
            <a:endParaRPr lang="en-US" dirty="0"/>
          </a:p>
        </p:txBody>
      </p:sp>
    </p:spTree>
    <p:extLst>
      <p:ext uri="{BB962C8B-B14F-4D97-AF65-F5344CB8AC3E}">
        <p14:creationId xmlns:p14="http://schemas.microsoft.com/office/powerpoint/2010/main" val="2334013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cap="none" dirty="0" smtClean="0"/>
              <a:t>Organizations encounter challenges on a daily basis thus face the need to become forward thinkers.</a:t>
            </a:r>
            <a:r>
              <a:rPr lang="en-US" sz="1200" cap="none" baseline="0" dirty="0" smtClean="0"/>
              <a:t> Significantly, organizations need to anticipate the changes to ascertain how the existing challenges effects their business environment </a:t>
            </a:r>
            <a:r>
              <a:rPr lang="en-US" dirty="0" smtClean="0"/>
              <a:t>(</a:t>
            </a:r>
            <a:r>
              <a:rPr lang="en-US" dirty="0" err="1" smtClean="0"/>
              <a:t>Higginbottom</a:t>
            </a:r>
            <a:r>
              <a:rPr lang="en-US" dirty="0" smtClean="0"/>
              <a:t>, 2015)</a:t>
            </a:r>
            <a:r>
              <a:rPr lang="en-US" sz="1200" cap="none" baseline="0" dirty="0" smtClean="0"/>
              <a:t>. The capacity to control the challenges is vital based on the fact that it is a determinant factor to their success. </a:t>
            </a:r>
            <a:r>
              <a:rPr lang="en-US" sz="1200" cap="none"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E01D7D6-C09D-4B96-B09D-27C64FACC8DA}" type="slidenum">
              <a:rPr lang="en-US" smtClean="0"/>
              <a:t>2</a:t>
            </a:fld>
            <a:endParaRPr lang="en-US" dirty="0"/>
          </a:p>
        </p:txBody>
      </p:sp>
    </p:spTree>
    <p:extLst>
      <p:ext uri="{BB962C8B-B14F-4D97-AF65-F5344CB8AC3E}">
        <p14:creationId xmlns:p14="http://schemas.microsoft.com/office/powerpoint/2010/main" val="293249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Technological advancement is inevitable within the modern generation. Despite the fact that this aspect is associated</a:t>
            </a:r>
            <a:r>
              <a:rPr lang="en-US" baseline="0" dirty="0" smtClean="0"/>
              <a:t> with a number of advantages, organizations tend to face challenges due to its fast advent. Significantly, organizations have to determine on their adjustment to fit the expanding market. Advancement in technology intensifies market growth, an aspect corporations ought to consider. Conversely, its advent is moving fast within the society thus organizations must ascertain how to incorporate its practices within their environment. </a:t>
            </a:r>
            <a:endParaRPr lang="en-US" dirty="0"/>
          </a:p>
        </p:txBody>
      </p:sp>
      <p:sp>
        <p:nvSpPr>
          <p:cNvPr id="4" name="Slide Number Placeholder 3"/>
          <p:cNvSpPr>
            <a:spLocks noGrp="1"/>
          </p:cNvSpPr>
          <p:nvPr>
            <p:ph type="sldNum" sz="quarter" idx="10"/>
          </p:nvPr>
        </p:nvSpPr>
        <p:spPr/>
        <p:txBody>
          <a:bodyPr/>
          <a:lstStyle/>
          <a:p>
            <a:fld id="{4E01D7D6-C09D-4B96-B09D-27C64FACC8DA}" type="slidenum">
              <a:rPr lang="en-US" smtClean="0"/>
              <a:t>3</a:t>
            </a:fld>
            <a:endParaRPr lang="en-US" dirty="0"/>
          </a:p>
        </p:txBody>
      </p:sp>
    </p:spTree>
    <p:extLst>
      <p:ext uri="{BB962C8B-B14F-4D97-AF65-F5344CB8AC3E}">
        <p14:creationId xmlns:p14="http://schemas.microsoft.com/office/powerpoint/2010/main" val="3070946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Technological advancement has heightened diversity with working place. Thus, organizations</a:t>
            </a:r>
            <a:r>
              <a:rPr lang="en-US" baseline="0" dirty="0" smtClean="0"/>
              <a:t> are faced with the challenge on how to value diversity as it is associated with a number of beneficial aspects. Fundamentally, employees within the workplace ought to be provided with adequate training and development on the advanced technology to enhance their retain ability. On the other hand, competition from other organizations raises the need to identify other options by creating a flexible working environment purposefully to retain employees. </a:t>
            </a:r>
            <a:endParaRPr lang="en-US" dirty="0"/>
          </a:p>
        </p:txBody>
      </p:sp>
      <p:sp>
        <p:nvSpPr>
          <p:cNvPr id="4" name="Slide Number Placeholder 3"/>
          <p:cNvSpPr>
            <a:spLocks noGrp="1"/>
          </p:cNvSpPr>
          <p:nvPr>
            <p:ph type="sldNum" sz="quarter" idx="10"/>
          </p:nvPr>
        </p:nvSpPr>
        <p:spPr/>
        <p:txBody>
          <a:bodyPr/>
          <a:lstStyle/>
          <a:p>
            <a:fld id="{4E01D7D6-C09D-4B96-B09D-27C64FACC8DA}" type="slidenum">
              <a:rPr lang="en-US" smtClean="0"/>
              <a:t>4</a:t>
            </a:fld>
            <a:endParaRPr lang="en-US" dirty="0"/>
          </a:p>
        </p:txBody>
      </p:sp>
    </p:spTree>
    <p:extLst>
      <p:ext uri="{BB962C8B-B14F-4D97-AF65-F5344CB8AC3E}">
        <p14:creationId xmlns:p14="http://schemas.microsoft.com/office/powerpoint/2010/main" val="1780314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 organization focus on their ability to retain and award the talented employees. Additionally,</a:t>
            </a:r>
            <a:r>
              <a:rPr lang="en-US" baseline="0" dirty="0" smtClean="0"/>
              <a:t> it is with the employee’s expectations that his/her career can be advanced further through the provision of training to enhance further development. Training can be provided through coaching and advanced learning opportunities at the expense of the organization. The availability of these activities heightens further a corporation’s ability to retain its employees. </a:t>
            </a:r>
            <a:endParaRPr lang="en-US" dirty="0"/>
          </a:p>
        </p:txBody>
      </p:sp>
      <p:sp>
        <p:nvSpPr>
          <p:cNvPr id="4" name="Slide Number Placeholder 3"/>
          <p:cNvSpPr>
            <a:spLocks noGrp="1"/>
          </p:cNvSpPr>
          <p:nvPr>
            <p:ph type="sldNum" sz="quarter" idx="10"/>
          </p:nvPr>
        </p:nvSpPr>
        <p:spPr/>
        <p:txBody>
          <a:bodyPr/>
          <a:lstStyle/>
          <a:p>
            <a:fld id="{4E01D7D6-C09D-4B96-B09D-27C64FACC8DA}" type="slidenum">
              <a:rPr lang="en-US" smtClean="0"/>
              <a:t>5</a:t>
            </a:fld>
            <a:endParaRPr lang="en-US" dirty="0"/>
          </a:p>
        </p:txBody>
      </p:sp>
    </p:spTree>
    <p:extLst>
      <p:ext uri="{BB962C8B-B14F-4D97-AF65-F5344CB8AC3E}">
        <p14:creationId xmlns:p14="http://schemas.microsoft.com/office/powerpoint/2010/main" val="404414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 the organizational culture</a:t>
            </a:r>
            <a:r>
              <a:rPr lang="en-US" baseline="0" dirty="0" smtClean="0"/>
              <a:t> right is motivated by both intrinsic and </a:t>
            </a:r>
            <a:r>
              <a:rPr lang="en-US" baseline="0" smtClean="0"/>
              <a:t>extrinsic factors. </a:t>
            </a:r>
            <a:r>
              <a:rPr lang="en-US" baseline="0" dirty="0" smtClean="0"/>
              <a:t>Intrinsic factors entails gaining employees trust and heightening their interest in partaking a specific job. Unlike the extrinsic factors, intrinsic factors such as passion intensifies creativity and innovation. The ability to infest such factors within the organization is based on its culture. On the other hand, extrinsic factor pertain to motivation in the form of compensation and incentives,. This aspect creates a culture of innovation and creativity within the organization thus enhance new ways of thinking and a positive culture. </a:t>
            </a:r>
            <a:endParaRPr lang="en-US" dirty="0"/>
          </a:p>
        </p:txBody>
      </p:sp>
      <p:sp>
        <p:nvSpPr>
          <p:cNvPr id="4" name="Slide Number Placeholder 3"/>
          <p:cNvSpPr>
            <a:spLocks noGrp="1"/>
          </p:cNvSpPr>
          <p:nvPr>
            <p:ph type="sldNum" sz="quarter" idx="10"/>
          </p:nvPr>
        </p:nvSpPr>
        <p:spPr/>
        <p:txBody>
          <a:bodyPr/>
          <a:lstStyle/>
          <a:p>
            <a:fld id="{4E01D7D6-C09D-4B96-B09D-27C64FACC8DA}" type="slidenum">
              <a:rPr lang="en-US" smtClean="0"/>
              <a:t>6</a:t>
            </a:fld>
            <a:endParaRPr lang="en-US" dirty="0"/>
          </a:p>
        </p:txBody>
      </p:sp>
    </p:spTree>
    <p:extLst>
      <p:ext uri="{BB962C8B-B14F-4D97-AF65-F5344CB8AC3E}">
        <p14:creationId xmlns:p14="http://schemas.microsoft.com/office/powerpoint/2010/main" val="77720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Smart leaders tend to deliver positive results within the organizations </a:t>
            </a:r>
            <a:r>
              <a:rPr lang="en-US" sz="1200" dirty="0" smtClean="0"/>
              <a:t>(</a:t>
            </a:r>
            <a:r>
              <a:rPr lang="en-US" sz="1200" cap="none" dirty="0" err="1" smtClean="0"/>
              <a:t>O'brien</a:t>
            </a:r>
            <a:r>
              <a:rPr lang="en-US" sz="1200" cap="none" dirty="0" smtClean="0"/>
              <a:t>, </a:t>
            </a:r>
            <a:r>
              <a:rPr lang="en-US" sz="1200" cap="none" dirty="0" err="1" smtClean="0"/>
              <a:t>n.d.</a:t>
            </a:r>
            <a:r>
              <a:rPr lang="en-US" sz="1200" cap="none" dirty="0" smtClean="0"/>
              <a:t>)</a:t>
            </a:r>
            <a:r>
              <a:rPr lang="en-US" dirty="0" smtClean="0"/>
              <a:t>. However, identifying the perfect leader is a major concern to be</a:t>
            </a:r>
            <a:r>
              <a:rPr lang="en-US" baseline="0" dirty="0" smtClean="0"/>
              <a:t> faced by the major corporations. Both their effectiveness and competencies have to be brought into question as it determines the ability to attain the desirable results. conversely, the nature of leadership is vital whereby it should not be deterrent to new ways of thinking but focused on intensifying innovation and creativity.</a:t>
            </a:r>
            <a:endParaRPr lang="en-US" dirty="0"/>
          </a:p>
        </p:txBody>
      </p:sp>
      <p:sp>
        <p:nvSpPr>
          <p:cNvPr id="4" name="Slide Number Placeholder 3"/>
          <p:cNvSpPr>
            <a:spLocks noGrp="1"/>
          </p:cNvSpPr>
          <p:nvPr>
            <p:ph type="sldNum" sz="quarter" idx="10"/>
          </p:nvPr>
        </p:nvSpPr>
        <p:spPr/>
        <p:txBody>
          <a:bodyPr/>
          <a:lstStyle/>
          <a:p>
            <a:fld id="{4E01D7D6-C09D-4B96-B09D-27C64FACC8DA}" type="slidenum">
              <a:rPr lang="en-US" smtClean="0"/>
              <a:t>7</a:t>
            </a:fld>
            <a:endParaRPr lang="en-US" dirty="0"/>
          </a:p>
        </p:txBody>
      </p:sp>
    </p:spTree>
    <p:extLst>
      <p:ext uri="{BB962C8B-B14F-4D97-AF65-F5344CB8AC3E}">
        <p14:creationId xmlns:p14="http://schemas.microsoft.com/office/powerpoint/2010/main" val="3774546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01D7D6-C09D-4B96-B09D-27C64FACC8DA}" type="slidenum">
              <a:rPr lang="en-US" smtClean="0"/>
              <a:t>8</a:t>
            </a:fld>
            <a:endParaRPr lang="en-US" dirty="0"/>
          </a:p>
        </p:txBody>
      </p:sp>
    </p:spTree>
    <p:extLst>
      <p:ext uri="{BB962C8B-B14F-4D97-AF65-F5344CB8AC3E}">
        <p14:creationId xmlns:p14="http://schemas.microsoft.com/office/powerpoint/2010/main" val="1031088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01D7D6-C09D-4B96-B09D-27C64FACC8DA}" type="slidenum">
              <a:rPr lang="en-US" smtClean="0"/>
              <a:t>9</a:t>
            </a:fld>
            <a:endParaRPr lang="en-US" dirty="0"/>
          </a:p>
        </p:txBody>
      </p:sp>
    </p:spTree>
    <p:extLst>
      <p:ext uri="{BB962C8B-B14F-4D97-AF65-F5344CB8AC3E}">
        <p14:creationId xmlns:p14="http://schemas.microsoft.com/office/powerpoint/2010/main" val="341099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3/7/2017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forbes.com/sites/karenhigginbottom/201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775" y="618517"/>
            <a:ext cx="10364452" cy="1210283"/>
          </a:xfrm>
        </p:spPr>
        <p:txBody>
          <a:bodyPr/>
          <a:lstStyle/>
          <a:p>
            <a:r>
              <a:rPr lang="en-US" b="1" dirty="0"/>
              <a:t>Biggest Challenges Facing Organizations in the Next 20 Years</a:t>
            </a:r>
          </a:p>
        </p:txBody>
      </p:sp>
      <p:sp>
        <p:nvSpPr>
          <p:cNvPr id="5" name="Content Placeholder 4"/>
          <p:cNvSpPr>
            <a:spLocks noGrp="1"/>
          </p:cNvSpPr>
          <p:nvPr>
            <p:ph sz="quarter" idx="13"/>
          </p:nvPr>
        </p:nvSpPr>
        <p:spPr>
          <a:xfrm>
            <a:off x="913774" y="1828800"/>
            <a:ext cx="10363825" cy="3962399"/>
          </a:xfrm>
        </p:spPr>
        <p:txBody>
          <a:bodyPr/>
          <a:lstStyle/>
          <a:p>
            <a:pPr algn="ctr"/>
            <a:endParaRPr lang="en-US" dirty="0" smtClean="0"/>
          </a:p>
          <a:p>
            <a:pPr algn="ctr"/>
            <a:r>
              <a:rPr lang="en-US" b="1" dirty="0" smtClean="0"/>
              <a:t>Student’s </a:t>
            </a:r>
            <a:r>
              <a:rPr lang="en-US" b="1" dirty="0"/>
              <a:t>Name</a:t>
            </a:r>
          </a:p>
          <a:p>
            <a:pPr algn="ctr"/>
            <a:r>
              <a:rPr lang="en-US" b="1" dirty="0"/>
              <a:t>University Affiliation</a:t>
            </a:r>
          </a:p>
          <a:p>
            <a:pPr algn="ctr"/>
            <a:r>
              <a:rPr lang="en-US" b="1" dirty="0"/>
              <a:t>Professor’s name</a:t>
            </a:r>
          </a:p>
          <a:p>
            <a:pPr algn="ctr"/>
            <a:r>
              <a:rPr lang="en-US" b="1" dirty="0" smtClean="0"/>
              <a:t>Date</a:t>
            </a:r>
            <a:endParaRPr lang="en-US" b="1" dirty="0"/>
          </a:p>
        </p:txBody>
      </p:sp>
    </p:spTree>
    <p:extLst>
      <p:ext uri="{BB962C8B-B14F-4D97-AF65-F5344CB8AC3E}">
        <p14:creationId xmlns:p14="http://schemas.microsoft.com/office/powerpoint/2010/main" val="2101771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82" y="783582"/>
            <a:ext cx="10364452" cy="772401"/>
          </a:xfrm>
        </p:spPr>
        <p:txBody>
          <a:bodyPr/>
          <a:lstStyle/>
          <a:p>
            <a:r>
              <a:rPr lang="en-US" cap="none" dirty="0" smtClean="0"/>
              <a:t>Biggest Challenges Facing Organizations</a:t>
            </a:r>
            <a:endParaRPr lang="en-US" cap="none" dirty="0"/>
          </a:p>
        </p:txBody>
      </p:sp>
      <p:sp>
        <p:nvSpPr>
          <p:cNvPr id="3" name="Content Placeholder 2"/>
          <p:cNvSpPr>
            <a:spLocks noGrp="1"/>
          </p:cNvSpPr>
          <p:nvPr>
            <p:ph sz="quarter" idx="13"/>
          </p:nvPr>
        </p:nvSpPr>
        <p:spPr>
          <a:xfrm>
            <a:off x="748182" y="2073498"/>
            <a:ext cx="10364452" cy="4181341"/>
          </a:xfrm>
        </p:spPr>
        <p:txBody>
          <a:bodyPr>
            <a:normAutofit/>
          </a:bodyPr>
          <a:lstStyle/>
          <a:p>
            <a:r>
              <a:rPr lang="en-US" sz="3000" cap="none" dirty="0" smtClean="0"/>
              <a:t>Challenges faced by organizations in the next 20 years:</a:t>
            </a:r>
          </a:p>
          <a:p>
            <a:pPr>
              <a:buFont typeface="Wingdings" panose="05000000000000000000" pitchFamily="2" charset="2"/>
              <a:buChar char="Ø"/>
            </a:pPr>
            <a:r>
              <a:rPr lang="en-US" sz="3000" cap="none" dirty="0" smtClean="0"/>
              <a:t>Retaining employees</a:t>
            </a:r>
          </a:p>
          <a:p>
            <a:pPr>
              <a:buFont typeface="Wingdings" panose="05000000000000000000" pitchFamily="2" charset="2"/>
              <a:buChar char="Ø"/>
            </a:pPr>
            <a:r>
              <a:rPr lang="en-US" sz="3000" cap="none" dirty="0" smtClean="0"/>
              <a:t>Technology</a:t>
            </a:r>
          </a:p>
          <a:p>
            <a:pPr>
              <a:buFont typeface="Wingdings" panose="05000000000000000000" pitchFamily="2" charset="2"/>
              <a:buChar char="Ø"/>
            </a:pPr>
            <a:r>
              <a:rPr lang="en-US" sz="3000" cap="none" dirty="0" smtClean="0"/>
              <a:t>Leadership</a:t>
            </a:r>
          </a:p>
          <a:p>
            <a:pPr>
              <a:buFont typeface="Wingdings" panose="05000000000000000000" pitchFamily="2" charset="2"/>
              <a:buChar char="Ø"/>
            </a:pPr>
            <a:r>
              <a:rPr lang="en-US" sz="3000" cap="none" dirty="0" smtClean="0"/>
              <a:t>Career advancement </a:t>
            </a:r>
          </a:p>
          <a:p>
            <a:pPr>
              <a:buFont typeface="Wingdings" panose="05000000000000000000" pitchFamily="2" charset="2"/>
              <a:buChar char="Ø"/>
            </a:pPr>
            <a:r>
              <a:rPr lang="en-US" sz="3000" cap="none" dirty="0" smtClean="0"/>
              <a:t>Organizational culture </a:t>
            </a:r>
            <a:r>
              <a:rPr lang="en-US" sz="2800" dirty="0"/>
              <a:t>(</a:t>
            </a:r>
            <a:r>
              <a:rPr lang="en-US" sz="2800" cap="none" dirty="0" err="1"/>
              <a:t>O'brien</a:t>
            </a:r>
            <a:r>
              <a:rPr lang="en-US" sz="2800" cap="none" dirty="0"/>
              <a:t>, </a:t>
            </a:r>
            <a:r>
              <a:rPr lang="en-US" sz="2800" cap="none" dirty="0" err="1"/>
              <a:t>n.d</a:t>
            </a:r>
            <a:r>
              <a:rPr lang="en-US" sz="2800" cap="none" dirty="0" err="1" smtClean="0"/>
              <a:t>.</a:t>
            </a:r>
            <a:r>
              <a:rPr lang="en-US" sz="2800" cap="none" dirty="0" smtClean="0"/>
              <a:t>).</a:t>
            </a:r>
            <a:endParaRPr lang="en-US" sz="3000" cap="none" dirty="0"/>
          </a:p>
        </p:txBody>
      </p:sp>
    </p:spTree>
    <p:extLst>
      <p:ext uri="{BB962C8B-B14F-4D97-AF65-F5344CB8AC3E}">
        <p14:creationId xmlns:p14="http://schemas.microsoft.com/office/powerpoint/2010/main" val="145100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16280"/>
            <a:ext cx="10516227" cy="868680"/>
          </a:xfrm>
        </p:spPr>
        <p:txBody>
          <a:bodyPr/>
          <a:lstStyle/>
          <a:p>
            <a:r>
              <a:rPr lang="en-US" cap="none" dirty="0" smtClean="0"/>
              <a:t>Technology </a:t>
            </a:r>
            <a:endParaRPr lang="en-US" cap="none" dirty="0"/>
          </a:p>
        </p:txBody>
      </p:sp>
      <p:sp>
        <p:nvSpPr>
          <p:cNvPr id="3" name="Content Placeholder 2"/>
          <p:cNvSpPr>
            <a:spLocks noGrp="1"/>
          </p:cNvSpPr>
          <p:nvPr>
            <p:ph sz="quarter" idx="13"/>
          </p:nvPr>
        </p:nvSpPr>
        <p:spPr>
          <a:xfrm>
            <a:off x="762000" y="1813560"/>
            <a:ext cx="10515600" cy="3977639"/>
          </a:xfrm>
        </p:spPr>
        <p:txBody>
          <a:bodyPr>
            <a:normAutofit/>
          </a:bodyPr>
          <a:lstStyle/>
          <a:p>
            <a:r>
              <a:rPr lang="en-US" sz="3000" cap="none" dirty="0" smtClean="0"/>
              <a:t>Creating value </a:t>
            </a:r>
          </a:p>
          <a:p>
            <a:pPr lvl="1"/>
            <a:r>
              <a:rPr lang="en-US" sz="2800" cap="none" dirty="0"/>
              <a:t>T</a:t>
            </a:r>
            <a:r>
              <a:rPr lang="en-US" sz="2800" cap="none" dirty="0" smtClean="0"/>
              <a:t>hrough market growth </a:t>
            </a:r>
          </a:p>
          <a:p>
            <a:r>
              <a:rPr lang="en-US" sz="3000" cap="none" dirty="0" smtClean="0"/>
              <a:t>Advances rapidly</a:t>
            </a:r>
          </a:p>
          <a:p>
            <a:pPr lvl="1"/>
            <a:r>
              <a:rPr lang="en-US" sz="2800" cap="none" dirty="0" smtClean="0"/>
              <a:t>its advent is moving fast</a:t>
            </a:r>
          </a:p>
          <a:p>
            <a:r>
              <a:rPr lang="en-US" sz="3000" cap="none" dirty="0" smtClean="0"/>
              <a:t>Becoming more fluid</a:t>
            </a:r>
          </a:p>
          <a:p>
            <a:pPr lvl="1"/>
            <a:r>
              <a:rPr lang="en-US" sz="2800" cap="none" dirty="0" smtClean="0"/>
              <a:t> often identified as the simplest approach </a:t>
            </a:r>
            <a:endParaRPr lang="en-US" sz="2800" cap="none"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7960" y="1584960"/>
            <a:ext cx="4495801" cy="2991750"/>
          </a:xfrm>
          <a:prstGeom prst="rect">
            <a:avLst/>
          </a:prstGeom>
        </p:spPr>
      </p:pic>
    </p:spTree>
    <p:extLst>
      <p:ext uri="{BB962C8B-B14F-4D97-AF65-F5344CB8AC3E}">
        <p14:creationId xmlns:p14="http://schemas.microsoft.com/office/powerpoint/2010/main" val="2487957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670560"/>
            <a:ext cx="10485747" cy="868680"/>
          </a:xfrm>
        </p:spPr>
        <p:txBody>
          <a:bodyPr/>
          <a:lstStyle/>
          <a:p>
            <a:r>
              <a:rPr lang="en-US" cap="none" dirty="0" smtClean="0"/>
              <a:t>Retaining employees</a:t>
            </a:r>
            <a:endParaRPr lang="en-US" cap="none" dirty="0"/>
          </a:p>
        </p:txBody>
      </p:sp>
      <p:sp>
        <p:nvSpPr>
          <p:cNvPr id="3" name="Content Placeholder 2"/>
          <p:cNvSpPr>
            <a:spLocks noGrp="1"/>
          </p:cNvSpPr>
          <p:nvPr>
            <p:ph sz="quarter" idx="13"/>
          </p:nvPr>
        </p:nvSpPr>
        <p:spPr>
          <a:xfrm>
            <a:off x="792480" y="1767840"/>
            <a:ext cx="10485120" cy="4023359"/>
          </a:xfrm>
        </p:spPr>
        <p:txBody>
          <a:bodyPr>
            <a:normAutofit lnSpcReduction="10000"/>
          </a:bodyPr>
          <a:lstStyle/>
          <a:p>
            <a:r>
              <a:rPr lang="en-US" sz="3000" cap="none" dirty="0" smtClean="0"/>
              <a:t>Enhancement of technology </a:t>
            </a:r>
          </a:p>
          <a:p>
            <a:pPr lvl="1"/>
            <a:r>
              <a:rPr lang="en-US" sz="2600" cap="none" dirty="0" smtClean="0"/>
              <a:t>Development and training </a:t>
            </a:r>
          </a:p>
          <a:p>
            <a:r>
              <a:rPr lang="en-US" sz="3000" cap="none" dirty="0" smtClean="0"/>
              <a:t>Identification of options</a:t>
            </a:r>
          </a:p>
          <a:p>
            <a:pPr lvl="1"/>
            <a:r>
              <a:rPr lang="en-US" sz="2800" cap="none" dirty="0" smtClean="0"/>
              <a:t>Flexible work environment</a:t>
            </a:r>
          </a:p>
          <a:p>
            <a:pPr lvl="1"/>
            <a:r>
              <a:rPr lang="en-US" sz="2800" cap="none" dirty="0" smtClean="0"/>
              <a:t>Telecommunications</a:t>
            </a:r>
          </a:p>
          <a:p>
            <a:r>
              <a:rPr lang="en-US" sz="3000" cap="none" dirty="0" smtClean="0"/>
              <a:t>Diversity</a:t>
            </a:r>
          </a:p>
          <a:p>
            <a:pPr lvl="1"/>
            <a:r>
              <a:rPr lang="en-US" sz="2800" cap="none" dirty="0" smtClean="0"/>
              <a:t>Valuing diversity</a:t>
            </a:r>
            <a:endParaRPr lang="en-US" sz="2800" cap="none"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6040" y="2073591"/>
            <a:ext cx="4083368" cy="3074351"/>
          </a:xfrm>
          <a:prstGeom prst="rect">
            <a:avLst/>
          </a:prstGeom>
        </p:spPr>
      </p:pic>
    </p:spTree>
    <p:extLst>
      <p:ext uri="{BB962C8B-B14F-4D97-AF65-F5344CB8AC3E}">
        <p14:creationId xmlns:p14="http://schemas.microsoft.com/office/powerpoint/2010/main" val="2637639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1040"/>
            <a:ext cx="10516227" cy="899160"/>
          </a:xfrm>
        </p:spPr>
        <p:txBody>
          <a:bodyPr/>
          <a:lstStyle/>
          <a:p>
            <a:r>
              <a:rPr lang="en-US" cap="none" dirty="0" smtClean="0"/>
              <a:t>Career advancement</a:t>
            </a:r>
            <a:endParaRPr lang="en-US" cap="none" dirty="0"/>
          </a:p>
        </p:txBody>
      </p:sp>
      <p:sp>
        <p:nvSpPr>
          <p:cNvPr id="5" name="Content Placeholder 4"/>
          <p:cNvSpPr>
            <a:spLocks noGrp="1"/>
          </p:cNvSpPr>
          <p:nvPr>
            <p:ph sz="quarter" idx="13"/>
          </p:nvPr>
        </p:nvSpPr>
        <p:spPr/>
        <p:txBody>
          <a:bodyPr>
            <a:normAutofit/>
          </a:bodyPr>
          <a:lstStyle/>
          <a:p>
            <a:r>
              <a:rPr lang="en-US" sz="3000" cap="none" dirty="0" smtClean="0"/>
              <a:t>Training and development</a:t>
            </a:r>
          </a:p>
          <a:p>
            <a:r>
              <a:rPr lang="en-US" sz="3000" cap="none" dirty="0" smtClean="0"/>
              <a:t>Career advancement development</a:t>
            </a:r>
          </a:p>
          <a:p>
            <a:r>
              <a:rPr lang="en-US" sz="3000" cap="none" dirty="0" smtClean="0"/>
              <a:t>Learning opportunities </a:t>
            </a:r>
          </a:p>
          <a:p>
            <a:r>
              <a:rPr lang="en-US" sz="3000" cap="none" dirty="0" smtClean="0"/>
              <a:t>coaching</a:t>
            </a:r>
            <a:endParaRPr lang="en-US" sz="3000" cap="none" dirty="0"/>
          </a:p>
        </p:txBody>
      </p:sp>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653" y="2593202"/>
            <a:ext cx="4465947" cy="2971885"/>
          </a:xfrm>
          <a:prstGeom prst="rect">
            <a:avLst/>
          </a:prstGeom>
        </p:spPr>
      </p:pic>
    </p:spTree>
    <p:extLst>
      <p:ext uri="{BB962C8B-B14F-4D97-AF65-F5344CB8AC3E}">
        <p14:creationId xmlns:p14="http://schemas.microsoft.com/office/powerpoint/2010/main" val="4215966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762000"/>
            <a:ext cx="10485747" cy="822960"/>
          </a:xfrm>
        </p:spPr>
        <p:txBody>
          <a:bodyPr/>
          <a:lstStyle/>
          <a:p>
            <a:r>
              <a:rPr lang="en-US" cap="none" dirty="0" smtClean="0"/>
              <a:t>Culture</a:t>
            </a:r>
            <a:endParaRPr lang="en-US" cap="none" dirty="0"/>
          </a:p>
        </p:txBody>
      </p:sp>
      <p:sp>
        <p:nvSpPr>
          <p:cNvPr id="3" name="Content Placeholder 2"/>
          <p:cNvSpPr>
            <a:spLocks noGrp="1"/>
          </p:cNvSpPr>
          <p:nvPr>
            <p:ph sz="quarter" idx="13"/>
          </p:nvPr>
        </p:nvSpPr>
        <p:spPr>
          <a:xfrm>
            <a:off x="792480" y="1737360"/>
            <a:ext cx="10485120" cy="4053839"/>
          </a:xfrm>
        </p:spPr>
        <p:txBody>
          <a:bodyPr>
            <a:normAutofit/>
          </a:bodyPr>
          <a:lstStyle/>
          <a:p>
            <a:r>
              <a:rPr lang="en-US" sz="3000" cap="none" dirty="0" smtClean="0"/>
              <a:t>Get the right culture</a:t>
            </a:r>
          </a:p>
          <a:p>
            <a:r>
              <a:rPr lang="en-US" sz="3000" cap="none" dirty="0" smtClean="0"/>
              <a:t>Organizational culture </a:t>
            </a:r>
          </a:p>
          <a:p>
            <a:r>
              <a:rPr lang="en-US" sz="3000" cap="none" dirty="0" smtClean="0"/>
              <a:t>The innovation culture scale</a:t>
            </a:r>
          </a:p>
          <a:p>
            <a:r>
              <a:rPr lang="en-US" sz="3000" cap="none" dirty="0" smtClean="0"/>
              <a:t>High performance culture</a:t>
            </a:r>
            <a:endParaRPr lang="en-US" sz="3000" cap="none"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5161" y="2123598"/>
            <a:ext cx="3281362" cy="3281362"/>
          </a:xfrm>
          <a:prstGeom prst="rect">
            <a:avLst/>
          </a:prstGeom>
        </p:spPr>
      </p:pic>
    </p:spTree>
    <p:extLst>
      <p:ext uri="{BB962C8B-B14F-4D97-AF65-F5344CB8AC3E}">
        <p14:creationId xmlns:p14="http://schemas.microsoft.com/office/powerpoint/2010/main" val="315790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79" y="685800"/>
            <a:ext cx="10485747" cy="944880"/>
          </a:xfrm>
        </p:spPr>
        <p:txBody>
          <a:bodyPr/>
          <a:lstStyle/>
          <a:p>
            <a:r>
              <a:rPr lang="en-US" cap="none" dirty="0" smtClean="0"/>
              <a:t>Leadership </a:t>
            </a:r>
            <a:endParaRPr lang="en-US" cap="none" dirty="0"/>
          </a:p>
        </p:txBody>
      </p:sp>
      <p:sp>
        <p:nvSpPr>
          <p:cNvPr id="3" name="Content Placeholder 2"/>
          <p:cNvSpPr>
            <a:spLocks noGrp="1"/>
          </p:cNvSpPr>
          <p:nvPr>
            <p:ph sz="quarter" idx="13"/>
          </p:nvPr>
        </p:nvSpPr>
        <p:spPr>
          <a:xfrm>
            <a:off x="792479" y="1813560"/>
            <a:ext cx="10485121" cy="3977639"/>
          </a:xfrm>
        </p:spPr>
        <p:txBody>
          <a:bodyPr>
            <a:normAutofit/>
          </a:bodyPr>
          <a:lstStyle/>
          <a:p>
            <a:r>
              <a:rPr lang="en-US" sz="3000" cap="none" dirty="0" smtClean="0"/>
              <a:t>Leadership competencies</a:t>
            </a:r>
          </a:p>
          <a:p>
            <a:r>
              <a:rPr lang="en-US" sz="3000" cap="none" dirty="0" smtClean="0"/>
              <a:t>Leadership effectiveness </a:t>
            </a:r>
          </a:p>
          <a:p>
            <a:r>
              <a:rPr lang="en-US" sz="3000" cap="none" dirty="0" smtClean="0"/>
              <a:t>Nature of leadership </a:t>
            </a:r>
          </a:p>
          <a:p>
            <a:r>
              <a:rPr lang="en-US" sz="3000" cap="none" dirty="0" smtClean="0"/>
              <a:t>leadership development</a:t>
            </a:r>
          </a:p>
          <a:p>
            <a:pPr lvl="1"/>
            <a:r>
              <a:rPr lang="en-US" sz="2800" cap="none" dirty="0" smtClean="0"/>
              <a:t>New ways of thinking</a:t>
            </a:r>
            <a:endParaRPr lang="en-US" sz="2800" cap="none"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4907" y="2270760"/>
            <a:ext cx="5983605" cy="2468880"/>
          </a:xfrm>
          <a:prstGeom prst="rect">
            <a:avLst/>
          </a:prstGeom>
        </p:spPr>
      </p:pic>
    </p:spTree>
    <p:extLst>
      <p:ext uri="{BB962C8B-B14F-4D97-AF65-F5344CB8AC3E}">
        <p14:creationId xmlns:p14="http://schemas.microsoft.com/office/powerpoint/2010/main" val="163513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2" cy="783563"/>
          </a:xfrm>
        </p:spPr>
        <p:txBody>
          <a:bodyPr/>
          <a:lstStyle/>
          <a:p>
            <a:r>
              <a:rPr lang="en-US" cap="none" dirty="0" smtClean="0"/>
              <a:t>Summary</a:t>
            </a:r>
            <a:endParaRPr lang="en-US" cap="none" dirty="0"/>
          </a:p>
        </p:txBody>
      </p:sp>
      <p:sp>
        <p:nvSpPr>
          <p:cNvPr id="3" name="Content Placeholder 2"/>
          <p:cNvSpPr>
            <a:spLocks noGrp="1"/>
          </p:cNvSpPr>
          <p:nvPr>
            <p:ph sz="quarter" idx="13"/>
          </p:nvPr>
        </p:nvSpPr>
        <p:spPr>
          <a:xfrm>
            <a:off x="913774" y="1584960"/>
            <a:ext cx="10363825" cy="4206239"/>
          </a:xfrm>
        </p:spPr>
        <p:txBody>
          <a:bodyPr>
            <a:normAutofit fontScale="92500" lnSpcReduction="20000"/>
          </a:bodyPr>
          <a:lstStyle/>
          <a:p>
            <a:r>
              <a:rPr lang="en-US" sz="3000" cap="none" dirty="0" smtClean="0"/>
              <a:t>The future if a creation of the present. Our perceptions of the future exert significant influence on the choices we make today. Changing the future means that we have t change our current choices. Thus, it is vital to ask what future we should be ready for and what we should try to avoid. Similarly, organizations face big challenges in the future that they ought to get ready for. This entails leadership effectiveness in the future, technological advancement, organizational culture, retaining employees and career advancement development </a:t>
            </a:r>
            <a:r>
              <a:rPr lang="en-US" sz="3200" dirty="0" smtClean="0"/>
              <a:t>(</a:t>
            </a:r>
            <a:r>
              <a:rPr lang="en-US" sz="3200" cap="none" dirty="0" err="1" smtClean="0"/>
              <a:t>O'brien</a:t>
            </a:r>
            <a:r>
              <a:rPr lang="en-US" sz="3200" cap="none" dirty="0" smtClean="0"/>
              <a:t>, </a:t>
            </a:r>
            <a:r>
              <a:rPr lang="en-US" sz="3200" cap="none" dirty="0" err="1" smtClean="0"/>
              <a:t>n.d.</a:t>
            </a:r>
            <a:r>
              <a:rPr lang="en-US" sz="3200" cap="none" dirty="0" smtClean="0"/>
              <a:t>)</a:t>
            </a:r>
            <a:r>
              <a:rPr lang="en-US" sz="3000" cap="none" dirty="0" smtClean="0"/>
              <a:t>. </a:t>
            </a:r>
            <a:endParaRPr lang="en-US" sz="3000" cap="none" dirty="0"/>
          </a:p>
        </p:txBody>
      </p:sp>
    </p:spTree>
    <p:extLst>
      <p:ext uri="{BB962C8B-B14F-4D97-AF65-F5344CB8AC3E}">
        <p14:creationId xmlns:p14="http://schemas.microsoft.com/office/powerpoint/2010/main" val="389924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670560"/>
            <a:ext cx="10364453" cy="838200"/>
          </a:xfrm>
        </p:spPr>
        <p:txBody>
          <a:bodyPr/>
          <a:lstStyle/>
          <a:p>
            <a:r>
              <a:rPr lang="en-US" cap="none" dirty="0" smtClean="0"/>
              <a:t>References</a:t>
            </a:r>
            <a:r>
              <a:rPr lang="en-US" dirty="0" smtClean="0"/>
              <a:t> </a:t>
            </a:r>
            <a:endParaRPr lang="en-US" dirty="0"/>
          </a:p>
        </p:txBody>
      </p:sp>
      <p:sp>
        <p:nvSpPr>
          <p:cNvPr id="3" name="Content Placeholder 2"/>
          <p:cNvSpPr>
            <a:spLocks noGrp="1"/>
          </p:cNvSpPr>
          <p:nvPr>
            <p:ph sz="quarter" idx="13"/>
          </p:nvPr>
        </p:nvSpPr>
        <p:spPr>
          <a:xfrm>
            <a:off x="913774" y="1645920"/>
            <a:ext cx="10363826" cy="4145279"/>
          </a:xfrm>
        </p:spPr>
        <p:txBody>
          <a:bodyPr>
            <a:normAutofit fontScale="92500"/>
          </a:bodyPr>
          <a:lstStyle/>
          <a:p>
            <a:r>
              <a:rPr lang="en-US" sz="3200" cap="none" dirty="0" err="1" smtClean="0"/>
              <a:t>Higginbottom</a:t>
            </a:r>
            <a:r>
              <a:rPr lang="en-US" sz="3200" cap="none" dirty="0" smtClean="0"/>
              <a:t>, K. (2015). </a:t>
            </a:r>
            <a:r>
              <a:rPr lang="en-US" sz="3200" i="1" cap="none" dirty="0" smtClean="0"/>
              <a:t>Five key challenges facing global 	firms over next five years</a:t>
            </a:r>
            <a:r>
              <a:rPr lang="en-US" sz="3200" cap="none" dirty="0" smtClean="0"/>
              <a:t>. </a:t>
            </a:r>
            <a:r>
              <a:rPr lang="en-US" sz="3200" i="1" cap="none" dirty="0" err="1" smtClean="0"/>
              <a:t>Forbes.Com</a:t>
            </a:r>
            <a:r>
              <a:rPr lang="en-US" sz="3200" cap="none" dirty="0" smtClean="0"/>
              <a:t>. Retrieved 7 march 	2017, from 	</a:t>
            </a:r>
            <a:r>
              <a:rPr lang="en-US" sz="3200" cap="none" dirty="0" smtClean="0">
                <a:hlinkClick r:id="rId3"/>
              </a:rPr>
              <a:t>https://www.Forbes.Com/sites/karenhigginbottom/2015</a:t>
            </a:r>
            <a:r>
              <a:rPr lang="en-US" sz="3200" cap="none" dirty="0" smtClean="0"/>
              <a:t>	/04/22/five-key-challenges-facing-global-firms-over-	next-five-years/#343b6f762178</a:t>
            </a:r>
          </a:p>
          <a:p>
            <a:r>
              <a:rPr lang="en-US" sz="3200" cap="none" dirty="0" err="1" smtClean="0"/>
              <a:t>O'brien</a:t>
            </a:r>
            <a:r>
              <a:rPr lang="en-US" sz="3200" cap="none" dirty="0" smtClean="0"/>
              <a:t>, J. </a:t>
            </a:r>
            <a:r>
              <a:rPr lang="en-US" sz="3200" i="1" cap="none" dirty="0" smtClean="0"/>
              <a:t>Category management in purchasing</a:t>
            </a:r>
            <a:r>
              <a:rPr lang="en-US" sz="3200" cap="none" dirty="0" smtClean="0"/>
              <a:t> (1st ed.). London, 	</a:t>
            </a:r>
            <a:r>
              <a:rPr lang="en-US" sz="3200" cap="none" dirty="0" err="1" smtClean="0"/>
              <a:t>uk</a:t>
            </a:r>
            <a:r>
              <a:rPr lang="en-US" sz="3200" cap="none" dirty="0" smtClean="0"/>
              <a:t>: </a:t>
            </a:r>
            <a:r>
              <a:rPr lang="en-US" sz="3200" cap="none" dirty="0" err="1" smtClean="0"/>
              <a:t>kogan</a:t>
            </a:r>
            <a:r>
              <a:rPr lang="en-US" sz="3200" cap="none" dirty="0" smtClean="0"/>
              <a:t> page.</a:t>
            </a:r>
            <a:endParaRPr lang="en-US" sz="3000" cap="none" dirty="0"/>
          </a:p>
        </p:txBody>
      </p:sp>
    </p:spTree>
    <p:extLst>
      <p:ext uri="{BB962C8B-B14F-4D97-AF65-F5344CB8AC3E}">
        <p14:creationId xmlns:p14="http://schemas.microsoft.com/office/powerpoint/2010/main" val="398181135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194</TotalTime>
  <Words>733</Words>
  <Application>Microsoft Office PowerPoint</Application>
  <PresentationFormat>Widescreen</PresentationFormat>
  <Paragraphs>63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Tw Cen MT</vt:lpstr>
      <vt:lpstr>Wingdings</vt:lpstr>
      <vt:lpstr>Droplet</vt:lpstr>
      <vt:lpstr>Biggest Challenges Facing Organizations in the Next 20 Years</vt:lpstr>
      <vt:lpstr>Biggest Challenges Facing Organizations</vt:lpstr>
      <vt:lpstr>Technology </vt:lpstr>
      <vt:lpstr>Retaining employees</vt:lpstr>
      <vt:lpstr>Career advancement</vt:lpstr>
      <vt:lpstr>Culture</vt:lpstr>
      <vt:lpstr>Leadership </vt:lpstr>
      <vt:lpstr>Summary</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Channel</dc:title>
  <dc:creator>Joji</dc:creator>
  <cp:lastModifiedBy>Joji</cp:lastModifiedBy>
  <cp:revision>47</cp:revision>
  <dcterms:created xsi:type="dcterms:W3CDTF">2016-11-28T18:18:14Z</dcterms:created>
  <dcterms:modified xsi:type="dcterms:W3CDTF">2017-03-07T16:02:23Z</dcterms:modified>
</cp:coreProperties>
</file>