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1"/>
  </p:sldMasterIdLst>
  <p:notesMasterIdLst>
    <p:notesMasterId r:id="rId51"/>
  </p:notesMasterIdLst>
  <p:handoutMasterIdLst>
    <p:handoutMasterId r:id="rId52"/>
  </p:handout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16F"/>
    <a:srgbClr val="4DC0EF"/>
    <a:srgbClr val="4D0CEF"/>
    <a:srgbClr val="364395"/>
    <a:srgbClr val="FFCC66"/>
    <a:srgbClr val="6D7F9F"/>
    <a:srgbClr val="FDC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259B5C7-3C7F-E644-95FC-D49870B6F971}" type="datetime1">
              <a:rPr lang="en-US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B21C0BC-F7D9-AC4E-9CC7-1CF99EC2F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F57F7DB-E157-5443-BCC4-93AE7F55E1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70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1F416F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800">
              <a:cs typeface="+mn-cs"/>
            </a:endParaRPr>
          </a:p>
        </p:txBody>
      </p:sp>
      <p:pic>
        <p:nvPicPr>
          <p:cNvPr id="3" name="Picture 12" descr="Pearson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153025" y="2209800"/>
            <a:ext cx="3914775" cy="1390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1F416F"/>
                </a:solidFill>
                <a:cs typeface="+mn-cs"/>
              </a:rPr>
              <a:t>Chapter </a:t>
            </a:r>
            <a:r>
              <a:rPr lang="en-US" sz="3600" b="1" dirty="0" smtClean="0">
                <a:solidFill>
                  <a:srgbClr val="1F416F"/>
                </a:solidFill>
                <a:cs typeface="+mn-cs"/>
              </a:rPr>
              <a:t>7</a:t>
            </a:r>
            <a:endParaRPr lang="en-US" sz="3600" b="1" dirty="0">
              <a:solidFill>
                <a:srgbClr val="1F416F"/>
              </a:solidFill>
              <a:cs typeface="+mn-cs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5257800" y="3810000"/>
            <a:ext cx="36576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1F416F"/>
                </a:solidFill>
              </a:rPr>
              <a:t>Foreign Currency Derivatives and Swaps</a:t>
            </a:r>
            <a:endParaRPr lang="en-US" sz="2800" b="1" dirty="0">
              <a:solidFill>
                <a:srgbClr val="1F416F"/>
              </a:solidFill>
              <a:latin typeface="Verdana" charset="0"/>
            </a:endParaRPr>
          </a:p>
        </p:txBody>
      </p:sp>
      <p:pic>
        <p:nvPicPr>
          <p:cNvPr id="7" name="Picture 13" descr="moffett_0205989756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52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2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8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4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37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0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4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04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04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87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3" name="Rectangle 11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1F416F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en-US" sz="1800">
              <a:cs typeface="+mn-cs"/>
            </a:endParaRPr>
          </a:p>
        </p:txBody>
      </p:sp>
      <p:pic>
        <p:nvPicPr>
          <p:cNvPr id="1027" name="Picture 12" descr="Pearson_Bound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9525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9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6931" name="Rectangle 19"/>
          <p:cNvSpPr>
            <a:spLocks noChangeArrowheads="1"/>
          </p:cNvSpPr>
          <p:nvPr/>
        </p:nvSpPr>
        <p:spPr bwMode="gray">
          <a:xfrm>
            <a:off x="9255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r>
              <a:rPr lang="en-GB" sz="900" dirty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GB" sz="900" dirty="0" smtClean="0">
                <a:solidFill>
                  <a:schemeClr val="bg1"/>
                </a:solidFill>
                <a:cs typeface="Arial" charset="0"/>
              </a:rPr>
              <a:t>2015 </a:t>
            </a:r>
            <a:r>
              <a:rPr lang="en-GB" sz="900" dirty="0">
                <a:solidFill>
                  <a:schemeClr val="bg1"/>
                </a:solidFill>
                <a:cs typeface="Arial" charset="0"/>
              </a:rPr>
              <a:t>Pearson Education, Inc. All rights reserved. </a:t>
            </a:r>
          </a:p>
        </p:txBody>
      </p:sp>
      <p:sp>
        <p:nvSpPr>
          <p:cNvPr id="166932" name="Rectangle 20"/>
          <p:cNvSpPr>
            <a:spLocks noChangeArrowheads="1"/>
          </p:cNvSpPr>
          <p:nvPr/>
        </p:nvSpPr>
        <p:spPr bwMode="gray">
          <a:xfrm>
            <a:off x="244475" y="6553200"/>
            <a:ext cx="360363" cy="179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>
              <a:defRPr/>
            </a:pPr>
            <a:r>
              <a:rPr lang="en-GB" sz="900" dirty="0" smtClean="0">
                <a:solidFill>
                  <a:schemeClr val="bg1"/>
                </a:solidFill>
                <a:cs typeface="Arial" charset="0"/>
              </a:rPr>
              <a:t>7-</a:t>
            </a:r>
            <a:fld id="{1FD7BE40-EC24-394E-AA6A-AFE70FFF33A5}" type="slidenum">
              <a:rPr lang="en-GB" sz="900">
                <a:solidFill>
                  <a:schemeClr val="bg1"/>
                </a:solidFill>
                <a:cs typeface="Arial" charset="0"/>
              </a:rPr>
              <a:pPr>
                <a:defRPr/>
              </a:pPr>
              <a:t>‹#›</a:t>
            </a:fld>
            <a:r>
              <a:rPr lang="en-GB" sz="900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pic>
        <p:nvPicPr>
          <p:cNvPr id="1032" name="Picture 1" descr="moffett_corner_0205989756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Foreign Currency Futures vs. Forwards  Contracts</a:t>
            </a:r>
          </a:p>
        </p:txBody>
      </p:sp>
      <p:pic>
        <p:nvPicPr>
          <p:cNvPr id="12291" name="Picture 4" descr="ex0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468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Currency Options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A </a:t>
            </a:r>
            <a:r>
              <a:rPr lang="en-US" sz="2400" i="1">
                <a:latin typeface="Verdana" charset="0"/>
              </a:rPr>
              <a:t>foreign currency option </a:t>
            </a:r>
            <a:r>
              <a:rPr lang="en-US" sz="2400">
                <a:latin typeface="Verdana" charset="0"/>
              </a:rPr>
              <a:t>is a contract giving the purchaser of the option the right to buy or sell a given amount of currency at a fixed price per unit for a specified time period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Call – buyer has right to purchase currency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Put – buyer has right to sell currency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294688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Verdana" charset="0"/>
              </a:rPr>
              <a:t>The buyer is termed the </a:t>
            </a:r>
            <a:r>
              <a:rPr lang="en-US" sz="2400" i="1" dirty="0">
                <a:latin typeface="Verdana" charset="0"/>
              </a:rPr>
              <a:t>holder</a:t>
            </a:r>
            <a:r>
              <a:rPr lang="en-US" sz="2400" dirty="0">
                <a:latin typeface="Verdana" charset="0"/>
              </a:rPr>
              <a:t>, while the seller of the option is referred to as the </a:t>
            </a:r>
            <a:r>
              <a:rPr lang="en-US" sz="2400" i="1" dirty="0">
                <a:latin typeface="Verdana" charset="0"/>
              </a:rPr>
              <a:t>writer</a:t>
            </a:r>
            <a:r>
              <a:rPr lang="en-US" sz="2400" dirty="0">
                <a:latin typeface="Verdana" charset="0"/>
              </a:rPr>
              <a:t> or </a:t>
            </a:r>
            <a:r>
              <a:rPr lang="en-US" sz="2400" i="1" dirty="0">
                <a:latin typeface="Verdana" charset="0"/>
              </a:rPr>
              <a:t>grantor</a:t>
            </a:r>
            <a:r>
              <a:rPr lang="en-US" sz="2400" dirty="0">
                <a:latin typeface="Verdana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Verdana" charset="0"/>
              </a:rPr>
              <a:t>Every option has three different price elements: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2000" dirty="0">
                <a:latin typeface="Verdana" charset="0"/>
              </a:rPr>
              <a:t>The </a:t>
            </a:r>
            <a:r>
              <a:rPr lang="en-US" sz="2000" i="1" dirty="0">
                <a:latin typeface="Verdana" charset="0"/>
              </a:rPr>
              <a:t>exercise</a:t>
            </a:r>
            <a:r>
              <a:rPr lang="en-US" sz="2000" dirty="0">
                <a:latin typeface="Verdana" charset="0"/>
              </a:rPr>
              <a:t> or </a:t>
            </a:r>
            <a:r>
              <a:rPr lang="en-US" sz="2000" i="1" dirty="0">
                <a:latin typeface="Verdana" charset="0"/>
              </a:rPr>
              <a:t>strike</a:t>
            </a:r>
            <a:r>
              <a:rPr lang="en-US" sz="2000" dirty="0">
                <a:latin typeface="Verdana" charset="0"/>
              </a:rPr>
              <a:t> price 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2000" dirty="0">
                <a:latin typeface="Verdana" charset="0"/>
              </a:rPr>
              <a:t>The </a:t>
            </a:r>
            <a:r>
              <a:rPr lang="en-US" sz="2000" i="1" dirty="0">
                <a:latin typeface="Verdana" charset="0"/>
              </a:rPr>
              <a:t>premium</a:t>
            </a:r>
            <a:r>
              <a:rPr lang="en-US" sz="2000" dirty="0">
                <a:latin typeface="Verdana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2000" dirty="0">
                <a:latin typeface="Verdana" charset="0"/>
              </a:rPr>
              <a:t>The underlying or actual spot exchange rate in the market</a:t>
            </a:r>
          </a:p>
        </p:txBody>
      </p:sp>
      <p:sp>
        <p:nvSpPr>
          <p:cNvPr id="14339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ea typeface="ヒラギノ角ゴ Pro W3" charset="0"/>
                <a:cs typeface="ヒラギノ角ゴ Pro W3" charset="0"/>
              </a:rPr>
              <a:t>0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Currency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charset="0"/>
              </a:rPr>
              <a:t>An </a:t>
            </a:r>
            <a:r>
              <a:rPr lang="en-US" sz="2400" i="1">
                <a:latin typeface="Verdana" charset="0"/>
              </a:rPr>
              <a:t>American</a:t>
            </a:r>
            <a:r>
              <a:rPr lang="en-US" sz="2400">
                <a:latin typeface="Verdana" charset="0"/>
              </a:rPr>
              <a:t> option gives the buyer the right to exercise the option at any time between the date of writing and the expiration or maturity date.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Verdana" charset="0"/>
              </a:rPr>
              <a:t>A </a:t>
            </a:r>
            <a:r>
              <a:rPr lang="en-US" sz="2400" i="1">
                <a:latin typeface="Verdana" charset="0"/>
              </a:rPr>
              <a:t>European</a:t>
            </a:r>
            <a:r>
              <a:rPr lang="en-US" sz="2400">
                <a:latin typeface="Verdana" charset="0"/>
              </a:rPr>
              <a:t> option can be exercised only on its expiration date, not before.</a:t>
            </a:r>
          </a:p>
        </p:txBody>
      </p:sp>
      <p:sp>
        <p:nvSpPr>
          <p:cNvPr id="15363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ea typeface="ヒラギノ角ゴ Pro W3" charset="0"/>
                <a:cs typeface="ヒラギノ角ゴ Pro W3" charset="0"/>
              </a:rPr>
              <a:t>0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Currency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Options may also be classified as per their payouts</a:t>
            </a:r>
          </a:p>
          <a:p>
            <a:pPr lvl="1" eaLnBrk="1" hangingPunct="1"/>
            <a:r>
              <a:rPr lang="en-US" sz="2000" i="1">
                <a:latin typeface="Verdana" charset="0"/>
              </a:rPr>
              <a:t>At-the-money  (ATM) </a:t>
            </a:r>
            <a:r>
              <a:rPr lang="en-US" sz="2000">
                <a:latin typeface="Verdana" charset="0"/>
              </a:rPr>
              <a:t>options have an exercise price equal to the spot rate of the underlying currency</a:t>
            </a:r>
          </a:p>
          <a:p>
            <a:pPr lvl="1" eaLnBrk="1" hangingPunct="1"/>
            <a:r>
              <a:rPr lang="en-US" sz="2000" i="1">
                <a:latin typeface="Verdana" charset="0"/>
              </a:rPr>
              <a:t>In-the-money (ITM) </a:t>
            </a:r>
            <a:r>
              <a:rPr lang="en-US" sz="2000">
                <a:latin typeface="Verdana" charset="0"/>
              </a:rPr>
              <a:t>options may be profitable, excluding premium costs , if exercised immediately</a:t>
            </a:r>
          </a:p>
          <a:p>
            <a:pPr lvl="1" eaLnBrk="1" hangingPunct="1"/>
            <a:r>
              <a:rPr lang="en-US" sz="2000" i="1">
                <a:latin typeface="Verdana" charset="0"/>
              </a:rPr>
              <a:t>Out-of-the-money (OTM) </a:t>
            </a:r>
            <a:r>
              <a:rPr lang="en-US" sz="2000">
                <a:latin typeface="Verdana" charset="0"/>
              </a:rPr>
              <a:t>options would not be profitable, excluding the premium costs, if exercised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143000" y="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smtClean="0"/>
              <a:t>Currency Options</a:t>
            </a:r>
            <a:endParaRPr lang="en-US" altLang="en-US" sz="2800" kern="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71600"/>
            <a:ext cx="8294687" cy="4800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>
                <a:latin typeface="Verdana" charset="0"/>
              </a:rPr>
              <a:t>The use of foreign currency options as a hedging tool and for speculative purposes has blossomed into a major foreign exchange activity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Verdana" charset="0"/>
              </a:rPr>
              <a:t>Options on the over-the-counter (OTC) market can be tailored to specific needs but have </a:t>
            </a:r>
            <a:r>
              <a:rPr lang="en-US" sz="2400" i="1">
                <a:latin typeface="Verdana" charset="0"/>
              </a:rPr>
              <a:t>counterparty risk</a:t>
            </a:r>
            <a:endParaRPr lang="en-US" sz="240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Verdana" charset="0"/>
              </a:rPr>
              <a:t>Options on organized exchanges are standardized, but counterparty risk is substantially reduced</a:t>
            </a:r>
          </a:p>
          <a:p>
            <a:pPr>
              <a:spcBef>
                <a:spcPct val="50000"/>
              </a:spcBef>
            </a:pPr>
            <a:endParaRPr lang="en-US" sz="2400">
              <a:latin typeface="Verdana" charset="0"/>
            </a:endParaRPr>
          </a:p>
        </p:txBody>
      </p:sp>
      <p:sp>
        <p:nvSpPr>
          <p:cNvPr id="17411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ea typeface="ヒラギノ角ゴ Pro W3" charset="0"/>
                <a:cs typeface="ヒラギノ角ゴ Pro W3" charset="0"/>
              </a:rPr>
              <a:t>0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Foreign Currency Options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Exhibit 7.2  Swiss Franc Option Quotations (U.S. Cents/SF)</a:t>
            </a:r>
          </a:p>
        </p:txBody>
      </p:sp>
      <p:pic>
        <p:nvPicPr>
          <p:cNvPr id="2" name="Picture 1" descr="ex07_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610600" cy="2942743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219200" y="303213"/>
            <a:ext cx="7924800" cy="687387"/>
          </a:xfrm>
        </p:spPr>
        <p:txBody>
          <a:bodyPr/>
          <a:lstStyle/>
          <a:p>
            <a:r>
              <a:rPr lang="en-US" sz="2800">
                <a:latin typeface="Verdana" charset="0"/>
              </a:rPr>
              <a:t>Buyer of a Call Option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94688" cy="4953000"/>
          </a:xfrm>
        </p:spPr>
        <p:txBody>
          <a:bodyPr/>
          <a:lstStyle/>
          <a:p>
            <a:r>
              <a:rPr lang="en-US" sz="2400" dirty="0">
                <a:latin typeface="Verdana" charset="0"/>
              </a:rPr>
              <a:t>Buyer of a call: (see Exhibit 7.3)</a:t>
            </a:r>
          </a:p>
          <a:p>
            <a:pPr lvl="1"/>
            <a:r>
              <a:rPr lang="en-US" sz="2000" dirty="0">
                <a:latin typeface="Verdana" charset="0"/>
              </a:rPr>
              <a:t>Only exercises his/her right if the option is profitable</a:t>
            </a:r>
          </a:p>
          <a:p>
            <a:pPr lvl="1"/>
            <a:r>
              <a:rPr lang="en-US" sz="2000" dirty="0">
                <a:latin typeface="Verdana" charset="0"/>
              </a:rPr>
              <a:t>As the spot price of the underlying currency moves up, the holder has the possibility of unlimited profit</a:t>
            </a:r>
          </a:p>
          <a:p>
            <a:pPr lvl="1"/>
            <a:r>
              <a:rPr lang="en-US" sz="2000" dirty="0">
                <a:latin typeface="Verdana" charset="0"/>
              </a:rPr>
              <a:t>On the down side, the holder can abandon the option and walk away with a loss never greater than the premium paid</a:t>
            </a:r>
          </a:p>
          <a:p>
            <a:endParaRPr lang="en-US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1219200" y="228600"/>
            <a:ext cx="7924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/>
              <a:t>Exhibit 7.3  Profit and Loss for the Buyer of a Call Option</a:t>
            </a:r>
          </a:p>
        </p:txBody>
      </p:sp>
      <p:pic>
        <p:nvPicPr>
          <p:cNvPr id="2" name="Picture 1" descr="ex07_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382000" cy="4811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3213"/>
            <a:ext cx="7848600" cy="611187"/>
          </a:xfrm>
        </p:spPr>
        <p:txBody>
          <a:bodyPr/>
          <a:lstStyle/>
          <a:p>
            <a:r>
              <a:rPr lang="en-US" sz="2800">
                <a:latin typeface="Verdana" charset="0"/>
              </a:rPr>
              <a:t>Writer of a Call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9468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Verdana" charset="0"/>
              </a:rPr>
              <a:t>Writer of a call: (see Exhibit 7.4)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000" dirty="0">
                <a:latin typeface="Verdana" charset="0"/>
              </a:rPr>
              <a:t>Zero-sum game: what the holder loses, the writer gains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000" dirty="0">
                <a:latin typeface="Verdana" charset="0"/>
              </a:rPr>
              <a:t>The maximum profit is the premium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000" dirty="0">
                <a:latin typeface="Verdana" charset="0"/>
              </a:rPr>
              <a:t>Loss is unlimited and increases as the underlying currency rises if the writer does not own the currency (</a:t>
            </a:r>
            <a:r>
              <a:rPr lang="en-US" sz="2000" i="1" dirty="0">
                <a:latin typeface="Verdana" charset="0"/>
              </a:rPr>
              <a:t>naked</a:t>
            </a:r>
            <a:r>
              <a:rPr lang="en-US" sz="2000" dirty="0">
                <a:latin typeface="Verdana" charset="0"/>
              </a:rPr>
              <a:t>)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sz="2000" dirty="0">
                <a:latin typeface="Verdana" charset="0"/>
              </a:rPr>
              <a:t>Even owning the currency, the writer will experience an opportunity loss</a:t>
            </a:r>
          </a:p>
        </p:txBody>
      </p:sp>
      <p:sp>
        <p:nvSpPr>
          <p:cNvPr id="21508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ea typeface="ヒラギノ角ゴ Pro W3" charset="0"/>
                <a:cs typeface="ヒラギノ角ゴ Pro W3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Learning Objectives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Explain how foreign currency futures are quoted, valued, and used for speculation purposes</a:t>
            </a:r>
          </a:p>
          <a:p>
            <a:pPr eaLnBrk="1" hangingPunct="1"/>
            <a:r>
              <a:rPr lang="en-US" sz="2400">
                <a:latin typeface="Verdana" charset="0"/>
              </a:rPr>
              <a:t>Illustrate how foreign currency futures differ from forward contracts</a:t>
            </a:r>
          </a:p>
          <a:p>
            <a:pPr eaLnBrk="1" hangingPunct="1"/>
            <a:r>
              <a:rPr lang="en-US" sz="2400">
                <a:latin typeface="Verdana" charset="0"/>
              </a:rPr>
              <a:t>Analyze how foreign currency options are quoted, valued, and used for speculation purposes</a:t>
            </a:r>
          </a:p>
          <a:p>
            <a:pPr eaLnBrk="1" hangingPunct="1"/>
            <a:r>
              <a:rPr lang="en-US" sz="2400">
                <a:latin typeface="Verdana" charset="0"/>
              </a:rPr>
              <a:t>Explain how foreign currency options are valued</a:t>
            </a:r>
          </a:p>
          <a:p>
            <a:pPr eaLnBrk="1" hangingPunct="1"/>
            <a:r>
              <a:rPr lang="en-US" sz="2400">
                <a:latin typeface="Verdana" charset="0"/>
              </a:rPr>
              <a:t>Define interest rate risk, and examine how can it be managed</a:t>
            </a:r>
          </a:p>
          <a:p>
            <a:pPr eaLnBrk="1" hangingPunct="1"/>
            <a:endParaRPr lang="en-US" sz="2400">
              <a:latin typeface="Verdana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1219200" y="3048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/>
              <a:t>Exhibit 7.4  Profit and Loss for the Writer of a Call Option</a:t>
            </a:r>
          </a:p>
        </p:txBody>
      </p:sp>
      <p:pic>
        <p:nvPicPr>
          <p:cNvPr id="2" name="Picture 1" descr="ex07_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1" y="1600200"/>
            <a:ext cx="8046969" cy="4466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3213"/>
            <a:ext cx="7924800" cy="687387"/>
          </a:xfrm>
        </p:spPr>
        <p:txBody>
          <a:bodyPr/>
          <a:lstStyle/>
          <a:p>
            <a:r>
              <a:rPr lang="en-US" sz="2800" dirty="0">
                <a:latin typeface="Verdana" charset="0"/>
              </a:rPr>
              <a:t>Buyer of a Put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15913" y="1524000"/>
            <a:ext cx="8523287" cy="4648200"/>
          </a:xfrm>
        </p:spPr>
        <p:txBody>
          <a:bodyPr/>
          <a:lstStyle/>
          <a:p>
            <a:r>
              <a:rPr lang="en-US" sz="2000" dirty="0">
                <a:latin typeface="Verdana" charset="0"/>
              </a:rPr>
              <a:t>Buyer of a Put: (see Exhibit 7.5)</a:t>
            </a:r>
          </a:p>
          <a:p>
            <a:pPr lvl="1">
              <a:spcBef>
                <a:spcPct val="40000"/>
              </a:spcBef>
            </a:pPr>
            <a:r>
              <a:rPr lang="en-US" sz="1800" dirty="0">
                <a:latin typeface="Verdana" charset="0"/>
              </a:rPr>
              <a:t>Wants to be able to sell the underlying currency at the exercise price when the market price of that currency drops</a:t>
            </a:r>
          </a:p>
          <a:p>
            <a:pPr lvl="1">
              <a:spcBef>
                <a:spcPct val="40000"/>
              </a:spcBef>
            </a:pPr>
            <a:r>
              <a:rPr lang="en-US" sz="1800" dirty="0">
                <a:latin typeface="Verdana" charset="0"/>
              </a:rPr>
              <a:t>The buyer of a put (like the buyer of the call) can never lose more than the premium paid up front</a:t>
            </a:r>
          </a:p>
          <a:p>
            <a:pPr lvl="1">
              <a:spcBef>
                <a:spcPct val="40000"/>
              </a:spcBef>
            </a:pPr>
            <a:r>
              <a:rPr lang="en-US" sz="1800" dirty="0">
                <a:latin typeface="Verdana" charset="0"/>
              </a:rPr>
              <a:t>Limited maximum loss (premium) and profit (exercise price minus premium)</a:t>
            </a:r>
          </a:p>
        </p:txBody>
      </p:sp>
      <p:sp>
        <p:nvSpPr>
          <p:cNvPr id="23556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ea typeface="ヒラギノ角ゴ Pro W3" charset="0"/>
                <a:cs typeface="ヒラギノ角ゴ Pro W3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1143000" y="304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/>
              <a:t>Exhibit 7.5  Profit and Loss for the Buyer of a Put Option</a:t>
            </a:r>
          </a:p>
        </p:txBody>
      </p:sp>
      <p:pic>
        <p:nvPicPr>
          <p:cNvPr id="2" name="Picture 1" descr="ex07_0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8229600" cy="4728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Verdana" charset="0"/>
              </a:rPr>
              <a:t>Writer of a Put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Verdana" charset="0"/>
              </a:rPr>
              <a:t>Seller (writer) of a put: (see Exhibit 7.6)</a:t>
            </a:r>
          </a:p>
          <a:p>
            <a:pPr lvl="1">
              <a:spcBef>
                <a:spcPct val="40000"/>
              </a:spcBef>
            </a:pPr>
            <a:r>
              <a:rPr lang="en-US" sz="2000">
                <a:latin typeface="Verdana" charset="0"/>
              </a:rPr>
              <a:t>The option will be exercised if the spot price of francs drops below $0.585/SF </a:t>
            </a:r>
          </a:p>
          <a:p>
            <a:pPr lvl="1">
              <a:spcBef>
                <a:spcPct val="40000"/>
              </a:spcBef>
            </a:pPr>
            <a:r>
              <a:rPr lang="en-US" sz="2000">
                <a:latin typeface="Verdana" charset="0"/>
              </a:rPr>
              <a:t>Below a price of $0.58/SF (</a:t>
            </a:r>
            <a:r>
              <a:rPr lang="en-US" sz="2000" i="1">
                <a:latin typeface="Verdana" charset="0"/>
              </a:rPr>
              <a:t>break-even</a:t>
            </a:r>
            <a:r>
              <a:rPr lang="en-US" sz="2000">
                <a:latin typeface="Verdana" charset="0"/>
              </a:rPr>
              <a:t>),  the writer will lose more than the premium received from writing the option </a:t>
            </a:r>
          </a:p>
          <a:p>
            <a:pPr lvl="1">
              <a:spcBef>
                <a:spcPct val="40000"/>
              </a:spcBef>
            </a:pPr>
            <a:r>
              <a:rPr lang="en-US" sz="2000">
                <a:latin typeface="Verdana" charset="0"/>
              </a:rPr>
              <a:t>Above $0.585/SF, the option will not be exercised and the option writer will pocket the entire premium</a:t>
            </a:r>
          </a:p>
        </p:txBody>
      </p:sp>
      <p:sp>
        <p:nvSpPr>
          <p:cNvPr id="25604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ea typeface="ヒラギノ角ゴ Pro W3" charset="0"/>
                <a:cs typeface="ヒラギノ角ゴ Pro W3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1143000" y="1524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/>
              <a:t>Exhibit 7.6  Profit and Loss for the Writer of a Put Option</a:t>
            </a:r>
          </a:p>
        </p:txBody>
      </p:sp>
      <p:pic>
        <p:nvPicPr>
          <p:cNvPr id="2" name="Picture 1" descr="ex07_0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9" y="1600200"/>
            <a:ext cx="8263711" cy="455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Verdana" charset="0"/>
              </a:rPr>
              <a:t>Option Pricing and Valuation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Verdana" charset="0"/>
              </a:rPr>
              <a:t>The pricing of any currency option combines six elements: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Verdana" charset="0"/>
              </a:rPr>
              <a:t>Present spot rate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Verdana" charset="0"/>
              </a:rPr>
              <a:t>Time to maturity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Verdana" charset="0"/>
              </a:rPr>
              <a:t>Forward rate for matching maturity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Verdana" charset="0"/>
              </a:rPr>
              <a:t>U.S. dollar interest rate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Verdana" charset="0"/>
              </a:rPr>
              <a:t>Foreign currency interest rate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Verdana" charset="0"/>
              </a:rPr>
              <a:t>Volatility (standard deviation of daily spot price movements)</a:t>
            </a:r>
          </a:p>
        </p:txBody>
      </p:sp>
      <p:sp>
        <p:nvSpPr>
          <p:cNvPr id="27652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ea typeface="ヒラギノ角ゴ Pro W3" charset="0"/>
                <a:cs typeface="ヒラギノ角ゴ Pro W3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Option Pricing and Valuation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The total value (premium) of an option is equal to the intrinsic value plus time value.</a:t>
            </a:r>
          </a:p>
          <a:p>
            <a:pPr eaLnBrk="1" hangingPunct="1"/>
            <a:r>
              <a:rPr lang="en-US" sz="2400">
                <a:latin typeface="Verdana" charset="0"/>
              </a:rPr>
              <a:t>The </a:t>
            </a:r>
            <a:r>
              <a:rPr lang="en-US" sz="2400" i="1">
                <a:latin typeface="Verdana" charset="0"/>
              </a:rPr>
              <a:t>intrinsic value</a:t>
            </a:r>
            <a:r>
              <a:rPr lang="en-US" sz="2400">
                <a:latin typeface="Verdana" charset="0"/>
              </a:rPr>
              <a:t> is the financial gain if the option is exercised immediately (at-the-money)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This value will reach zero when the option is out-of-the-money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At maturity date, the option will have a value equal to its intrinsic value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990600" y="381000"/>
            <a:ext cx="784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/>
              <a:t>Exhibit 7.7  Option Intrinsic Value, Time Value &amp; Total Value</a:t>
            </a:r>
          </a:p>
        </p:txBody>
      </p:sp>
      <p:pic>
        <p:nvPicPr>
          <p:cNvPr id="2" name="Picture 1" descr="ex07_0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696200" cy="421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Option Pricing and Valuation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The </a:t>
            </a:r>
            <a:r>
              <a:rPr lang="en-US" sz="2400" i="1">
                <a:latin typeface="Verdana" charset="0"/>
              </a:rPr>
              <a:t>time value</a:t>
            </a:r>
            <a:r>
              <a:rPr lang="en-US" sz="2400">
                <a:latin typeface="Verdana" charset="0"/>
              </a:rPr>
              <a:t> of the option exists because the price of the underlying currency can potentially move further into the money between today and maturity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In the exhibit, time value is shown as the area between total value and intrinsic value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Option Pricing and Valuation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r>
              <a:rPr lang="en-US" sz="2400">
                <a:latin typeface="Verdana" charset="0"/>
              </a:rPr>
              <a:t>If currency options are to be used effectively, either for the purposes of speculation or risk management, the individual trader needs to know how option values – </a:t>
            </a:r>
            <a:r>
              <a:rPr lang="en-US" sz="2400" i="1">
                <a:latin typeface="Verdana" charset="0"/>
              </a:rPr>
              <a:t>premiums</a:t>
            </a:r>
            <a:r>
              <a:rPr lang="en-US" sz="2400">
                <a:latin typeface="Verdana" charset="0"/>
              </a:rPr>
              <a:t> – react to their various components. </a:t>
            </a:r>
          </a:p>
          <a:p>
            <a:r>
              <a:rPr lang="en-US" sz="2400">
                <a:latin typeface="Verdana" charset="0"/>
              </a:rPr>
              <a:t>Summarized in Exhibit 7.8.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Learning Objectives cont.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Explain interest rate swaps and how they can be used to manage interest rate risk</a:t>
            </a:r>
          </a:p>
          <a:p>
            <a:pPr eaLnBrk="1" hangingPunct="1"/>
            <a:r>
              <a:rPr lang="en-US" sz="2400">
                <a:latin typeface="Verdana" charset="0"/>
              </a:rPr>
              <a:t>Analyze how interest rate swaps and cross currency swaps can be used to manage both foreign exchange risk and interest rate risk simultaneously</a:t>
            </a:r>
          </a:p>
          <a:p>
            <a:pPr eaLnBrk="1" hangingPunct="1"/>
            <a:endParaRPr lang="en-US" sz="2400">
              <a:latin typeface="Verdana" charset="0"/>
            </a:endParaRPr>
          </a:p>
          <a:p>
            <a:pPr eaLnBrk="1" hangingPunct="1"/>
            <a:endParaRPr lang="en-US" sz="24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Verdana" charset="0"/>
              </a:rPr>
              <a:t>Exhibit 7.8  Summary of Option Premium Components</a:t>
            </a:r>
          </a:p>
        </p:txBody>
      </p:sp>
      <p:pic>
        <p:nvPicPr>
          <p:cNvPr id="2" name="Picture 1" descr="ex07_0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610600" cy="2679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848600" cy="687388"/>
          </a:xfrm>
        </p:spPr>
        <p:txBody>
          <a:bodyPr/>
          <a:lstStyle/>
          <a:p>
            <a:r>
              <a:rPr lang="en-US">
                <a:latin typeface="Verdana" charset="0"/>
              </a:rPr>
              <a:t>Interest Rate Risk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294688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Verdana" charset="0"/>
              </a:rPr>
              <a:t>All firms are sensitive to interest rate movements in one way or another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Verdana" charset="0"/>
              </a:rPr>
              <a:t>Largest interest rate risk of the nonfinancial firm is debt service; the multicurrency dimension of interest rate risk for the MNE is of serious concern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Verdana" charset="0"/>
              </a:rPr>
              <a:t>The second most prevalent source of interest rate risk for the MNE lies in its holdings of interest-sensitive securities.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400">
              <a:latin typeface="Verdan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24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Exhibit 7.9  International Interest Rate Calculations</a:t>
            </a:r>
          </a:p>
        </p:txBody>
      </p:sp>
      <p:pic>
        <p:nvPicPr>
          <p:cNvPr id="2" name="Picture 1" descr="ex07_0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229600" cy="2293192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Credit Risk and Repricing Risk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 i="1">
                <a:latin typeface="Verdana" charset="0"/>
              </a:rPr>
              <a:t>Credit Risk or roll-over risk </a:t>
            </a:r>
            <a:r>
              <a:rPr lang="en-US" sz="2400">
                <a:latin typeface="Verdana" charset="0"/>
              </a:rPr>
              <a:t>is the possibility that a borrower’s creditworthiness at the time of renewing a credit, is reclassified by the lender</a:t>
            </a:r>
          </a:p>
          <a:p>
            <a:pPr eaLnBrk="1" hangingPunct="1"/>
            <a:r>
              <a:rPr lang="en-US" sz="2400" i="1">
                <a:latin typeface="Verdana" charset="0"/>
              </a:rPr>
              <a:t>Repricing risk </a:t>
            </a:r>
            <a:r>
              <a:rPr lang="en-US" sz="2400">
                <a:latin typeface="Verdana" charset="0"/>
              </a:rPr>
              <a:t>is the risk of changes in interest rates charged (earned) at the time a financial contract’s rate is being reset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Interest Rate Futures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Widely used; popularity stems from highly liquid markets, simplicity in use, and the rather standardized interest rate exposures firms posses</a:t>
            </a:r>
          </a:p>
          <a:p>
            <a:pPr eaLnBrk="1" hangingPunct="1"/>
            <a:r>
              <a:rPr lang="en-US" sz="2400">
                <a:latin typeface="Verdana" charset="0"/>
              </a:rPr>
              <a:t>Traded on exchanges ; the two most common are the CME and CBOT</a:t>
            </a:r>
          </a:p>
          <a:p>
            <a:pPr eaLnBrk="1" hangingPunct="1"/>
            <a:r>
              <a:rPr lang="en-US" sz="2400">
                <a:latin typeface="Verdana" charset="0"/>
              </a:rPr>
              <a:t>The yield is calculated from the settlement price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7605713" cy="11430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Exhibit 7.10  Eurodollar Futures Prices</a:t>
            </a:r>
          </a:p>
        </p:txBody>
      </p:sp>
      <p:pic>
        <p:nvPicPr>
          <p:cNvPr id="2" name="Picture 1" descr="ex07_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584844" cy="2744815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Exhibit 7.11  Interest Rate Futures Strategies for Common Exposures</a:t>
            </a:r>
          </a:p>
        </p:txBody>
      </p:sp>
      <p:pic>
        <p:nvPicPr>
          <p:cNvPr id="2" name="Picture 1" descr="ex07_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8" y="2590800"/>
            <a:ext cx="8572152" cy="2167117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Verdana" charset="0"/>
              </a:rPr>
              <a:t>Forward Rate Agreements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Verdana" charset="0"/>
              </a:rPr>
              <a:t>Interbank-traded contract to buy or sell interest rate payments on a notional principal.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Verdana" charset="0"/>
              </a:rPr>
              <a:t>Settled in cash.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Verdana" charset="0"/>
              </a:rPr>
              <a:t>The buyer has the right to lock in an interest rate for a desired term that begins at a future date.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Verdana" charset="0"/>
              </a:rPr>
              <a:t>Seller will pay the buyer the increased interest expense on a nominal sum if interest rates rise above the agreed rate, and vice versa</a:t>
            </a:r>
          </a:p>
          <a:p>
            <a:pPr>
              <a:lnSpc>
                <a:spcPct val="80000"/>
              </a:lnSpc>
            </a:pPr>
            <a:endParaRPr lang="en-US" sz="20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Interest Rate Swaps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</a:rPr>
              <a:t>Swaps are contractual agreements to exchange or </a:t>
            </a:r>
            <a:r>
              <a:rPr lang="en-US" sz="2400" i="1">
                <a:latin typeface="Verdana" charset="0"/>
              </a:rPr>
              <a:t>swap</a:t>
            </a:r>
            <a:r>
              <a:rPr lang="en-US" sz="2400">
                <a:latin typeface="Verdana" charset="0"/>
              </a:rPr>
              <a:t> a series of cash flows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>
                <a:latin typeface="Verdana" charset="0"/>
              </a:rPr>
              <a:t>Interest rate swap - </a:t>
            </a:r>
            <a:r>
              <a:rPr lang="en-US" sz="2400">
                <a:latin typeface="Verdana" charset="0"/>
              </a:rPr>
              <a:t>swap a fixed interest payment for a floating rate payment</a:t>
            </a:r>
            <a:endParaRPr lang="en-US" sz="2400" i="1">
              <a:latin typeface="Verdan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i="1">
                <a:latin typeface="Verdana" charset="0"/>
              </a:rPr>
              <a:t>Currency swap - </a:t>
            </a:r>
            <a:r>
              <a:rPr lang="en-US" sz="2400">
                <a:latin typeface="Verdana" charset="0"/>
              </a:rPr>
              <a:t>swap currencies of debt service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</a:rPr>
              <a:t>A single swap may combine elements of both interest rate and currency swap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Interest Rate Swaps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Swap agreement to </a:t>
            </a:r>
            <a:r>
              <a:rPr lang="en-US" sz="2400" i="1">
                <a:latin typeface="Verdana" charset="0"/>
              </a:rPr>
              <a:t>pay fixed and receive floating</a:t>
            </a:r>
            <a:r>
              <a:rPr lang="en-US" sz="2400">
                <a:latin typeface="Verdana" charset="0"/>
              </a:rPr>
              <a:t> to protect from rising debt-service payments</a:t>
            </a:r>
          </a:p>
          <a:p>
            <a:pPr eaLnBrk="1" hangingPunct="1"/>
            <a:r>
              <a:rPr lang="en-US" sz="2400">
                <a:latin typeface="Verdana" charset="0"/>
              </a:rPr>
              <a:t>Swap agreement to </a:t>
            </a:r>
            <a:r>
              <a:rPr lang="en-US" sz="2400" i="1">
                <a:latin typeface="Verdana" charset="0"/>
              </a:rPr>
              <a:t>pay floating</a:t>
            </a:r>
            <a:r>
              <a:rPr lang="en-US" sz="2400">
                <a:latin typeface="Verdana" charset="0"/>
              </a:rPr>
              <a:t> </a:t>
            </a:r>
            <a:r>
              <a:rPr lang="en-US" sz="2400" i="1">
                <a:latin typeface="Verdana" charset="0"/>
              </a:rPr>
              <a:t>and receive fixed </a:t>
            </a:r>
            <a:r>
              <a:rPr lang="en-US" sz="2400">
                <a:latin typeface="Verdana" charset="0"/>
              </a:rPr>
              <a:t>to take advantage of lower debt-service payments</a:t>
            </a:r>
          </a:p>
          <a:p>
            <a:pPr eaLnBrk="1" hangingPunct="1"/>
            <a:r>
              <a:rPr lang="en-US" sz="2400">
                <a:latin typeface="Verdana" charset="0"/>
              </a:rPr>
              <a:t>The cash flows of an interest rate swap are interest rates applied to a set amount of capital, no principal is swapped only the coupon payments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Foreign Currency Derivatives and Swaps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Financial management in the 21st century needs to consider the use of </a:t>
            </a:r>
            <a:r>
              <a:rPr lang="en-US" sz="2400" i="1">
                <a:latin typeface="Verdana" charset="0"/>
              </a:rPr>
              <a:t>financial derivatives</a:t>
            </a:r>
            <a:endParaRPr lang="en-US" sz="2400">
              <a:latin typeface="Verdana" charset="0"/>
            </a:endParaRPr>
          </a:p>
          <a:p>
            <a:pPr eaLnBrk="1" hangingPunct="1"/>
            <a:r>
              <a:rPr lang="en-US" sz="2400">
                <a:latin typeface="Verdana" charset="0"/>
              </a:rPr>
              <a:t>These </a:t>
            </a:r>
            <a:r>
              <a:rPr lang="en-US" sz="2400" i="1">
                <a:latin typeface="Verdana" charset="0"/>
              </a:rPr>
              <a:t>derivatives</a:t>
            </a:r>
            <a:r>
              <a:rPr lang="en-US" sz="2400">
                <a:latin typeface="Verdana" charset="0"/>
              </a:rPr>
              <a:t>, so named because their values are derived from the underlying asset, are a powerful tool used for two distinct management objectives:</a:t>
            </a:r>
          </a:p>
          <a:p>
            <a:pPr lvl="1" eaLnBrk="1" hangingPunct="1"/>
            <a:r>
              <a:rPr lang="en-US" sz="2000" i="1">
                <a:latin typeface="Verdana" charset="0"/>
              </a:rPr>
              <a:t>Speculation</a:t>
            </a:r>
            <a:endParaRPr lang="en-US" sz="2000">
              <a:latin typeface="Verdana" charset="0"/>
            </a:endParaRPr>
          </a:p>
          <a:p>
            <a:pPr lvl="1" eaLnBrk="1" hangingPunct="1"/>
            <a:r>
              <a:rPr lang="en-US" sz="2000" i="1">
                <a:latin typeface="Verdana" charset="0"/>
              </a:rPr>
              <a:t>Hedging</a:t>
            </a:r>
            <a:endParaRPr lang="en-US" sz="2000">
              <a:latin typeface="Verdana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Exhibit 7.12  Interest Rate Swap Strategies</a:t>
            </a:r>
          </a:p>
        </p:txBody>
      </p:sp>
      <p:pic>
        <p:nvPicPr>
          <p:cNvPr id="2" name="Picture 1" descr="ex07_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19400"/>
            <a:ext cx="8671484" cy="1365588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>
                <a:latin typeface="Verdana" charset="0"/>
              </a:rPr>
              <a:t>Currency Swaps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371600"/>
            <a:ext cx="8763000" cy="4953000"/>
          </a:xfrm>
        </p:spPr>
        <p:txBody>
          <a:bodyPr lIns="91440" tIns="45720" rIns="91440" bIns="45720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Verdana" charset="0"/>
              </a:rPr>
              <a:t>Swap rates are derived from the yield curve in each major currency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Verdana" charset="0"/>
              </a:rPr>
              <a:t>Used to replace cash flows scheduled in an undesired currency with flows in a desired currency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Verdana" charset="0"/>
              </a:rPr>
              <a:t>The desired currency is probably the currency in which the firm’s future operating revenues (inflows) will be generated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Verdana" charset="0"/>
              </a:rPr>
              <a:t>Firms often raise capital in currencies in which they do not possess significant revenues</a:t>
            </a:r>
          </a:p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>
                <a:latin typeface="Verdana" charset="0"/>
              </a:rPr>
              <a:t>Exhibit 7.13  Interest Rate and Currency Swap Quotes</a:t>
            </a:r>
          </a:p>
        </p:txBody>
      </p:sp>
      <p:pic>
        <p:nvPicPr>
          <p:cNvPr id="2" name="Picture 1" descr="ex07_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7239000" cy="4774486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>
                <a:latin typeface="Verdana" charset="0"/>
              </a:rPr>
              <a:t>Summary of Learning Objectives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A foreign currency futures contract is an exchange-traded agreement calling for future delivery of a standard amount of foreign currency at a fixed time, place and price</a:t>
            </a:r>
          </a:p>
          <a:p>
            <a:pPr eaLnBrk="1" hangingPunct="1"/>
            <a:r>
              <a:rPr lang="en-US" sz="2400">
                <a:latin typeface="Verdana" charset="0"/>
              </a:rPr>
              <a:t>Futures contracts are in reality standardized forward contracts </a:t>
            </a:r>
          </a:p>
          <a:p>
            <a:pPr eaLnBrk="1" hangingPunct="1"/>
            <a:r>
              <a:rPr lang="en-US" sz="2400">
                <a:latin typeface="Verdana" charset="0"/>
              </a:rPr>
              <a:t>Trade occurs on the floor of an organized exchange. They require collateral and are normally settled through an offsetting position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>
                <a:latin typeface="Verdana" charset="0"/>
              </a:rPr>
              <a:t>Summary of Learning Objectives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Futures differ from forward contracts by size of contract, maturity, location of trading, pricing , collateral/margin requirements, method of settlement, commissions, trading hours, counterparties and liquidity</a:t>
            </a:r>
          </a:p>
          <a:p>
            <a:pPr eaLnBrk="1" hangingPunct="1"/>
            <a:r>
              <a:rPr lang="en-US" sz="2400">
                <a:latin typeface="Verdana" charset="0"/>
              </a:rPr>
              <a:t>Financial managers prefer forwards over futures out of simplicity of use and position maintenance.</a:t>
            </a:r>
          </a:p>
          <a:p>
            <a:pPr eaLnBrk="1" hangingPunct="1"/>
            <a:r>
              <a:rPr lang="en-US" sz="2400">
                <a:latin typeface="Verdana" charset="0"/>
              </a:rPr>
              <a:t>Financial speculators prefer futures over forwards because of the liquidity of the market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>
                <a:latin typeface="Verdana" charset="0"/>
              </a:rPr>
              <a:t>Summary of Learning Objectives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382000" cy="4648200"/>
          </a:xfrm>
        </p:spPr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Options contracts give the holder the right, but not the obligation, to buy or sell a specified amount of currency at a predetermined price on or before a specified maturity date</a:t>
            </a:r>
          </a:p>
          <a:p>
            <a:pPr eaLnBrk="1" hangingPunct="1"/>
            <a:r>
              <a:rPr lang="en-US" sz="2400">
                <a:latin typeface="Verdana" charset="0"/>
              </a:rPr>
              <a:t>The maximum loss for a buyer is limited to the premium of the option</a:t>
            </a:r>
          </a:p>
          <a:p>
            <a:pPr eaLnBrk="1" hangingPunct="1"/>
            <a:r>
              <a:rPr lang="en-US" sz="2400">
                <a:latin typeface="Verdana" charset="0"/>
              </a:rPr>
              <a:t>The maximum profit for a writer is the premium.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>
                <a:latin typeface="Verdana" charset="0"/>
              </a:rPr>
              <a:t>Summary of Learning Objectives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</a:rPr>
              <a:t>Speculation is an attempt to profit by trading on expectations about prices in the future.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</a:rPr>
              <a:t>Currency option valuation is a complex combination of the current spot rate, the specific strike price, the forward rate, currency volatility and time to maturity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</a:rPr>
              <a:t>The total value of an option is the sum of its intrinsic and time value. 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>
                <a:latin typeface="Verdana" charset="0"/>
              </a:rPr>
              <a:t>Summary of Learning Objectives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The largest interest rate risk of the  nonfinancial firm is debt-service. The debt  structure of the MNE will possess differing maturities of debt, different interest rate  structures (such as fixed versus floating rate), and different currencies of denomination.</a:t>
            </a:r>
          </a:p>
          <a:p>
            <a:pPr eaLnBrk="1" hangingPunct="1"/>
            <a:endParaRPr lang="en-US" sz="2000">
              <a:latin typeface="Verdana" charset="0"/>
            </a:endParaRPr>
          </a:p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>
                <a:latin typeface="Verdana" charset="0"/>
              </a:rPr>
              <a:t>Summary of Learning Objectives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The primary sources of interest rate risk to a multinational nonfinancial firm are short-term borrowing and investing, as well as long-term sources of debt.</a:t>
            </a:r>
          </a:p>
          <a:p>
            <a:pPr eaLnBrk="1" hangingPunct="1"/>
            <a:r>
              <a:rPr lang="en-US" sz="2400">
                <a:latin typeface="Verdana" charset="0"/>
              </a:rPr>
              <a:t>The primary instruments and techniques used for interest rate risk management include forward rate agreements (FRAs),  forward swaps, interest rate futures, and interest rate swaps.</a:t>
            </a:r>
          </a:p>
          <a:p>
            <a:pPr eaLnBrk="1" hangingPunct="1"/>
            <a:endParaRPr lang="en-US" sz="2000">
              <a:latin typeface="Verdana" charset="0"/>
            </a:endParaRPr>
          </a:p>
          <a:p>
            <a:pPr eaLnBrk="1" hangingPunct="1"/>
            <a:endParaRPr lang="en-US" sz="2000">
              <a:latin typeface="Verdana" charset="0"/>
            </a:endParaRPr>
          </a:p>
          <a:p>
            <a:pPr eaLnBrk="1" hangingPunct="1"/>
            <a:endParaRPr lang="en-US" sz="200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>
                <a:latin typeface="Verdana" charset="0"/>
              </a:rPr>
              <a:t>Summary of Learning Objectives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The interest rate and currency swap markets allow firms that have limited access to specific currencies and interest rate structures to gain access at relatively low costs. </a:t>
            </a:r>
          </a:p>
          <a:p>
            <a:pPr eaLnBrk="1" hangingPunct="1"/>
            <a:r>
              <a:rPr lang="en-US" sz="2400">
                <a:latin typeface="Verdana" charset="0"/>
              </a:rPr>
              <a:t>A cross currency interest rate swap allows a firm to alter both the currency of denomination of cash flows in debt service, but also to alter the fixed-to-floating or floating-to-fixed interest rate structure.</a:t>
            </a:r>
          </a:p>
          <a:p>
            <a:pPr eaLnBrk="1" hangingPunct="1"/>
            <a:endParaRPr lang="en-US" sz="2000">
              <a:latin typeface="Verdana" charset="0"/>
            </a:endParaRPr>
          </a:p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Foreign Currency Derivatives and Swaps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The financial manager must first understand the basics of the structure and pricing of these tools</a:t>
            </a:r>
          </a:p>
          <a:p>
            <a:pPr eaLnBrk="1" hangingPunct="1"/>
            <a:r>
              <a:rPr lang="en-US" sz="2400">
                <a:latin typeface="Verdana" charset="0"/>
              </a:rPr>
              <a:t>A word of caution – financial derivatives are powerful tools in the hands of careful and competent financial managers.  </a:t>
            </a:r>
            <a:r>
              <a:rPr lang="en-US" sz="2400" i="1">
                <a:latin typeface="Verdana" charset="0"/>
              </a:rPr>
              <a:t>They can also be very destructive devices when used recklessly.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Foreign Currency Futures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A </a:t>
            </a:r>
            <a:r>
              <a:rPr lang="en-US" sz="2400" i="1">
                <a:latin typeface="Verdana" charset="0"/>
              </a:rPr>
              <a:t>foreign currency futures contract</a:t>
            </a:r>
            <a:r>
              <a:rPr lang="en-US" sz="2400">
                <a:latin typeface="Verdana" charset="0"/>
              </a:rPr>
              <a:t> is an alternative to a forward contract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It calls for future delivery of a standard amount of currency at a fixed time and price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These contracts are traded on exchanges with the largest being the International Monetary Market located in the Chicago Mercantile Exchange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848600" cy="611187"/>
          </a:xfrm>
        </p:spPr>
        <p:txBody>
          <a:bodyPr/>
          <a:lstStyle/>
          <a:p>
            <a:r>
              <a:rPr lang="en-US" sz="2800" dirty="0">
                <a:latin typeface="Verdana" charset="0"/>
              </a:rPr>
              <a:t>Foreign Currency Futures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534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Verdana" charset="0"/>
              </a:rPr>
              <a:t>Contract specifications are established by the exchange on which futures are traded.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Verdana" charset="0"/>
              </a:rPr>
              <a:t>Major features that are standardized are: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 dirty="0">
                <a:latin typeface="Verdana" charset="0"/>
              </a:rPr>
              <a:t>Contract size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 dirty="0">
                <a:latin typeface="Verdana" charset="0"/>
              </a:rPr>
              <a:t>Method of stating exchange rates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 dirty="0">
                <a:latin typeface="Verdana" charset="0"/>
              </a:rPr>
              <a:t>Maturity date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 dirty="0">
                <a:latin typeface="Verdana" charset="0"/>
              </a:rPr>
              <a:t>Last trading day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 dirty="0">
                <a:latin typeface="Verdana" charset="0"/>
              </a:rPr>
              <a:t>Collateral and maintenance margins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 dirty="0">
                <a:latin typeface="Verdana" charset="0"/>
              </a:rPr>
              <a:t>Settlement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 dirty="0">
                <a:latin typeface="Verdana" charset="0"/>
              </a:rPr>
              <a:t>Commissions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2000" dirty="0">
                <a:latin typeface="Verdana" charset="0"/>
              </a:rPr>
              <a:t>Use of a clearinghouse as a counterparty</a:t>
            </a:r>
          </a:p>
        </p:txBody>
      </p:sp>
      <p:sp>
        <p:nvSpPr>
          <p:cNvPr id="9220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ea typeface="ヒラギノ角ゴ Pro W3" charset="0"/>
                <a:cs typeface="ヒラギノ角ゴ Pro W3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Foreign Currency Futures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400">
                <a:latin typeface="Verdana" charset="0"/>
              </a:rPr>
              <a:t>Any investor wishing to speculate on the movement of a currency can pursue one of the following strategies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Short position – selling a futures contract based on view that currency will fall in value</a:t>
            </a:r>
          </a:p>
          <a:p>
            <a:pPr lvl="1" eaLnBrk="1" hangingPunct="1"/>
            <a:r>
              <a:rPr lang="en-US" sz="2000">
                <a:latin typeface="Verdana" charset="0"/>
              </a:rPr>
              <a:t>Long position – purchase a futures contract based on view that currency will rise in value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z="2800">
                <a:latin typeface="Verdana" charset="0"/>
              </a:rPr>
              <a:t>Exhibit 7.1  Mexican Peso (CME)--MXN 500,000; $ per 10MXN</a:t>
            </a:r>
            <a:endParaRPr lang="en-US" sz="1200" b="0">
              <a:solidFill>
                <a:srgbClr val="C5149D"/>
              </a:solidFill>
              <a:latin typeface="Verdana" charset="0"/>
            </a:endParaRPr>
          </a:p>
        </p:txBody>
      </p:sp>
      <p:pic>
        <p:nvPicPr>
          <p:cNvPr id="2" name="Picture 1" descr="ex07_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1"/>
            <a:ext cx="8686800" cy="1937824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F_MOFF_05_0000_PP_C0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FMF_MOFF_05_0000_PP_C01.pot</Template>
  <TotalTime>1312</TotalTime>
  <Words>2063</Words>
  <Application>Microsoft Office PowerPoint</Application>
  <PresentationFormat>On-screen Show (4:3)</PresentationFormat>
  <Paragraphs>175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FMF_MOFF_05_0000_PP_C01</vt:lpstr>
      <vt:lpstr>PowerPoint Presentation</vt:lpstr>
      <vt:lpstr>Learning Objectives</vt:lpstr>
      <vt:lpstr>Learning Objectives cont.</vt:lpstr>
      <vt:lpstr>Foreign Currency Derivatives and Swaps</vt:lpstr>
      <vt:lpstr>Foreign Currency Derivatives and Swaps</vt:lpstr>
      <vt:lpstr>Foreign Currency Futures</vt:lpstr>
      <vt:lpstr>Foreign Currency Futures</vt:lpstr>
      <vt:lpstr>Foreign Currency Futures</vt:lpstr>
      <vt:lpstr>Exhibit 7.1  Mexican Peso (CME)--MXN 500,000; $ per 10MXN</vt:lpstr>
      <vt:lpstr>Foreign Currency Futures vs. Forwards  Contracts</vt:lpstr>
      <vt:lpstr>Currency Options</vt:lpstr>
      <vt:lpstr>Currency Options</vt:lpstr>
      <vt:lpstr>Currency Options</vt:lpstr>
      <vt:lpstr>PowerPoint Presentation</vt:lpstr>
      <vt:lpstr>Foreign Currency Options Markets</vt:lpstr>
      <vt:lpstr>Exhibit 7.2  Swiss Franc Option Quotations (U.S. Cents/SF)</vt:lpstr>
      <vt:lpstr>Buyer of a Call Option</vt:lpstr>
      <vt:lpstr>PowerPoint Presentation</vt:lpstr>
      <vt:lpstr>Writer of a Call</vt:lpstr>
      <vt:lpstr>PowerPoint Presentation</vt:lpstr>
      <vt:lpstr>Buyer of a Put</vt:lpstr>
      <vt:lpstr>PowerPoint Presentation</vt:lpstr>
      <vt:lpstr>Writer of a Put</vt:lpstr>
      <vt:lpstr>PowerPoint Presentation</vt:lpstr>
      <vt:lpstr>Option Pricing and Valuation</vt:lpstr>
      <vt:lpstr>Option Pricing and Valuation</vt:lpstr>
      <vt:lpstr>PowerPoint Presentation</vt:lpstr>
      <vt:lpstr>Option Pricing and Valuation</vt:lpstr>
      <vt:lpstr>Option Pricing and Valuation</vt:lpstr>
      <vt:lpstr>Exhibit 7.8  Summary of Option Premium Components</vt:lpstr>
      <vt:lpstr>Interest Rate Risk</vt:lpstr>
      <vt:lpstr>Exhibit 7.9  International Interest Rate Calculations</vt:lpstr>
      <vt:lpstr>Credit Risk and Repricing Risk</vt:lpstr>
      <vt:lpstr>Interest Rate Futures</vt:lpstr>
      <vt:lpstr>Exhibit 7.10  Eurodollar Futures Prices</vt:lpstr>
      <vt:lpstr>Exhibit 7.11  Interest Rate Futures Strategies for Common Exposures</vt:lpstr>
      <vt:lpstr>Forward Rate Agreements</vt:lpstr>
      <vt:lpstr>Interest Rate Swaps</vt:lpstr>
      <vt:lpstr>Interest Rate Swaps</vt:lpstr>
      <vt:lpstr>Exhibit 7.12  Interest Rate Swap Strategies</vt:lpstr>
      <vt:lpstr>Currency Swaps</vt:lpstr>
      <vt:lpstr>Exhibit 7.13  Interest Rate and Currency Swap Quotes</vt:lpstr>
      <vt:lpstr>Summary of Learning Objectives</vt:lpstr>
      <vt:lpstr>Summary of Learning Objectives</vt:lpstr>
      <vt:lpstr>Summary of Learning Objectives</vt:lpstr>
      <vt:lpstr>Summary of Learning Objectives</vt:lpstr>
      <vt:lpstr>Summary of Learning Objectives</vt:lpstr>
      <vt:lpstr>Summary of Learning Objectives</vt:lpstr>
      <vt:lpstr>Summary of Learning Objectives</vt:lpstr>
    </vt:vector>
  </TitlesOfParts>
  <Company>Copyright ©2015 Pearson Education, Inc. All rights reserved.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Fundamentals of Multinational Finance, 5e</dc:subject>
  <dc:creator>Moffett, Stonehill, Eiteman</dc:creator>
  <cp:lastModifiedBy>user</cp:lastModifiedBy>
  <cp:revision>9</cp:revision>
  <cp:lastPrinted>2008-10-27T20:14:13Z</cp:lastPrinted>
  <dcterms:created xsi:type="dcterms:W3CDTF">2014-08-21T20:56:03Z</dcterms:created>
  <dcterms:modified xsi:type="dcterms:W3CDTF">2017-03-02T03:51:30Z</dcterms:modified>
</cp:coreProperties>
</file>