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1" r:id="rId1"/>
  </p:sldMasterIdLst>
  <p:notesMasterIdLst>
    <p:notesMasterId r:id="rId37"/>
  </p:notesMasterIdLst>
  <p:handoutMasterIdLst>
    <p:handoutMasterId r:id="rId38"/>
  </p:handout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5pPr>
    <a:lvl6pPr marL="2286000" algn="l" defTabSz="457200" rtl="0" eaLnBrk="1" latinLnBrk="0" hangingPunct="1">
      <a:defRPr sz="2400" kern="1200">
        <a:solidFill>
          <a:schemeClr val="tx1"/>
        </a:solidFill>
        <a:latin typeface="Verdana" charset="0"/>
        <a:ea typeface="ＭＳ Ｐゴシック" charset="0"/>
        <a:cs typeface="ＭＳ Ｐゴシック" charset="0"/>
      </a:defRPr>
    </a:lvl6pPr>
    <a:lvl7pPr marL="2743200" algn="l" defTabSz="457200" rtl="0" eaLnBrk="1" latinLnBrk="0" hangingPunct="1">
      <a:defRPr sz="2400" kern="1200">
        <a:solidFill>
          <a:schemeClr val="tx1"/>
        </a:solidFill>
        <a:latin typeface="Verdana" charset="0"/>
        <a:ea typeface="ＭＳ Ｐゴシック" charset="0"/>
        <a:cs typeface="ＭＳ Ｐゴシック" charset="0"/>
      </a:defRPr>
    </a:lvl7pPr>
    <a:lvl8pPr marL="3200400" algn="l" defTabSz="457200" rtl="0" eaLnBrk="1" latinLnBrk="0" hangingPunct="1">
      <a:defRPr sz="2400" kern="1200">
        <a:solidFill>
          <a:schemeClr val="tx1"/>
        </a:solidFill>
        <a:latin typeface="Verdana" charset="0"/>
        <a:ea typeface="ＭＳ Ｐゴシック" charset="0"/>
        <a:cs typeface="ＭＳ Ｐゴシック" charset="0"/>
      </a:defRPr>
    </a:lvl8pPr>
    <a:lvl9pPr marL="3657600" algn="l" defTabSz="457200" rtl="0" eaLnBrk="1" latinLnBrk="0" hangingPunct="1">
      <a:defRPr sz="2400" kern="1200">
        <a:solidFill>
          <a:schemeClr val="tx1"/>
        </a:solidFill>
        <a:latin typeface="Verdana"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16F"/>
    <a:srgbClr val="4DC0EF"/>
    <a:srgbClr val="4D0CEF"/>
    <a:srgbClr val="364395"/>
    <a:srgbClr val="FFCC66"/>
    <a:srgbClr val="6D7F9F"/>
    <a:srgbClr val="FDC8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88"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E47B0AAC-E306-B447-8A3E-C67086EEF024}" type="datetime1">
              <a:rPr lang="en-US"/>
              <a:pPr/>
              <a:t>3/2/2017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BF152570-1295-1A4E-BE34-496EBECED306}" type="slidenum">
              <a:rPr lang="en-US"/>
              <a:pPr/>
              <a:t>‹#›</a:t>
            </a:fld>
            <a:endParaRPr lang="en-US"/>
          </a:p>
        </p:txBody>
      </p:sp>
    </p:spTree>
    <p:extLst>
      <p:ext uri="{BB962C8B-B14F-4D97-AF65-F5344CB8AC3E}">
        <p14:creationId xmlns:p14="http://schemas.microsoft.com/office/powerpoint/2010/main" val="667291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AC2C1B6-CADC-CB47-9A49-56EAF970FD90}" type="slidenum">
              <a:rPr lang="en-US"/>
              <a:pPr/>
              <a:t>‹#›</a:t>
            </a:fld>
            <a:endParaRPr lang="en-US"/>
          </a:p>
        </p:txBody>
      </p:sp>
    </p:spTree>
    <p:extLst>
      <p:ext uri="{BB962C8B-B14F-4D97-AF65-F5344CB8AC3E}">
        <p14:creationId xmlns:p14="http://schemas.microsoft.com/office/powerpoint/2010/main" val="4155443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100">
                <a:latin typeface="Times New Roman" charset="0"/>
              </a:rPr>
              <a:t>After several years of relative global economic tranquility, the second half of the 1990s was racked by a series of currency crises which shook all emerging markets: </a:t>
            </a:r>
            <a:r>
              <a:rPr lang="en-US" sz="2000">
                <a:latin typeface="Times New Roman" charset="0"/>
              </a:rPr>
              <a:t>The Asian crisis of July 1997 and The Argentine crisis (1998 – 2002)</a:t>
            </a:r>
            <a:endParaRPr lang="en-US">
              <a:latin typeface="Times New Roman"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0"/>
              </a:defRPr>
            </a:lvl9pPr>
          </a:lstStyle>
          <a:p>
            <a:fld id="{0C271688-C3A4-704D-88AF-4E233DA239F8}" type="slidenum">
              <a:rPr lang="en-US"/>
              <a:pPr/>
              <a:t>14</a:t>
            </a:fld>
            <a:endParaRPr lang="en-US"/>
          </a:p>
        </p:txBody>
      </p:sp>
    </p:spTree>
    <p:extLst>
      <p:ext uri="{BB962C8B-B14F-4D97-AF65-F5344CB8AC3E}">
        <p14:creationId xmlns:p14="http://schemas.microsoft.com/office/powerpoint/2010/main" val="1906989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On August 7, 1998 began the “</a:t>
            </a:r>
            <a:r>
              <a:rPr lang="en-US" b="1">
                <a:latin typeface="Times New Roman" charset="0"/>
              </a:rPr>
              <a:t>August Crash or Collapse</a:t>
            </a:r>
            <a:r>
              <a:rPr lang="en-US">
                <a:latin typeface="Times New Roman" charset="0"/>
              </a:rPr>
              <a:t>” with the announcement that currency reserves had fallen $800M in the last week.</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0"/>
              </a:defRPr>
            </a:lvl9pPr>
          </a:lstStyle>
          <a:p>
            <a:fld id="{6FBCEFFA-E398-6441-93E4-8EA2CB8614D0}" type="slidenum">
              <a:rPr lang="en-US"/>
              <a:pPr/>
              <a:t>20</a:t>
            </a:fld>
            <a:endParaRPr lang="en-US"/>
          </a:p>
        </p:txBody>
      </p:sp>
    </p:spTree>
    <p:extLst>
      <p:ext uri="{BB962C8B-B14F-4D97-AF65-F5344CB8AC3E}">
        <p14:creationId xmlns:p14="http://schemas.microsoft.com/office/powerpoint/2010/main" val="371080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Unfortunately, this was not the last currency crisis for Argentina. Argentina once again suffered capital flight and a rapid deterioration in the recognized value of its currency in 2013–2014. This crisis, highlighted by capital controls and black market (“blue market”) trading, was described in Chapter 2.</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0"/>
              </a:defRPr>
            </a:lvl9pPr>
          </a:lstStyle>
          <a:p>
            <a:fld id="{2842F164-F1BD-3744-BAAB-531683C35C7D}" type="slidenum">
              <a:rPr lang="en-US"/>
              <a:pPr/>
              <a:t>24</a:t>
            </a:fld>
            <a:endParaRPr lang="en-US"/>
          </a:p>
        </p:txBody>
      </p:sp>
    </p:spTree>
    <p:extLst>
      <p:ext uri="{BB962C8B-B14F-4D97-AF65-F5344CB8AC3E}">
        <p14:creationId xmlns:p14="http://schemas.microsoft.com/office/powerpoint/2010/main" val="60821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0"/>
              </a:defRPr>
            </a:lvl9pPr>
          </a:lstStyle>
          <a:p>
            <a:fld id="{629C8DE9-7E8C-0A4C-B324-17DDAE830494}" type="slidenum">
              <a:rPr lang="en-US"/>
              <a:pPr/>
              <a:t>25</a:t>
            </a:fld>
            <a:endParaRPr lang="en-US"/>
          </a:p>
        </p:txBody>
      </p:sp>
    </p:spTree>
    <p:extLst>
      <p:ext uri="{BB962C8B-B14F-4D97-AF65-F5344CB8AC3E}">
        <p14:creationId xmlns:p14="http://schemas.microsoft.com/office/powerpoint/2010/main" val="1952526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11"/>
          <p:cNvSpPr>
            <a:spLocks noChangeArrowheads="1"/>
          </p:cNvSpPr>
          <p:nvPr/>
        </p:nvSpPr>
        <p:spPr bwMode="gray">
          <a:xfrm>
            <a:off x="0" y="6397625"/>
            <a:ext cx="9144000" cy="457200"/>
          </a:xfrm>
          <a:prstGeom prst="rect">
            <a:avLst/>
          </a:prstGeom>
          <a:solidFill>
            <a:srgbClr val="1F416F"/>
          </a:solidFill>
          <a:ln>
            <a:noFill/>
          </a:ln>
          <a:effectLst/>
          <a:extLst/>
        </p:spPr>
        <p:txBody>
          <a:bodyPr wrap="none" lIns="0" tIns="0" rIns="0" bIns="0" anchor="ctr"/>
          <a:lstStyle/>
          <a:p>
            <a:pPr eaLnBrk="0" hangingPunct="0">
              <a:defRPr/>
            </a:pPr>
            <a:endParaRPr lang="en-US" sz="1800">
              <a:cs typeface="+mn-cs"/>
            </a:endParaRPr>
          </a:p>
        </p:txBody>
      </p:sp>
      <p:pic>
        <p:nvPicPr>
          <p:cNvPr id="3" name="Picture 12" descr="Pearson_Bound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descr="Pearson_Strap_Bound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a:spLocks noChangeArrowheads="1"/>
          </p:cNvSpPr>
          <p:nvPr/>
        </p:nvSpPr>
        <p:spPr bwMode="auto">
          <a:xfrm>
            <a:off x="5153025" y="2209800"/>
            <a:ext cx="3914775" cy="1390650"/>
          </a:xfrm>
          <a:prstGeom prst="rect">
            <a:avLst/>
          </a:prstGeom>
          <a:noFill/>
          <a:ln>
            <a:noFill/>
          </a:ln>
          <a:extLst/>
        </p:spPr>
        <p:txBody>
          <a:bodyPr anchor="ctr"/>
          <a:lstStyle/>
          <a:p>
            <a:pPr algn="ctr">
              <a:defRPr/>
            </a:pPr>
            <a:r>
              <a:rPr lang="en-US" sz="4000" b="1" dirty="0">
                <a:solidFill>
                  <a:srgbClr val="1F416F"/>
                </a:solidFill>
                <a:cs typeface="+mn-cs"/>
              </a:rPr>
              <a:t>Chapter </a:t>
            </a:r>
            <a:r>
              <a:rPr lang="en-US" sz="4000" b="1" dirty="0" smtClean="0">
                <a:solidFill>
                  <a:srgbClr val="1F416F"/>
                </a:solidFill>
                <a:cs typeface="+mn-cs"/>
              </a:rPr>
              <a:t>8</a:t>
            </a:r>
            <a:endParaRPr lang="en-US" sz="4000" b="1" dirty="0">
              <a:solidFill>
                <a:srgbClr val="1F416F"/>
              </a:solidFill>
              <a:cs typeface="+mn-cs"/>
            </a:endParaRPr>
          </a:p>
        </p:txBody>
      </p:sp>
      <p:sp>
        <p:nvSpPr>
          <p:cNvPr id="6" name="Rectangle 15"/>
          <p:cNvSpPr>
            <a:spLocks noChangeArrowheads="1"/>
          </p:cNvSpPr>
          <p:nvPr/>
        </p:nvSpPr>
        <p:spPr bwMode="auto">
          <a:xfrm>
            <a:off x="5257800" y="3810000"/>
            <a:ext cx="3657600" cy="1752600"/>
          </a:xfrm>
          <a:prstGeom prst="rect">
            <a:avLst/>
          </a:prstGeom>
          <a:noFill/>
          <a:ln>
            <a:noFill/>
          </a:ln>
          <a:extLst/>
        </p:spPr>
        <p:txBody>
          <a:bodyPr/>
          <a:lstStyle/>
          <a:p>
            <a:pPr algn="ctr">
              <a:spcBef>
                <a:spcPct val="20000"/>
              </a:spcBef>
              <a:defRPr/>
            </a:pPr>
            <a:r>
              <a:rPr lang="en-US" sz="2800" b="1" dirty="0" smtClean="0">
                <a:solidFill>
                  <a:srgbClr val="1F416F"/>
                </a:solidFill>
                <a:cs typeface="+mn-cs"/>
              </a:rPr>
              <a:t>Foreign</a:t>
            </a:r>
            <a:r>
              <a:rPr lang="en-US" sz="2800" b="1" baseline="0" dirty="0" smtClean="0">
                <a:solidFill>
                  <a:srgbClr val="1F416F"/>
                </a:solidFill>
                <a:cs typeface="+mn-cs"/>
              </a:rPr>
              <a:t> Exchange Rate Determination</a:t>
            </a:r>
            <a:endParaRPr lang="en-US" sz="2800" b="1" dirty="0">
              <a:solidFill>
                <a:srgbClr val="1F416F"/>
              </a:solidFill>
              <a:cs typeface="+mn-cs"/>
            </a:endParaRPr>
          </a:p>
        </p:txBody>
      </p:sp>
      <p:pic>
        <p:nvPicPr>
          <p:cNvPr id="7" name="Picture 13" descr="moffett_0205989756.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5075238"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33475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207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596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311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1612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30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0677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410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378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1829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637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23" name="Rectangle 11"/>
          <p:cNvSpPr>
            <a:spLocks noChangeArrowheads="1"/>
          </p:cNvSpPr>
          <p:nvPr/>
        </p:nvSpPr>
        <p:spPr bwMode="gray">
          <a:xfrm>
            <a:off x="0" y="6400800"/>
            <a:ext cx="9144000" cy="457200"/>
          </a:xfrm>
          <a:prstGeom prst="rect">
            <a:avLst/>
          </a:prstGeom>
          <a:solidFill>
            <a:srgbClr val="1F416F"/>
          </a:solidFill>
          <a:ln>
            <a:noFill/>
          </a:ln>
          <a:effectLst/>
          <a:extLst/>
        </p:spPr>
        <p:txBody>
          <a:bodyPr wrap="none" lIns="0" tIns="0" rIns="0" bIns="0" anchor="ctr"/>
          <a:lstStyle/>
          <a:p>
            <a:pPr eaLnBrk="0" hangingPunct="0">
              <a:defRPr/>
            </a:pPr>
            <a:endParaRPr lang="en-US" sz="1800">
              <a:cs typeface="+mn-cs"/>
            </a:endParaRPr>
          </a:p>
        </p:txBody>
      </p:sp>
      <p:pic>
        <p:nvPicPr>
          <p:cNvPr id="1027" name="Picture 12" descr="Pearson_Bound_Whi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88238" y="6359525"/>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7"/>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9" name="Rectangle 18"/>
          <p:cNvSpPr>
            <a:spLocks noGrp="1" noChangeArrowheads="1"/>
          </p:cNvSpPr>
          <p:nvPr>
            <p:ph type="title"/>
          </p:nvPr>
        </p:nvSpPr>
        <p:spPr bwMode="auto">
          <a:xfrm>
            <a:off x="1143000" y="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66931" name="Rectangle 19"/>
          <p:cNvSpPr>
            <a:spLocks noChangeArrowheads="1"/>
          </p:cNvSpPr>
          <p:nvPr/>
        </p:nvSpPr>
        <p:spPr bwMode="gray">
          <a:xfrm>
            <a:off x="925513" y="6553200"/>
            <a:ext cx="5399087" cy="179388"/>
          </a:xfrm>
          <a:prstGeom prst="rect">
            <a:avLst/>
          </a:prstGeom>
          <a:noFill/>
          <a:ln>
            <a:noFill/>
          </a:ln>
          <a:effectLst/>
          <a:extLst/>
        </p:spPr>
        <p:txBody>
          <a:bodyPr lIns="0" tIns="0" rIns="0" bIns="0"/>
          <a:lstStyle/>
          <a:p>
            <a:r>
              <a:rPr lang="en-GB" sz="900" dirty="0">
                <a:solidFill>
                  <a:schemeClr val="bg1"/>
                </a:solidFill>
                <a:cs typeface="Arial" charset="0"/>
              </a:rPr>
              <a:t>© </a:t>
            </a:r>
            <a:r>
              <a:rPr lang="en-GB" sz="900" dirty="0" smtClean="0">
                <a:solidFill>
                  <a:schemeClr val="bg1"/>
                </a:solidFill>
                <a:cs typeface="Arial" charset="0"/>
              </a:rPr>
              <a:t>2015 </a:t>
            </a:r>
            <a:r>
              <a:rPr lang="en-GB" sz="900" dirty="0">
                <a:solidFill>
                  <a:schemeClr val="bg1"/>
                </a:solidFill>
                <a:cs typeface="Arial" charset="0"/>
              </a:rPr>
              <a:t>Pearson Education, Inc. All rights reserved. </a:t>
            </a:r>
          </a:p>
        </p:txBody>
      </p:sp>
      <p:sp>
        <p:nvSpPr>
          <p:cNvPr id="166932" name="Rectangle 20"/>
          <p:cNvSpPr>
            <a:spLocks noChangeArrowheads="1"/>
          </p:cNvSpPr>
          <p:nvPr/>
        </p:nvSpPr>
        <p:spPr bwMode="gray">
          <a:xfrm>
            <a:off x="244475" y="6553200"/>
            <a:ext cx="360363" cy="179388"/>
          </a:xfrm>
          <a:prstGeom prst="rect">
            <a:avLst/>
          </a:prstGeom>
          <a:noFill/>
          <a:ln>
            <a:noFill/>
          </a:ln>
          <a:effectLst/>
          <a:extLst/>
        </p:spPr>
        <p:txBody>
          <a:bodyPr lIns="0" tIns="0" rIns="0" bIns="0"/>
          <a:lstStyle/>
          <a:p>
            <a:pPr>
              <a:defRPr/>
            </a:pPr>
            <a:r>
              <a:rPr lang="en-GB" sz="900" dirty="0" smtClean="0">
                <a:solidFill>
                  <a:schemeClr val="bg1"/>
                </a:solidFill>
                <a:cs typeface="Arial" charset="0"/>
              </a:rPr>
              <a:t>8-</a:t>
            </a:r>
            <a:fld id="{EA92AE7E-8797-484F-81AD-C23245FBC5D4}" type="slidenum">
              <a:rPr lang="en-GB" sz="900">
                <a:solidFill>
                  <a:schemeClr val="bg1"/>
                </a:solidFill>
                <a:cs typeface="Arial" charset="0"/>
              </a:rPr>
              <a:pPr>
                <a:defRPr/>
              </a:pPr>
              <a:t>‹#›</a:t>
            </a:fld>
            <a:r>
              <a:rPr lang="en-GB" sz="900" dirty="0">
                <a:solidFill>
                  <a:schemeClr val="bg1"/>
                </a:solidFill>
                <a:cs typeface="Arial" charset="0"/>
              </a:rPr>
              <a:t> </a:t>
            </a:r>
          </a:p>
        </p:txBody>
      </p:sp>
      <p:pic>
        <p:nvPicPr>
          <p:cNvPr id="1032" name="Picture 1" descr="moffett_corner_0205989756.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9060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mj-lt"/>
          <a:ea typeface="+mj-ea"/>
          <a:cs typeface="ＭＳ Ｐゴシック" charset="0"/>
        </a:defRPr>
      </a:lvl1pPr>
      <a:lvl2pPr algn="l" rtl="0" eaLnBrk="1" fontAlgn="base" hangingPunct="1">
        <a:spcBef>
          <a:spcPct val="0"/>
        </a:spcBef>
        <a:spcAft>
          <a:spcPct val="0"/>
        </a:spcAft>
        <a:defRPr sz="3200" b="1">
          <a:solidFill>
            <a:schemeClr val="tx1"/>
          </a:solidFill>
          <a:latin typeface="Verdana" charset="0"/>
          <a:ea typeface="ＭＳ Ｐゴシック" charset="0"/>
          <a:cs typeface="ＭＳ Ｐゴシック" charset="0"/>
        </a:defRPr>
      </a:lvl2pPr>
      <a:lvl3pPr algn="l" rtl="0" eaLnBrk="1" fontAlgn="base" hangingPunct="1">
        <a:spcBef>
          <a:spcPct val="0"/>
        </a:spcBef>
        <a:spcAft>
          <a:spcPct val="0"/>
        </a:spcAft>
        <a:defRPr sz="3200" b="1">
          <a:solidFill>
            <a:schemeClr val="tx1"/>
          </a:solidFill>
          <a:latin typeface="Verdana" charset="0"/>
          <a:ea typeface="ＭＳ Ｐゴシック" charset="0"/>
          <a:cs typeface="ＭＳ Ｐゴシック" charset="0"/>
        </a:defRPr>
      </a:lvl3pPr>
      <a:lvl4pPr algn="l" rtl="0" eaLnBrk="1" fontAlgn="base" hangingPunct="1">
        <a:spcBef>
          <a:spcPct val="0"/>
        </a:spcBef>
        <a:spcAft>
          <a:spcPct val="0"/>
        </a:spcAft>
        <a:defRPr sz="3200" b="1">
          <a:solidFill>
            <a:schemeClr val="tx1"/>
          </a:solidFill>
          <a:latin typeface="Verdana" charset="0"/>
          <a:ea typeface="ＭＳ Ｐゴシック" charset="0"/>
          <a:cs typeface="ＭＳ Ｐゴシック" charset="0"/>
        </a:defRPr>
      </a:lvl4pPr>
      <a:lvl5pPr algn="l" rtl="0" eaLnBrk="1" fontAlgn="base" hangingPunct="1">
        <a:spcBef>
          <a:spcPct val="0"/>
        </a:spcBef>
        <a:spcAft>
          <a:spcPct val="0"/>
        </a:spcAft>
        <a:defRPr sz="3200" b="1">
          <a:solidFill>
            <a:schemeClr val="tx1"/>
          </a:solidFill>
          <a:latin typeface="Verdana" charset="0"/>
          <a:ea typeface="ＭＳ Ｐゴシック" charset="0"/>
          <a:cs typeface="ＭＳ Ｐゴシック" charset="0"/>
        </a:defRPr>
      </a:lvl5pPr>
      <a:lvl6pPr marL="457200" algn="l" rtl="0" eaLnBrk="1" fontAlgn="base" hangingPunct="1">
        <a:spcBef>
          <a:spcPct val="0"/>
        </a:spcBef>
        <a:spcAft>
          <a:spcPct val="0"/>
        </a:spcAft>
        <a:defRPr sz="3200" b="1">
          <a:solidFill>
            <a:schemeClr val="tx1"/>
          </a:solidFill>
          <a:latin typeface="Verdana" charset="0"/>
          <a:ea typeface="ＭＳ Ｐゴシック" charset="0"/>
        </a:defRPr>
      </a:lvl6pPr>
      <a:lvl7pPr marL="914400" algn="l" rtl="0" eaLnBrk="1" fontAlgn="base" hangingPunct="1">
        <a:spcBef>
          <a:spcPct val="0"/>
        </a:spcBef>
        <a:spcAft>
          <a:spcPct val="0"/>
        </a:spcAft>
        <a:defRPr sz="3200" b="1">
          <a:solidFill>
            <a:schemeClr val="tx1"/>
          </a:solidFill>
          <a:latin typeface="Verdana" charset="0"/>
          <a:ea typeface="ＭＳ Ｐゴシック" charset="0"/>
        </a:defRPr>
      </a:lvl7pPr>
      <a:lvl8pPr marL="1371600" algn="l" rtl="0" eaLnBrk="1" fontAlgn="base" hangingPunct="1">
        <a:spcBef>
          <a:spcPct val="0"/>
        </a:spcBef>
        <a:spcAft>
          <a:spcPct val="0"/>
        </a:spcAft>
        <a:defRPr sz="3200" b="1">
          <a:solidFill>
            <a:schemeClr val="tx1"/>
          </a:solidFill>
          <a:latin typeface="Verdana" charset="0"/>
          <a:ea typeface="ＭＳ Ｐゴシック" charset="0"/>
        </a:defRPr>
      </a:lvl8pPr>
      <a:lvl9pPr marL="1828800" algn="l" rtl="0" eaLnBrk="1" fontAlgn="base" hangingPunct="1">
        <a:spcBef>
          <a:spcPct val="0"/>
        </a:spcBef>
        <a:spcAft>
          <a:spcPct val="0"/>
        </a:spcAft>
        <a:defRPr sz="3200" b="1">
          <a:solidFill>
            <a:schemeClr val="tx1"/>
          </a:solidFill>
          <a:latin typeface="Verdana" charset="0"/>
          <a:ea typeface="ＭＳ Ｐゴシック"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800">
                <a:latin typeface="Verdana" charset="0"/>
              </a:rPr>
              <a:t>The Asset Market Approach </a:t>
            </a:r>
            <a:br>
              <a:rPr lang="en-US" sz="2800">
                <a:latin typeface="Verdana" charset="0"/>
              </a:rPr>
            </a:br>
            <a:r>
              <a:rPr lang="en-US" sz="2800">
                <a:latin typeface="Verdana" charset="0"/>
              </a:rPr>
              <a:t>to Forecasting</a:t>
            </a:r>
          </a:p>
        </p:txBody>
      </p:sp>
      <p:sp>
        <p:nvSpPr>
          <p:cNvPr id="14339" name="Rectangle 3"/>
          <p:cNvSpPr>
            <a:spLocks noGrp="1" noChangeArrowheads="1"/>
          </p:cNvSpPr>
          <p:nvPr>
            <p:ph idx="1"/>
          </p:nvPr>
        </p:nvSpPr>
        <p:spPr>
          <a:xfrm>
            <a:off x="381000" y="1524000"/>
            <a:ext cx="8077200" cy="4648200"/>
          </a:xfrm>
        </p:spPr>
        <p:txBody>
          <a:bodyPr/>
          <a:lstStyle/>
          <a:p>
            <a:pPr eaLnBrk="1" hangingPunct="1">
              <a:lnSpc>
                <a:spcPct val="90000"/>
              </a:lnSpc>
            </a:pPr>
            <a:r>
              <a:rPr lang="en-US" sz="2000">
                <a:latin typeface="Verdana" charset="0"/>
              </a:rPr>
              <a:t>The </a:t>
            </a:r>
            <a:r>
              <a:rPr lang="en-US" sz="2000" i="1">
                <a:latin typeface="Verdana" charset="0"/>
              </a:rPr>
              <a:t>asset market approach</a:t>
            </a:r>
            <a:r>
              <a:rPr lang="en-US" sz="2000">
                <a:latin typeface="Verdana" charset="0"/>
              </a:rPr>
              <a:t> assumes that whether foreigners are willing to hold claims in monetary form depends on a set drivers (among others):</a:t>
            </a:r>
          </a:p>
          <a:p>
            <a:pPr lvl="1" eaLnBrk="1" hangingPunct="1">
              <a:lnSpc>
                <a:spcPct val="90000"/>
              </a:lnSpc>
              <a:spcBef>
                <a:spcPct val="40000"/>
              </a:spcBef>
            </a:pPr>
            <a:r>
              <a:rPr lang="en-US" sz="2000">
                <a:latin typeface="Verdana" charset="0"/>
              </a:rPr>
              <a:t>Relative real interest rates</a:t>
            </a:r>
          </a:p>
          <a:p>
            <a:pPr lvl="1" eaLnBrk="1" hangingPunct="1">
              <a:lnSpc>
                <a:spcPct val="90000"/>
              </a:lnSpc>
              <a:spcBef>
                <a:spcPct val="40000"/>
              </a:spcBef>
            </a:pPr>
            <a:r>
              <a:rPr lang="en-US" sz="2000">
                <a:latin typeface="Verdana" charset="0"/>
              </a:rPr>
              <a:t>Prospects for economic growth</a:t>
            </a:r>
          </a:p>
          <a:p>
            <a:pPr lvl="1" eaLnBrk="1" hangingPunct="1">
              <a:lnSpc>
                <a:spcPct val="90000"/>
              </a:lnSpc>
              <a:spcBef>
                <a:spcPct val="40000"/>
              </a:spcBef>
            </a:pPr>
            <a:r>
              <a:rPr lang="en-US" sz="2000">
                <a:latin typeface="Verdana" charset="0"/>
              </a:rPr>
              <a:t>Capital market liquidity</a:t>
            </a:r>
          </a:p>
          <a:p>
            <a:pPr lvl="1" eaLnBrk="1" hangingPunct="1">
              <a:lnSpc>
                <a:spcPct val="90000"/>
              </a:lnSpc>
              <a:spcBef>
                <a:spcPct val="40000"/>
              </a:spcBef>
            </a:pPr>
            <a:r>
              <a:rPr lang="en-US" sz="2000">
                <a:latin typeface="Verdana" charset="0"/>
              </a:rPr>
              <a:t>A country’s economic and social infrastructure</a:t>
            </a:r>
          </a:p>
          <a:p>
            <a:pPr lvl="1" eaLnBrk="1" hangingPunct="1">
              <a:lnSpc>
                <a:spcPct val="90000"/>
              </a:lnSpc>
              <a:spcBef>
                <a:spcPct val="40000"/>
              </a:spcBef>
            </a:pPr>
            <a:r>
              <a:rPr lang="en-US" sz="2000">
                <a:latin typeface="Verdana" charset="0"/>
              </a:rPr>
              <a:t>Political safety</a:t>
            </a:r>
          </a:p>
          <a:p>
            <a:pPr lvl="1" eaLnBrk="1" hangingPunct="1">
              <a:lnSpc>
                <a:spcPct val="90000"/>
              </a:lnSpc>
              <a:spcBef>
                <a:spcPct val="40000"/>
              </a:spcBef>
            </a:pPr>
            <a:r>
              <a:rPr lang="en-US" sz="2000">
                <a:latin typeface="Verdana" charset="0"/>
              </a:rPr>
              <a:t>Corporate governance practices</a:t>
            </a:r>
          </a:p>
          <a:p>
            <a:pPr lvl="1" eaLnBrk="1" hangingPunct="1">
              <a:lnSpc>
                <a:spcPct val="90000"/>
              </a:lnSpc>
              <a:spcBef>
                <a:spcPct val="40000"/>
              </a:spcBef>
            </a:pPr>
            <a:r>
              <a:rPr lang="en-US" sz="2000">
                <a:latin typeface="Verdana" charset="0"/>
              </a:rPr>
              <a:t>Contagion (spread of a crisis within a region)</a:t>
            </a:r>
          </a:p>
          <a:p>
            <a:pPr lvl="1" eaLnBrk="1" hangingPunct="1">
              <a:lnSpc>
                <a:spcPct val="90000"/>
              </a:lnSpc>
              <a:spcBef>
                <a:spcPct val="40000"/>
              </a:spcBef>
            </a:pPr>
            <a:r>
              <a:rPr lang="en-US" sz="2000">
                <a:latin typeface="Verdana" charset="0"/>
              </a:rPr>
              <a:t>Speculation</a:t>
            </a:r>
          </a:p>
        </p:txBody>
      </p:sp>
      <p:sp>
        <p:nvSpPr>
          <p:cNvPr id="14340"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eaLnBrk="1" hangingPunct="1">
              <a:spcBef>
                <a:spcPct val="50000"/>
              </a:spcBef>
            </a:pPr>
            <a:r>
              <a:rPr lang="en-US" b="1">
                <a:latin typeface="Tahoma" charset="0"/>
                <a:ea typeface="ヒラギノ角ゴ Pro W3" charset="0"/>
                <a:cs typeface="ヒラギノ角ゴ Pro W3" charset="0"/>
              </a:rPr>
              <a:t>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lIns="91440" tIns="45720" rIns="91440" bIns="45720"/>
          <a:lstStyle/>
          <a:p>
            <a:pPr eaLnBrk="1" hangingPunct="1"/>
            <a:r>
              <a:rPr lang="en-US" sz="2800">
                <a:latin typeface="Verdana" charset="0"/>
              </a:rPr>
              <a:t>Currency Market Intervention</a:t>
            </a:r>
          </a:p>
        </p:txBody>
      </p:sp>
      <p:sp>
        <p:nvSpPr>
          <p:cNvPr id="4" name="Content Placeholder 2"/>
          <p:cNvSpPr txBox="1">
            <a:spLocks/>
          </p:cNvSpPr>
          <p:nvPr/>
        </p:nvSpPr>
        <p:spPr>
          <a:xfrm>
            <a:off x="304800" y="1447800"/>
            <a:ext cx="8294688" cy="4724400"/>
          </a:xfrm>
          <a:prstGeom prst="rect">
            <a:avLst/>
          </a:prstGeom>
        </p:spPr>
        <p:txBody>
          <a:bodyPr/>
          <a:lstStyle>
            <a:lvl1pPr>
              <a:defRPr sz="2800">
                <a:solidFill>
                  <a:schemeClr val="tx1"/>
                </a:solidFill>
                <a:latin typeface="Verdana" charset="0"/>
                <a:ea typeface="ＭＳ Ｐゴシック" charset="0"/>
              </a:defRPr>
            </a:lvl1pPr>
            <a:lvl2pPr>
              <a:defRPr sz="2400">
                <a:solidFill>
                  <a:schemeClr val="tx1"/>
                </a:solidFill>
                <a:latin typeface="Verdana" charset="0"/>
                <a:ea typeface="ＭＳ Ｐゴシック" charset="0"/>
              </a:defRPr>
            </a:lvl2pPr>
            <a:lvl3pPr>
              <a:defRPr sz="2000">
                <a:solidFill>
                  <a:schemeClr val="tx1"/>
                </a:solidFill>
                <a:latin typeface="Verdana" charset="0"/>
                <a:ea typeface="ＭＳ Ｐゴシック" charset="0"/>
              </a:defRPr>
            </a:lvl3pPr>
            <a:lvl4pPr>
              <a:defRPr>
                <a:solidFill>
                  <a:schemeClr val="tx1"/>
                </a:solidFill>
                <a:latin typeface="Verdana" charset="0"/>
                <a:ea typeface="ＭＳ Ｐゴシック" charset="0"/>
              </a:defRPr>
            </a:lvl4pPr>
            <a:lvl5pPr>
              <a:defRPr>
                <a:solidFill>
                  <a:schemeClr val="tx1"/>
                </a:solidFill>
                <a:latin typeface="Verdana" charset="0"/>
                <a:ea typeface="ＭＳ Ｐゴシック" charset="0"/>
              </a:defRPr>
            </a:lvl5pPr>
            <a:lvl6pPr eaLnBrk="0" hangingPunct="0">
              <a:defRPr>
                <a:solidFill>
                  <a:schemeClr val="tx1"/>
                </a:solidFill>
                <a:latin typeface="Verdana" charset="0"/>
                <a:ea typeface="ＭＳ Ｐゴシック" charset="0"/>
              </a:defRPr>
            </a:lvl6pPr>
            <a:lvl7pPr eaLnBrk="0" hangingPunct="0">
              <a:defRPr>
                <a:solidFill>
                  <a:schemeClr val="tx1"/>
                </a:solidFill>
                <a:latin typeface="Verdana" charset="0"/>
                <a:ea typeface="ＭＳ Ｐゴシック" charset="0"/>
              </a:defRPr>
            </a:lvl7pPr>
            <a:lvl8pPr eaLnBrk="0" hangingPunct="0">
              <a:defRPr>
                <a:solidFill>
                  <a:schemeClr val="tx1"/>
                </a:solidFill>
                <a:latin typeface="Verdana" charset="0"/>
                <a:ea typeface="ＭＳ Ｐゴシック" charset="0"/>
              </a:defRPr>
            </a:lvl8pPr>
            <a:lvl9pPr eaLnBrk="0" hangingPunct="0">
              <a:defRPr>
                <a:solidFill>
                  <a:schemeClr val="tx1"/>
                </a:solidFill>
                <a:latin typeface="Verdana" charset="0"/>
                <a:ea typeface="ＭＳ Ｐゴシック" charset="0"/>
              </a:defRPr>
            </a:lvl9pPr>
          </a:lstStyle>
          <a:p>
            <a:pPr marL="342900" indent="-342900" eaLnBrk="1" hangingPunct="1">
              <a:spcBef>
                <a:spcPct val="20000"/>
              </a:spcBef>
              <a:buFontTx/>
              <a:buChar char="•"/>
            </a:pPr>
            <a:r>
              <a:rPr lang="en-US" sz="2400"/>
              <a:t>Foreign currency intervention is the active management, manipulation, or intervention in the market’s valuation of a country’s currency.</a:t>
            </a:r>
          </a:p>
          <a:p>
            <a:pPr marL="342900" indent="-342900" eaLnBrk="1" hangingPunct="1">
              <a:spcBef>
                <a:spcPct val="20000"/>
              </a:spcBef>
              <a:buFontTx/>
              <a:buChar char="•"/>
            </a:pPr>
            <a:r>
              <a:rPr lang="en-US" sz="2400"/>
              <a:t>Why Intervene?</a:t>
            </a:r>
          </a:p>
          <a:p>
            <a:pPr marL="742950" lvl="1" indent="-285750" eaLnBrk="1" hangingPunct="1">
              <a:spcBef>
                <a:spcPct val="20000"/>
              </a:spcBef>
              <a:buFontTx/>
              <a:buChar char="–"/>
            </a:pPr>
            <a:r>
              <a:rPr lang="en-US" sz="2000"/>
              <a:t>Fight inflation (strong currency)</a:t>
            </a:r>
          </a:p>
          <a:p>
            <a:pPr marL="742950" lvl="1" indent="-285750" eaLnBrk="1" hangingPunct="1">
              <a:spcBef>
                <a:spcPct val="20000"/>
              </a:spcBef>
              <a:buFontTx/>
              <a:buChar char="–"/>
            </a:pPr>
            <a:r>
              <a:rPr lang="en-US" sz="2000"/>
              <a:t>Fight slow economic growth (weak currency)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lIns="91440" tIns="45720" rIns="91440" bIns="45720"/>
          <a:lstStyle/>
          <a:p>
            <a:pPr eaLnBrk="1" hangingPunct="1"/>
            <a:r>
              <a:rPr lang="en-US" sz="2800">
                <a:latin typeface="Verdana" charset="0"/>
              </a:rPr>
              <a:t>Intervention Methods</a:t>
            </a:r>
          </a:p>
        </p:txBody>
      </p:sp>
      <p:sp>
        <p:nvSpPr>
          <p:cNvPr id="16387" name="Content Placeholder 2"/>
          <p:cNvSpPr>
            <a:spLocks noGrp="1"/>
          </p:cNvSpPr>
          <p:nvPr>
            <p:ph idx="4294967295"/>
          </p:nvPr>
        </p:nvSpPr>
        <p:spPr/>
        <p:txBody>
          <a:bodyPr lIns="91440" tIns="45720" rIns="91440" bIns="45720"/>
          <a:lstStyle/>
          <a:p>
            <a:pPr eaLnBrk="1" hangingPunct="1"/>
            <a:r>
              <a:rPr lang="en-US" sz="2400">
                <a:latin typeface="Verdana" charset="0"/>
              </a:rPr>
              <a:t>Determined by </a:t>
            </a:r>
          </a:p>
          <a:p>
            <a:pPr lvl="1" eaLnBrk="1" hangingPunct="1"/>
            <a:r>
              <a:rPr lang="en-US" sz="2000">
                <a:latin typeface="Verdana" charset="0"/>
              </a:rPr>
              <a:t>magnitude of a country’s economy, </a:t>
            </a:r>
          </a:p>
          <a:p>
            <a:pPr lvl="1" eaLnBrk="1" hangingPunct="1"/>
            <a:r>
              <a:rPr lang="en-US" sz="2000">
                <a:latin typeface="Verdana" charset="0"/>
              </a:rPr>
              <a:t>magnitude of trading in it’s currency, and </a:t>
            </a:r>
          </a:p>
          <a:p>
            <a:pPr lvl="1" eaLnBrk="1" hangingPunct="1"/>
            <a:r>
              <a:rPr lang="en-US" sz="2000">
                <a:latin typeface="Verdana" charset="0"/>
              </a:rPr>
              <a:t>the country’s financial market development</a:t>
            </a:r>
          </a:p>
          <a:p>
            <a:pPr eaLnBrk="1" hangingPunct="1"/>
            <a:r>
              <a:rPr lang="en-US" sz="2400">
                <a:latin typeface="Verdana" charset="0"/>
              </a:rPr>
              <a:t>Types</a:t>
            </a:r>
          </a:p>
          <a:p>
            <a:pPr lvl="1" eaLnBrk="1" hangingPunct="1"/>
            <a:r>
              <a:rPr lang="en-US" sz="2000">
                <a:latin typeface="Verdana" charset="0"/>
              </a:rPr>
              <a:t>Direct Intervention </a:t>
            </a:r>
          </a:p>
          <a:p>
            <a:pPr lvl="1" eaLnBrk="1" hangingPunct="1"/>
            <a:r>
              <a:rPr lang="en-US" sz="2000">
                <a:latin typeface="Verdana" charset="0"/>
              </a:rPr>
              <a:t>Coordinated Intervention </a:t>
            </a:r>
          </a:p>
          <a:p>
            <a:pPr lvl="1" eaLnBrk="1" hangingPunct="1"/>
            <a:r>
              <a:rPr lang="en-US" sz="2000">
                <a:latin typeface="Verdana" charset="0"/>
              </a:rPr>
              <a:t>Indirect Intervention</a:t>
            </a:r>
          </a:p>
          <a:p>
            <a:pPr eaLnBrk="1" hangingPunct="1"/>
            <a:endParaRPr lang="en-US" sz="2000">
              <a:latin typeface="Verdana" charset="0"/>
            </a:endParaRPr>
          </a:p>
          <a:p>
            <a:pPr eaLnBrk="1" hangingPunct="1"/>
            <a:endParaRPr lang="en-US" sz="2000">
              <a:latin typeface="Verdana"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lIns="91440" tIns="45720" rIns="91440" bIns="45720"/>
          <a:lstStyle/>
          <a:p>
            <a:pPr eaLnBrk="1" hangingPunct="1"/>
            <a:r>
              <a:rPr lang="en-US" sz="2800">
                <a:latin typeface="Verdana" charset="0"/>
              </a:rPr>
              <a:t>Currency Market Intervention</a:t>
            </a:r>
          </a:p>
        </p:txBody>
      </p:sp>
      <p:sp>
        <p:nvSpPr>
          <p:cNvPr id="17411" name="Content Placeholder 2"/>
          <p:cNvSpPr>
            <a:spLocks noGrp="1"/>
          </p:cNvSpPr>
          <p:nvPr>
            <p:ph idx="4294967295"/>
          </p:nvPr>
        </p:nvSpPr>
        <p:spPr/>
        <p:txBody>
          <a:bodyPr lIns="91440" tIns="45720" rIns="91440" bIns="45720"/>
          <a:lstStyle/>
          <a:p>
            <a:pPr eaLnBrk="1" hangingPunct="1"/>
            <a:r>
              <a:rPr lang="en-US" sz="2400">
                <a:latin typeface="Verdana" charset="0"/>
              </a:rPr>
              <a:t>Capital Controls - This is the restriction of access to foreign currency by government. This involves limiting the ability to exchange domestic currency for foreign currency</a:t>
            </a:r>
          </a:p>
          <a:p>
            <a:pPr lvl="1" eaLnBrk="1" hangingPunct="1"/>
            <a:r>
              <a:rPr lang="en-US" sz="2000">
                <a:latin typeface="Verdana" charset="0"/>
              </a:rPr>
              <a:t>The Chinese regulation of access and trading of the Chinese Yuan is a prime example over the use of capital controls over currency value.</a:t>
            </a:r>
          </a:p>
          <a:p>
            <a:pPr lvl="1" eaLnBrk="1" hangingPunct="1"/>
            <a:endParaRPr lang="en-US" sz="1800">
              <a:latin typeface="Verdana"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Disequilibria: Exchange Rates in Emerging Markets</a:t>
            </a:r>
          </a:p>
        </p:txBody>
      </p:sp>
      <p:sp>
        <p:nvSpPr>
          <p:cNvPr id="18435" name="Rectangle 7"/>
          <p:cNvSpPr>
            <a:spLocks noGrp="1" noChangeArrowheads="1"/>
          </p:cNvSpPr>
          <p:nvPr>
            <p:ph type="body" idx="4294967295"/>
          </p:nvPr>
        </p:nvSpPr>
        <p:spPr>
          <a:xfrm>
            <a:off x="304800" y="1524000"/>
            <a:ext cx="8521700" cy="4216400"/>
          </a:xfrm>
        </p:spPr>
        <p:txBody>
          <a:bodyPr lIns="91440" tIns="45720" rIns="91440" bIns="45720"/>
          <a:lstStyle/>
          <a:p>
            <a:pPr eaLnBrk="1" hangingPunct="1"/>
            <a:r>
              <a:rPr lang="en-US" sz="2400">
                <a:latin typeface="Verdana" charset="0"/>
              </a:rPr>
              <a:t>Although the three different schools of thought on exchange rate determination make understanding exchange rates appear to be straightforward, that is rarely the case</a:t>
            </a:r>
          </a:p>
          <a:p>
            <a:pPr eaLnBrk="1" hangingPunct="1"/>
            <a:r>
              <a:rPr lang="en-US" sz="2400">
                <a:latin typeface="Verdana" charset="0"/>
              </a:rPr>
              <a:t>The problem lies not in the theories but in the relevance of the assumptions underlying each theory</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The Asian Crisis – July 1997</a:t>
            </a:r>
          </a:p>
        </p:txBody>
      </p:sp>
      <p:sp>
        <p:nvSpPr>
          <p:cNvPr id="4" name="Rectangle 3"/>
          <p:cNvSpPr txBox="1">
            <a:spLocks noChangeArrowheads="1"/>
          </p:cNvSpPr>
          <p:nvPr/>
        </p:nvSpPr>
        <p:spPr>
          <a:xfrm>
            <a:off x="381000" y="1447800"/>
            <a:ext cx="8382000" cy="4648200"/>
          </a:xfrm>
          <a:prstGeom prst="rect">
            <a:avLst/>
          </a:prstGeom>
        </p:spPr>
        <p:txBody>
          <a:bodyPr/>
          <a:lstStyle>
            <a:lvl1pPr>
              <a:defRPr sz="2800">
                <a:solidFill>
                  <a:schemeClr val="tx1"/>
                </a:solidFill>
                <a:latin typeface="Verdana" charset="0"/>
                <a:ea typeface="ＭＳ Ｐゴシック" charset="0"/>
              </a:defRPr>
            </a:lvl1pPr>
            <a:lvl2pPr>
              <a:defRPr sz="2400">
                <a:solidFill>
                  <a:schemeClr val="tx1"/>
                </a:solidFill>
                <a:latin typeface="Verdana" charset="0"/>
                <a:ea typeface="ＭＳ Ｐゴシック" charset="0"/>
              </a:defRPr>
            </a:lvl2pPr>
            <a:lvl3pPr>
              <a:defRPr sz="2000">
                <a:solidFill>
                  <a:schemeClr val="tx1"/>
                </a:solidFill>
                <a:latin typeface="Verdana" charset="0"/>
                <a:ea typeface="ＭＳ Ｐゴシック" charset="0"/>
              </a:defRPr>
            </a:lvl3pPr>
            <a:lvl4pPr>
              <a:defRPr>
                <a:solidFill>
                  <a:schemeClr val="tx1"/>
                </a:solidFill>
                <a:latin typeface="Verdana" charset="0"/>
                <a:ea typeface="ＭＳ Ｐゴシック" charset="0"/>
              </a:defRPr>
            </a:lvl4pPr>
            <a:lvl5pPr>
              <a:defRPr>
                <a:solidFill>
                  <a:schemeClr val="tx1"/>
                </a:solidFill>
                <a:latin typeface="Verdana" charset="0"/>
                <a:ea typeface="ＭＳ Ｐゴシック" charset="0"/>
              </a:defRPr>
            </a:lvl5pPr>
            <a:lvl6pPr eaLnBrk="0" hangingPunct="0">
              <a:defRPr>
                <a:solidFill>
                  <a:schemeClr val="tx1"/>
                </a:solidFill>
                <a:latin typeface="Verdana" charset="0"/>
                <a:ea typeface="ＭＳ Ｐゴシック" charset="0"/>
              </a:defRPr>
            </a:lvl6pPr>
            <a:lvl7pPr eaLnBrk="0" hangingPunct="0">
              <a:defRPr>
                <a:solidFill>
                  <a:schemeClr val="tx1"/>
                </a:solidFill>
                <a:latin typeface="Verdana" charset="0"/>
                <a:ea typeface="ＭＳ Ｐゴシック" charset="0"/>
              </a:defRPr>
            </a:lvl7pPr>
            <a:lvl8pPr eaLnBrk="0" hangingPunct="0">
              <a:defRPr>
                <a:solidFill>
                  <a:schemeClr val="tx1"/>
                </a:solidFill>
                <a:latin typeface="Verdana" charset="0"/>
                <a:ea typeface="ＭＳ Ｐゴシック" charset="0"/>
              </a:defRPr>
            </a:lvl8pPr>
            <a:lvl9pPr eaLnBrk="0" hangingPunct="0">
              <a:defRPr>
                <a:solidFill>
                  <a:schemeClr val="tx1"/>
                </a:solidFill>
                <a:latin typeface="Verdana" charset="0"/>
                <a:ea typeface="ＭＳ Ｐゴシック" charset="0"/>
              </a:defRPr>
            </a:lvl9pPr>
          </a:lstStyle>
          <a:p>
            <a:pPr marL="342900" indent="-342900" eaLnBrk="1" hangingPunct="1">
              <a:lnSpc>
                <a:spcPct val="80000"/>
              </a:lnSpc>
              <a:spcBef>
                <a:spcPct val="20000"/>
              </a:spcBef>
              <a:buFontTx/>
              <a:buChar char="•"/>
            </a:pPr>
            <a:r>
              <a:rPr lang="en-US" sz="2400"/>
              <a:t>Roots </a:t>
            </a:r>
          </a:p>
          <a:p>
            <a:pPr marL="742950" lvl="1" indent="-285750" eaLnBrk="1" hangingPunct="1">
              <a:lnSpc>
                <a:spcPct val="80000"/>
              </a:lnSpc>
              <a:spcBef>
                <a:spcPct val="20000"/>
              </a:spcBef>
              <a:buFontTx/>
              <a:buChar char="–"/>
            </a:pPr>
            <a:r>
              <a:rPr lang="en-US" sz="2000"/>
              <a:t>fundamental change in the economics of the region, the transition of nations from being net exporters to net importers</a:t>
            </a:r>
          </a:p>
          <a:p>
            <a:pPr marL="742950" lvl="1" indent="-285750" eaLnBrk="1" hangingPunct="1">
              <a:lnSpc>
                <a:spcPct val="80000"/>
              </a:lnSpc>
              <a:spcBef>
                <a:spcPct val="50000"/>
              </a:spcBef>
              <a:buFontTx/>
              <a:buChar char="–"/>
            </a:pPr>
            <a:r>
              <a:rPr lang="en-US" sz="2000"/>
              <a:t>excess capital inflows into Thailand in 1996 and early 1997</a:t>
            </a:r>
          </a:p>
          <a:p>
            <a:pPr marL="342900" indent="-342900" eaLnBrk="1" hangingPunct="1">
              <a:lnSpc>
                <a:spcPct val="80000"/>
              </a:lnSpc>
              <a:spcBef>
                <a:spcPct val="50000"/>
              </a:spcBef>
              <a:buFontTx/>
              <a:buChar char="•"/>
            </a:pPr>
            <a:r>
              <a:rPr lang="en-US" sz="2400"/>
              <a:t>As the investment “bubble” expanded, some questioned the ability of the economy to repay the rising amount of debt and the Thai baht came under attack.</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The Asian Crisis – July 1997</a:t>
            </a:r>
          </a:p>
        </p:txBody>
      </p:sp>
      <p:sp>
        <p:nvSpPr>
          <p:cNvPr id="3" name="Rectangle 3"/>
          <p:cNvSpPr txBox="1">
            <a:spLocks noChangeArrowheads="1"/>
          </p:cNvSpPr>
          <p:nvPr/>
        </p:nvSpPr>
        <p:spPr>
          <a:xfrm>
            <a:off x="381000" y="1524000"/>
            <a:ext cx="8077200" cy="4572000"/>
          </a:xfrm>
          <a:prstGeom prst="rect">
            <a:avLst/>
          </a:prstGeom>
        </p:spPr>
        <p:txBody>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defRPr/>
            </a:pPr>
            <a:r>
              <a:rPr lang="en-US" altLang="en-US" sz="2400" kern="0" dirty="0" smtClean="0"/>
              <a:t>The Thai government intervened directly (using reserves) and indirectly by raising interest rates in support of the currency</a:t>
            </a:r>
          </a:p>
          <a:p>
            <a:pPr eaLnBrk="1" hangingPunct="1">
              <a:spcBef>
                <a:spcPct val="50000"/>
              </a:spcBef>
              <a:defRPr/>
            </a:pPr>
            <a:r>
              <a:rPr lang="en-US" altLang="en-US" sz="2400" kern="0" dirty="0" smtClean="0"/>
              <a:t>Soon thereafter, the markets ground to a halt and the Thai central bank allowed the </a:t>
            </a:r>
            <a:r>
              <a:rPr lang="en-US" altLang="en-US" sz="2400" kern="0" dirty="0" err="1" smtClean="0"/>
              <a:t>bhat</a:t>
            </a:r>
            <a:r>
              <a:rPr lang="en-US" altLang="en-US" sz="2400" kern="0" dirty="0" smtClean="0"/>
              <a:t> to float</a:t>
            </a:r>
          </a:p>
          <a:p>
            <a:pPr eaLnBrk="1" hangingPunct="1">
              <a:spcBef>
                <a:spcPct val="50000"/>
              </a:spcBef>
              <a:defRPr/>
            </a:pPr>
            <a:r>
              <a:rPr lang="en-US" altLang="en-US" sz="2400" kern="0" dirty="0" smtClean="0"/>
              <a:t>The </a:t>
            </a:r>
            <a:r>
              <a:rPr lang="en-US" altLang="en-US" sz="2400" kern="0" dirty="0" err="1" smtClean="0"/>
              <a:t>bhat</a:t>
            </a:r>
            <a:r>
              <a:rPr lang="en-US" altLang="en-US" sz="2400" kern="0" dirty="0" smtClean="0"/>
              <a:t> fell dramatically and soon other Asian currencies (Philippine peso, Malaysian ringgit and the Indonesian rupiah) came under speculative attack</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ChangeArrowheads="1"/>
          </p:cNvSpPr>
          <p:nvPr/>
        </p:nvSpPr>
        <p:spPr bwMode="auto">
          <a:xfrm>
            <a:off x="1143000" y="228600"/>
            <a:ext cx="800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50000"/>
              </a:spcBef>
            </a:pPr>
            <a:r>
              <a:rPr lang="en-US" sz="2800" b="1">
                <a:cs typeface="Times New Roman" charset="0"/>
              </a:rPr>
              <a:t>Exhibit 8.3  The Thai Baht and the Asian Crisis</a:t>
            </a:r>
            <a:endParaRPr lang="en-US" sz="2800">
              <a:cs typeface="Times New Roman" charset="0"/>
            </a:endParaRPr>
          </a:p>
        </p:txBody>
      </p:sp>
      <p:pic>
        <p:nvPicPr>
          <p:cNvPr id="3" name="Picture 2" descr="ex08_03.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905000"/>
            <a:ext cx="8001000" cy="4041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The Asian Crisis – July 1997</a:t>
            </a:r>
          </a:p>
        </p:txBody>
      </p:sp>
      <p:sp>
        <p:nvSpPr>
          <p:cNvPr id="4" name="Rectangle 3"/>
          <p:cNvSpPr txBox="1">
            <a:spLocks noChangeArrowheads="1"/>
          </p:cNvSpPr>
          <p:nvPr/>
        </p:nvSpPr>
        <p:spPr>
          <a:xfrm>
            <a:off x="381000" y="1447800"/>
            <a:ext cx="8382000" cy="4648200"/>
          </a:xfrm>
          <a:prstGeom prst="rect">
            <a:avLst/>
          </a:prstGeom>
        </p:spPr>
        <p:txBody>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defRPr/>
            </a:pPr>
            <a:r>
              <a:rPr lang="en-US" altLang="en-US" sz="2400" kern="0" dirty="0" smtClean="0"/>
              <a:t>The Asian economic crisis (which was much more than just a currency collapse) had many roots besides traditional balance of payments difficulties:</a:t>
            </a:r>
          </a:p>
          <a:p>
            <a:pPr lvl="1" eaLnBrk="1" hangingPunct="1">
              <a:spcBef>
                <a:spcPct val="40000"/>
              </a:spcBef>
              <a:defRPr/>
            </a:pPr>
            <a:r>
              <a:rPr lang="en-US" altLang="en-US" sz="2000" kern="0" dirty="0" smtClean="0">
                <a:ea typeface="+mn-ea"/>
              </a:rPr>
              <a:t>Corporate socialism</a:t>
            </a:r>
          </a:p>
          <a:p>
            <a:pPr lvl="1" eaLnBrk="1" hangingPunct="1">
              <a:spcBef>
                <a:spcPct val="40000"/>
              </a:spcBef>
              <a:defRPr/>
            </a:pPr>
            <a:r>
              <a:rPr lang="en-US" altLang="en-US" sz="2000" kern="0" dirty="0" smtClean="0">
                <a:ea typeface="+mn-ea"/>
              </a:rPr>
              <a:t>Corporate governance</a:t>
            </a:r>
          </a:p>
          <a:p>
            <a:pPr lvl="1" eaLnBrk="1" hangingPunct="1">
              <a:spcBef>
                <a:spcPct val="40000"/>
              </a:spcBef>
              <a:defRPr/>
            </a:pPr>
            <a:r>
              <a:rPr lang="en-US" altLang="en-US" sz="2000" kern="0" dirty="0" smtClean="0">
                <a:ea typeface="+mn-ea"/>
              </a:rPr>
              <a:t>Banking liquidity and management</a:t>
            </a:r>
          </a:p>
          <a:p>
            <a:pPr eaLnBrk="1" hangingPunct="1">
              <a:spcBef>
                <a:spcPct val="50000"/>
              </a:spcBef>
              <a:defRPr/>
            </a:pPr>
            <a:r>
              <a:rPr lang="en-US" altLang="en-US" sz="2400" kern="0" dirty="0" smtClean="0"/>
              <a:t>What started as a currency crisis became a region-wide recession</a:t>
            </a: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lIns="91440" tIns="45720" rIns="91440" bIns="45720"/>
          <a:lstStyle/>
          <a:p>
            <a:pPr eaLnBrk="1" hangingPunct="1"/>
            <a:r>
              <a:rPr lang="en-US" sz="2800">
                <a:latin typeface="Verdana" charset="0"/>
              </a:rPr>
              <a:t>The Russian Crisis of 1998</a:t>
            </a:r>
          </a:p>
        </p:txBody>
      </p:sp>
      <p:sp>
        <p:nvSpPr>
          <p:cNvPr id="24579" name="Content Placeholder 2"/>
          <p:cNvSpPr>
            <a:spLocks noGrp="1"/>
          </p:cNvSpPr>
          <p:nvPr>
            <p:ph idx="4294967295"/>
          </p:nvPr>
        </p:nvSpPr>
        <p:spPr/>
        <p:txBody>
          <a:bodyPr lIns="91440" tIns="45720" rIns="91440" bIns="45720"/>
          <a:lstStyle/>
          <a:p>
            <a:pPr eaLnBrk="1" hangingPunct="1"/>
            <a:r>
              <a:rPr lang="en-US" sz="2400">
                <a:latin typeface="Verdana" charset="0"/>
              </a:rPr>
              <a:t>1995 – 1998 Russian govt and nongovt borrowing very high, servicing the debt becomes difficult</a:t>
            </a:r>
          </a:p>
          <a:p>
            <a:pPr eaLnBrk="1" hangingPunct="1"/>
            <a:r>
              <a:rPr lang="en-US" sz="2400">
                <a:latin typeface="Verdana" charset="0"/>
              </a:rPr>
              <a:t>Russian exports (commodity-based) values decline after world commodity prices drop as a result of the Asian crisis of 1997 </a:t>
            </a:r>
          </a:p>
          <a:p>
            <a:pPr eaLnBrk="1" hangingPunct="1"/>
            <a:r>
              <a:rPr lang="en-US" sz="2400">
                <a:latin typeface="Verdana" charset="0"/>
              </a:rPr>
              <a:t>The Ruble was under a managed float (1.5% band) with daily interventions by the Russian Central Bank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idx="4294967295"/>
          </p:nvPr>
        </p:nvSpPr>
        <p:spPr/>
        <p:txBody>
          <a:bodyPr lIns="91440" tIns="45720" rIns="91440" bIns="45720"/>
          <a:lstStyle/>
          <a:p>
            <a:pPr eaLnBrk="1" hangingPunct="1"/>
            <a:r>
              <a:rPr lang="en-US" sz="2800">
                <a:latin typeface="Verdana" charset="0"/>
              </a:rPr>
              <a:t>Learning Objectives</a:t>
            </a:r>
          </a:p>
        </p:txBody>
      </p:sp>
      <p:sp>
        <p:nvSpPr>
          <p:cNvPr id="6147" name="Rectangle 5"/>
          <p:cNvSpPr>
            <a:spLocks noGrp="1" noChangeArrowheads="1"/>
          </p:cNvSpPr>
          <p:nvPr>
            <p:ph type="body" idx="4294967295"/>
          </p:nvPr>
        </p:nvSpPr>
        <p:spPr>
          <a:xfrm>
            <a:off x="304800" y="1447800"/>
            <a:ext cx="8382000" cy="4648200"/>
          </a:xfrm>
        </p:spPr>
        <p:txBody>
          <a:bodyPr lIns="91440" tIns="45720" rIns="91440" bIns="45720"/>
          <a:lstStyle/>
          <a:p>
            <a:pPr eaLnBrk="1" hangingPunct="1">
              <a:spcAft>
                <a:spcPts val="600"/>
              </a:spcAft>
            </a:pPr>
            <a:r>
              <a:rPr lang="en-US" sz="2400" dirty="0">
                <a:latin typeface="Verdana" charset="0"/>
              </a:rPr>
              <a:t>Examine how the supply and demand for any currency can be viewed as an asset choice issue within the portfolio of investors</a:t>
            </a:r>
          </a:p>
          <a:p>
            <a:pPr eaLnBrk="1" hangingPunct="1">
              <a:spcAft>
                <a:spcPts val="600"/>
              </a:spcAft>
            </a:pPr>
            <a:r>
              <a:rPr lang="en-US" sz="2400" dirty="0">
                <a:latin typeface="Verdana" charset="0"/>
              </a:rPr>
              <a:t>Explore how the three major approaches to exchange rate determination – parity conditions, the balance of payments, and the asset approach – combine to explain in the numerous emerging market currency crises experienced in recent years</a:t>
            </a:r>
          </a:p>
          <a:p>
            <a:pPr eaLnBrk="1" hangingPunct="1">
              <a:spcAft>
                <a:spcPts val="600"/>
              </a:spcAft>
            </a:pPr>
            <a:r>
              <a:rPr lang="en-US" sz="2400" dirty="0">
                <a:latin typeface="Verdana" charset="0"/>
              </a:rPr>
              <a:t>Observe how forecasters combine technical analysis with the three major theoretical approaches to forecasting exchange rates</a:t>
            </a:r>
          </a:p>
          <a:p>
            <a:pPr eaLnBrk="1" hangingPunct="1"/>
            <a:endParaRPr lang="en-US" sz="2400" dirty="0">
              <a:latin typeface="Verdana" charset="0"/>
            </a:endParaRP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lIns="91440" tIns="45720" rIns="91440" bIns="45720"/>
          <a:lstStyle/>
          <a:p>
            <a:pPr eaLnBrk="1" hangingPunct="1"/>
            <a:r>
              <a:rPr lang="en-US" sz="2800">
                <a:latin typeface="Verdana" charset="0"/>
              </a:rPr>
              <a:t>The Russian Crisis of 1998</a:t>
            </a:r>
          </a:p>
        </p:txBody>
      </p:sp>
      <p:sp>
        <p:nvSpPr>
          <p:cNvPr id="28675" name="Content Placeholder 2"/>
          <p:cNvSpPr>
            <a:spLocks noGrp="1"/>
          </p:cNvSpPr>
          <p:nvPr>
            <p:ph idx="4294967295"/>
          </p:nvPr>
        </p:nvSpPr>
        <p:spPr/>
        <p:txBody>
          <a:bodyPr lIns="91440" tIns="45720" rIns="91440" bIns="45720"/>
          <a:lstStyle/>
          <a:p>
            <a:pPr marL="342900" lvl="1" indent="-342900" eaLnBrk="1" hangingPunct="1">
              <a:buFontTx/>
              <a:buChar char="•"/>
              <a:defRPr/>
            </a:pPr>
            <a:r>
              <a:rPr lang="en-US" altLang="en-US" dirty="0" smtClean="0">
                <a:ea typeface="+mn-ea"/>
                <a:cs typeface="+mn-cs"/>
              </a:rPr>
              <a:t>Capital flight was taking place</a:t>
            </a:r>
          </a:p>
          <a:p>
            <a:pPr marL="342900" lvl="1" indent="-342900" eaLnBrk="1" hangingPunct="1">
              <a:buFontTx/>
              <a:buChar char="•"/>
              <a:defRPr/>
            </a:pPr>
            <a:r>
              <a:rPr lang="en-US" altLang="en-US" dirty="0" smtClean="0">
                <a:ea typeface="+mn-ea"/>
                <a:cs typeface="+mn-cs"/>
              </a:rPr>
              <a:t>August 7 - Russia announces it will raise an extra $1 billion in foreign bonds </a:t>
            </a:r>
          </a:p>
          <a:p>
            <a:pPr marL="342900" lvl="1" indent="-342900" eaLnBrk="1" hangingPunct="1">
              <a:buFontTx/>
              <a:buChar char="•"/>
              <a:defRPr/>
            </a:pPr>
            <a:r>
              <a:rPr lang="en-US" altLang="en-US" dirty="0" smtClean="0">
                <a:ea typeface="+mn-ea"/>
                <a:cs typeface="+mn-cs"/>
              </a:rPr>
              <a:t>August 10 - Stocks drop by 5% on fears that China would cut its currency value  (RUB6.3/USD)</a:t>
            </a:r>
          </a:p>
          <a:p>
            <a:pPr marL="342900" lvl="1" indent="-342900" eaLnBrk="1" hangingPunct="1">
              <a:buFontTx/>
              <a:buChar char="•"/>
              <a:defRPr/>
            </a:pPr>
            <a:r>
              <a:rPr lang="en-US" altLang="en-US" dirty="0" smtClean="0">
                <a:ea typeface="+mn-ea"/>
                <a:cs typeface="+mn-cs"/>
              </a:rPr>
              <a:t>August 17 - the Ruble is devalued by 34% </a:t>
            </a:r>
          </a:p>
          <a:p>
            <a:pPr marL="342900" lvl="1" indent="-342900" eaLnBrk="1" hangingPunct="1">
              <a:buFontTx/>
              <a:buChar char="•"/>
              <a:defRPr/>
            </a:pPr>
            <a:r>
              <a:rPr lang="en-US" altLang="en-US" dirty="0" smtClean="0">
                <a:ea typeface="+mn-ea"/>
                <a:cs typeface="+mn-cs"/>
              </a:rPr>
              <a:t>August 26 - the Ruble is down to RUB13/USD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ChangeArrowheads="1"/>
          </p:cNvSpPr>
          <p:nvPr/>
        </p:nvSpPr>
        <p:spPr bwMode="auto">
          <a:xfrm>
            <a:off x="1143000" y="381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50000"/>
              </a:spcBef>
            </a:pPr>
            <a:r>
              <a:rPr lang="en-US" sz="2800" b="1">
                <a:cs typeface="Times New Roman" charset="0"/>
              </a:rPr>
              <a:t>Exhibit 8.4  The Fall of the Russian Ruble</a:t>
            </a:r>
            <a:endParaRPr lang="en-US" sz="2800">
              <a:cs typeface="Times New Roman" charset="0"/>
            </a:endParaRPr>
          </a:p>
        </p:txBody>
      </p:sp>
      <p:pic>
        <p:nvPicPr>
          <p:cNvPr id="2" name="Picture 1" descr="ex08_04.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676400"/>
            <a:ext cx="8232987" cy="4162746"/>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The Argentine Crisis - 2002</a:t>
            </a:r>
          </a:p>
        </p:txBody>
      </p:sp>
      <p:sp>
        <p:nvSpPr>
          <p:cNvPr id="4" name="Rectangle 3"/>
          <p:cNvSpPr txBox="1">
            <a:spLocks noChangeArrowheads="1"/>
          </p:cNvSpPr>
          <p:nvPr/>
        </p:nvSpPr>
        <p:spPr>
          <a:xfrm>
            <a:off x="381000" y="1447800"/>
            <a:ext cx="8382000" cy="4648200"/>
          </a:xfrm>
          <a:prstGeom prst="rect">
            <a:avLst/>
          </a:prstGeom>
        </p:spPr>
        <p:txBody>
          <a:bodyPr/>
          <a:lstStyle>
            <a:lvl1pPr>
              <a:defRPr sz="2800">
                <a:solidFill>
                  <a:schemeClr val="tx1"/>
                </a:solidFill>
                <a:latin typeface="Verdana" charset="0"/>
                <a:ea typeface="ＭＳ Ｐゴシック" charset="0"/>
              </a:defRPr>
            </a:lvl1pPr>
            <a:lvl2pPr>
              <a:defRPr sz="2400">
                <a:solidFill>
                  <a:schemeClr val="tx1"/>
                </a:solidFill>
                <a:latin typeface="Verdana" charset="0"/>
                <a:ea typeface="ＭＳ Ｐゴシック" charset="0"/>
              </a:defRPr>
            </a:lvl2pPr>
            <a:lvl3pPr>
              <a:defRPr sz="2000">
                <a:solidFill>
                  <a:schemeClr val="tx1"/>
                </a:solidFill>
                <a:latin typeface="Verdana" charset="0"/>
                <a:ea typeface="ＭＳ Ｐゴシック" charset="0"/>
              </a:defRPr>
            </a:lvl3pPr>
            <a:lvl4pPr>
              <a:defRPr>
                <a:solidFill>
                  <a:schemeClr val="tx1"/>
                </a:solidFill>
                <a:latin typeface="Verdana" charset="0"/>
                <a:ea typeface="ＭＳ Ｐゴシック" charset="0"/>
              </a:defRPr>
            </a:lvl4pPr>
            <a:lvl5pPr>
              <a:defRPr>
                <a:solidFill>
                  <a:schemeClr val="tx1"/>
                </a:solidFill>
                <a:latin typeface="Verdana" charset="0"/>
                <a:ea typeface="ＭＳ Ｐゴシック" charset="0"/>
              </a:defRPr>
            </a:lvl5pPr>
            <a:lvl6pPr eaLnBrk="0" hangingPunct="0">
              <a:defRPr>
                <a:solidFill>
                  <a:schemeClr val="tx1"/>
                </a:solidFill>
                <a:latin typeface="Verdana" charset="0"/>
                <a:ea typeface="ＭＳ Ｐゴシック" charset="0"/>
              </a:defRPr>
            </a:lvl6pPr>
            <a:lvl7pPr eaLnBrk="0" hangingPunct="0">
              <a:defRPr>
                <a:solidFill>
                  <a:schemeClr val="tx1"/>
                </a:solidFill>
                <a:latin typeface="Verdana" charset="0"/>
                <a:ea typeface="ＭＳ Ｐゴシック" charset="0"/>
              </a:defRPr>
            </a:lvl7pPr>
            <a:lvl8pPr eaLnBrk="0" hangingPunct="0">
              <a:defRPr>
                <a:solidFill>
                  <a:schemeClr val="tx1"/>
                </a:solidFill>
                <a:latin typeface="Verdana" charset="0"/>
                <a:ea typeface="ＭＳ Ｐゴシック" charset="0"/>
              </a:defRPr>
            </a:lvl8pPr>
            <a:lvl9pPr eaLnBrk="0" hangingPunct="0">
              <a:defRPr>
                <a:solidFill>
                  <a:schemeClr val="tx1"/>
                </a:solidFill>
                <a:latin typeface="Verdana" charset="0"/>
                <a:ea typeface="ＭＳ Ｐゴシック" charset="0"/>
              </a:defRPr>
            </a:lvl9pPr>
          </a:lstStyle>
          <a:p>
            <a:pPr marL="342900" indent="-342900" eaLnBrk="1" hangingPunct="1">
              <a:spcBef>
                <a:spcPct val="20000"/>
              </a:spcBef>
              <a:buFontTx/>
              <a:buChar char="•"/>
            </a:pPr>
            <a:r>
              <a:rPr lang="en-US" sz="2400"/>
              <a:t>In 1991 the Argentine peso had been fixed to the U.S. dollar at a one-to-one rate of exchange.</a:t>
            </a:r>
          </a:p>
          <a:p>
            <a:pPr marL="342900" indent="-342900" eaLnBrk="1" hangingPunct="1">
              <a:spcBef>
                <a:spcPct val="50000"/>
              </a:spcBef>
              <a:buFontTx/>
              <a:buChar char="•"/>
            </a:pPr>
            <a:r>
              <a:rPr lang="en-US" sz="2400"/>
              <a:t>A </a:t>
            </a:r>
            <a:r>
              <a:rPr lang="en-US" sz="2400" i="1"/>
              <a:t>currency board </a:t>
            </a:r>
            <a:r>
              <a:rPr lang="en-US" sz="2400"/>
              <a:t>structure was implemented in an effort to eliminate the source inflation that had devastated the nation’s standard of living in the past.</a:t>
            </a:r>
            <a:endParaRPr lang="en-US" sz="2400" i="1"/>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idx="4294967295"/>
          </p:nvPr>
        </p:nvSpPr>
        <p:spPr/>
        <p:txBody>
          <a:bodyPr lIns="91440" tIns="45720" rIns="91440" bIns="45720"/>
          <a:lstStyle/>
          <a:p>
            <a:pPr eaLnBrk="1" hangingPunct="1"/>
            <a:r>
              <a:rPr lang="en-US" sz="2800">
                <a:latin typeface="Verdana" charset="0"/>
              </a:rPr>
              <a:t>The Argentine Crisis - 2002</a:t>
            </a:r>
          </a:p>
        </p:txBody>
      </p:sp>
      <p:sp>
        <p:nvSpPr>
          <p:cNvPr id="4" name="Rectangle 3"/>
          <p:cNvSpPr txBox="1">
            <a:spLocks noChangeArrowheads="1"/>
          </p:cNvSpPr>
          <p:nvPr/>
        </p:nvSpPr>
        <p:spPr>
          <a:xfrm>
            <a:off x="381000" y="1447800"/>
            <a:ext cx="8382000" cy="4648200"/>
          </a:xfrm>
          <a:prstGeom prst="rect">
            <a:avLst/>
          </a:prstGeom>
        </p:spPr>
        <p:txBody>
          <a:bodyPr/>
          <a:lstStyle>
            <a:lvl1pPr>
              <a:defRPr sz="2800">
                <a:solidFill>
                  <a:schemeClr val="tx1"/>
                </a:solidFill>
                <a:latin typeface="Verdana" charset="0"/>
                <a:ea typeface="ＭＳ Ｐゴシック" charset="0"/>
              </a:defRPr>
            </a:lvl1pPr>
            <a:lvl2pPr>
              <a:defRPr sz="2400">
                <a:solidFill>
                  <a:schemeClr val="tx1"/>
                </a:solidFill>
                <a:latin typeface="Verdana" charset="0"/>
                <a:ea typeface="ＭＳ Ｐゴシック" charset="0"/>
              </a:defRPr>
            </a:lvl2pPr>
            <a:lvl3pPr>
              <a:defRPr sz="2000">
                <a:solidFill>
                  <a:schemeClr val="tx1"/>
                </a:solidFill>
                <a:latin typeface="Verdana" charset="0"/>
                <a:ea typeface="ＭＳ Ｐゴシック" charset="0"/>
              </a:defRPr>
            </a:lvl3pPr>
            <a:lvl4pPr>
              <a:defRPr>
                <a:solidFill>
                  <a:schemeClr val="tx1"/>
                </a:solidFill>
                <a:latin typeface="Verdana" charset="0"/>
                <a:ea typeface="ＭＳ Ｐゴシック" charset="0"/>
              </a:defRPr>
            </a:lvl4pPr>
            <a:lvl5pPr>
              <a:defRPr>
                <a:solidFill>
                  <a:schemeClr val="tx1"/>
                </a:solidFill>
                <a:latin typeface="Verdana" charset="0"/>
                <a:ea typeface="ＭＳ Ｐゴシック" charset="0"/>
              </a:defRPr>
            </a:lvl5pPr>
            <a:lvl6pPr eaLnBrk="0" hangingPunct="0">
              <a:defRPr>
                <a:solidFill>
                  <a:schemeClr val="tx1"/>
                </a:solidFill>
                <a:latin typeface="Verdana" charset="0"/>
                <a:ea typeface="ＭＳ Ｐゴシック" charset="0"/>
              </a:defRPr>
            </a:lvl6pPr>
            <a:lvl7pPr eaLnBrk="0" hangingPunct="0">
              <a:defRPr>
                <a:solidFill>
                  <a:schemeClr val="tx1"/>
                </a:solidFill>
                <a:latin typeface="Verdana" charset="0"/>
                <a:ea typeface="ＭＳ Ｐゴシック" charset="0"/>
              </a:defRPr>
            </a:lvl7pPr>
            <a:lvl8pPr eaLnBrk="0" hangingPunct="0">
              <a:defRPr>
                <a:solidFill>
                  <a:schemeClr val="tx1"/>
                </a:solidFill>
                <a:latin typeface="Verdana" charset="0"/>
                <a:ea typeface="ＭＳ Ｐゴシック" charset="0"/>
              </a:defRPr>
            </a:lvl8pPr>
            <a:lvl9pPr eaLnBrk="0" hangingPunct="0">
              <a:defRPr>
                <a:solidFill>
                  <a:schemeClr val="tx1"/>
                </a:solidFill>
                <a:latin typeface="Verdana" charset="0"/>
                <a:ea typeface="ＭＳ Ｐゴシック" charset="0"/>
              </a:defRPr>
            </a:lvl9pPr>
          </a:lstStyle>
          <a:p>
            <a:pPr marL="342900" indent="-342900" eaLnBrk="1" hangingPunct="1">
              <a:spcBef>
                <a:spcPct val="20000"/>
              </a:spcBef>
              <a:buFontTx/>
              <a:buChar char="•"/>
            </a:pPr>
            <a:r>
              <a:rPr lang="en-US" sz="2400"/>
              <a:t>By 2001, after three years of recession, three important problems with the Argentine economy became apparent:</a:t>
            </a:r>
          </a:p>
          <a:p>
            <a:pPr marL="742950" lvl="1" indent="-285750" eaLnBrk="1" hangingPunct="1">
              <a:spcBef>
                <a:spcPct val="40000"/>
              </a:spcBef>
              <a:buFontTx/>
              <a:buChar char="–"/>
            </a:pPr>
            <a:r>
              <a:rPr lang="en-US" sz="2000"/>
              <a:t>The Argentine peso was overvalued</a:t>
            </a:r>
          </a:p>
          <a:p>
            <a:pPr marL="742950" lvl="1" indent="-285750" eaLnBrk="1" hangingPunct="1">
              <a:spcBef>
                <a:spcPct val="40000"/>
              </a:spcBef>
              <a:buFontTx/>
              <a:buChar char="–"/>
            </a:pPr>
            <a:r>
              <a:rPr lang="en-US" sz="2000"/>
              <a:t>The currency board regime had eliminated monetary policy alternatives for macroeconomic policy</a:t>
            </a:r>
          </a:p>
          <a:p>
            <a:pPr marL="742950" lvl="1" indent="-285750" eaLnBrk="1" hangingPunct="1">
              <a:spcBef>
                <a:spcPct val="40000"/>
              </a:spcBef>
              <a:buFontTx/>
              <a:buChar char="–"/>
            </a:pPr>
            <a:r>
              <a:rPr lang="en-US" sz="2000"/>
              <a:t>The Argentine government budget deficit – and deficit spending – was out of control</a:t>
            </a: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idx="4294967295"/>
          </p:nvPr>
        </p:nvSpPr>
        <p:spPr/>
        <p:txBody>
          <a:bodyPr lIns="91440" tIns="45720" rIns="91440" bIns="45720"/>
          <a:lstStyle/>
          <a:p>
            <a:pPr eaLnBrk="1" hangingPunct="1"/>
            <a:r>
              <a:rPr lang="en-US" sz="2800">
                <a:latin typeface="Verdana" charset="0"/>
              </a:rPr>
              <a:t>The Argentine Crisis - 2002</a:t>
            </a:r>
          </a:p>
        </p:txBody>
      </p:sp>
      <p:sp>
        <p:nvSpPr>
          <p:cNvPr id="3" name="Rectangle 3"/>
          <p:cNvSpPr txBox="1">
            <a:spLocks noChangeArrowheads="1"/>
          </p:cNvSpPr>
          <p:nvPr/>
        </p:nvSpPr>
        <p:spPr>
          <a:xfrm>
            <a:off x="304800" y="1371600"/>
            <a:ext cx="8294688" cy="4800600"/>
          </a:xfrm>
          <a:prstGeom prst="rect">
            <a:avLst/>
          </a:prstGeom>
        </p:spPr>
        <p:txBody>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defRPr/>
            </a:pPr>
            <a:r>
              <a:rPr lang="en-US" altLang="en-US" sz="2400" kern="0" dirty="0" smtClean="0"/>
              <a:t>In January 2002, the peso was devalued as a result of enormous social pressures resulting from deteriorating economic conditions and substantial runs on banks</a:t>
            </a:r>
          </a:p>
          <a:p>
            <a:pPr eaLnBrk="1" hangingPunct="1">
              <a:defRPr/>
            </a:pPr>
            <a:r>
              <a:rPr lang="en-US" altLang="en-US" sz="2400" kern="0" dirty="0" smtClean="0"/>
              <a:t>In </a:t>
            </a:r>
            <a:r>
              <a:rPr lang="en-US" altLang="en-US" sz="2400" dirty="0" smtClean="0"/>
              <a:t>February 2002, the peso began a slow but gradual depreciation</a:t>
            </a:r>
          </a:p>
          <a:p>
            <a:pPr eaLnBrk="1" hangingPunct="1">
              <a:spcBef>
                <a:spcPct val="50000"/>
              </a:spcBef>
              <a:defRPr/>
            </a:pPr>
            <a:r>
              <a:rPr lang="en-US" altLang="en-US" sz="2400" kern="0" dirty="0" smtClean="0"/>
              <a:t>However, the economic pain continued:</a:t>
            </a:r>
          </a:p>
          <a:p>
            <a:pPr lvl="1" eaLnBrk="1" hangingPunct="1">
              <a:spcBef>
                <a:spcPct val="40000"/>
              </a:spcBef>
              <a:defRPr/>
            </a:pPr>
            <a:r>
              <a:rPr lang="en-US" altLang="en-US" sz="2000" kern="0" dirty="0" smtClean="0">
                <a:ea typeface="+mn-ea"/>
              </a:rPr>
              <a:t>the banking system remained insolvent</a:t>
            </a:r>
          </a:p>
          <a:p>
            <a:pPr lvl="1" eaLnBrk="1" hangingPunct="1">
              <a:spcBef>
                <a:spcPct val="50000"/>
              </a:spcBef>
              <a:defRPr/>
            </a:pPr>
            <a:r>
              <a:rPr lang="en-US" altLang="en-US" sz="2000" kern="0" dirty="0" smtClean="0">
                <a:ea typeface="+mn-ea"/>
              </a:rPr>
              <a:t>social unrest continued </a:t>
            </a:r>
          </a:p>
          <a:p>
            <a:pPr lvl="1" eaLnBrk="1" hangingPunct="1">
              <a:spcBef>
                <a:spcPct val="50000"/>
              </a:spcBef>
              <a:defRPr/>
            </a:pPr>
            <a:r>
              <a:rPr lang="en-US" altLang="en-US" sz="2000" kern="0" dirty="0" smtClean="0">
                <a:ea typeface="+mn-ea"/>
              </a:rPr>
              <a:t>the economic and political systems collapsed</a:t>
            </a:r>
          </a:p>
          <a:p>
            <a:pPr eaLnBrk="1" hangingPunct="1">
              <a:defRPr/>
            </a:pPr>
            <a:endParaRPr lang="en-US" altLang="en-US" sz="2300" kern="0" dirty="0" smtClean="0"/>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1143000" y="228600"/>
            <a:ext cx="7696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50000"/>
              </a:spcBef>
            </a:pPr>
            <a:r>
              <a:rPr lang="en-US" sz="2800" b="1">
                <a:cs typeface="Times New Roman" charset="0"/>
              </a:rPr>
              <a:t>Exhibit 8.5  The Collapse of the Argentine peso</a:t>
            </a:r>
            <a:endParaRPr lang="en-US" sz="2800">
              <a:cs typeface="Times New Roman" charset="0"/>
            </a:endParaRPr>
          </a:p>
        </p:txBody>
      </p:sp>
      <p:pic>
        <p:nvPicPr>
          <p:cNvPr id="2" name="Picture 1" descr="ex08_05.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828800"/>
            <a:ext cx="8153400" cy="421822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Forecasting in Practice</a:t>
            </a:r>
          </a:p>
        </p:txBody>
      </p:sp>
      <p:sp>
        <p:nvSpPr>
          <p:cNvPr id="34819" name="Rectangle 7"/>
          <p:cNvSpPr>
            <a:spLocks noGrp="1" noChangeArrowheads="1"/>
          </p:cNvSpPr>
          <p:nvPr>
            <p:ph type="body" idx="4294967295"/>
          </p:nvPr>
        </p:nvSpPr>
        <p:spPr/>
        <p:txBody>
          <a:bodyPr lIns="91440" tIns="45720" rIns="91440" bIns="45720"/>
          <a:lstStyle/>
          <a:p>
            <a:pPr eaLnBrk="1" hangingPunct="1"/>
            <a:r>
              <a:rPr lang="en-US" sz="2400">
                <a:latin typeface="Verdana" charset="0"/>
              </a:rPr>
              <a:t>In addition to the three approaches to forecasting discussed earlier (Parity Conditions, Balance of Payments, Asset Approach) forecasting practitioners also utilize </a:t>
            </a:r>
            <a:r>
              <a:rPr lang="en-US" sz="2400" i="1">
                <a:latin typeface="Verdana" charset="0"/>
              </a:rPr>
              <a:t>technical analysis</a:t>
            </a:r>
            <a:endParaRPr lang="en-US" sz="2400">
              <a:latin typeface="Verdana" charset="0"/>
            </a:endParaRPr>
          </a:p>
          <a:p>
            <a:pPr eaLnBrk="1" hangingPunct="1"/>
            <a:r>
              <a:rPr lang="en-US" sz="2400">
                <a:latin typeface="Verdana" charset="0"/>
              </a:rPr>
              <a:t>Focused on price and volume data to determine past trends that are expected to continue into the future</a:t>
            </a:r>
          </a:p>
          <a:p>
            <a:pPr eaLnBrk="1" hangingPunct="1"/>
            <a:r>
              <a:rPr lang="en-US" sz="2400">
                <a:latin typeface="Verdana" charset="0"/>
              </a:rPr>
              <a:t>The longer time horizon of the forecast, the more inaccurate the forecast is likely to be </a:t>
            </a:r>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Forecasting in Practice</a:t>
            </a:r>
          </a:p>
        </p:txBody>
      </p:sp>
      <p:sp>
        <p:nvSpPr>
          <p:cNvPr id="35843" name="Rectangle 7"/>
          <p:cNvSpPr>
            <a:spLocks noGrp="1" noChangeArrowheads="1"/>
          </p:cNvSpPr>
          <p:nvPr>
            <p:ph type="body" idx="4294967295"/>
          </p:nvPr>
        </p:nvSpPr>
        <p:spPr/>
        <p:txBody>
          <a:bodyPr lIns="91440" tIns="45720" rIns="91440" bIns="45720"/>
          <a:lstStyle/>
          <a:p>
            <a:pPr eaLnBrk="1" hangingPunct="1">
              <a:lnSpc>
                <a:spcPct val="90000"/>
              </a:lnSpc>
              <a:spcBef>
                <a:spcPct val="50000"/>
              </a:spcBef>
            </a:pPr>
            <a:r>
              <a:rPr lang="en-US" sz="2400">
                <a:latin typeface="Verdana" charset="0"/>
              </a:rPr>
              <a:t>Whereas forecasting for the long run must depend on the economic fundamentals of exchange rate determination, many of the forecast needs of the firm are short to medium term in their time horizon and can be addressed with less theoretical approaches.</a:t>
            </a: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lIns="91440" tIns="45720" rIns="91440" bIns="45720"/>
          <a:lstStyle/>
          <a:p>
            <a:pPr eaLnBrk="1" hangingPunct="1"/>
            <a:r>
              <a:rPr lang="en-US" sz="2800">
                <a:latin typeface="Verdana" charset="0"/>
              </a:rPr>
              <a:t>Exhibit 8.6  Exchange Rate Forecasting in Practice</a:t>
            </a:r>
          </a:p>
        </p:txBody>
      </p:sp>
      <p:pic>
        <p:nvPicPr>
          <p:cNvPr id="2" name="Picture 1" descr="ex08_06.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752600"/>
            <a:ext cx="8077200" cy="4251625"/>
          </a:xfrm>
          <a:prstGeom prst="rect">
            <a:avLst/>
          </a:prstGeom>
        </p:spPr>
      </p:pic>
    </p:spTree>
  </p:cSld>
  <p:clrMapOvr>
    <a:masterClrMapping/>
  </p:clrMapOvr>
  <p:transition spd="med">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Forecasting in Practice</a:t>
            </a:r>
          </a:p>
        </p:txBody>
      </p:sp>
      <p:sp>
        <p:nvSpPr>
          <p:cNvPr id="37891" name="Rectangle 7"/>
          <p:cNvSpPr>
            <a:spLocks noGrp="1" noChangeArrowheads="1"/>
          </p:cNvSpPr>
          <p:nvPr>
            <p:ph type="body" idx="4294967295"/>
          </p:nvPr>
        </p:nvSpPr>
        <p:spPr/>
        <p:txBody>
          <a:bodyPr lIns="91440" tIns="45720" rIns="91440" bIns="45720"/>
          <a:lstStyle/>
          <a:p>
            <a:pPr eaLnBrk="1" hangingPunct="1"/>
            <a:r>
              <a:rPr lang="en-US" sz="2400">
                <a:latin typeface="Verdana" charset="0"/>
              </a:rPr>
              <a:t>Decades of theoretical and empirical studies show that exchange rates do adhere to the fundamental principles and theories </a:t>
            </a:r>
            <a:r>
              <a:rPr lang="en-US" sz="2400" i="1">
                <a:latin typeface="Verdana" charset="0"/>
              </a:rPr>
              <a:t>in the long term</a:t>
            </a:r>
          </a:p>
          <a:p>
            <a:pPr eaLnBrk="1" hangingPunct="1"/>
            <a:r>
              <a:rPr lang="en-US" sz="2400">
                <a:latin typeface="Verdana" charset="0"/>
              </a:rPr>
              <a:t>In the short term, a variety of random events, institutional frictions, and technical factors may cause currency values to deviate significantly from their long term fundamental path</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Foreign Exchange Rate Determination</a:t>
            </a:r>
          </a:p>
        </p:txBody>
      </p:sp>
      <p:sp>
        <p:nvSpPr>
          <p:cNvPr id="7171" name="Rectangle 7"/>
          <p:cNvSpPr>
            <a:spLocks noGrp="1" noChangeArrowheads="1"/>
          </p:cNvSpPr>
          <p:nvPr>
            <p:ph type="body" idx="4294967295"/>
          </p:nvPr>
        </p:nvSpPr>
        <p:spPr/>
        <p:txBody>
          <a:bodyPr lIns="91440" tIns="45720" rIns="91440" bIns="45720"/>
          <a:lstStyle/>
          <a:p>
            <a:pPr eaLnBrk="1" hangingPunct="1"/>
            <a:r>
              <a:rPr lang="en-US" sz="2400">
                <a:latin typeface="Verdana" charset="0"/>
              </a:rPr>
              <a:t>Three basic approaches</a:t>
            </a:r>
          </a:p>
          <a:p>
            <a:pPr lvl="1" eaLnBrk="1" hangingPunct="1"/>
            <a:r>
              <a:rPr lang="en-US" sz="2000">
                <a:latin typeface="Verdana" charset="0"/>
              </a:rPr>
              <a:t>Parity conditions</a:t>
            </a:r>
          </a:p>
          <a:p>
            <a:pPr lvl="1" eaLnBrk="1" hangingPunct="1"/>
            <a:r>
              <a:rPr lang="en-US" sz="2000">
                <a:latin typeface="Verdana" charset="0"/>
              </a:rPr>
              <a:t>Balance of Payments </a:t>
            </a:r>
          </a:p>
          <a:p>
            <a:pPr lvl="1" eaLnBrk="1" hangingPunct="1"/>
            <a:r>
              <a:rPr lang="en-US" sz="2000">
                <a:latin typeface="Verdana" charset="0"/>
              </a:rPr>
              <a:t>Asset market </a:t>
            </a:r>
          </a:p>
          <a:p>
            <a:pPr eaLnBrk="1" hangingPunct="1"/>
            <a:r>
              <a:rPr lang="en-US" sz="2400">
                <a:latin typeface="Verdana" charset="0"/>
              </a:rPr>
              <a:t>These are not </a:t>
            </a:r>
            <a:r>
              <a:rPr lang="en-US" sz="2400" i="1">
                <a:latin typeface="Verdana" charset="0"/>
              </a:rPr>
              <a:t>competing</a:t>
            </a:r>
            <a:r>
              <a:rPr lang="en-US" sz="2400">
                <a:latin typeface="Verdana" charset="0"/>
              </a:rPr>
              <a:t> theories but are in fact </a:t>
            </a:r>
            <a:r>
              <a:rPr lang="en-US" sz="2400" i="1">
                <a:latin typeface="Verdana" charset="0"/>
              </a:rPr>
              <a:t>complimentary</a:t>
            </a:r>
            <a:r>
              <a:rPr lang="en-US" sz="2400">
                <a:latin typeface="Verdana" charset="0"/>
              </a:rPr>
              <a:t> theories</a:t>
            </a:r>
          </a:p>
          <a:p>
            <a:pPr eaLnBrk="1" hangingPunct="1"/>
            <a:r>
              <a:rPr lang="en-US" sz="2400">
                <a:latin typeface="Verdana" charset="0"/>
              </a:rPr>
              <a:t>Without the depth and breadth of the various approaches combined, our ability to capture the complexity of the global market for currencies is lost</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066800" y="152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50000"/>
              </a:spcBef>
            </a:pPr>
            <a:r>
              <a:rPr lang="en-US" sz="2800" b="1">
                <a:cs typeface="Times New Roman" charset="0"/>
              </a:rPr>
              <a:t>Exhibit 8.7   Short-Term Noise Versus Long-Term Trends</a:t>
            </a:r>
            <a:endParaRPr lang="en-US" sz="2800">
              <a:cs typeface="Times New Roman" charset="0"/>
            </a:endParaRPr>
          </a:p>
        </p:txBody>
      </p:sp>
      <p:pic>
        <p:nvPicPr>
          <p:cNvPr id="2" name="Picture 1" descr="ex08_07.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447800"/>
            <a:ext cx="8153400" cy="4601316"/>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Forecasting in Practice</a:t>
            </a:r>
          </a:p>
        </p:txBody>
      </p:sp>
      <p:sp>
        <p:nvSpPr>
          <p:cNvPr id="39939" name="Rectangle 7"/>
          <p:cNvSpPr>
            <a:spLocks noGrp="1" noChangeArrowheads="1"/>
          </p:cNvSpPr>
          <p:nvPr>
            <p:ph type="body" idx="4294967295"/>
          </p:nvPr>
        </p:nvSpPr>
        <p:spPr/>
        <p:txBody>
          <a:bodyPr lIns="91440" tIns="45720" rIns="91440" bIns="45720"/>
          <a:lstStyle/>
          <a:p>
            <a:pPr eaLnBrk="1" hangingPunct="1"/>
            <a:r>
              <a:rPr lang="en-US" sz="2400">
                <a:latin typeface="Verdana" charset="0"/>
              </a:rPr>
              <a:t>Although theories are clear and sound, it may appear on a day-to-day basis that the currency markets do not pay much attention to the theories</a:t>
            </a:r>
          </a:p>
          <a:p>
            <a:pPr eaLnBrk="1" hangingPunct="1"/>
            <a:r>
              <a:rPr lang="en-US" sz="2400">
                <a:latin typeface="Verdana" charset="0"/>
              </a:rPr>
              <a:t>The difficulty is understanding which fundamentals are driving markets at which points in time</a:t>
            </a:r>
          </a:p>
          <a:p>
            <a:pPr eaLnBrk="1" hangingPunct="1"/>
            <a:r>
              <a:rPr lang="en-US" sz="2400">
                <a:latin typeface="Verdana" charset="0"/>
              </a:rPr>
              <a:t>One example of this relative confusion over exchange rate dynamics is the phenomenon known as </a:t>
            </a:r>
            <a:r>
              <a:rPr lang="en-US" sz="2400" i="1">
                <a:latin typeface="Verdana" charset="0"/>
              </a:rPr>
              <a:t>overshooting</a:t>
            </a: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141413" y="152400"/>
            <a:ext cx="76977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Verdana" charset="0"/>
                <a:ea typeface="ＭＳ Ｐゴシック" charset="0"/>
              </a:defRPr>
            </a:lvl1pPr>
            <a:lvl2pPr>
              <a:defRPr sz="2400">
                <a:solidFill>
                  <a:schemeClr val="tx1"/>
                </a:solidFill>
                <a:latin typeface="Verdana" charset="0"/>
                <a:ea typeface="ＭＳ Ｐゴシック" charset="0"/>
              </a:defRPr>
            </a:lvl2pPr>
            <a:lvl3pPr>
              <a:defRPr sz="2000">
                <a:solidFill>
                  <a:schemeClr val="tx1"/>
                </a:solidFill>
                <a:latin typeface="Verdana" charset="0"/>
                <a:ea typeface="ＭＳ Ｐゴシック" charset="0"/>
              </a:defRPr>
            </a:lvl3pPr>
            <a:lvl4pPr>
              <a:defRPr>
                <a:solidFill>
                  <a:schemeClr val="tx1"/>
                </a:solidFill>
                <a:latin typeface="Verdana" charset="0"/>
                <a:ea typeface="ＭＳ Ｐゴシック" charset="0"/>
              </a:defRPr>
            </a:lvl4pPr>
            <a:lvl5pPr>
              <a:defRPr>
                <a:solidFill>
                  <a:schemeClr val="tx1"/>
                </a:solidFill>
                <a:latin typeface="Verdana" charset="0"/>
                <a:ea typeface="ＭＳ Ｐゴシック" charset="0"/>
              </a:defRPr>
            </a:lvl5pPr>
            <a:lvl6pPr eaLnBrk="0" hangingPunct="0">
              <a:defRPr>
                <a:solidFill>
                  <a:schemeClr val="tx1"/>
                </a:solidFill>
                <a:latin typeface="Verdana" charset="0"/>
                <a:ea typeface="ＭＳ Ｐゴシック" charset="0"/>
              </a:defRPr>
            </a:lvl6pPr>
            <a:lvl7pPr eaLnBrk="0" hangingPunct="0">
              <a:defRPr>
                <a:solidFill>
                  <a:schemeClr val="tx1"/>
                </a:solidFill>
                <a:latin typeface="Verdana" charset="0"/>
                <a:ea typeface="ＭＳ Ｐゴシック" charset="0"/>
              </a:defRPr>
            </a:lvl7pPr>
            <a:lvl8pPr eaLnBrk="0" hangingPunct="0">
              <a:defRPr>
                <a:solidFill>
                  <a:schemeClr val="tx1"/>
                </a:solidFill>
                <a:latin typeface="Verdana" charset="0"/>
                <a:ea typeface="ＭＳ Ｐゴシック" charset="0"/>
              </a:defRPr>
            </a:lvl8pPr>
            <a:lvl9pPr eaLnBrk="0" hangingPunct="0">
              <a:defRPr>
                <a:solidFill>
                  <a:schemeClr val="tx1"/>
                </a:solidFill>
                <a:latin typeface="Verdana" charset="0"/>
                <a:ea typeface="ＭＳ Ｐゴシック" charset="0"/>
              </a:defRPr>
            </a:lvl9pPr>
          </a:lstStyle>
          <a:p>
            <a:pPr eaLnBrk="1" hangingPunct="1">
              <a:spcBef>
                <a:spcPct val="50000"/>
              </a:spcBef>
            </a:pPr>
            <a:r>
              <a:rPr lang="en-US" b="1">
                <a:cs typeface="Times New Roman" charset="0"/>
              </a:rPr>
              <a:t>Exhibit 8.8  Exchange Rate Dynamics: Overshooting</a:t>
            </a:r>
          </a:p>
        </p:txBody>
      </p:sp>
      <p:pic>
        <p:nvPicPr>
          <p:cNvPr id="2" name="Picture 1" descr="ex08_0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00200"/>
            <a:ext cx="7848600" cy="4640606"/>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Summary of Learning Objectives</a:t>
            </a:r>
          </a:p>
        </p:txBody>
      </p:sp>
      <p:sp>
        <p:nvSpPr>
          <p:cNvPr id="41987" name="Rectangle 7"/>
          <p:cNvSpPr>
            <a:spLocks noGrp="1" noChangeArrowheads="1"/>
          </p:cNvSpPr>
          <p:nvPr>
            <p:ph type="body" idx="4294967295"/>
          </p:nvPr>
        </p:nvSpPr>
        <p:spPr/>
        <p:txBody>
          <a:bodyPr lIns="91440" tIns="45720" rIns="91440" bIns="45720"/>
          <a:lstStyle/>
          <a:p>
            <a:pPr eaLnBrk="1" hangingPunct="1"/>
            <a:r>
              <a:rPr lang="en-US" sz="2400">
                <a:latin typeface="Verdana" charset="0"/>
              </a:rPr>
              <a:t>The asset approach suggests that demand for monetary claims depends partly on relative real interest rates and a country’s outlook for economic growth and profitability</a:t>
            </a:r>
          </a:p>
          <a:p>
            <a:pPr eaLnBrk="1" hangingPunct="1"/>
            <a:r>
              <a:rPr lang="en-US" sz="2400">
                <a:latin typeface="Verdana" charset="0"/>
              </a:rPr>
              <a:t>Longer-term forecasting requires analysis of fundamentals: BOP, relative inflation, interest rates and long-run properties of PPP</a:t>
            </a: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title" idx="4294967295"/>
          </p:nvPr>
        </p:nvSpPr>
        <p:spPr/>
        <p:txBody>
          <a:bodyPr lIns="91440" tIns="45720" rIns="91440" bIns="45720"/>
          <a:lstStyle/>
          <a:p>
            <a:pPr eaLnBrk="1" hangingPunct="1"/>
            <a:r>
              <a:rPr lang="en-US" sz="2800">
                <a:latin typeface="Verdana" charset="0"/>
              </a:rPr>
              <a:t>Summary of Learning Objectives</a:t>
            </a:r>
          </a:p>
        </p:txBody>
      </p:sp>
      <p:sp>
        <p:nvSpPr>
          <p:cNvPr id="43011" name="Rectangle 7"/>
          <p:cNvSpPr>
            <a:spLocks noGrp="1" noChangeArrowheads="1"/>
          </p:cNvSpPr>
          <p:nvPr>
            <p:ph type="body" idx="4294967295"/>
          </p:nvPr>
        </p:nvSpPr>
        <p:spPr/>
        <p:txBody>
          <a:bodyPr lIns="91440" tIns="45720" rIns="91440" bIns="45720"/>
          <a:lstStyle/>
          <a:p>
            <a:pPr eaLnBrk="1" hangingPunct="1">
              <a:lnSpc>
                <a:spcPct val="90000"/>
              </a:lnSpc>
            </a:pPr>
            <a:r>
              <a:rPr lang="en-US" sz="2400">
                <a:latin typeface="Verdana" charset="0"/>
              </a:rPr>
              <a:t>Technical analysis focus on price and volume data to determine past trends that are expected to continue in the future</a:t>
            </a:r>
          </a:p>
          <a:p>
            <a:pPr eaLnBrk="1" hangingPunct="1">
              <a:lnSpc>
                <a:spcPct val="90000"/>
              </a:lnSpc>
            </a:pPr>
            <a:r>
              <a:rPr lang="en-US" sz="2400">
                <a:latin typeface="Verdana" charset="0"/>
              </a:rPr>
              <a:t>Forecasting in practice is a mix of both fundamental and technical analysis</a:t>
            </a:r>
          </a:p>
          <a:p>
            <a:pPr eaLnBrk="1" hangingPunct="1">
              <a:lnSpc>
                <a:spcPct val="90000"/>
              </a:lnSpc>
            </a:pPr>
            <a:r>
              <a:rPr lang="en-US" sz="2400">
                <a:latin typeface="Verdana" charset="0"/>
              </a:rPr>
              <a:t>The Asian crisis was primarily a BOP and currency crisis in its origins. A weak economic and financial infrastructure, corporate governance problems and speculation also contributed</a:t>
            </a:r>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p:txBody>
          <a:bodyPr lIns="91440" tIns="45720" rIns="91440" bIns="45720"/>
          <a:lstStyle/>
          <a:p>
            <a:pPr eaLnBrk="1" hangingPunct="1"/>
            <a:r>
              <a:rPr lang="en-US" sz="2800">
                <a:latin typeface="Verdana" charset="0"/>
              </a:rPr>
              <a:t>Summary of Learning Objectives</a:t>
            </a:r>
          </a:p>
        </p:txBody>
      </p:sp>
      <p:sp>
        <p:nvSpPr>
          <p:cNvPr id="44035" name="Content Placeholder 2"/>
          <p:cNvSpPr>
            <a:spLocks noGrp="1"/>
          </p:cNvSpPr>
          <p:nvPr>
            <p:ph idx="4294967295"/>
          </p:nvPr>
        </p:nvSpPr>
        <p:spPr/>
        <p:txBody>
          <a:bodyPr lIns="91440" tIns="45720" rIns="91440" bIns="45720"/>
          <a:lstStyle/>
          <a:p>
            <a:pPr eaLnBrk="1" hangingPunct="1"/>
            <a:r>
              <a:rPr lang="en-US" sz="2400">
                <a:latin typeface="Verdana" charset="0"/>
              </a:rPr>
              <a:t>The Russian ruble crisis of 1998 was a complex combination of speculative pressures best explained by the asset approach</a:t>
            </a:r>
          </a:p>
          <a:p>
            <a:pPr eaLnBrk="1" hangingPunct="1"/>
            <a:r>
              <a:rPr lang="en-US" sz="2400">
                <a:latin typeface="Verdana" charset="0"/>
              </a:rPr>
              <a:t>The Argentine crisis of 2002 was probably a combination of a disequilibrium in international parity conditions (differential rates of inflation) and balance of payments disequilibrium (current account deficits combined with financial account outflows)</a:t>
            </a:r>
          </a:p>
          <a:p>
            <a:pPr eaLnBrk="1" hangingPunct="1"/>
            <a:endParaRPr lang="en-US">
              <a:latin typeface="Verdan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11430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50000"/>
              </a:spcBef>
            </a:pPr>
            <a:r>
              <a:rPr lang="en-US" sz="2800" b="1">
                <a:cs typeface="Times New Roman" charset="0"/>
              </a:rPr>
              <a:t>Exhibit 8.1  The Determinants of Foreign Exchange Rates</a:t>
            </a:r>
            <a:endParaRPr lang="en-US" sz="2800">
              <a:cs typeface="Times New Roman" charset="0"/>
            </a:endParaRPr>
          </a:p>
        </p:txBody>
      </p:sp>
      <p:pic>
        <p:nvPicPr>
          <p:cNvPr id="2" name="Picture 1" descr="ex08_01.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447800"/>
            <a:ext cx="6323614" cy="495125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lIns="91440" tIns="45720" rIns="91440" bIns="45720"/>
          <a:lstStyle/>
          <a:p>
            <a:pPr eaLnBrk="1" hangingPunct="1"/>
            <a:r>
              <a:rPr lang="en-US" sz="2800">
                <a:latin typeface="Verdana" charset="0"/>
              </a:rPr>
              <a:t>Purchasing Power Parity Approaches</a:t>
            </a:r>
          </a:p>
        </p:txBody>
      </p:sp>
      <p:sp>
        <p:nvSpPr>
          <p:cNvPr id="9219" name="Rectangle 3"/>
          <p:cNvSpPr>
            <a:spLocks noGrp="1" noChangeArrowheads="1"/>
          </p:cNvSpPr>
          <p:nvPr>
            <p:ph type="body" idx="4294967295"/>
          </p:nvPr>
        </p:nvSpPr>
        <p:spPr/>
        <p:txBody>
          <a:bodyPr lIns="91440" tIns="45720" rIns="91440" bIns="45720"/>
          <a:lstStyle/>
          <a:p>
            <a:pPr eaLnBrk="1" hangingPunct="1"/>
            <a:r>
              <a:rPr lang="en-US" sz="2400">
                <a:latin typeface="Verdana" charset="0"/>
              </a:rPr>
              <a:t>Oldest and most widely followed theory</a:t>
            </a:r>
          </a:p>
          <a:p>
            <a:pPr eaLnBrk="1" hangingPunct="1"/>
            <a:r>
              <a:rPr lang="en-US" sz="2400">
                <a:latin typeface="Verdana" charset="0"/>
              </a:rPr>
              <a:t>Embedded within most theories of exchange rate determination</a:t>
            </a:r>
          </a:p>
          <a:p>
            <a:pPr eaLnBrk="1" hangingPunct="1"/>
            <a:r>
              <a:rPr lang="en-US" sz="2400">
                <a:latin typeface="Verdana" charset="0"/>
              </a:rPr>
              <a:t>Has significant data challenges in estimation</a:t>
            </a:r>
          </a:p>
          <a:p>
            <a:pPr eaLnBrk="1" hangingPunct="1"/>
            <a:r>
              <a:rPr lang="en-US" sz="2400">
                <a:latin typeface="Verdana" charset="0"/>
              </a:rPr>
              <a:t>Versions: Law of One Price, Absolute and Relative PPP</a:t>
            </a:r>
          </a:p>
          <a:p>
            <a:pPr eaLnBrk="1" hangingPunct="1"/>
            <a:r>
              <a:rPr lang="en-US" sz="2400">
                <a:latin typeface="Verdana" charset="0"/>
              </a:rPr>
              <a:t>Relative PPP - explains that changes in relative prices between countries drive the change in exchange rates over time</a:t>
            </a:r>
          </a:p>
          <a:p>
            <a:pPr eaLnBrk="1" hangingPunct="1"/>
            <a:endParaRPr lang="en-US" sz="2000">
              <a:latin typeface="Verdana" charset="0"/>
            </a:endParaRPr>
          </a:p>
        </p:txBody>
      </p:sp>
    </p:spTree>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lIns="91440" tIns="45720" rIns="91440" bIns="45720"/>
          <a:lstStyle/>
          <a:p>
            <a:pPr eaLnBrk="1" hangingPunct="1"/>
            <a:r>
              <a:rPr lang="en-US" sz="2800">
                <a:latin typeface="Verdana" charset="0"/>
              </a:rPr>
              <a:t>Balance of Payments (Flows) Approach</a:t>
            </a:r>
          </a:p>
        </p:txBody>
      </p:sp>
      <p:sp>
        <p:nvSpPr>
          <p:cNvPr id="10243" name="Rectangle 3"/>
          <p:cNvSpPr>
            <a:spLocks noGrp="1" noChangeArrowheads="1"/>
          </p:cNvSpPr>
          <p:nvPr>
            <p:ph type="body" idx="4294967295"/>
          </p:nvPr>
        </p:nvSpPr>
        <p:spPr/>
        <p:txBody>
          <a:bodyPr lIns="91440" tIns="45720" rIns="91440" bIns="45720"/>
          <a:lstStyle/>
          <a:p>
            <a:pPr eaLnBrk="1" hangingPunct="1">
              <a:lnSpc>
                <a:spcPct val="90000"/>
              </a:lnSpc>
            </a:pPr>
            <a:r>
              <a:rPr lang="en-US" sz="2400">
                <a:latin typeface="Verdana" charset="0"/>
              </a:rPr>
              <a:t>Equilibrium exchange rate is achieved when current account net inflows (outflow) match financial account outflows (inflow) </a:t>
            </a:r>
          </a:p>
          <a:p>
            <a:pPr eaLnBrk="1" hangingPunct="1">
              <a:lnSpc>
                <a:spcPct val="90000"/>
              </a:lnSpc>
            </a:pPr>
            <a:r>
              <a:rPr lang="en-US" sz="2400">
                <a:latin typeface="Verdana" charset="0"/>
              </a:rPr>
              <a:t>BOP transactions are widely captured and reported</a:t>
            </a:r>
          </a:p>
          <a:p>
            <a:pPr eaLnBrk="1" hangingPunct="1">
              <a:lnSpc>
                <a:spcPct val="90000"/>
              </a:lnSpc>
            </a:pPr>
            <a:r>
              <a:rPr lang="en-US" sz="2400">
                <a:latin typeface="Verdana" charset="0"/>
              </a:rPr>
              <a:t>Criticism for focusing on flows rather than stocks of money or financial assets</a:t>
            </a:r>
          </a:p>
          <a:p>
            <a:pPr eaLnBrk="1" hangingPunct="1">
              <a:lnSpc>
                <a:spcPct val="90000"/>
              </a:lnSpc>
            </a:pPr>
            <a:r>
              <a:rPr lang="en-US" sz="2400">
                <a:latin typeface="Verdana" charset="0"/>
              </a:rPr>
              <a:t>Dismissed by academic community but used by market participants</a:t>
            </a:r>
          </a:p>
          <a:p>
            <a:pPr eaLnBrk="1" hangingPunct="1">
              <a:lnSpc>
                <a:spcPct val="90000"/>
              </a:lnSpc>
            </a:pPr>
            <a:endParaRPr lang="en-US" sz="2400">
              <a:latin typeface="Verdana" charset="0"/>
            </a:endParaRPr>
          </a:p>
          <a:p>
            <a:pPr eaLnBrk="1" hangingPunct="1">
              <a:lnSpc>
                <a:spcPct val="90000"/>
              </a:lnSpc>
            </a:pPr>
            <a:endParaRPr lang="en-US" sz="2400">
              <a:latin typeface="Verdana" charset="0"/>
            </a:endParaRPr>
          </a:p>
        </p:txBody>
      </p:sp>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lIns="91440" tIns="45720" rIns="91440" bIns="45720"/>
          <a:lstStyle/>
          <a:p>
            <a:pPr eaLnBrk="1" hangingPunct="1"/>
            <a:r>
              <a:rPr lang="en-US" sz="2800">
                <a:latin typeface="Verdana" charset="0"/>
              </a:rPr>
              <a:t>Monetary Approaches</a:t>
            </a:r>
          </a:p>
        </p:txBody>
      </p:sp>
      <p:sp>
        <p:nvSpPr>
          <p:cNvPr id="4" name="Rectangle 3"/>
          <p:cNvSpPr txBox="1">
            <a:spLocks noChangeArrowheads="1"/>
          </p:cNvSpPr>
          <p:nvPr/>
        </p:nvSpPr>
        <p:spPr>
          <a:xfrm>
            <a:off x="381000" y="1447800"/>
            <a:ext cx="8382000" cy="4648200"/>
          </a:xfrm>
          <a:prstGeom prst="rect">
            <a:avLst/>
          </a:prstGeom>
        </p:spPr>
        <p:txBody>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lnSpc>
                <a:spcPct val="90000"/>
              </a:lnSpc>
              <a:defRPr/>
            </a:pPr>
            <a:r>
              <a:rPr lang="en-US" altLang="en-US" sz="2400" kern="0" dirty="0" smtClean="0"/>
              <a:t>The exchange rate is determined by </a:t>
            </a:r>
          </a:p>
          <a:p>
            <a:pPr lvl="1" eaLnBrk="1" hangingPunct="1">
              <a:lnSpc>
                <a:spcPct val="90000"/>
              </a:lnSpc>
              <a:defRPr/>
            </a:pPr>
            <a:r>
              <a:rPr lang="en-US" altLang="en-US" sz="2000" kern="0" dirty="0" smtClean="0">
                <a:ea typeface="+mn-ea"/>
              </a:rPr>
              <a:t>the supply and demand for national monetary stocks, as </a:t>
            </a:r>
          </a:p>
          <a:p>
            <a:pPr lvl="1" eaLnBrk="1" hangingPunct="1">
              <a:lnSpc>
                <a:spcPct val="90000"/>
              </a:lnSpc>
              <a:defRPr/>
            </a:pPr>
            <a:r>
              <a:rPr lang="en-US" altLang="en-US" sz="2000" kern="0" dirty="0" smtClean="0">
                <a:ea typeface="+mn-ea"/>
              </a:rPr>
              <a:t>expected future levels and rates of growth of monetary stocks.</a:t>
            </a:r>
          </a:p>
          <a:p>
            <a:pPr eaLnBrk="1" hangingPunct="1">
              <a:lnSpc>
                <a:spcPct val="90000"/>
              </a:lnSpc>
              <a:defRPr/>
            </a:pPr>
            <a:r>
              <a:rPr lang="en-US" altLang="en-US" sz="2400" kern="0" dirty="0" smtClean="0"/>
              <a:t>Other financial assets, such as bonds are not considered relevant for exchange rate determination, as both domestic and foreign bonds are viewed as perfect substitutes.</a:t>
            </a:r>
            <a:endParaRPr lang="en-US" altLang="en-US" sz="2400" i="1" kern="0" dirty="0" smtClean="0"/>
          </a:p>
        </p:txBody>
      </p:sp>
    </p:spTree>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lIns="91440" tIns="45720" rIns="91440" bIns="45720"/>
          <a:lstStyle/>
          <a:p>
            <a:pPr eaLnBrk="1" hangingPunct="1"/>
            <a:r>
              <a:rPr lang="en-US" sz="2800">
                <a:latin typeface="Verdana" charset="0"/>
              </a:rPr>
              <a:t>Asset Market Approach (Relative Prices of Bonds)</a:t>
            </a:r>
          </a:p>
        </p:txBody>
      </p:sp>
      <p:sp>
        <p:nvSpPr>
          <p:cNvPr id="12291" name="Rectangle 3"/>
          <p:cNvSpPr>
            <a:spLocks noGrp="1" noChangeArrowheads="1"/>
          </p:cNvSpPr>
          <p:nvPr>
            <p:ph type="body" idx="4294967295"/>
          </p:nvPr>
        </p:nvSpPr>
        <p:spPr/>
        <p:txBody>
          <a:bodyPr lIns="91440" tIns="45720" rIns="91440" bIns="45720"/>
          <a:lstStyle/>
          <a:p>
            <a:pPr eaLnBrk="1" hangingPunct="1"/>
            <a:r>
              <a:rPr lang="en-US" sz="2400">
                <a:latin typeface="Verdana" charset="0"/>
              </a:rPr>
              <a:t>AKA </a:t>
            </a:r>
            <a:r>
              <a:rPr lang="en-US" sz="2400" i="1">
                <a:latin typeface="Verdana" charset="0"/>
              </a:rPr>
              <a:t>relative price of bonds</a:t>
            </a:r>
            <a:r>
              <a:rPr lang="en-US" sz="2400">
                <a:latin typeface="Verdana" charset="0"/>
              </a:rPr>
              <a:t> or </a:t>
            </a:r>
            <a:r>
              <a:rPr lang="en-US" sz="2400" i="1">
                <a:latin typeface="Verdana" charset="0"/>
              </a:rPr>
              <a:t>portfolio balance approach</a:t>
            </a:r>
            <a:endParaRPr lang="en-US" sz="2400">
              <a:latin typeface="Verdana" charset="0"/>
            </a:endParaRPr>
          </a:p>
          <a:p>
            <a:pPr eaLnBrk="1" hangingPunct="1"/>
            <a:r>
              <a:rPr lang="en-US" sz="2400">
                <a:latin typeface="Verdana" charset="0"/>
              </a:rPr>
              <a:t>argues that exchange rates are determined by supply and demand for a wide variety of assets</a:t>
            </a:r>
          </a:p>
          <a:p>
            <a:pPr lvl="1" eaLnBrk="1" hangingPunct="1"/>
            <a:r>
              <a:rPr lang="en-US" sz="2000">
                <a:latin typeface="Verdana" charset="0"/>
              </a:rPr>
              <a:t>Shifts in supply and demand alter exchange rates</a:t>
            </a:r>
          </a:p>
          <a:p>
            <a:pPr lvl="1" eaLnBrk="1" hangingPunct="1"/>
            <a:r>
              <a:rPr lang="en-US" sz="2000">
                <a:latin typeface="Verdana" charset="0"/>
              </a:rPr>
              <a:t>Changes in monetary and fiscal policy alter expectations and thus exchange rates</a:t>
            </a:r>
          </a:p>
          <a:p>
            <a:pPr lvl="1" eaLnBrk="1" hangingPunct="1"/>
            <a:r>
              <a:rPr lang="en-US" sz="2000">
                <a:latin typeface="Verdana" charset="0"/>
              </a:rPr>
              <a:t>Theories of currency substitution follow the same basis premises of portfolio rebalance framework</a:t>
            </a:r>
          </a:p>
          <a:p>
            <a:pPr lvl="1" eaLnBrk="1" hangingPunct="1"/>
            <a:endParaRPr lang="en-US" sz="2000">
              <a:latin typeface="Verdana" charset="0"/>
            </a:endParaRPr>
          </a:p>
          <a:p>
            <a:pPr eaLnBrk="1" hangingPunct="1"/>
            <a:endParaRPr lang="en-US" sz="2400" i="1">
              <a:latin typeface="Verdana"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lIns="91440" tIns="45720" rIns="91440" bIns="45720"/>
          <a:lstStyle/>
          <a:p>
            <a:pPr eaLnBrk="1" hangingPunct="1"/>
            <a:r>
              <a:rPr lang="en-US" sz="2800">
                <a:latin typeface="Verdana" charset="0"/>
              </a:rPr>
              <a:t>Technical Analysis</a:t>
            </a:r>
          </a:p>
        </p:txBody>
      </p:sp>
      <p:sp>
        <p:nvSpPr>
          <p:cNvPr id="13315" name="Rectangle 3"/>
          <p:cNvSpPr>
            <a:spLocks noGrp="1" noChangeArrowheads="1"/>
          </p:cNvSpPr>
          <p:nvPr>
            <p:ph type="body" idx="4294967295"/>
          </p:nvPr>
        </p:nvSpPr>
        <p:spPr/>
        <p:txBody>
          <a:bodyPr lIns="91440" tIns="45720" rIns="91440" bIns="45720"/>
          <a:lstStyle/>
          <a:p>
            <a:pPr eaLnBrk="1" hangingPunct="1"/>
            <a:r>
              <a:rPr lang="en-US" sz="2400">
                <a:latin typeface="Verdana" charset="0"/>
              </a:rPr>
              <a:t>The forecasting inadequacies of fundamental theories has led to the growth and popularity of </a:t>
            </a:r>
            <a:r>
              <a:rPr lang="en-US" sz="2400" i="1">
                <a:latin typeface="Verdana" charset="0"/>
              </a:rPr>
              <a:t>technical analysis</a:t>
            </a:r>
            <a:r>
              <a:rPr lang="en-US" sz="2400">
                <a:latin typeface="Verdana" charset="0"/>
              </a:rPr>
              <a:t>, the belief that the study of past price behavior provides insights into future price movements.</a:t>
            </a:r>
          </a:p>
          <a:p>
            <a:pPr eaLnBrk="1" hangingPunct="1"/>
            <a:r>
              <a:rPr lang="en-US" sz="2400">
                <a:latin typeface="Verdana" charset="0"/>
              </a:rPr>
              <a:t>The primary assumption is that any market driven price (i.e. exchange rates) follows trends.</a:t>
            </a:r>
          </a:p>
          <a:p>
            <a:pPr lvl="1" eaLnBrk="1" hangingPunct="1"/>
            <a:endParaRPr lang="en-US" sz="2000">
              <a:latin typeface="Verdana" charset="0"/>
            </a:endParaRPr>
          </a:p>
          <a:p>
            <a:pPr eaLnBrk="1" hangingPunct="1"/>
            <a:endParaRPr lang="en-US" sz="2400" i="1">
              <a:latin typeface="Verdana"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MF_MOFF_05_0000_PP_C0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FMF_MOFF_05_0000_PP_C01.pot</Template>
  <TotalTime>22</TotalTime>
  <Words>1715</Words>
  <Application>Microsoft Office PowerPoint</Application>
  <PresentationFormat>On-screen Show (4:3)</PresentationFormat>
  <Paragraphs>144</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FMF_MOFF_05_0000_PP_C01</vt:lpstr>
      <vt:lpstr>PowerPoint Presentation</vt:lpstr>
      <vt:lpstr>Learning Objectives</vt:lpstr>
      <vt:lpstr>Foreign Exchange Rate Determination</vt:lpstr>
      <vt:lpstr>PowerPoint Presentation</vt:lpstr>
      <vt:lpstr>Purchasing Power Parity Approaches</vt:lpstr>
      <vt:lpstr>Balance of Payments (Flows) Approach</vt:lpstr>
      <vt:lpstr>Monetary Approaches</vt:lpstr>
      <vt:lpstr>Asset Market Approach (Relative Prices of Bonds)</vt:lpstr>
      <vt:lpstr>Technical Analysis</vt:lpstr>
      <vt:lpstr>The Asset Market Approach  to Forecasting</vt:lpstr>
      <vt:lpstr>Currency Market Intervention</vt:lpstr>
      <vt:lpstr>Intervention Methods</vt:lpstr>
      <vt:lpstr>Currency Market Intervention</vt:lpstr>
      <vt:lpstr>Disequilibria: Exchange Rates in Emerging Markets</vt:lpstr>
      <vt:lpstr>The Asian Crisis – July 1997</vt:lpstr>
      <vt:lpstr>The Asian Crisis – July 1997</vt:lpstr>
      <vt:lpstr>PowerPoint Presentation</vt:lpstr>
      <vt:lpstr>The Asian Crisis – July 1997</vt:lpstr>
      <vt:lpstr>The Russian Crisis of 1998</vt:lpstr>
      <vt:lpstr>The Russian Crisis of 1998</vt:lpstr>
      <vt:lpstr>PowerPoint Presentation</vt:lpstr>
      <vt:lpstr>The Argentine Crisis - 2002</vt:lpstr>
      <vt:lpstr>The Argentine Crisis - 2002</vt:lpstr>
      <vt:lpstr>The Argentine Crisis - 2002</vt:lpstr>
      <vt:lpstr>PowerPoint Presentation</vt:lpstr>
      <vt:lpstr>Forecasting in Practice</vt:lpstr>
      <vt:lpstr>Forecasting in Practice</vt:lpstr>
      <vt:lpstr>Exhibit 8.6  Exchange Rate Forecasting in Practice</vt:lpstr>
      <vt:lpstr>Forecasting in Practice</vt:lpstr>
      <vt:lpstr>PowerPoint Presentation</vt:lpstr>
      <vt:lpstr>Forecasting in Practice</vt:lpstr>
      <vt:lpstr>PowerPoint Presentation</vt:lpstr>
      <vt:lpstr>Summary of Learning Objectives</vt:lpstr>
      <vt:lpstr>Summary of Learning Objectives</vt:lpstr>
      <vt:lpstr>Summary of Learning Objectives</vt:lpstr>
    </vt:vector>
  </TitlesOfParts>
  <Company>Copyright ©2015 Pearson Education, Inc. All rights reserved.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Fundamentals of Multinational Finance, 5e</dc:subject>
  <dc:creator>Moffett, Stonehill, Eiteman</dc:creator>
  <cp:lastModifiedBy>user</cp:lastModifiedBy>
  <cp:revision>6</cp:revision>
  <cp:lastPrinted>2008-10-27T20:14:13Z</cp:lastPrinted>
  <dcterms:created xsi:type="dcterms:W3CDTF">2014-08-21T20:56:03Z</dcterms:created>
  <dcterms:modified xsi:type="dcterms:W3CDTF">2017-03-02T03:51:19Z</dcterms:modified>
</cp:coreProperties>
</file>