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2"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032" autoAdjust="0"/>
    <p:restoredTop sz="94075" autoAdjust="0"/>
  </p:normalViewPr>
  <p:slideViewPr>
    <p:cSldViewPr snapToGrid="0">
      <p:cViewPr varScale="1">
        <p:scale>
          <a:sx n="54" d="100"/>
          <a:sy n="54" d="100"/>
        </p:scale>
        <p:origin x="432" y="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8B804FC-DEDD-419F-88DA-D615CCC5D501}" type="datetimeFigureOut">
              <a:rPr lang="en-US" smtClean="0"/>
              <a:t>6/26/2018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731B1E9-D5AD-45E0-83B9-D8B9A9EC39D7}" type="slidenum">
              <a:rPr lang="en-US" smtClean="0"/>
              <a:t>‹#›</a:t>
            </a:fld>
            <a:endParaRPr lang="en-US"/>
          </a:p>
        </p:txBody>
      </p:sp>
    </p:spTree>
    <p:extLst>
      <p:ext uri="{BB962C8B-B14F-4D97-AF65-F5344CB8AC3E}">
        <p14:creationId xmlns:p14="http://schemas.microsoft.com/office/powerpoint/2010/main" val="29547124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731B1E9-D5AD-45E0-83B9-D8B9A9EC39D7}" type="slidenum">
              <a:rPr lang="en-US" smtClean="0"/>
              <a:t>1</a:t>
            </a:fld>
            <a:endParaRPr lang="en-US"/>
          </a:p>
        </p:txBody>
      </p:sp>
    </p:spTree>
    <p:extLst>
      <p:ext uri="{BB962C8B-B14F-4D97-AF65-F5344CB8AC3E}">
        <p14:creationId xmlns:p14="http://schemas.microsoft.com/office/powerpoint/2010/main" val="41105021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new division focuses on growing the company and its objectives. The vision statement focuses on premiering modern vocational and leisure experiences for customers. The values and the mission of the division and that of the company promotes business growth and strategic direction improvement</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5731B1E9-D5AD-45E0-83B9-D8B9A9EC39D7}" type="slidenum">
              <a:rPr lang="en-US" smtClean="0"/>
              <a:t>10</a:t>
            </a:fld>
            <a:endParaRPr lang="en-US"/>
          </a:p>
        </p:txBody>
      </p:sp>
    </p:spTree>
    <p:extLst>
      <p:ext uri="{BB962C8B-B14F-4D97-AF65-F5344CB8AC3E}">
        <p14:creationId xmlns:p14="http://schemas.microsoft.com/office/powerpoint/2010/main" val="8147633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new division guides the strategic direction of the company by carrying out various activities. For every business to grow, it must have a strategic plan that it intends to implement and fulfil in a particular period. The implementation process and the direction to be taken need to be clear for every person. Therefore, in this case, the parties responsible need to agree on the priorities to be met. For every strategy, some issues need to be addressed first thus they need to be given the priority during implementation</a:t>
            </a:r>
            <a:r>
              <a:rPr lang="en-US" baseline="0" dirty="0" smtClean="0"/>
              <a:t> (</a:t>
            </a:r>
            <a:r>
              <a:rPr lang="en-US" dirty="0" smtClean="0"/>
              <a:t>Girard, 2017).</a:t>
            </a:r>
          </a:p>
          <a:p>
            <a:r>
              <a:rPr lang="en-US" dirty="0" smtClean="0"/>
              <a:t>Again the division should identify the current and future market position s that promote business growth. Also, it is expected to put the plan together, hold everyone accountable for resource utilization and distribute tasks and assign actions.</a:t>
            </a:r>
          </a:p>
        </p:txBody>
      </p:sp>
      <p:sp>
        <p:nvSpPr>
          <p:cNvPr id="4" name="Slide Number Placeholder 3"/>
          <p:cNvSpPr>
            <a:spLocks noGrp="1"/>
          </p:cNvSpPr>
          <p:nvPr>
            <p:ph type="sldNum" sz="quarter" idx="10"/>
          </p:nvPr>
        </p:nvSpPr>
        <p:spPr/>
        <p:txBody>
          <a:bodyPr/>
          <a:lstStyle/>
          <a:p>
            <a:fld id="{5731B1E9-D5AD-45E0-83B9-D8B9A9EC39D7}" type="slidenum">
              <a:rPr lang="en-US" smtClean="0"/>
              <a:t>11</a:t>
            </a:fld>
            <a:endParaRPr lang="en-US"/>
          </a:p>
        </p:txBody>
      </p:sp>
    </p:spTree>
    <p:extLst>
      <p:ext uri="{BB962C8B-B14F-4D97-AF65-F5344CB8AC3E}">
        <p14:creationId xmlns:p14="http://schemas.microsoft.com/office/powerpoint/2010/main" val="6516766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 are several principles that</a:t>
            </a:r>
            <a:r>
              <a:rPr lang="en-US" baseline="0" dirty="0" smtClean="0"/>
              <a:t> enable cultural and social responsibilities of the new division of the company. The firm can perform several activities that promotes the society. Some of the activities include, scholarships to less fortunate, medical facilities, books, and employment to the youths. Also, Counseling and rehabilitations of addicts in the community. Additionally, the cultural behaviors can be utilized to promote the goals of the company. The management should link the individual behaviors to business objectives and deploy authentic informal leaders (</a:t>
            </a:r>
            <a:r>
              <a:rPr lang="en-US" dirty="0" smtClean="0"/>
              <a:t>Kotler,</a:t>
            </a:r>
            <a:r>
              <a:rPr lang="en-US" baseline="0" dirty="0" smtClean="0"/>
              <a:t> </a:t>
            </a:r>
            <a:r>
              <a:rPr lang="en-US" dirty="0" smtClean="0"/>
              <a:t>2008). </a:t>
            </a:r>
            <a:r>
              <a:rPr lang="en-US" baseline="0" dirty="0" smtClean="0"/>
              <a:t> Lastly, the change in behaviors and mindset should be aligned with company objectives.</a:t>
            </a:r>
            <a:endParaRPr lang="en-US" dirty="0"/>
          </a:p>
        </p:txBody>
      </p:sp>
      <p:sp>
        <p:nvSpPr>
          <p:cNvPr id="4" name="Slide Number Placeholder 3"/>
          <p:cNvSpPr>
            <a:spLocks noGrp="1"/>
          </p:cNvSpPr>
          <p:nvPr>
            <p:ph type="sldNum" sz="quarter" idx="10"/>
          </p:nvPr>
        </p:nvSpPr>
        <p:spPr/>
        <p:txBody>
          <a:bodyPr/>
          <a:lstStyle/>
          <a:p>
            <a:fld id="{5731B1E9-D5AD-45E0-83B9-D8B9A9EC39D7}" type="slidenum">
              <a:rPr lang="en-US" smtClean="0"/>
              <a:t>12</a:t>
            </a:fld>
            <a:endParaRPr lang="en-US"/>
          </a:p>
        </p:txBody>
      </p:sp>
    </p:spTree>
    <p:extLst>
      <p:ext uri="{BB962C8B-B14F-4D97-AF65-F5344CB8AC3E}">
        <p14:creationId xmlns:p14="http://schemas.microsoft.com/office/powerpoint/2010/main" val="75692191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guiding principles of</a:t>
            </a:r>
            <a:r>
              <a:rPr lang="en-US" baseline="0" dirty="0" smtClean="0"/>
              <a:t> ethical behaviors are organized around Integrity, excellence and respect for others. Every business focuses on promoting ethical behavior within its premises. This can be enhanced through promotion of integrity on work practices and respect among employees. If workers disrespects their superiors, they will not perform as expected. Also, excellence is expected in all areas of work to ensure quality of service delivery and customer satisfaction (</a:t>
            </a:r>
            <a:r>
              <a:rPr lang="en-US" dirty="0" err="1" smtClean="0"/>
              <a:t>Werther</a:t>
            </a:r>
            <a:r>
              <a:rPr lang="en-US" dirty="0" smtClean="0"/>
              <a:t> Jr,</a:t>
            </a:r>
            <a:r>
              <a:rPr lang="en-US" baseline="0" dirty="0" smtClean="0"/>
              <a:t> </a:t>
            </a:r>
            <a:r>
              <a:rPr lang="en-US" dirty="0" smtClean="0"/>
              <a:t>2010). </a:t>
            </a:r>
            <a:endParaRPr lang="en-US" dirty="0"/>
          </a:p>
        </p:txBody>
      </p:sp>
      <p:sp>
        <p:nvSpPr>
          <p:cNvPr id="4" name="Slide Number Placeholder 3"/>
          <p:cNvSpPr>
            <a:spLocks noGrp="1"/>
          </p:cNvSpPr>
          <p:nvPr>
            <p:ph type="sldNum" sz="quarter" idx="10"/>
          </p:nvPr>
        </p:nvSpPr>
        <p:spPr/>
        <p:txBody>
          <a:bodyPr/>
          <a:lstStyle/>
          <a:p>
            <a:fld id="{5731B1E9-D5AD-45E0-83B9-D8B9A9EC39D7}" type="slidenum">
              <a:rPr lang="en-US" smtClean="0"/>
              <a:t>13</a:t>
            </a:fld>
            <a:endParaRPr lang="en-US"/>
          </a:p>
        </p:txBody>
      </p:sp>
    </p:spTree>
    <p:extLst>
      <p:ext uri="{BB962C8B-B14F-4D97-AF65-F5344CB8AC3E}">
        <p14:creationId xmlns:p14="http://schemas.microsoft.com/office/powerpoint/2010/main" val="32026249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731B1E9-D5AD-45E0-83B9-D8B9A9EC39D7}" type="slidenum">
              <a:rPr lang="en-US" smtClean="0"/>
              <a:t>14</a:t>
            </a:fld>
            <a:endParaRPr lang="en-US"/>
          </a:p>
        </p:txBody>
      </p:sp>
    </p:spTree>
    <p:extLst>
      <p:ext uri="{BB962C8B-B14F-4D97-AF65-F5344CB8AC3E}">
        <p14:creationId xmlns:p14="http://schemas.microsoft.com/office/powerpoint/2010/main" val="26720570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Marriott company has for decades focused on improving and promoting its growing business across the globe. The company was established under core values that promote integrity, entrepreneurship, community development, and continued growth. Additionally, Marriott company is established and premiered by its vision and mission statements. The companies vision is to become the premier providers and facilitator of all leisure and vocational experiences to the customers across the globe. While its mission is to enhance the lives of its customers by enabling and creating memorable and unsurpassed leisure and vocational experiences.</a:t>
            </a:r>
          </a:p>
        </p:txBody>
      </p:sp>
      <p:sp>
        <p:nvSpPr>
          <p:cNvPr id="4" name="Slide Number Placeholder 3"/>
          <p:cNvSpPr>
            <a:spLocks noGrp="1"/>
          </p:cNvSpPr>
          <p:nvPr>
            <p:ph type="sldNum" sz="quarter" idx="10"/>
          </p:nvPr>
        </p:nvSpPr>
        <p:spPr/>
        <p:txBody>
          <a:bodyPr/>
          <a:lstStyle/>
          <a:p>
            <a:fld id="{5731B1E9-D5AD-45E0-83B9-D8B9A9EC39D7}" type="slidenum">
              <a:rPr lang="en-US" smtClean="0"/>
              <a:t>2</a:t>
            </a:fld>
            <a:endParaRPr lang="en-US"/>
          </a:p>
        </p:txBody>
      </p:sp>
    </p:spTree>
    <p:extLst>
      <p:ext uri="{BB962C8B-B14F-4D97-AF65-F5344CB8AC3E}">
        <p14:creationId xmlns:p14="http://schemas.microsoft.com/office/powerpoint/2010/main" val="34702847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new division business model will target the customers in different areas. The economic status will define the segments, location, and the demographic changes. Customer segment will be an important area in improving all areas of the company and its sales improvement. Customers have slightly different needs, and therefore it will be the responsibilities of the marketing team to identify the target audience and their needs. Also, the new division model will focus on the value proposition. Some of the theses proposition that Marriott will offer include Accessibility, customization, cost reduction, and brand value proposition. The new division will create accessibility by providing a broad range of options and a wide variety of hotel brands offering different products at various prices</a:t>
            </a:r>
            <a:r>
              <a:rPr lang="en-US" baseline="0" dirty="0" smtClean="0"/>
              <a:t> (</a:t>
            </a:r>
            <a:r>
              <a:rPr lang="en-US" dirty="0" smtClean="0"/>
              <a:t>Kotler,</a:t>
            </a:r>
            <a:r>
              <a:rPr lang="en-US" baseline="0" dirty="0" smtClean="0"/>
              <a:t> </a:t>
            </a:r>
            <a:r>
              <a:rPr lang="en-US" dirty="0" smtClean="0"/>
              <a:t>2008). </a:t>
            </a:r>
          </a:p>
          <a:p>
            <a:endParaRPr lang="en-US" dirty="0"/>
          </a:p>
        </p:txBody>
      </p:sp>
      <p:sp>
        <p:nvSpPr>
          <p:cNvPr id="4" name="Slide Number Placeholder 3"/>
          <p:cNvSpPr>
            <a:spLocks noGrp="1"/>
          </p:cNvSpPr>
          <p:nvPr>
            <p:ph type="sldNum" sz="quarter" idx="10"/>
          </p:nvPr>
        </p:nvSpPr>
        <p:spPr/>
        <p:txBody>
          <a:bodyPr/>
          <a:lstStyle/>
          <a:p>
            <a:fld id="{5731B1E9-D5AD-45E0-83B9-D8B9A9EC39D7}" type="slidenum">
              <a:rPr lang="en-US" smtClean="0"/>
              <a:t>3</a:t>
            </a:fld>
            <a:endParaRPr lang="en-US"/>
          </a:p>
        </p:txBody>
      </p:sp>
    </p:spTree>
    <p:extLst>
      <p:ext uri="{BB962C8B-B14F-4D97-AF65-F5344CB8AC3E}">
        <p14:creationId xmlns:p14="http://schemas.microsoft.com/office/powerpoint/2010/main" val="24176079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company New division is focusing on introducing M beta services. It’s a lab innovation that functions as hotel world-class live beta. The focus of this new product will be to offer customers a new experience of tasting new and modernized equipment at different levels. The company is targeting to improve and promote its services to the customers across the globe. This new division will attract more customers into the hotel services thus increasing sales and promoting the global brand competitive market. The new product will be useful for inviting a guest, getting instant feedback from the customers and ultimately shaping the future of the hotel.</a:t>
            </a:r>
          </a:p>
          <a:p>
            <a:r>
              <a:rPr lang="en-US" dirty="0" smtClean="0"/>
              <a:t>The M beta service is a new product that will challenge the company management and all the internal stakeholders to keep improving  and promoting customers services </a:t>
            </a:r>
          </a:p>
        </p:txBody>
      </p:sp>
      <p:sp>
        <p:nvSpPr>
          <p:cNvPr id="4" name="Slide Number Placeholder 3"/>
          <p:cNvSpPr>
            <a:spLocks noGrp="1"/>
          </p:cNvSpPr>
          <p:nvPr>
            <p:ph type="sldNum" sz="quarter" idx="10"/>
          </p:nvPr>
        </p:nvSpPr>
        <p:spPr/>
        <p:txBody>
          <a:bodyPr/>
          <a:lstStyle/>
          <a:p>
            <a:fld id="{5731B1E9-D5AD-45E0-83B9-D8B9A9EC39D7}" type="slidenum">
              <a:rPr lang="en-US" smtClean="0"/>
              <a:t>4</a:t>
            </a:fld>
            <a:endParaRPr lang="en-US"/>
          </a:p>
        </p:txBody>
      </p:sp>
    </p:spTree>
    <p:extLst>
      <p:ext uri="{BB962C8B-B14F-4D97-AF65-F5344CB8AC3E}">
        <p14:creationId xmlns:p14="http://schemas.microsoft.com/office/powerpoint/2010/main" val="39234915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Marriott company new product division target to promote and improve customers relationship with the company the M Beta product is offering customers with an opportunity to provide instant feedback about their experiences in the hotel. This helps in promoting the relationship between the business and the customers. Sharing of one's opinion provides a platform that enhances communication and idea sharing. Secondly, the product will enhance customers to share their approvals about a particular product. Since the new division will provide differing services, customers will have an opportunity to choose. Lastly, the relationship between the customers and the outcome will further be enhanced by voting and innovation engagement</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5731B1E9-D5AD-45E0-83B9-D8B9A9EC39D7}" type="slidenum">
              <a:rPr lang="en-US" smtClean="0"/>
              <a:t>5</a:t>
            </a:fld>
            <a:endParaRPr lang="en-US"/>
          </a:p>
        </p:txBody>
      </p:sp>
    </p:spTree>
    <p:extLst>
      <p:ext uri="{BB962C8B-B14F-4D97-AF65-F5344CB8AC3E}">
        <p14:creationId xmlns:p14="http://schemas.microsoft.com/office/powerpoint/2010/main" val="40307101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Marriott Company new division will address customer needs by focusing on the price of the commodities. Majority of the customer are often concerned about the price of the commodities. Many individuals make a comparison of the cost of particular product provided in different entities. Secondly, customer needs are addressed by introducing modern services and products. Some of the services include M Beta services that provide a comprehensive number of services. Also, service delivery will be improved. This can be done by minimizing the duration between customer orders and delivery time. This promotes their confidence and satisfaction with the firm. Lastly, employees relationship with customers is important, communication skill and etiquette need to be addressed to ensure that all personnel are trained to relate and with customers well. </a:t>
            </a:r>
          </a:p>
        </p:txBody>
      </p:sp>
      <p:sp>
        <p:nvSpPr>
          <p:cNvPr id="4" name="Slide Number Placeholder 3"/>
          <p:cNvSpPr>
            <a:spLocks noGrp="1"/>
          </p:cNvSpPr>
          <p:nvPr>
            <p:ph type="sldNum" sz="quarter" idx="10"/>
          </p:nvPr>
        </p:nvSpPr>
        <p:spPr/>
        <p:txBody>
          <a:bodyPr/>
          <a:lstStyle/>
          <a:p>
            <a:fld id="{5731B1E9-D5AD-45E0-83B9-D8B9A9EC39D7}" type="slidenum">
              <a:rPr lang="en-US" smtClean="0"/>
              <a:t>6</a:t>
            </a:fld>
            <a:endParaRPr lang="en-US"/>
          </a:p>
        </p:txBody>
      </p:sp>
    </p:spTree>
    <p:extLst>
      <p:ext uri="{BB962C8B-B14F-4D97-AF65-F5344CB8AC3E}">
        <p14:creationId xmlns:p14="http://schemas.microsoft.com/office/powerpoint/2010/main" val="25601303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To achieve competitive advantage the company will have to focus on various areas; its important for the firm to reduce costs, some of the costs that need to be monitored include, variable cost and fixed costs. Unnecessary expenses should be avoided to cut down on the costs of operations. Secondly, the firm can review its core strengths. The strength such as its global brand, financial stability and reputation can provide a competitive advantage over its rivals. Thirdly, the firm should focus on the services and products that it's offering. Diversifying to multiple product will increases costs and other resources</a:t>
            </a:r>
            <a:r>
              <a:rPr lang="en-US" baseline="0" dirty="0" smtClean="0"/>
              <a:t> (</a:t>
            </a:r>
            <a:r>
              <a:rPr lang="en-US" dirty="0" smtClean="0"/>
              <a:t>Girard, 2017).</a:t>
            </a:r>
          </a:p>
          <a:p>
            <a:r>
              <a:rPr lang="en-US" dirty="0" smtClean="0"/>
              <a:t>Lastly, the company should differentiate its products, and ally with another company that is sharing its values to promote their businesses.</a:t>
            </a:r>
          </a:p>
        </p:txBody>
      </p:sp>
      <p:sp>
        <p:nvSpPr>
          <p:cNvPr id="4" name="Slide Number Placeholder 3"/>
          <p:cNvSpPr>
            <a:spLocks noGrp="1"/>
          </p:cNvSpPr>
          <p:nvPr>
            <p:ph type="sldNum" sz="quarter" idx="10"/>
          </p:nvPr>
        </p:nvSpPr>
        <p:spPr/>
        <p:txBody>
          <a:bodyPr/>
          <a:lstStyle/>
          <a:p>
            <a:fld id="{5731B1E9-D5AD-45E0-83B9-D8B9A9EC39D7}" type="slidenum">
              <a:rPr lang="en-US" smtClean="0"/>
              <a:t>7</a:t>
            </a:fld>
            <a:endParaRPr lang="en-US"/>
          </a:p>
        </p:txBody>
      </p:sp>
    </p:spTree>
    <p:extLst>
      <p:ext uri="{BB962C8B-B14F-4D97-AF65-F5344CB8AC3E}">
        <p14:creationId xmlns:p14="http://schemas.microsoft.com/office/powerpoint/2010/main" val="10753389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The new division is focusing on new vision and mission statements that aim to improve its services and revenue generation. The vision of the division is to become the modern hotel facility with vocational and leisure facilities that serve all customer needs regardless of their economic status. Additionally, the mission of the division is to establish a long-lasting solution to customers who seek modern facilities for their leisure time, the gym and lab equipment among other services are intended to serve all customers. The statements share some similarities with the companies vision and mission stamen</a:t>
            </a:r>
            <a:r>
              <a:rPr lang="en-US" baseline="0" dirty="0" smtClean="0"/>
              <a:t> (</a:t>
            </a:r>
            <a:r>
              <a:rPr lang="en-US" dirty="0" smtClean="0"/>
              <a:t>Girard, 2017).</a:t>
            </a:r>
          </a:p>
          <a:p>
            <a:r>
              <a:rPr lang="en-US" dirty="0" smtClean="0"/>
              <a:t> However, the firm has focused on a new division business model that aims to promote service and grow business activities.</a:t>
            </a:r>
          </a:p>
        </p:txBody>
      </p:sp>
      <p:sp>
        <p:nvSpPr>
          <p:cNvPr id="4" name="Slide Number Placeholder 3"/>
          <p:cNvSpPr>
            <a:spLocks noGrp="1"/>
          </p:cNvSpPr>
          <p:nvPr>
            <p:ph type="sldNum" sz="quarter" idx="10"/>
          </p:nvPr>
        </p:nvSpPr>
        <p:spPr/>
        <p:txBody>
          <a:bodyPr/>
          <a:lstStyle/>
          <a:p>
            <a:fld id="{5731B1E9-D5AD-45E0-83B9-D8B9A9EC39D7}" type="slidenum">
              <a:rPr lang="en-US" smtClean="0"/>
              <a:t>8</a:t>
            </a:fld>
            <a:endParaRPr lang="en-US"/>
          </a:p>
        </p:txBody>
      </p:sp>
    </p:spTree>
    <p:extLst>
      <p:ext uri="{BB962C8B-B14F-4D97-AF65-F5344CB8AC3E}">
        <p14:creationId xmlns:p14="http://schemas.microsoft.com/office/powerpoint/2010/main" val="36326334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Some of the plans put by the new division aim to grow the business into higher levels. It is essential for every manager to have plans for their business. In this case, Marriott management has established plans that will see to it that the new division yields positive outcome that will benefit the company. Some of the proposals put in place include growing business revenue by 76 percent. This can be done through the modernized set of equipment that will be used to generate more sales and increase the number of customers. Through segmentation of the customers and value proposition, the business will be able to establish reliable sources and resources that will enhance growth</a:t>
            </a:r>
            <a:r>
              <a:rPr lang="en-US" baseline="0" dirty="0" smtClean="0"/>
              <a:t> (</a:t>
            </a:r>
            <a:r>
              <a:rPr lang="en-US" dirty="0" err="1" smtClean="0"/>
              <a:t>Humpel</a:t>
            </a:r>
            <a:r>
              <a:rPr lang="en-US" dirty="0" smtClean="0"/>
              <a:t>, 2012). </a:t>
            </a:r>
          </a:p>
          <a:p>
            <a:r>
              <a:rPr lang="en-US" dirty="0" smtClean="0"/>
              <a:t>Secondly, the division targets to improve customer service experiences. This can be done through the mechanisms that have been put that enhances customers to give feedback and approvals regarding particular experiences and products. On the other hand, the division will facilitate expansion and establishment of several other division in three other states in the U.S</a:t>
            </a:r>
          </a:p>
        </p:txBody>
      </p:sp>
      <p:sp>
        <p:nvSpPr>
          <p:cNvPr id="4" name="Slide Number Placeholder 3"/>
          <p:cNvSpPr>
            <a:spLocks noGrp="1"/>
          </p:cNvSpPr>
          <p:nvPr>
            <p:ph type="sldNum" sz="quarter" idx="10"/>
          </p:nvPr>
        </p:nvSpPr>
        <p:spPr/>
        <p:txBody>
          <a:bodyPr/>
          <a:lstStyle/>
          <a:p>
            <a:fld id="{5731B1E9-D5AD-45E0-83B9-D8B9A9EC39D7}" type="slidenum">
              <a:rPr lang="en-US" smtClean="0"/>
              <a:t>9</a:t>
            </a:fld>
            <a:endParaRPr lang="en-US"/>
          </a:p>
        </p:txBody>
      </p:sp>
    </p:spTree>
    <p:extLst>
      <p:ext uri="{BB962C8B-B14F-4D97-AF65-F5344CB8AC3E}">
        <p14:creationId xmlns:p14="http://schemas.microsoft.com/office/powerpoint/2010/main" val="26529372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E8F0C47-EF9A-4F71-B91C-364B58B4988C}" type="datetimeFigureOut">
              <a:rPr lang="en-US" smtClean="0"/>
              <a:t>6/26/2018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DF9546-AAA6-4EFB-B469-7C7493CCA7DC}" type="slidenum">
              <a:rPr lang="en-US" smtClean="0"/>
              <a:t>‹#›</a:t>
            </a:fld>
            <a:endParaRPr lang="en-US"/>
          </a:p>
        </p:txBody>
      </p:sp>
    </p:spTree>
    <p:extLst>
      <p:ext uri="{BB962C8B-B14F-4D97-AF65-F5344CB8AC3E}">
        <p14:creationId xmlns:p14="http://schemas.microsoft.com/office/powerpoint/2010/main" val="3883398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E8F0C47-EF9A-4F71-B91C-364B58B4988C}" type="datetimeFigureOut">
              <a:rPr lang="en-US" smtClean="0"/>
              <a:t>6/26/2018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DF9546-AAA6-4EFB-B469-7C7493CCA7DC}" type="slidenum">
              <a:rPr lang="en-US" smtClean="0"/>
              <a:t>‹#›</a:t>
            </a:fld>
            <a:endParaRPr lang="en-US"/>
          </a:p>
        </p:txBody>
      </p:sp>
    </p:spTree>
    <p:extLst>
      <p:ext uri="{BB962C8B-B14F-4D97-AF65-F5344CB8AC3E}">
        <p14:creationId xmlns:p14="http://schemas.microsoft.com/office/powerpoint/2010/main" val="31489649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E8F0C47-EF9A-4F71-B91C-364B58B4988C}" type="datetimeFigureOut">
              <a:rPr lang="en-US" smtClean="0"/>
              <a:t>6/26/2018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DF9546-AAA6-4EFB-B469-7C7493CCA7DC}"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8193037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E8F0C47-EF9A-4F71-B91C-364B58B4988C}" type="datetimeFigureOut">
              <a:rPr lang="en-US" smtClean="0"/>
              <a:t>6/26/2018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DF9546-AAA6-4EFB-B469-7C7493CCA7DC}" type="slidenum">
              <a:rPr lang="en-US" smtClean="0"/>
              <a:t>‹#›</a:t>
            </a:fld>
            <a:endParaRPr lang="en-US"/>
          </a:p>
        </p:txBody>
      </p:sp>
    </p:spTree>
    <p:extLst>
      <p:ext uri="{BB962C8B-B14F-4D97-AF65-F5344CB8AC3E}">
        <p14:creationId xmlns:p14="http://schemas.microsoft.com/office/powerpoint/2010/main" val="37034669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E8F0C47-EF9A-4F71-B91C-364B58B4988C}" type="datetimeFigureOut">
              <a:rPr lang="en-US" smtClean="0"/>
              <a:t>6/26/2018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DF9546-AAA6-4EFB-B469-7C7493CCA7DC}"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01798346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E8F0C47-EF9A-4F71-B91C-364B58B4988C}" type="datetimeFigureOut">
              <a:rPr lang="en-US" smtClean="0"/>
              <a:t>6/26/2018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DF9546-AAA6-4EFB-B469-7C7493CCA7DC}" type="slidenum">
              <a:rPr lang="en-US" smtClean="0"/>
              <a:t>‹#›</a:t>
            </a:fld>
            <a:endParaRPr lang="en-US"/>
          </a:p>
        </p:txBody>
      </p:sp>
    </p:spTree>
    <p:extLst>
      <p:ext uri="{BB962C8B-B14F-4D97-AF65-F5344CB8AC3E}">
        <p14:creationId xmlns:p14="http://schemas.microsoft.com/office/powerpoint/2010/main" val="236387232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E8F0C47-EF9A-4F71-B91C-364B58B4988C}" type="datetimeFigureOut">
              <a:rPr lang="en-US" smtClean="0"/>
              <a:t>6/26/2018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DF9546-AAA6-4EFB-B469-7C7493CCA7DC}" type="slidenum">
              <a:rPr lang="en-US" smtClean="0"/>
              <a:t>‹#›</a:t>
            </a:fld>
            <a:endParaRPr lang="en-US"/>
          </a:p>
        </p:txBody>
      </p:sp>
    </p:spTree>
    <p:extLst>
      <p:ext uri="{BB962C8B-B14F-4D97-AF65-F5344CB8AC3E}">
        <p14:creationId xmlns:p14="http://schemas.microsoft.com/office/powerpoint/2010/main" val="769289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E8F0C47-EF9A-4F71-B91C-364B58B4988C}" type="datetimeFigureOut">
              <a:rPr lang="en-US" smtClean="0"/>
              <a:t>6/26/2018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DF9546-AAA6-4EFB-B469-7C7493CCA7DC}" type="slidenum">
              <a:rPr lang="en-US" smtClean="0"/>
              <a:t>‹#›</a:t>
            </a:fld>
            <a:endParaRPr lang="en-US"/>
          </a:p>
        </p:txBody>
      </p:sp>
    </p:spTree>
    <p:extLst>
      <p:ext uri="{BB962C8B-B14F-4D97-AF65-F5344CB8AC3E}">
        <p14:creationId xmlns:p14="http://schemas.microsoft.com/office/powerpoint/2010/main" val="4521516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E8F0C47-EF9A-4F71-B91C-364B58B4988C}" type="datetimeFigureOut">
              <a:rPr lang="en-US" smtClean="0"/>
              <a:t>6/26/2018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DF9546-AAA6-4EFB-B469-7C7493CCA7DC}" type="slidenum">
              <a:rPr lang="en-US" smtClean="0"/>
              <a:t>‹#›</a:t>
            </a:fld>
            <a:endParaRPr lang="en-US"/>
          </a:p>
        </p:txBody>
      </p:sp>
    </p:spTree>
    <p:extLst>
      <p:ext uri="{BB962C8B-B14F-4D97-AF65-F5344CB8AC3E}">
        <p14:creationId xmlns:p14="http://schemas.microsoft.com/office/powerpoint/2010/main" val="39576290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E8F0C47-EF9A-4F71-B91C-364B58B4988C}" type="datetimeFigureOut">
              <a:rPr lang="en-US" smtClean="0"/>
              <a:t>6/26/2018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DF9546-AAA6-4EFB-B469-7C7493CCA7DC}" type="slidenum">
              <a:rPr lang="en-US" smtClean="0"/>
              <a:t>‹#›</a:t>
            </a:fld>
            <a:endParaRPr lang="en-US"/>
          </a:p>
        </p:txBody>
      </p:sp>
    </p:spTree>
    <p:extLst>
      <p:ext uri="{BB962C8B-B14F-4D97-AF65-F5344CB8AC3E}">
        <p14:creationId xmlns:p14="http://schemas.microsoft.com/office/powerpoint/2010/main" val="14665901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E8F0C47-EF9A-4F71-B91C-364B58B4988C}" type="datetimeFigureOut">
              <a:rPr lang="en-US" smtClean="0"/>
              <a:t>6/26/2018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DF9546-AAA6-4EFB-B469-7C7493CCA7DC}" type="slidenum">
              <a:rPr lang="en-US" smtClean="0"/>
              <a:t>‹#›</a:t>
            </a:fld>
            <a:endParaRPr lang="en-US"/>
          </a:p>
        </p:txBody>
      </p:sp>
    </p:spTree>
    <p:extLst>
      <p:ext uri="{BB962C8B-B14F-4D97-AF65-F5344CB8AC3E}">
        <p14:creationId xmlns:p14="http://schemas.microsoft.com/office/powerpoint/2010/main" val="14337003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E8F0C47-EF9A-4F71-B91C-364B58B4988C}" type="datetimeFigureOut">
              <a:rPr lang="en-US" smtClean="0"/>
              <a:t>6/26/2018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2DF9546-AAA6-4EFB-B469-7C7493CCA7DC}" type="slidenum">
              <a:rPr lang="en-US" smtClean="0"/>
              <a:t>‹#›</a:t>
            </a:fld>
            <a:endParaRPr lang="en-US"/>
          </a:p>
        </p:txBody>
      </p:sp>
    </p:spTree>
    <p:extLst>
      <p:ext uri="{BB962C8B-B14F-4D97-AF65-F5344CB8AC3E}">
        <p14:creationId xmlns:p14="http://schemas.microsoft.com/office/powerpoint/2010/main" val="20266499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E8F0C47-EF9A-4F71-B91C-364B58B4988C}" type="datetimeFigureOut">
              <a:rPr lang="en-US" smtClean="0"/>
              <a:t>6/26/2018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2DF9546-AAA6-4EFB-B469-7C7493CCA7DC}" type="slidenum">
              <a:rPr lang="en-US" smtClean="0"/>
              <a:t>‹#›</a:t>
            </a:fld>
            <a:endParaRPr lang="en-US"/>
          </a:p>
        </p:txBody>
      </p:sp>
    </p:spTree>
    <p:extLst>
      <p:ext uri="{BB962C8B-B14F-4D97-AF65-F5344CB8AC3E}">
        <p14:creationId xmlns:p14="http://schemas.microsoft.com/office/powerpoint/2010/main" val="34551973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8F0C47-EF9A-4F71-B91C-364B58B4988C}" type="datetimeFigureOut">
              <a:rPr lang="en-US" smtClean="0"/>
              <a:t>6/26/2018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2DF9546-AAA6-4EFB-B469-7C7493CCA7DC}" type="slidenum">
              <a:rPr lang="en-US" smtClean="0"/>
              <a:t>‹#›</a:t>
            </a:fld>
            <a:endParaRPr lang="en-US"/>
          </a:p>
        </p:txBody>
      </p:sp>
    </p:spTree>
    <p:extLst>
      <p:ext uri="{BB962C8B-B14F-4D97-AF65-F5344CB8AC3E}">
        <p14:creationId xmlns:p14="http://schemas.microsoft.com/office/powerpoint/2010/main" val="30186545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E8F0C47-EF9A-4F71-B91C-364B58B4988C}" type="datetimeFigureOut">
              <a:rPr lang="en-US" smtClean="0"/>
              <a:t>6/26/2018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DF9546-AAA6-4EFB-B469-7C7493CCA7DC}" type="slidenum">
              <a:rPr lang="en-US" smtClean="0"/>
              <a:t>‹#›</a:t>
            </a:fld>
            <a:endParaRPr lang="en-US"/>
          </a:p>
        </p:txBody>
      </p:sp>
    </p:spTree>
    <p:extLst>
      <p:ext uri="{BB962C8B-B14F-4D97-AF65-F5344CB8AC3E}">
        <p14:creationId xmlns:p14="http://schemas.microsoft.com/office/powerpoint/2010/main" val="8753232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9E8F0C47-EF9A-4F71-B91C-364B58B4988C}" type="datetimeFigureOut">
              <a:rPr lang="en-US" smtClean="0"/>
              <a:t>6/26/2018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DF9546-AAA6-4EFB-B469-7C7493CCA7DC}" type="slidenum">
              <a:rPr lang="en-US" smtClean="0"/>
              <a:t>‹#›</a:t>
            </a:fld>
            <a:endParaRPr lang="en-US"/>
          </a:p>
        </p:txBody>
      </p:sp>
    </p:spTree>
    <p:extLst>
      <p:ext uri="{BB962C8B-B14F-4D97-AF65-F5344CB8AC3E}">
        <p14:creationId xmlns:p14="http://schemas.microsoft.com/office/powerpoint/2010/main" val="9702358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E8F0C47-EF9A-4F71-B91C-364B58B4988C}" type="datetimeFigureOut">
              <a:rPr lang="en-US" smtClean="0"/>
              <a:t>6/26/2018</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92DF9546-AAA6-4EFB-B469-7C7493CCA7DC}" type="slidenum">
              <a:rPr lang="en-US" smtClean="0"/>
              <a:t>‹#›</a:t>
            </a:fld>
            <a:endParaRPr lang="en-US"/>
          </a:p>
        </p:txBody>
      </p:sp>
    </p:spTree>
    <p:extLst>
      <p:ext uri="{BB962C8B-B14F-4D97-AF65-F5344CB8AC3E}">
        <p14:creationId xmlns:p14="http://schemas.microsoft.com/office/powerpoint/2010/main" val="4051960647"/>
      </p:ext>
    </p:extLst>
  </p:cSld>
  <p:clrMap bg1="lt1" tx1="dk1" bg2="lt2" tx2="dk2" accent1="accent1" accent2="accent2" accent3="accent3" accent4="accent4" accent5="accent5" accent6="accent6" hlink="hlink" folHlink="folHlink"/>
  <p:sldLayoutIdLst>
    <p:sldLayoutId id="2147483743" r:id="rId1"/>
    <p:sldLayoutId id="2147483744" r:id="rId2"/>
    <p:sldLayoutId id="2147483745" r:id="rId3"/>
    <p:sldLayoutId id="2147483746" r:id="rId4"/>
    <p:sldLayoutId id="2147483747" r:id="rId5"/>
    <p:sldLayoutId id="2147483748" r:id="rId6"/>
    <p:sldLayoutId id="2147483749" r:id="rId7"/>
    <p:sldLayoutId id="2147483750" r:id="rId8"/>
    <p:sldLayoutId id="2147483751" r:id="rId9"/>
    <p:sldLayoutId id="2147483752" r:id="rId10"/>
    <p:sldLayoutId id="2147483753" r:id="rId11"/>
    <p:sldLayoutId id="2147483754" r:id="rId12"/>
    <p:sldLayoutId id="2147483755" r:id="rId13"/>
    <p:sldLayoutId id="2147483756" r:id="rId14"/>
    <p:sldLayoutId id="2147483757" r:id="rId15"/>
    <p:sldLayoutId id="2147483758"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447800"/>
            <a:ext cx="10941269" cy="1784131"/>
          </a:xfrm>
          <a:solidFill>
            <a:schemeClr val="bg1"/>
          </a:solidFill>
        </p:spPr>
        <p:txBody>
          <a:bodyPr/>
          <a:lstStyle/>
          <a:p>
            <a:pPr algn="ctr"/>
            <a:r>
              <a:rPr lang="en-US" sz="4800" dirty="0">
                <a:latin typeface="Algerian" panose="04020705040A02060702" pitchFamily="82" charset="0"/>
              </a:rPr>
              <a:t>N</a:t>
            </a:r>
            <a:r>
              <a:rPr lang="en-US" sz="4800" dirty="0" smtClean="0">
                <a:latin typeface="Algerian" panose="04020705040A02060702" pitchFamily="82" charset="0"/>
              </a:rPr>
              <a:t>ew Division Proposal</a:t>
            </a:r>
            <a:br>
              <a:rPr lang="en-US" sz="4800" dirty="0" smtClean="0">
                <a:latin typeface="Algerian" panose="04020705040A02060702" pitchFamily="82" charset="0"/>
              </a:rPr>
            </a:br>
            <a:r>
              <a:rPr lang="en-US" sz="4800" dirty="0" smtClean="0">
                <a:latin typeface="Algerian" panose="04020705040A02060702" pitchFamily="82" charset="0"/>
              </a:rPr>
              <a:t>For Marriott Company</a:t>
            </a:r>
            <a:endParaRPr lang="en-US" sz="4800" dirty="0">
              <a:latin typeface="Algerian" panose="04020705040A02060702" pitchFamily="82" charset="0"/>
            </a:endParaRPr>
          </a:p>
        </p:txBody>
      </p:sp>
      <p:sp>
        <p:nvSpPr>
          <p:cNvPr id="3" name="Subtitle 2"/>
          <p:cNvSpPr>
            <a:spLocks noGrp="1"/>
          </p:cNvSpPr>
          <p:nvPr>
            <p:ph type="subTitle" idx="1"/>
          </p:nvPr>
        </p:nvSpPr>
        <p:spPr>
          <a:xfrm>
            <a:off x="1326996" y="3231931"/>
            <a:ext cx="9021336" cy="2499796"/>
          </a:xfrm>
        </p:spPr>
        <p:style>
          <a:lnRef idx="2">
            <a:schemeClr val="accent2"/>
          </a:lnRef>
          <a:fillRef idx="1">
            <a:schemeClr val="lt1"/>
          </a:fillRef>
          <a:effectRef idx="0">
            <a:schemeClr val="accent2"/>
          </a:effectRef>
          <a:fontRef idx="minor">
            <a:schemeClr val="dk1"/>
          </a:fontRef>
        </p:style>
        <p:txBody>
          <a:bodyPr>
            <a:normAutofit/>
          </a:bodyPr>
          <a:lstStyle/>
          <a:p>
            <a:pPr algn="ctr"/>
            <a:endParaRPr lang="en-US" dirty="0">
              <a:latin typeface="Times New Roman" panose="02020603050405020304" pitchFamily="18" charset="0"/>
              <a:cs typeface="Times New Roman" panose="02020603050405020304" pitchFamily="18" charset="0"/>
            </a:endParaRPr>
          </a:p>
          <a:p>
            <a:pPr algn="ctr"/>
            <a:r>
              <a:rPr lang="en-US" dirty="0" smtClean="0">
                <a:latin typeface="Times New Roman" panose="02020603050405020304" pitchFamily="18" charset="0"/>
                <a:cs typeface="Times New Roman" panose="02020603050405020304" pitchFamily="18" charset="0"/>
              </a:rPr>
              <a:t>Michell </a:t>
            </a:r>
            <a:r>
              <a:rPr lang="en-US" dirty="0" err="1">
                <a:latin typeface="Times New Roman" panose="02020603050405020304" pitchFamily="18" charset="0"/>
                <a:cs typeface="Times New Roman" panose="02020603050405020304" pitchFamily="18" charset="0"/>
              </a:rPr>
              <a:t>Argumedo</a:t>
            </a:r>
            <a:endParaRPr lang="en-US" dirty="0">
              <a:latin typeface="Times New Roman" panose="02020603050405020304" pitchFamily="18" charset="0"/>
              <a:cs typeface="Times New Roman" panose="02020603050405020304" pitchFamily="18" charset="0"/>
            </a:endParaRPr>
          </a:p>
          <a:p>
            <a:pPr algn="ctr"/>
            <a:r>
              <a:rPr lang="en-US" dirty="0">
                <a:latin typeface="Times New Roman" panose="02020603050405020304" pitchFamily="18" charset="0"/>
                <a:cs typeface="Times New Roman" panose="02020603050405020304" pitchFamily="18" charset="0"/>
              </a:rPr>
              <a:t>BUS/475</a:t>
            </a:r>
          </a:p>
          <a:p>
            <a:pPr algn="ctr"/>
            <a:r>
              <a:rPr lang="en-US" dirty="0" smtClean="0">
                <a:latin typeface="Times New Roman" panose="02020603050405020304" pitchFamily="18" charset="0"/>
                <a:cs typeface="Times New Roman" panose="02020603050405020304" pitchFamily="18" charset="0"/>
              </a:rPr>
              <a:t>06/22/2018</a:t>
            </a:r>
            <a:endParaRPr lang="en-US" dirty="0">
              <a:latin typeface="Times New Roman" panose="02020603050405020304" pitchFamily="18" charset="0"/>
              <a:cs typeface="Times New Roman" panose="02020603050405020304" pitchFamily="18" charset="0"/>
            </a:endParaRPr>
          </a:p>
          <a:p>
            <a:pPr algn="ctr"/>
            <a:r>
              <a:rPr lang="en-US" dirty="0" err="1">
                <a:latin typeface="Times New Roman" panose="02020603050405020304" pitchFamily="18" charset="0"/>
                <a:cs typeface="Times New Roman" panose="02020603050405020304" pitchFamily="18" charset="0"/>
              </a:rPr>
              <a:t>Caroll</a:t>
            </a:r>
            <a:r>
              <a:rPr lang="en-US" dirty="0">
                <a:latin typeface="Times New Roman" panose="02020603050405020304" pitchFamily="18" charset="0"/>
                <a:cs typeface="Times New Roman" panose="02020603050405020304" pitchFamily="18" charset="0"/>
              </a:rPr>
              <a:t> Sommers</a:t>
            </a:r>
          </a:p>
          <a:p>
            <a:pPr algn="ct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695902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the New Division Align with the That of the Company</a:t>
            </a:r>
            <a:endParaRPr lang="en-US" dirty="0"/>
          </a:p>
        </p:txBody>
      </p:sp>
      <p:sp>
        <p:nvSpPr>
          <p:cNvPr id="3" name="Content Placeholder 2"/>
          <p:cNvSpPr>
            <a:spLocks noGrp="1"/>
          </p:cNvSpPr>
          <p:nvPr>
            <p:ph idx="1"/>
          </p:nvPr>
        </p:nvSpPr>
        <p:spPr/>
        <p:txBody>
          <a:bodyPr/>
          <a:lstStyle/>
          <a:p>
            <a:r>
              <a:rPr lang="en-US" dirty="0" smtClean="0"/>
              <a:t>Alignment of the New division vision, mission, values and  that of the company.</a:t>
            </a:r>
          </a:p>
          <a:p>
            <a:r>
              <a:rPr lang="en-US" dirty="0" smtClean="0"/>
              <a:t>It aligns through the set Company Goals and objectives</a:t>
            </a:r>
          </a:p>
          <a:p>
            <a:r>
              <a:rPr lang="en-US" dirty="0" smtClean="0"/>
              <a:t>The Vision statements focuses on serving customer needs</a:t>
            </a:r>
          </a:p>
          <a:p>
            <a:r>
              <a:rPr lang="en-US" dirty="0" smtClean="0"/>
              <a:t>Both mission statements aims at promoting company goals</a:t>
            </a:r>
            <a:endParaRPr lang="en-US" dirty="0"/>
          </a:p>
        </p:txBody>
      </p:sp>
    </p:spTree>
    <p:extLst>
      <p:ext uri="{BB962C8B-B14F-4D97-AF65-F5344CB8AC3E}">
        <p14:creationId xmlns:p14="http://schemas.microsoft.com/office/powerpoint/2010/main" val="41802719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of how the new Division Guide the strategic direction</a:t>
            </a:r>
            <a:endParaRPr lang="en-US" dirty="0"/>
          </a:p>
        </p:txBody>
      </p:sp>
      <p:sp>
        <p:nvSpPr>
          <p:cNvPr id="3" name="Content Placeholder 2"/>
          <p:cNvSpPr>
            <a:spLocks noGrp="1"/>
          </p:cNvSpPr>
          <p:nvPr>
            <p:ph idx="1"/>
          </p:nvPr>
        </p:nvSpPr>
        <p:spPr/>
        <p:txBody>
          <a:bodyPr/>
          <a:lstStyle/>
          <a:p>
            <a:r>
              <a:rPr lang="en-US" dirty="0" smtClean="0"/>
              <a:t>The new division guides the strategic directions by :</a:t>
            </a:r>
          </a:p>
          <a:p>
            <a:r>
              <a:rPr lang="en-US" dirty="0" smtClean="0"/>
              <a:t>Identifying the current and future market position</a:t>
            </a:r>
          </a:p>
          <a:p>
            <a:r>
              <a:rPr lang="en-US" dirty="0" smtClean="0"/>
              <a:t>Agree on priorities</a:t>
            </a:r>
          </a:p>
          <a:p>
            <a:r>
              <a:rPr lang="en-US" dirty="0" smtClean="0"/>
              <a:t>Put the plan together</a:t>
            </a:r>
          </a:p>
          <a:p>
            <a:r>
              <a:rPr lang="en-US" dirty="0" smtClean="0"/>
              <a:t>Hold everyone accountable</a:t>
            </a:r>
          </a:p>
          <a:p>
            <a:r>
              <a:rPr lang="en-US" dirty="0" smtClean="0"/>
              <a:t>Distribute tasks and assign actions.</a:t>
            </a:r>
            <a:endParaRPr lang="en-US" dirty="0"/>
          </a:p>
        </p:txBody>
      </p:sp>
    </p:spTree>
    <p:extLst>
      <p:ext uri="{BB962C8B-B14F-4D97-AF65-F5344CB8AC3E}">
        <p14:creationId xmlns:p14="http://schemas.microsoft.com/office/powerpoint/2010/main" val="19685658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Guiding Principles on Culture and social responsibilities</a:t>
            </a:r>
            <a:endParaRPr lang="en-US" dirty="0"/>
          </a:p>
        </p:txBody>
      </p:sp>
      <p:sp>
        <p:nvSpPr>
          <p:cNvPr id="3" name="Content Placeholder 2"/>
          <p:cNvSpPr>
            <a:spLocks noGrp="1"/>
          </p:cNvSpPr>
          <p:nvPr>
            <p:ph idx="1"/>
          </p:nvPr>
        </p:nvSpPr>
        <p:spPr/>
        <p:txBody>
          <a:bodyPr>
            <a:normAutofit/>
          </a:bodyPr>
          <a:lstStyle/>
          <a:p>
            <a:r>
              <a:rPr lang="en-US" dirty="0" smtClean="0"/>
              <a:t>Some of the guiding principles on culture and social responsibilities include:</a:t>
            </a:r>
          </a:p>
          <a:p>
            <a:r>
              <a:rPr lang="en-US" dirty="0" smtClean="0"/>
              <a:t>Change behaviors and mindset</a:t>
            </a:r>
          </a:p>
          <a:p>
            <a:r>
              <a:rPr lang="en-US" dirty="0" smtClean="0"/>
              <a:t>Work with and within current cultural situations</a:t>
            </a:r>
          </a:p>
          <a:p>
            <a:r>
              <a:rPr lang="en-US" dirty="0" smtClean="0"/>
              <a:t>Focus on critical few behaviors</a:t>
            </a:r>
          </a:p>
          <a:p>
            <a:r>
              <a:rPr lang="en-US" dirty="0" smtClean="0"/>
              <a:t>Deploy authentic informal leaders</a:t>
            </a:r>
          </a:p>
          <a:p>
            <a:r>
              <a:rPr lang="en-US" dirty="0" smtClean="0"/>
              <a:t>Link behaviors to business objectives</a:t>
            </a:r>
          </a:p>
          <a:p>
            <a:r>
              <a:rPr lang="en-US" dirty="0" smtClean="0"/>
              <a:t>Promote local institutions. </a:t>
            </a:r>
          </a:p>
          <a:p>
            <a:r>
              <a:rPr lang="en-US" dirty="0" smtClean="0"/>
              <a:t>Support community development programs</a:t>
            </a:r>
            <a:endParaRPr lang="en-US" dirty="0"/>
          </a:p>
        </p:txBody>
      </p:sp>
    </p:spTree>
    <p:extLst>
      <p:ext uri="{BB962C8B-B14F-4D97-AF65-F5344CB8AC3E}">
        <p14:creationId xmlns:p14="http://schemas.microsoft.com/office/powerpoint/2010/main" val="9304131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Guiding values on Ethics </a:t>
            </a:r>
            <a:endParaRPr lang="en-US" dirty="0"/>
          </a:p>
        </p:txBody>
      </p:sp>
      <p:sp>
        <p:nvSpPr>
          <p:cNvPr id="3" name="Content Placeholder 2"/>
          <p:cNvSpPr>
            <a:spLocks noGrp="1"/>
          </p:cNvSpPr>
          <p:nvPr>
            <p:ph idx="1"/>
          </p:nvPr>
        </p:nvSpPr>
        <p:spPr/>
        <p:txBody>
          <a:bodyPr/>
          <a:lstStyle/>
          <a:p>
            <a:r>
              <a:rPr lang="en-US" dirty="0" smtClean="0"/>
              <a:t>Integrity </a:t>
            </a:r>
          </a:p>
          <a:p>
            <a:r>
              <a:rPr lang="en-US" dirty="0" smtClean="0"/>
              <a:t>Excellence </a:t>
            </a:r>
          </a:p>
          <a:p>
            <a:r>
              <a:rPr lang="en-US" dirty="0" smtClean="0"/>
              <a:t>Respect for others</a:t>
            </a:r>
            <a:endParaRPr lang="en-US" dirty="0"/>
          </a:p>
        </p:txBody>
      </p:sp>
    </p:spTree>
    <p:extLst>
      <p:ext uri="{BB962C8B-B14F-4D97-AF65-F5344CB8AC3E}">
        <p14:creationId xmlns:p14="http://schemas.microsoft.com/office/powerpoint/2010/main" val="23771310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a:t>
            </a:r>
            <a:r>
              <a:rPr lang="en-US" smtClean="0"/>
              <a:t>eference</a:t>
            </a:r>
            <a:endParaRPr lang="en-US" dirty="0"/>
          </a:p>
        </p:txBody>
      </p:sp>
      <p:sp>
        <p:nvSpPr>
          <p:cNvPr id="3" name="Content Placeholder 2"/>
          <p:cNvSpPr>
            <a:spLocks noGrp="1"/>
          </p:cNvSpPr>
          <p:nvPr>
            <p:ph idx="1"/>
          </p:nvPr>
        </p:nvSpPr>
        <p:spPr/>
        <p:txBody>
          <a:bodyPr/>
          <a:lstStyle/>
          <a:p>
            <a:r>
              <a:rPr lang="en-US" dirty="0"/>
              <a:t>Girard, B. (2017). </a:t>
            </a:r>
            <a:r>
              <a:rPr lang="en-US" i="1" dirty="0"/>
              <a:t>The Google way: How one company is revolutionizing management as we know it</a:t>
            </a:r>
            <a:r>
              <a:rPr lang="en-US" dirty="0"/>
              <a:t>. No Starch Press.</a:t>
            </a:r>
          </a:p>
          <a:p>
            <a:r>
              <a:rPr lang="en-US" dirty="0" err="1"/>
              <a:t>Humpel</a:t>
            </a:r>
            <a:r>
              <a:rPr lang="en-US" dirty="0"/>
              <a:t>, N., Owen, N., &amp; Leslie, E. (2012). Environmental factors associated with adults’ participation in physical activity: a review. </a:t>
            </a:r>
            <a:r>
              <a:rPr lang="en-US" i="1" dirty="0"/>
              <a:t>American journal of preventive medicine</a:t>
            </a:r>
            <a:r>
              <a:rPr lang="en-US" dirty="0"/>
              <a:t>, </a:t>
            </a:r>
            <a:r>
              <a:rPr lang="en-US" i="1" dirty="0"/>
              <a:t>22</a:t>
            </a:r>
            <a:r>
              <a:rPr lang="en-US" dirty="0"/>
              <a:t>(3), 188-199.</a:t>
            </a:r>
          </a:p>
          <a:p>
            <a:r>
              <a:rPr lang="en-US" dirty="0" err="1" smtClean="0"/>
              <a:t>Werther</a:t>
            </a:r>
            <a:r>
              <a:rPr lang="en-US" dirty="0" smtClean="0"/>
              <a:t> Jr, W. B., &amp; Chandler, D. (2010). </a:t>
            </a:r>
            <a:r>
              <a:rPr lang="en-US" i="1" dirty="0" smtClean="0"/>
              <a:t>Strategic corporate social responsibility: Stakeholders in a global environment</a:t>
            </a:r>
            <a:r>
              <a:rPr lang="en-US" dirty="0" smtClean="0"/>
              <a:t>. Sage publications.</a:t>
            </a:r>
          </a:p>
          <a:p>
            <a:r>
              <a:rPr lang="en-US" dirty="0" smtClean="0"/>
              <a:t>Kotler, P., &amp; Lee, N. (2008). </a:t>
            </a:r>
            <a:r>
              <a:rPr lang="en-US" i="1" dirty="0" smtClean="0"/>
              <a:t>Corporate social responsibility: Doing the most good for your company and your cause</a:t>
            </a:r>
            <a:r>
              <a:rPr lang="en-US" dirty="0" smtClean="0"/>
              <a:t>. John Wiley &amp; Sons.</a:t>
            </a:r>
          </a:p>
          <a:p>
            <a:endParaRPr lang="en-US" dirty="0"/>
          </a:p>
        </p:txBody>
      </p:sp>
    </p:spTree>
    <p:extLst>
      <p:ext uri="{BB962C8B-B14F-4D97-AF65-F5344CB8AC3E}">
        <p14:creationId xmlns:p14="http://schemas.microsoft.com/office/powerpoint/2010/main" val="7780557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Marriott Company</a:t>
            </a:r>
            <a:endParaRPr lang="en-US" dirty="0"/>
          </a:p>
        </p:txBody>
      </p:sp>
      <p:sp>
        <p:nvSpPr>
          <p:cNvPr id="3" name="Content Placeholder 2"/>
          <p:cNvSpPr>
            <a:spLocks noGrp="1"/>
          </p:cNvSpPr>
          <p:nvPr>
            <p:ph idx="1"/>
          </p:nvPr>
        </p:nvSpPr>
        <p:spPr/>
        <p:txBody>
          <a:bodyPr/>
          <a:lstStyle/>
          <a:p>
            <a:r>
              <a:rPr lang="en-US" dirty="0" smtClean="0"/>
              <a:t>Importance of the new divisions:</a:t>
            </a:r>
          </a:p>
          <a:p>
            <a:r>
              <a:rPr lang="en-US" dirty="0" smtClean="0"/>
              <a:t>Vision</a:t>
            </a:r>
          </a:p>
          <a:p>
            <a:r>
              <a:rPr lang="en-US" dirty="0" smtClean="0"/>
              <a:t>Mission</a:t>
            </a:r>
          </a:p>
          <a:p>
            <a:r>
              <a:rPr lang="en-US" dirty="0" smtClean="0"/>
              <a:t>Values </a:t>
            </a:r>
          </a:p>
          <a:p>
            <a:endParaRPr lang="en-US" dirty="0"/>
          </a:p>
          <a:p>
            <a:endParaRPr lang="en-US" dirty="0"/>
          </a:p>
        </p:txBody>
      </p:sp>
    </p:spTree>
    <p:extLst>
      <p:ext uri="{BB962C8B-B14F-4D97-AF65-F5344CB8AC3E}">
        <p14:creationId xmlns:p14="http://schemas.microsoft.com/office/powerpoint/2010/main" val="40320472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Model for the New Division</a:t>
            </a:r>
            <a:endParaRPr lang="en-US" dirty="0"/>
          </a:p>
        </p:txBody>
      </p:sp>
      <p:sp>
        <p:nvSpPr>
          <p:cNvPr id="3" name="Content Placeholder 2"/>
          <p:cNvSpPr>
            <a:spLocks noGrp="1"/>
          </p:cNvSpPr>
          <p:nvPr>
            <p:ph idx="1"/>
          </p:nvPr>
        </p:nvSpPr>
        <p:spPr/>
        <p:txBody>
          <a:bodyPr/>
          <a:lstStyle/>
          <a:p>
            <a:r>
              <a:rPr lang="en-US" dirty="0" smtClean="0"/>
              <a:t>Business model of the new division is based on:</a:t>
            </a:r>
          </a:p>
          <a:p>
            <a:pPr lvl="1"/>
            <a:r>
              <a:rPr lang="en-US" dirty="0" smtClean="0"/>
              <a:t>Customer</a:t>
            </a:r>
            <a:r>
              <a:rPr lang="en-US" dirty="0"/>
              <a:t> </a:t>
            </a:r>
            <a:r>
              <a:rPr lang="en-US" dirty="0" smtClean="0"/>
              <a:t>segment</a:t>
            </a:r>
          </a:p>
          <a:p>
            <a:pPr lvl="1"/>
            <a:r>
              <a:rPr lang="en-US" dirty="0" smtClean="0"/>
              <a:t>Value proposition</a:t>
            </a:r>
          </a:p>
          <a:p>
            <a:pPr lvl="1"/>
            <a:endParaRPr lang="en-US" dirty="0" smtClean="0"/>
          </a:p>
        </p:txBody>
      </p:sp>
    </p:spTree>
    <p:extLst>
      <p:ext uri="{BB962C8B-B14F-4D97-AF65-F5344CB8AC3E}">
        <p14:creationId xmlns:p14="http://schemas.microsoft.com/office/powerpoint/2010/main" val="21122824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Product For the New Division</a:t>
            </a:r>
            <a:endParaRPr lang="en-US" dirty="0"/>
          </a:p>
        </p:txBody>
      </p:sp>
      <p:sp>
        <p:nvSpPr>
          <p:cNvPr id="3" name="Content Placeholder 2"/>
          <p:cNvSpPr>
            <a:spLocks noGrp="1"/>
          </p:cNvSpPr>
          <p:nvPr>
            <p:ph idx="1"/>
          </p:nvPr>
        </p:nvSpPr>
        <p:spPr/>
        <p:txBody>
          <a:bodyPr/>
          <a:lstStyle/>
          <a:p>
            <a:r>
              <a:rPr lang="en-US" dirty="0" smtClean="0"/>
              <a:t>Marriott Company new division will be offering the following products</a:t>
            </a:r>
          </a:p>
          <a:p>
            <a:r>
              <a:rPr lang="en-US" dirty="0" smtClean="0"/>
              <a:t>M beta- A recreation facility that offers customers with an opportunity to experience world class hotel experiences</a:t>
            </a:r>
            <a:endParaRPr lang="en-US" dirty="0"/>
          </a:p>
        </p:txBody>
      </p:sp>
    </p:spTree>
    <p:extLst>
      <p:ext uri="{BB962C8B-B14F-4D97-AF65-F5344CB8AC3E}">
        <p14:creationId xmlns:p14="http://schemas.microsoft.com/office/powerpoint/2010/main" val="39058356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Product-Customer relationship</a:t>
            </a:r>
            <a:endParaRPr lang="en-US" dirty="0"/>
          </a:p>
        </p:txBody>
      </p:sp>
      <p:sp>
        <p:nvSpPr>
          <p:cNvPr id="3" name="Content Placeholder 2"/>
          <p:cNvSpPr>
            <a:spLocks noGrp="1"/>
          </p:cNvSpPr>
          <p:nvPr>
            <p:ph idx="1"/>
          </p:nvPr>
        </p:nvSpPr>
        <p:spPr/>
        <p:txBody>
          <a:bodyPr/>
          <a:lstStyle/>
          <a:p>
            <a:r>
              <a:rPr lang="en-US" dirty="0" smtClean="0"/>
              <a:t>Product differentiation</a:t>
            </a:r>
          </a:p>
          <a:p>
            <a:endParaRPr lang="en-US" dirty="0"/>
          </a:p>
          <a:p>
            <a:r>
              <a:rPr lang="en-US" dirty="0" smtClean="0"/>
              <a:t>M beta services gauge consumer feedback</a:t>
            </a:r>
          </a:p>
          <a:p>
            <a:r>
              <a:rPr lang="en-US" dirty="0" smtClean="0"/>
              <a:t>Customers share their approval</a:t>
            </a:r>
          </a:p>
          <a:p>
            <a:r>
              <a:rPr lang="en-US" dirty="0" smtClean="0"/>
              <a:t>Customer can vote and engage in hotel innovations as presented through the new products.</a:t>
            </a:r>
          </a:p>
          <a:p>
            <a:endParaRPr lang="en-US" dirty="0"/>
          </a:p>
        </p:txBody>
      </p:sp>
    </p:spTree>
    <p:extLst>
      <p:ext uri="{BB962C8B-B14F-4D97-AF65-F5344CB8AC3E}">
        <p14:creationId xmlns:p14="http://schemas.microsoft.com/office/powerpoint/2010/main" val="9992694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customer Needs are Addressed</a:t>
            </a:r>
            <a:endParaRPr lang="en-US" dirty="0"/>
          </a:p>
        </p:txBody>
      </p:sp>
      <p:sp>
        <p:nvSpPr>
          <p:cNvPr id="3" name="Content Placeholder 2"/>
          <p:cNvSpPr>
            <a:spLocks noGrp="1"/>
          </p:cNvSpPr>
          <p:nvPr>
            <p:ph idx="1"/>
          </p:nvPr>
        </p:nvSpPr>
        <p:spPr/>
        <p:txBody>
          <a:bodyPr/>
          <a:lstStyle/>
          <a:p>
            <a:r>
              <a:rPr lang="en-US" dirty="0" smtClean="0"/>
              <a:t>New Division will address customer needs by:</a:t>
            </a:r>
          </a:p>
          <a:p>
            <a:pPr marL="514350" indent="-514350">
              <a:buFont typeface="+mj-lt"/>
              <a:buAutoNum type="romanUcPeriod"/>
            </a:pPr>
            <a:r>
              <a:rPr lang="en-US" dirty="0" smtClean="0"/>
              <a:t>Price strategies</a:t>
            </a:r>
          </a:p>
          <a:p>
            <a:pPr marL="514350" indent="-514350">
              <a:buFont typeface="+mj-lt"/>
              <a:buAutoNum type="romanUcPeriod"/>
            </a:pPr>
            <a:r>
              <a:rPr lang="en-US" dirty="0" smtClean="0"/>
              <a:t>New services </a:t>
            </a:r>
          </a:p>
          <a:p>
            <a:pPr marL="514350" indent="-514350">
              <a:buFont typeface="+mj-lt"/>
              <a:buAutoNum type="romanUcPeriod"/>
            </a:pPr>
            <a:r>
              <a:rPr lang="en-US" dirty="0" smtClean="0"/>
              <a:t>Improved services </a:t>
            </a:r>
          </a:p>
          <a:p>
            <a:pPr marL="514350" indent="-514350">
              <a:buFont typeface="+mj-lt"/>
              <a:buAutoNum type="romanUcPeriod"/>
            </a:pPr>
            <a:r>
              <a:rPr lang="en-US" dirty="0" smtClean="0"/>
              <a:t>Customer care services </a:t>
            </a:r>
          </a:p>
          <a:p>
            <a:pPr marL="514350" indent="-514350">
              <a:buFont typeface="+mj-lt"/>
              <a:buAutoNum type="romanUcPeriod"/>
            </a:pPr>
            <a:r>
              <a:rPr lang="en-US" dirty="0" smtClean="0"/>
              <a:t>Targets customers</a:t>
            </a:r>
          </a:p>
        </p:txBody>
      </p:sp>
    </p:spTree>
    <p:extLst>
      <p:ext uri="{BB962C8B-B14F-4D97-AF65-F5344CB8AC3E}">
        <p14:creationId xmlns:p14="http://schemas.microsoft.com/office/powerpoint/2010/main" val="6746724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achieve competitive advantage</a:t>
            </a:r>
            <a:endParaRPr lang="en-US" dirty="0"/>
          </a:p>
        </p:txBody>
      </p:sp>
      <p:sp>
        <p:nvSpPr>
          <p:cNvPr id="3" name="Content Placeholder 2"/>
          <p:cNvSpPr>
            <a:spLocks noGrp="1"/>
          </p:cNvSpPr>
          <p:nvPr>
            <p:ph idx="1"/>
          </p:nvPr>
        </p:nvSpPr>
        <p:spPr/>
        <p:txBody>
          <a:bodyPr/>
          <a:lstStyle/>
          <a:p>
            <a:r>
              <a:rPr lang="en-US" dirty="0" smtClean="0"/>
              <a:t>The company can achieve competitive advantage by:</a:t>
            </a:r>
          </a:p>
          <a:p>
            <a:pPr lvl="1"/>
            <a:r>
              <a:rPr lang="en-US" dirty="0" smtClean="0"/>
              <a:t>Reviewing your core strengths</a:t>
            </a:r>
          </a:p>
          <a:p>
            <a:pPr lvl="1"/>
            <a:r>
              <a:rPr lang="en-US" dirty="0" smtClean="0"/>
              <a:t>Reducing costs</a:t>
            </a:r>
          </a:p>
          <a:p>
            <a:pPr lvl="1"/>
            <a:r>
              <a:rPr lang="en-US" dirty="0" smtClean="0"/>
              <a:t>Focus on service and product provided</a:t>
            </a:r>
          </a:p>
          <a:p>
            <a:pPr lvl="1"/>
            <a:r>
              <a:rPr lang="en-US" dirty="0" smtClean="0"/>
              <a:t>Differentiate your products</a:t>
            </a:r>
          </a:p>
          <a:p>
            <a:pPr lvl="1"/>
            <a:r>
              <a:rPr lang="en-US" dirty="0" smtClean="0"/>
              <a:t>Form an alliance with another company </a:t>
            </a:r>
          </a:p>
        </p:txBody>
      </p:sp>
    </p:spTree>
    <p:extLst>
      <p:ext uri="{BB962C8B-B14F-4D97-AF65-F5344CB8AC3E}">
        <p14:creationId xmlns:p14="http://schemas.microsoft.com/office/powerpoint/2010/main" val="10891487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Division Vision and business model</a:t>
            </a:r>
            <a:endParaRPr lang="en-US" dirty="0"/>
          </a:p>
        </p:txBody>
      </p:sp>
      <p:sp>
        <p:nvSpPr>
          <p:cNvPr id="3" name="Content Placeholder 2"/>
          <p:cNvSpPr>
            <a:spLocks noGrp="1"/>
          </p:cNvSpPr>
          <p:nvPr>
            <p:ph idx="1"/>
          </p:nvPr>
        </p:nvSpPr>
        <p:spPr/>
        <p:txBody>
          <a:bodyPr/>
          <a:lstStyle/>
          <a:p>
            <a:r>
              <a:rPr lang="en-US" dirty="0" smtClean="0"/>
              <a:t>The new division  has established its new:</a:t>
            </a:r>
          </a:p>
          <a:p>
            <a:pPr marL="457200" indent="-457200">
              <a:buFont typeface="+mj-lt"/>
              <a:buAutoNum type="arabicParenR"/>
            </a:pPr>
            <a:r>
              <a:rPr lang="en-US" dirty="0" smtClean="0"/>
              <a:t>Mission </a:t>
            </a:r>
          </a:p>
          <a:p>
            <a:pPr marL="457200" indent="-457200">
              <a:buFont typeface="+mj-lt"/>
              <a:buAutoNum type="arabicParenR"/>
            </a:pPr>
            <a:r>
              <a:rPr lang="en-US" dirty="0" smtClean="0"/>
              <a:t>Vision</a:t>
            </a:r>
          </a:p>
          <a:p>
            <a:pPr marL="457200" indent="-457200">
              <a:buFont typeface="+mj-lt"/>
              <a:buAutoNum type="arabicParenR"/>
            </a:pPr>
            <a:r>
              <a:rPr lang="en-US" dirty="0" smtClean="0"/>
              <a:t>Business model</a:t>
            </a:r>
            <a:endParaRPr lang="en-US" dirty="0"/>
          </a:p>
        </p:txBody>
      </p:sp>
    </p:spTree>
    <p:extLst>
      <p:ext uri="{BB962C8B-B14F-4D97-AF65-F5344CB8AC3E}">
        <p14:creationId xmlns:p14="http://schemas.microsoft.com/office/powerpoint/2010/main" val="2324874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Future plans for the new division</a:t>
            </a:r>
            <a:endParaRPr lang="en-US" dirty="0"/>
          </a:p>
        </p:txBody>
      </p:sp>
      <p:sp>
        <p:nvSpPr>
          <p:cNvPr id="3" name="Content Placeholder 2"/>
          <p:cNvSpPr>
            <a:spLocks noGrp="1"/>
          </p:cNvSpPr>
          <p:nvPr>
            <p:ph idx="1"/>
          </p:nvPr>
        </p:nvSpPr>
        <p:spPr/>
        <p:txBody>
          <a:bodyPr/>
          <a:lstStyle/>
          <a:p>
            <a:r>
              <a:rPr lang="en-US" dirty="0" smtClean="0"/>
              <a:t>Some of the Future plans of the division include</a:t>
            </a:r>
          </a:p>
          <a:p>
            <a:pPr lvl="1"/>
            <a:r>
              <a:rPr lang="en-US" dirty="0" smtClean="0"/>
              <a:t>Grow business revenue to 76 percent</a:t>
            </a:r>
          </a:p>
          <a:p>
            <a:pPr lvl="1"/>
            <a:r>
              <a:rPr lang="en-US" dirty="0" smtClean="0"/>
              <a:t>Improve customer service experiences</a:t>
            </a:r>
          </a:p>
          <a:p>
            <a:pPr lvl="1"/>
            <a:r>
              <a:rPr lang="en-US" dirty="0" smtClean="0"/>
              <a:t>Facilitate expansion of new company divisions</a:t>
            </a:r>
          </a:p>
          <a:p>
            <a:pPr lvl="1"/>
            <a:r>
              <a:rPr lang="en-US" dirty="0" smtClean="0"/>
              <a:t>Establish a positive relationship with all stakeholders.</a:t>
            </a:r>
            <a:endParaRPr lang="en-US" dirty="0"/>
          </a:p>
        </p:txBody>
      </p:sp>
    </p:spTree>
    <p:extLst>
      <p:ext uri="{BB962C8B-B14F-4D97-AF65-F5344CB8AC3E}">
        <p14:creationId xmlns:p14="http://schemas.microsoft.com/office/powerpoint/2010/main" val="2825059679"/>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349</TotalTime>
  <Words>1865</Words>
  <Application>Microsoft Office PowerPoint</Application>
  <PresentationFormat>Widescreen</PresentationFormat>
  <Paragraphs>110</Paragraphs>
  <Slides>14</Slides>
  <Notes>14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Algerian</vt:lpstr>
      <vt:lpstr>Arial</vt:lpstr>
      <vt:lpstr>Calibri</vt:lpstr>
      <vt:lpstr>Times New Roman</vt:lpstr>
      <vt:lpstr>Trebuchet MS</vt:lpstr>
      <vt:lpstr>Wingdings 3</vt:lpstr>
      <vt:lpstr>Facet</vt:lpstr>
      <vt:lpstr>New Division Proposal For Marriott Company</vt:lpstr>
      <vt:lpstr>Marriott Company</vt:lpstr>
      <vt:lpstr>Business Model for the New Division</vt:lpstr>
      <vt:lpstr>New Product For the New Division</vt:lpstr>
      <vt:lpstr>Product-Customer relationship</vt:lpstr>
      <vt:lpstr>How customer Needs are Addressed</vt:lpstr>
      <vt:lpstr>How to achieve competitive advantage</vt:lpstr>
      <vt:lpstr>New Division Vision and business model</vt:lpstr>
      <vt:lpstr>Future plans for the new division</vt:lpstr>
      <vt:lpstr>How the New Division Align with the That of the Company</vt:lpstr>
      <vt:lpstr>Summary of how the new Division Guide the strategic direction</vt:lpstr>
      <vt:lpstr>Guiding Principles on Culture and social responsibilities</vt:lpstr>
      <vt:lpstr>Guiding values on Ethics </vt:lpstr>
      <vt:lpstr>Reference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Division Proposal For Marriot Company</dc:title>
  <dc:creator>mart</dc:creator>
  <cp:lastModifiedBy>Hp</cp:lastModifiedBy>
  <cp:revision>86</cp:revision>
  <cp:lastPrinted>2018-06-22T19:27:43Z</cp:lastPrinted>
  <dcterms:created xsi:type="dcterms:W3CDTF">2018-06-21T10:07:16Z</dcterms:created>
  <dcterms:modified xsi:type="dcterms:W3CDTF">2018-06-26T07:19:46Z</dcterms:modified>
</cp:coreProperties>
</file>