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63" r:id="rId4"/>
    <p:sldId id="257" r:id="rId5"/>
    <p:sldId id="265" r:id="rId6"/>
    <p:sldId id="266"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BEBFB5C-41B8-4204-AD3E-FA5CF43D54A3}" type="datetimeFigureOut">
              <a:rPr lang="en-US" smtClean="0"/>
              <a:t>3/19/2019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74D90E-8240-46AC-B3EC-33B609AC2C40}" type="slidenum">
              <a:rPr lang="en-US" smtClean="0"/>
              <a:t>‹#›</a:t>
            </a:fld>
            <a:endParaRPr lang="en-US"/>
          </a:p>
        </p:txBody>
      </p:sp>
    </p:spTree>
    <p:extLst>
      <p:ext uri="{BB962C8B-B14F-4D97-AF65-F5344CB8AC3E}">
        <p14:creationId xmlns:p14="http://schemas.microsoft.com/office/powerpoint/2010/main" val="3404618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BEBFB5C-41B8-4204-AD3E-FA5CF43D54A3}" type="datetimeFigureOut">
              <a:rPr lang="en-US" smtClean="0"/>
              <a:t>3/19/2019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74D90E-8240-46AC-B3EC-33B609AC2C40}" type="slidenum">
              <a:rPr lang="en-US" smtClean="0"/>
              <a:t>‹#›</a:t>
            </a:fld>
            <a:endParaRPr lang="en-US"/>
          </a:p>
        </p:txBody>
      </p:sp>
    </p:spTree>
    <p:extLst>
      <p:ext uri="{BB962C8B-B14F-4D97-AF65-F5344CB8AC3E}">
        <p14:creationId xmlns:p14="http://schemas.microsoft.com/office/powerpoint/2010/main" val="3937243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BEBFB5C-41B8-4204-AD3E-FA5CF43D54A3}" type="datetimeFigureOut">
              <a:rPr lang="en-US" smtClean="0"/>
              <a:t>3/19/2019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74D90E-8240-46AC-B3EC-33B609AC2C40}"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7320045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BEBFB5C-41B8-4204-AD3E-FA5CF43D54A3}" type="datetimeFigureOut">
              <a:rPr lang="en-US" smtClean="0"/>
              <a:t>3/19/2019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74D90E-8240-46AC-B3EC-33B609AC2C40}" type="slidenum">
              <a:rPr lang="en-US" smtClean="0"/>
              <a:t>‹#›</a:t>
            </a:fld>
            <a:endParaRPr lang="en-US"/>
          </a:p>
        </p:txBody>
      </p:sp>
    </p:spTree>
    <p:extLst>
      <p:ext uri="{BB962C8B-B14F-4D97-AF65-F5344CB8AC3E}">
        <p14:creationId xmlns:p14="http://schemas.microsoft.com/office/powerpoint/2010/main" val="41644186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BEBFB5C-41B8-4204-AD3E-FA5CF43D54A3}" type="datetimeFigureOut">
              <a:rPr lang="en-US" smtClean="0"/>
              <a:t>3/19/2019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74D90E-8240-46AC-B3EC-33B609AC2C40}"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090864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BEBFB5C-41B8-4204-AD3E-FA5CF43D54A3}" type="datetimeFigureOut">
              <a:rPr lang="en-US" smtClean="0"/>
              <a:t>3/19/2019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74D90E-8240-46AC-B3EC-33B609AC2C40}" type="slidenum">
              <a:rPr lang="en-US" smtClean="0"/>
              <a:t>‹#›</a:t>
            </a:fld>
            <a:endParaRPr lang="en-US"/>
          </a:p>
        </p:txBody>
      </p:sp>
    </p:spTree>
    <p:extLst>
      <p:ext uri="{BB962C8B-B14F-4D97-AF65-F5344CB8AC3E}">
        <p14:creationId xmlns:p14="http://schemas.microsoft.com/office/powerpoint/2010/main" val="2976109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EBFB5C-41B8-4204-AD3E-FA5CF43D54A3}" type="datetimeFigureOut">
              <a:rPr lang="en-US" smtClean="0"/>
              <a:t>3/19/2019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74D90E-8240-46AC-B3EC-33B609AC2C40}" type="slidenum">
              <a:rPr lang="en-US" smtClean="0"/>
              <a:t>‹#›</a:t>
            </a:fld>
            <a:endParaRPr lang="en-US"/>
          </a:p>
        </p:txBody>
      </p:sp>
    </p:spTree>
    <p:extLst>
      <p:ext uri="{BB962C8B-B14F-4D97-AF65-F5344CB8AC3E}">
        <p14:creationId xmlns:p14="http://schemas.microsoft.com/office/powerpoint/2010/main" val="2837600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EBFB5C-41B8-4204-AD3E-FA5CF43D54A3}" type="datetimeFigureOut">
              <a:rPr lang="en-US" smtClean="0"/>
              <a:t>3/19/2019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74D90E-8240-46AC-B3EC-33B609AC2C40}" type="slidenum">
              <a:rPr lang="en-US" smtClean="0"/>
              <a:t>‹#›</a:t>
            </a:fld>
            <a:endParaRPr lang="en-US"/>
          </a:p>
        </p:txBody>
      </p:sp>
    </p:spTree>
    <p:extLst>
      <p:ext uri="{BB962C8B-B14F-4D97-AF65-F5344CB8AC3E}">
        <p14:creationId xmlns:p14="http://schemas.microsoft.com/office/powerpoint/2010/main" val="1541901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EBFB5C-41B8-4204-AD3E-FA5CF43D54A3}" type="datetimeFigureOut">
              <a:rPr lang="en-US" smtClean="0"/>
              <a:t>3/19/2019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74D90E-8240-46AC-B3EC-33B609AC2C40}" type="slidenum">
              <a:rPr lang="en-US" smtClean="0"/>
              <a:t>‹#›</a:t>
            </a:fld>
            <a:endParaRPr lang="en-US"/>
          </a:p>
        </p:txBody>
      </p:sp>
    </p:spTree>
    <p:extLst>
      <p:ext uri="{BB962C8B-B14F-4D97-AF65-F5344CB8AC3E}">
        <p14:creationId xmlns:p14="http://schemas.microsoft.com/office/powerpoint/2010/main" val="1591521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BEBFB5C-41B8-4204-AD3E-FA5CF43D54A3}" type="datetimeFigureOut">
              <a:rPr lang="en-US" smtClean="0"/>
              <a:t>3/19/2019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74D90E-8240-46AC-B3EC-33B609AC2C40}" type="slidenum">
              <a:rPr lang="en-US" smtClean="0"/>
              <a:t>‹#›</a:t>
            </a:fld>
            <a:endParaRPr lang="en-US"/>
          </a:p>
        </p:txBody>
      </p:sp>
    </p:spTree>
    <p:extLst>
      <p:ext uri="{BB962C8B-B14F-4D97-AF65-F5344CB8AC3E}">
        <p14:creationId xmlns:p14="http://schemas.microsoft.com/office/powerpoint/2010/main" val="3059926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EBFB5C-41B8-4204-AD3E-FA5CF43D54A3}" type="datetimeFigureOut">
              <a:rPr lang="en-US" smtClean="0"/>
              <a:t>3/19/2019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74D90E-8240-46AC-B3EC-33B609AC2C40}" type="slidenum">
              <a:rPr lang="en-US" smtClean="0"/>
              <a:t>‹#›</a:t>
            </a:fld>
            <a:endParaRPr lang="en-US"/>
          </a:p>
        </p:txBody>
      </p:sp>
    </p:spTree>
    <p:extLst>
      <p:ext uri="{BB962C8B-B14F-4D97-AF65-F5344CB8AC3E}">
        <p14:creationId xmlns:p14="http://schemas.microsoft.com/office/powerpoint/2010/main" val="3814007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BEBFB5C-41B8-4204-AD3E-FA5CF43D54A3}" type="datetimeFigureOut">
              <a:rPr lang="en-US" smtClean="0"/>
              <a:t>3/19/2019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74D90E-8240-46AC-B3EC-33B609AC2C40}" type="slidenum">
              <a:rPr lang="en-US" smtClean="0"/>
              <a:t>‹#›</a:t>
            </a:fld>
            <a:endParaRPr lang="en-US"/>
          </a:p>
        </p:txBody>
      </p:sp>
    </p:spTree>
    <p:extLst>
      <p:ext uri="{BB962C8B-B14F-4D97-AF65-F5344CB8AC3E}">
        <p14:creationId xmlns:p14="http://schemas.microsoft.com/office/powerpoint/2010/main" val="3104508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BEBFB5C-41B8-4204-AD3E-FA5CF43D54A3}" type="datetimeFigureOut">
              <a:rPr lang="en-US" smtClean="0"/>
              <a:t>3/19/2019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74D90E-8240-46AC-B3EC-33B609AC2C40}" type="slidenum">
              <a:rPr lang="en-US" smtClean="0"/>
              <a:t>‹#›</a:t>
            </a:fld>
            <a:endParaRPr lang="en-US"/>
          </a:p>
        </p:txBody>
      </p:sp>
    </p:spTree>
    <p:extLst>
      <p:ext uri="{BB962C8B-B14F-4D97-AF65-F5344CB8AC3E}">
        <p14:creationId xmlns:p14="http://schemas.microsoft.com/office/powerpoint/2010/main" val="504778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EBFB5C-41B8-4204-AD3E-FA5CF43D54A3}" type="datetimeFigureOut">
              <a:rPr lang="en-US" smtClean="0"/>
              <a:t>3/19/2019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74D90E-8240-46AC-B3EC-33B609AC2C40}" type="slidenum">
              <a:rPr lang="en-US" smtClean="0"/>
              <a:t>‹#›</a:t>
            </a:fld>
            <a:endParaRPr lang="en-US"/>
          </a:p>
        </p:txBody>
      </p:sp>
    </p:spTree>
    <p:extLst>
      <p:ext uri="{BB962C8B-B14F-4D97-AF65-F5344CB8AC3E}">
        <p14:creationId xmlns:p14="http://schemas.microsoft.com/office/powerpoint/2010/main" val="146575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BEBFB5C-41B8-4204-AD3E-FA5CF43D54A3}" type="datetimeFigureOut">
              <a:rPr lang="en-US" smtClean="0"/>
              <a:t>3/19/2019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74D90E-8240-46AC-B3EC-33B609AC2C40}" type="slidenum">
              <a:rPr lang="en-US" smtClean="0"/>
              <a:t>‹#›</a:t>
            </a:fld>
            <a:endParaRPr lang="en-US"/>
          </a:p>
        </p:txBody>
      </p:sp>
    </p:spTree>
    <p:extLst>
      <p:ext uri="{BB962C8B-B14F-4D97-AF65-F5344CB8AC3E}">
        <p14:creationId xmlns:p14="http://schemas.microsoft.com/office/powerpoint/2010/main" val="1599488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BEBFB5C-41B8-4204-AD3E-FA5CF43D54A3}" type="datetimeFigureOut">
              <a:rPr lang="en-US" smtClean="0"/>
              <a:t>3/19/2019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74D90E-8240-46AC-B3EC-33B609AC2C40}" type="slidenum">
              <a:rPr lang="en-US" smtClean="0"/>
              <a:t>‹#›</a:t>
            </a:fld>
            <a:endParaRPr lang="en-US"/>
          </a:p>
        </p:txBody>
      </p:sp>
    </p:spTree>
    <p:extLst>
      <p:ext uri="{BB962C8B-B14F-4D97-AF65-F5344CB8AC3E}">
        <p14:creationId xmlns:p14="http://schemas.microsoft.com/office/powerpoint/2010/main" val="1387030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BEBFB5C-41B8-4204-AD3E-FA5CF43D54A3}" type="datetimeFigureOut">
              <a:rPr lang="en-US" smtClean="0"/>
              <a:t>3/19/2019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374D90E-8240-46AC-B3EC-33B609AC2C40}" type="slidenum">
              <a:rPr lang="en-US" smtClean="0"/>
              <a:t>‹#›</a:t>
            </a:fld>
            <a:endParaRPr lang="en-US"/>
          </a:p>
        </p:txBody>
      </p:sp>
    </p:spTree>
    <p:extLst>
      <p:ext uri="{BB962C8B-B14F-4D97-AF65-F5344CB8AC3E}">
        <p14:creationId xmlns:p14="http://schemas.microsoft.com/office/powerpoint/2010/main" val="8249967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alpha val="80000"/>
                </a:schemeClr>
              </a:solidFill>
            </a:ln>
          </p:spPr>
          <p:style>
            <a:lnRef idx="2">
              <a:schemeClr val="accent1"/>
            </a:lnRef>
            <a:fillRef idx="0">
              <a:schemeClr val="accent1"/>
            </a:fillRef>
            <a:effectRef idx="1">
              <a:schemeClr val="accent1"/>
            </a:effectRef>
            <a:fontRef idx="minor">
              <a:schemeClr val="tx1"/>
            </a:fontRef>
          </p:style>
        </p:cxnSp>
        <p:sp>
          <p:nvSpPr>
            <p:cNvPr id="13" name="Rectangle 23"/>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7F580093-EC5D-44E8-82F9-2D1731CE24E6}"/>
              </a:ext>
            </a:extLst>
          </p:cNvPr>
          <p:cNvSpPr>
            <a:spLocks noGrp="1"/>
          </p:cNvSpPr>
          <p:nvPr>
            <p:ph type="ctrTitle"/>
          </p:nvPr>
        </p:nvSpPr>
        <p:spPr>
          <a:xfrm>
            <a:off x="1507067" y="2404534"/>
            <a:ext cx="7766936" cy="1646302"/>
          </a:xfrm>
        </p:spPr>
        <p:txBody>
          <a:bodyPr>
            <a:normAutofit fontScale="90000"/>
          </a:bodyPr>
          <a:lstStyle/>
          <a:p>
            <a:r>
              <a:rPr lang="en-US" dirty="0"/>
              <a:t>The Conceptual Framework</a:t>
            </a:r>
          </a:p>
        </p:txBody>
      </p:sp>
      <p:sp>
        <p:nvSpPr>
          <p:cNvPr id="3" name="Subtitle 2">
            <a:extLst>
              <a:ext uri="{FF2B5EF4-FFF2-40B4-BE49-F238E27FC236}">
                <a16:creationId xmlns:a16="http://schemas.microsoft.com/office/drawing/2014/main" id="{59CA82B0-1257-47E3-AF41-F1BAD85F17A4}"/>
              </a:ext>
            </a:extLst>
          </p:cNvPr>
          <p:cNvSpPr>
            <a:spLocks noGrp="1"/>
          </p:cNvSpPr>
          <p:nvPr>
            <p:ph type="subTitle" idx="1"/>
          </p:nvPr>
        </p:nvSpPr>
        <p:spPr>
          <a:xfrm>
            <a:off x="1507067" y="4050833"/>
            <a:ext cx="7766936" cy="1096899"/>
          </a:xfrm>
        </p:spPr>
        <p:txBody>
          <a:bodyPr>
            <a:normAutofit/>
          </a:bodyPr>
          <a:lstStyle/>
          <a:p>
            <a:r>
              <a:rPr lang="en-US" dirty="0">
                <a:solidFill>
                  <a:schemeClr val="tx1"/>
                </a:solidFill>
              </a:rPr>
              <a:t>Module 2: Basics of Research</a:t>
            </a:r>
          </a:p>
        </p:txBody>
      </p:sp>
    </p:spTree>
    <p:extLst>
      <p:ext uri="{BB962C8B-B14F-4D97-AF65-F5344CB8AC3E}">
        <p14:creationId xmlns:p14="http://schemas.microsoft.com/office/powerpoint/2010/main" val="2811043809"/>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1B2D4-A3A6-4B38-B480-A15C3F37A8C0}"/>
              </a:ext>
            </a:extLst>
          </p:cNvPr>
          <p:cNvSpPr>
            <a:spLocks noGrp="1"/>
          </p:cNvSpPr>
          <p:nvPr>
            <p:ph type="title"/>
          </p:nvPr>
        </p:nvSpPr>
        <p:spPr/>
        <p:txBody>
          <a:bodyPr/>
          <a:lstStyle/>
          <a:p>
            <a:r>
              <a:rPr lang="en-US" dirty="0"/>
              <a:t>Elements of Conceptual Framework</a:t>
            </a:r>
          </a:p>
        </p:txBody>
      </p:sp>
      <p:sp>
        <p:nvSpPr>
          <p:cNvPr id="3" name="Content Placeholder 2">
            <a:extLst>
              <a:ext uri="{FF2B5EF4-FFF2-40B4-BE49-F238E27FC236}">
                <a16:creationId xmlns:a16="http://schemas.microsoft.com/office/drawing/2014/main" id="{D5E5DD1A-8D17-4022-8A4D-B99080129127}"/>
              </a:ext>
            </a:extLst>
          </p:cNvPr>
          <p:cNvSpPr>
            <a:spLocks noGrp="1"/>
          </p:cNvSpPr>
          <p:nvPr>
            <p:ph idx="1"/>
          </p:nvPr>
        </p:nvSpPr>
        <p:spPr/>
        <p:txBody>
          <a:bodyPr>
            <a:normAutofit/>
          </a:bodyPr>
          <a:lstStyle/>
          <a:p>
            <a:pPr marL="0" indent="0">
              <a:buNone/>
            </a:pPr>
            <a:r>
              <a:rPr lang="en-US" sz="2800" dirty="0"/>
              <a:t>First, there are specific frameworks for different research methods.  For qualitative research, a conceptual framework is selected.  For quantitative research, a theoretical framework is selected.  You should research methods for the nature of the study. </a:t>
            </a:r>
          </a:p>
        </p:txBody>
      </p:sp>
    </p:spTree>
    <p:extLst>
      <p:ext uri="{BB962C8B-B14F-4D97-AF65-F5344CB8AC3E}">
        <p14:creationId xmlns:p14="http://schemas.microsoft.com/office/powerpoint/2010/main" val="3266425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B4182-23F9-4A76-8BEF-B87C822479FA}"/>
              </a:ext>
            </a:extLst>
          </p:cNvPr>
          <p:cNvSpPr>
            <a:spLocks noGrp="1"/>
          </p:cNvSpPr>
          <p:nvPr>
            <p:ph type="title"/>
          </p:nvPr>
        </p:nvSpPr>
        <p:spPr>
          <a:xfrm>
            <a:off x="677334" y="357051"/>
            <a:ext cx="8596668" cy="1320800"/>
          </a:xfrm>
        </p:spPr>
        <p:txBody>
          <a:bodyPr/>
          <a:lstStyle/>
          <a:p>
            <a:r>
              <a:rPr lang="en-US" dirty="0"/>
              <a:t>Elements of a conceptual framework (one paragraph)</a:t>
            </a:r>
          </a:p>
        </p:txBody>
      </p:sp>
      <p:sp>
        <p:nvSpPr>
          <p:cNvPr id="3" name="Content Placeholder 2">
            <a:extLst>
              <a:ext uri="{FF2B5EF4-FFF2-40B4-BE49-F238E27FC236}">
                <a16:creationId xmlns:a16="http://schemas.microsoft.com/office/drawing/2014/main" id="{D7C13E5F-9FFA-478F-8616-C4A8B2554E31}"/>
              </a:ext>
            </a:extLst>
          </p:cNvPr>
          <p:cNvSpPr>
            <a:spLocks noGrp="1"/>
          </p:cNvSpPr>
          <p:nvPr>
            <p:ph idx="1"/>
          </p:nvPr>
        </p:nvSpPr>
        <p:spPr>
          <a:xfrm>
            <a:off x="677334" y="1603241"/>
            <a:ext cx="8596668" cy="3880773"/>
          </a:xfrm>
        </p:spPr>
        <p:txBody>
          <a:bodyPr>
            <a:noAutofit/>
          </a:bodyPr>
          <a:lstStyle/>
          <a:p>
            <a:r>
              <a:rPr lang="en-US" sz="3200" dirty="0"/>
              <a:t>a. What is the name of the theory? </a:t>
            </a:r>
          </a:p>
          <a:p>
            <a:r>
              <a:rPr lang="en-US" sz="3200" dirty="0"/>
              <a:t>b. Who wrote the theory? </a:t>
            </a:r>
          </a:p>
          <a:p>
            <a:r>
              <a:rPr lang="en-US" sz="3200" dirty="0"/>
              <a:t>c. When was the theory written? </a:t>
            </a:r>
          </a:p>
          <a:p>
            <a:r>
              <a:rPr lang="en-US" sz="3200" dirty="0"/>
              <a:t>d. What is the purpose of the theory? </a:t>
            </a:r>
          </a:p>
          <a:p>
            <a:r>
              <a:rPr lang="en-US" sz="3200" dirty="0"/>
              <a:t>e. What are the principles or tenets of the theory? </a:t>
            </a:r>
          </a:p>
          <a:p>
            <a:r>
              <a:rPr lang="en-US" sz="3200" dirty="0"/>
              <a:t>f. How is the theory relevant to your research topic? </a:t>
            </a:r>
          </a:p>
        </p:txBody>
      </p:sp>
    </p:spTree>
    <p:extLst>
      <p:ext uri="{BB962C8B-B14F-4D97-AF65-F5344CB8AC3E}">
        <p14:creationId xmlns:p14="http://schemas.microsoft.com/office/powerpoint/2010/main" val="11874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1" name="Rectangle 30"/>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Isosceles Triangle 32"/>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2" name="Isosceles Triangle 34"/>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8534" y="3818467"/>
            <a:ext cx="4450292" cy="3039533"/>
          </a:xfrm>
          <a:prstGeom prst="triangle">
            <a:avLst>
              <a:gd name="adj" fmla="val 100000"/>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sp>
      <p:cxnSp>
        <p:nvCxnSpPr>
          <p:cNvPr id="43" name="Straight Connector 36"/>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134600" y="0"/>
            <a:ext cx="17272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39" name="Straight Connector 38"/>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41" name="Rectangle 2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5641" y="0"/>
            <a:ext cx="1766359"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FE695A7A-FCD8-4142-BF01-D7B5AD1C28EC}"/>
              </a:ext>
            </a:extLst>
          </p:cNvPr>
          <p:cNvSpPr>
            <a:spLocks noGrp="1"/>
          </p:cNvSpPr>
          <p:nvPr>
            <p:ph type="title"/>
          </p:nvPr>
        </p:nvSpPr>
        <p:spPr>
          <a:xfrm>
            <a:off x="1333502" y="609600"/>
            <a:ext cx="8596668" cy="1320800"/>
          </a:xfrm>
        </p:spPr>
        <p:txBody>
          <a:bodyPr>
            <a:normAutofit/>
          </a:bodyPr>
          <a:lstStyle/>
          <a:p>
            <a:r>
              <a:rPr lang="en-US" dirty="0"/>
              <a:t>Composing the Conceptual Framework Section.</a:t>
            </a:r>
          </a:p>
        </p:txBody>
      </p:sp>
      <p:sp>
        <p:nvSpPr>
          <p:cNvPr id="3" name="Content Placeholder 2">
            <a:extLst>
              <a:ext uri="{FF2B5EF4-FFF2-40B4-BE49-F238E27FC236}">
                <a16:creationId xmlns:a16="http://schemas.microsoft.com/office/drawing/2014/main" id="{EA9F7BDE-98A1-410F-81F1-CF5283BC3685}"/>
              </a:ext>
            </a:extLst>
          </p:cNvPr>
          <p:cNvSpPr>
            <a:spLocks noGrp="1"/>
          </p:cNvSpPr>
          <p:nvPr>
            <p:ph idx="1"/>
          </p:nvPr>
        </p:nvSpPr>
        <p:spPr>
          <a:xfrm>
            <a:off x="1333502" y="2160590"/>
            <a:ext cx="8470898" cy="3429260"/>
          </a:xfrm>
        </p:spPr>
        <p:txBody>
          <a:bodyPr>
            <a:normAutofit fontScale="92500" lnSpcReduction="20000"/>
          </a:bodyPr>
          <a:lstStyle/>
          <a:p>
            <a:r>
              <a:rPr lang="en-US" dirty="0"/>
              <a:t>a. What is the name of the theory? </a:t>
            </a:r>
          </a:p>
          <a:p>
            <a:r>
              <a:rPr lang="en-US" dirty="0"/>
              <a:t>b. Who wrote the theory? </a:t>
            </a:r>
          </a:p>
          <a:p>
            <a:r>
              <a:rPr lang="en-US" dirty="0"/>
              <a:t>c. When was the theory written? </a:t>
            </a:r>
          </a:p>
          <a:p>
            <a:pPr marL="0" indent="0">
              <a:buNone/>
            </a:pPr>
            <a:r>
              <a:rPr lang="en-US" dirty="0"/>
              <a:t>The first step is to provide the name of the theory, who wrote the theory, and the year published.</a:t>
            </a:r>
          </a:p>
          <a:p>
            <a:pPr marL="0" indent="0">
              <a:buNone/>
            </a:pPr>
            <a:r>
              <a:rPr lang="en-US" dirty="0"/>
              <a:t>Remember that your articles will have a framework section.  You will select a theory that aligns to your research topic.  Remember, you are not writing an essay or summary. </a:t>
            </a:r>
          </a:p>
          <a:p>
            <a:pPr marL="0" indent="0">
              <a:buNone/>
            </a:pPr>
            <a:endParaRPr lang="en-US" dirty="0"/>
          </a:p>
          <a:p>
            <a:pPr marL="0" indent="0">
              <a:buNone/>
            </a:pPr>
            <a:r>
              <a:rPr lang="en-US" dirty="0"/>
              <a:t>Example:</a:t>
            </a:r>
          </a:p>
          <a:p>
            <a:pPr marL="0" indent="0">
              <a:buNone/>
            </a:pPr>
            <a:r>
              <a:rPr lang="en-US" dirty="0"/>
              <a:t>The theory for this research paper is apple growth theory written by Dooley in 1990.</a:t>
            </a:r>
          </a:p>
          <a:p>
            <a:endParaRPr lang="en-US" dirty="0"/>
          </a:p>
        </p:txBody>
      </p:sp>
    </p:spTree>
    <p:extLst>
      <p:ext uri="{BB962C8B-B14F-4D97-AF65-F5344CB8AC3E}">
        <p14:creationId xmlns:p14="http://schemas.microsoft.com/office/powerpoint/2010/main" val="493493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1" name="Rectangle 30"/>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Isosceles Triangle 32"/>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2" name="Isosceles Triangle 34"/>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8534" y="3818467"/>
            <a:ext cx="4450292" cy="3039533"/>
          </a:xfrm>
          <a:prstGeom prst="triangle">
            <a:avLst>
              <a:gd name="adj" fmla="val 100000"/>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sp>
      <p:cxnSp>
        <p:nvCxnSpPr>
          <p:cNvPr id="43" name="Straight Connector 36"/>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134600" y="0"/>
            <a:ext cx="17272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39" name="Straight Connector 38"/>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41" name="Rectangle 2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5641" y="0"/>
            <a:ext cx="1766359"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FE695A7A-FCD8-4142-BF01-D7B5AD1C28EC}"/>
              </a:ext>
            </a:extLst>
          </p:cNvPr>
          <p:cNvSpPr>
            <a:spLocks noGrp="1"/>
          </p:cNvSpPr>
          <p:nvPr>
            <p:ph type="title"/>
          </p:nvPr>
        </p:nvSpPr>
        <p:spPr>
          <a:xfrm>
            <a:off x="1333502" y="609600"/>
            <a:ext cx="8596668" cy="1320800"/>
          </a:xfrm>
        </p:spPr>
        <p:txBody>
          <a:bodyPr>
            <a:normAutofit/>
          </a:bodyPr>
          <a:lstStyle/>
          <a:p>
            <a:r>
              <a:rPr lang="en-US" dirty="0"/>
              <a:t>Composing the Conceptual Framework Section.</a:t>
            </a:r>
          </a:p>
        </p:txBody>
      </p:sp>
      <p:sp>
        <p:nvSpPr>
          <p:cNvPr id="3" name="Content Placeholder 2">
            <a:extLst>
              <a:ext uri="{FF2B5EF4-FFF2-40B4-BE49-F238E27FC236}">
                <a16:creationId xmlns:a16="http://schemas.microsoft.com/office/drawing/2014/main" id="{EA9F7BDE-98A1-410F-81F1-CF5283BC3685}"/>
              </a:ext>
            </a:extLst>
          </p:cNvPr>
          <p:cNvSpPr>
            <a:spLocks noGrp="1"/>
          </p:cNvSpPr>
          <p:nvPr>
            <p:ph idx="1"/>
          </p:nvPr>
        </p:nvSpPr>
        <p:spPr>
          <a:xfrm>
            <a:off x="1333502" y="2160590"/>
            <a:ext cx="8470898" cy="3429260"/>
          </a:xfrm>
        </p:spPr>
        <p:txBody>
          <a:bodyPr>
            <a:normAutofit fontScale="92500" lnSpcReduction="20000"/>
          </a:bodyPr>
          <a:lstStyle/>
          <a:p>
            <a:r>
              <a:rPr lang="en-US" dirty="0"/>
              <a:t>What is the purpose of the theory? </a:t>
            </a:r>
          </a:p>
          <a:p>
            <a:r>
              <a:rPr lang="en-US" dirty="0"/>
              <a:t>e. What are the principles or tenets of the theory? </a:t>
            </a:r>
          </a:p>
          <a:p>
            <a:r>
              <a:rPr lang="en-US" dirty="0"/>
              <a:t>f. How is the theory relevant to your research topic? </a:t>
            </a:r>
          </a:p>
          <a:p>
            <a:endParaRPr lang="en-US" dirty="0"/>
          </a:p>
          <a:p>
            <a:pPr marL="0" indent="0">
              <a:buNone/>
            </a:pPr>
            <a:r>
              <a:rPr lang="en-US" dirty="0"/>
              <a:t>For the purpose of the theory, simply write why the theory was developed and then what are the major elements (tenets) of the theory.</a:t>
            </a:r>
          </a:p>
          <a:p>
            <a:pPr marL="0" indent="0">
              <a:buNone/>
            </a:pPr>
            <a:r>
              <a:rPr lang="en-US" dirty="0"/>
              <a:t>Example:  The intent of the apple growth theory is to provide researchers a framework to examine (a) soil conditions, (b) regions, and (c) climate.</a:t>
            </a:r>
          </a:p>
          <a:p>
            <a:pPr marL="0" indent="0">
              <a:buNone/>
            </a:pPr>
            <a:endParaRPr lang="en-US" dirty="0"/>
          </a:p>
          <a:p>
            <a:pPr marL="0" indent="0">
              <a:buNone/>
            </a:pPr>
            <a:r>
              <a:rPr lang="en-US" dirty="0"/>
              <a:t>In this example, I provided the tenets of the theory (social conditions, etc.) with the purpose.</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7546762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1" name="Rectangle 30"/>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Isosceles Triangle 32"/>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2" name="Isosceles Triangle 34"/>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8534" y="3818467"/>
            <a:ext cx="4450292" cy="3039533"/>
          </a:xfrm>
          <a:prstGeom prst="triangle">
            <a:avLst>
              <a:gd name="adj" fmla="val 100000"/>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sp>
      <p:cxnSp>
        <p:nvCxnSpPr>
          <p:cNvPr id="43" name="Straight Connector 36"/>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134600" y="0"/>
            <a:ext cx="17272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39" name="Straight Connector 38"/>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41" name="Rectangle 2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5641" y="0"/>
            <a:ext cx="1766359"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FE695A7A-FCD8-4142-BF01-D7B5AD1C28EC}"/>
              </a:ext>
            </a:extLst>
          </p:cNvPr>
          <p:cNvSpPr>
            <a:spLocks noGrp="1"/>
          </p:cNvSpPr>
          <p:nvPr>
            <p:ph type="title"/>
          </p:nvPr>
        </p:nvSpPr>
        <p:spPr>
          <a:xfrm>
            <a:off x="1333502" y="609600"/>
            <a:ext cx="8596668" cy="1320800"/>
          </a:xfrm>
        </p:spPr>
        <p:txBody>
          <a:bodyPr>
            <a:normAutofit/>
          </a:bodyPr>
          <a:lstStyle/>
          <a:p>
            <a:r>
              <a:rPr lang="en-US" dirty="0"/>
              <a:t>Composing the Conceptual Framework Section.</a:t>
            </a:r>
          </a:p>
        </p:txBody>
      </p:sp>
      <p:sp>
        <p:nvSpPr>
          <p:cNvPr id="3" name="Content Placeholder 2">
            <a:extLst>
              <a:ext uri="{FF2B5EF4-FFF2-40B4-BE49-F238E27FC236}">
                <a16:creationId xmlns:a16="http://schemas.microsoft.com/office/drawing/2014/main" id="{EA9F7BDE-98A1-410F-81F1-CF5283BC3685}"/>
              </a:ext>
            </a:extLst>
          </p:cNvPr>
          <p:cNvSpPr>
            <a:spLocks noGrp="1"/>
          </p:cNvSpPr>
          <p:nvPr>
            <p:ph idx="1"/>
          </p:nvPr>
        </p:nvSpPr>
        <p:spPr>
          <a:xfrm>
            <a:off x="1333502" y="2160590"/>
            <a:ext cx="8470898" cy="3429260"/>
          </a:xfrm>
        </p:spPr>
        <p:txBody>
          <a:bodyPr>
            <a:normAutofit/>
          </a:bodyPr>
          <a:lstStyle/>
          <a:p>
            <a:r>
              <a:rPr lang="en-US" dirty="0"/>
              <a:t>f. How is the theory relevant to your research topic? </a:t>
            </a:r>
          </a:p>
          <a:p>
            <a:endParaRPr lang="en-US" dirty="0"/>
          </a:p>
          <a:p>
            <a:pPr marL="0" indent="0">
              <a:buNone/>
            </a:pPr>
            <a:r>
              <a:rPr lang="en-US" dirty="0"/>
              <a:t>As a researcher, you must show how the theory is relevant to the problem explored.  The develop a problem statement, there must be a gap in the literature.  </a:t>
            </a:r>
          </a:p>
          <a:p>
            <a:pPr marL="0" indent="0">
              <a:buNone/>
            </a:pPr>
            <a:r>
              <a:rPr lang="en-US" dirty="0"/>
              <a:t>The apple growth theory is applicable to this research problem to explore if soil conditions is the cause of worm infestations in crops located in the southern region of the United States. </a:t>
            </a:r>
          </a:p>
          <a:p>
            <a:pPr marL="0" indent="0">
              <a:buNone/>
            </a:pPr>
            <a:endParaRPr lang="en-US" dirty="0"/>
          </a:p>
        </p:txBody>
      </p:sp>
    </p:spTree>
    <p:extLst>
      <p:ext uri="{BB962C8B-B14F-4D97-AF65-F5344CB8AC3E}">
        <p14:creationId xmlns:p14="http://schemas.microsoft.com/office/powerpoint/2010/main" val="167114981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77</TotalTime>
  <Words>431</Words>
  <Application>Microsoft Office PowerPoint</Application>
  <PresentationFormat>Widescreen</PresentationFormat>
  <Paragraphs>34</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Trebuchet MS</vt:lpstr>
      <vt:lpstr>Wingdings 3</vt:lpstr>
      <vt:lpstr>Facet</vt:lpstr>
      <vt:lpstr>The Conceptual Framework</vt:lpstr>
      <vt:lpstr>Elements of Conceptual Framework</vt:lpstr>
      <vt:lpstr>Elements of a conceptual framework (one paragraph)</vt:lpstr>
      <vt:lpstr>Composing the Conceptual Framework Section.</vt:lpstr>
      <vt:lpstr>Composing the Conceptual Framework Section.</vt:lpstr>
      <vt:lpstr>Composing the Conceptual Framework Section.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Basics of Research</dc:title>
  <dc:creator>gwendolyn dooley</dc:creator>
  <cp:lastModifiedBy>kimberly8076@gmail.com</cp:lastModifiedBy>
  <cp:revision>8</cp:revision>
  <dcterms:created xsi:type="dcterms:W3CDTF">2017-06-05T15:45:17Z</dcterms:created>
  <dcterms:modified xsi:type="dcterms:W3CDTF">2019-03-20T02:11:51Z</dcterms:modified>
</cp:coreProperties>
</file>