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40461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93724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2004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4164418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9086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297610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28376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4190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9152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05992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81400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BFB5C-41B8-4204-AD3E-FA5CF43D54A3}"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10450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EBFB5C-41B8-4204-AD3E-FA5CF43D54A3}"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5047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BFB5C-41B8-4204-AD3E-FA5CF43D54A3}"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4657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9948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38703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EBFB5C-41B8-4204-AD3E-FA5CF43D54A3}" type="datetimeFigureOut">
              <a:rPr lang="en-US" smtClean="0"/>
              <a:t>3/19/2019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74D90E-8240-46AC-B3EC-33B609AC2C40}" type="slidenum">
              <a:rPr lang="en-US" smtClean="0"/>
              <a:t>‹#›</a:t>
            </a:fld>
            <a:endParaRPr lang="en-US"/>
          </a:p>
        </p:txBody>
      </p:sp>
    </p:spTree>
    <p:extLst>
      <p:ext uri="{BB962C8B-B14F-4D97-AF65-F5344CB8AC3E}">
        <p14:creationId xmlns:p14="http://schemas.microsoft.com/office/powerpoint/2010/main" val="824996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580093-EC5D-44E8-82F9-2D1731CE24E6}"/>
              </a:ext>
            </a:extLst>
          </p:cNvPr>
          <p:cNvSpPr>
            <a:spLocks noGrp="1"/>
          </p:cNvSpPr>
          <p:nvPr>
            <p:ph type="ctrTitle"/>
          </p:nvPr>
        </p:nvSpPr>
        <p:spPr>
          <a:xfrm>
            <a:off x="1507067" y="2404534"/>
            <a:ext cx="7766936" cy="1646302"/>
          </a:xfrm>
        </p:spPr>
        <p:txBody>
          <a:bodyPr>
            <a:normAutofit/>
          </a:bodyPr>
          <a:lstStyle/>
          <a:p>
            <a:r>
              <a:rPr lang="en-US" dirty="0"/>
              <a:t>The Problem Statement</a:t>
            </a:r>
          </a:p>
        </p:txBody>
      </p:sp>
      <p:sp>
        <p:nvSpPr>
          <p:cNvPr id="3" name="Subtitle 2">
            <a:extLst>
              <a:ext uri="{FF2B5EF4-FFF2-40B4-BE49-F238E27FC236}">
                <a16:creationId xmlns:a16="http://schemas.microsoft.com/office/drawing/2014/main" id="{59CA82B0-1257-47E3-AF41-F1BAD85F17A4}"/>
              </a:ext>
            </a:extLst>
          </p:cNvPr>
          <p:cNvSpPr>
            <a:spLocks noGrp="1"/>
          </p:cNvSpPr>
          <p:nvPr>
            <p:ph type="subTitle" idx="1"/>
          </p:nvPr>
        </p:nvSpPr>
        <p:spPr>
          <a:xfrm>
            <a:off x="1507067" y="4050833"/>
            <a:ext cx="7766936" cy="1096899"/>
          </a:xfrm>
        </p:spPr>
        <p:txBody>
          <a:bodyPr>
            <a:normAutofit/>
          </a:bodyPr>
          <a:lstStyle/>
          <a:p>
            <a:r>
              <a:rPr lang="en-US" dirty="0">
                <a:solidFill>
                  <a:schemeClr val="tx1"/>
                </a:solidFill>
              </a:rPr>
              <a:t>Module 1: Basics of Research</a:t>
            </a:r>
          </a:p>
        </p:txBody>
      </p:sp>
    </p:spTree>
    <p:extLst>
      <p:ext uri="{BB962C8B-B14F-4D97-AF65-F5344CB8AC3E}">
        <p14:creationId xmlns:p14="http://schemas.microsoft.com/office/powerpoint/2010/main" val="28110438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cxnSp>
        <p:nvCxnSpPr>
          <p:cNvPr id="43" name="Straight Connector 3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41" name="Rectangle 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E695A7A-FCD8-4142-BF01-D7B5AD1C28EC}"/>
              </a:ext>
            </a:extLst>
          </p:cNvPr>
          <p:cNvSpPr>
            <a:spLocks noGrp="1"/>
          </p:cNvSpPr>
          <p:nvPr>
            <p:ph type="title"/>
          </p:nvPr>
        </p:nvSpPr>
        <p:spPr>
          <a:xfrm>
            <a:off x="1333502" y="609600"/>
            <a:ext cx="8596668" cy="1320800"/>
          </a:xfrm>
        </p:spPr>
        <p:txBody>
          <a:bodyPr>
            <a:normAutofit/>
          </a:bodyPr>
          <a:lstStyle/>
          <a:p>
            <a:r>
              <a:rPr lang="en-US"/>
              <a:t>Identifying a Problem</a:t>
            </a:r>
          </a:p>
        </p:txBody>
      </p:sp>
      <p:sp>
        <p:nvSpPr>
          <p:cNvPr id="3" name="Content Placeholder 2">
            <a:extLst>
              <a:ext uri="{FF2B5EF4-FFF2-40B4-BE49-F238E27FC236}">
                <a16:creationId xmlns:a16="http://schemas.microsoft.com/office/drawing/2014/main" id="{EA9F7BDE-98A1-410F-81F1-CF5283BC3685}"/>
              </a:ext>
            </a:extLst>
          </p:cNvPr>
          <p:cNvSpPr>
            <a:spLocks noGrp="1"/>
          </p:cNvSpPr>
          <p:nvPr>
            <p:ph idx="1"/>
          </p:nvPr>
        </p:nvSpPr>
        <p:spPr>
          <a:xfrm>
            <a:off x="1333502" y="2160590"/>
            <a:ext cx="8470898" cy="3429260"/>
          </a:xfrm>
        </p:spPr>
        <p:txBody>
          <a:bodyPr>
            <a:normAutofit/>
          </a:bodyPr>
          <a:lstStyle/>
          <a:p>
            <a:pPr lvl="0"/>
            <a:r>
              <a:rPr lang="en-US" b="1"/>
              <a:t>Problem Statement (one paragraph)</a:t>
            </a:r>
            <a:endParaRPr lang="en-US"/>
          </a:p>
          <a:p>
            <a:pPr lvl="1">
              <a:buFont typeface="Wingdings" panose="05000000000000000000" pitchFamily="2" charset="2"/>
              <a:buChar char="q"/>
            </a:pPr>
            <a:r>
              <a:rPr lang="en-US"/>
              <a:t>Hook (WOW) statement</a:t>
            </a:r>
          </a:p>
          <a:p>
            <a:pPr lvl="1">
              <a:buFont typeface="Wingdings" panose="05000000000000000000" pitchFamily="2" charset="2"/>
              <a:buChar char="q"/>
            </a:pPr>
            <a:r>
              <a:rPr lang="en-US"/>
              <a:t>Anchor (number) statement</a:t>
            </a:r>
          </a:p>
          <a:p>
            <a:pPr lvl="1">
              <a:buFont typeface="Wingdings" panose="05000000000000000000" pitchFamily="2" charset="2"/>
              <a:buChar char="q"/>
            </a:pPr>
            <a:r>
              <a:rPr lang="en-US"/>
              <a:t>General Program (a summary of the hook and anchor statement)</a:t>
            </a:r>
          </a:p>
          <a:p>
            <a:pPr lvl="1">
              <a:buFont typeface="Wingdings" panose="05000000000000000000" pitchFamily="2" charset="2"/>
              <a:buChar char="q"/>
            </a:pPr>
            <a:r>
              <a:rPr lang="en-US"/>
              <a:t>Specific Research program statement</a:t>
            </a:r>
          </a:p>
          <a:p>
            <a:endParaRPr lang="en-US"/>
          </a:p>
        </p:txBody>
      </p:sp>
    </p:spTree>
    <p:extLst>
      <p:ext uri="{BB962C8B-B14F-4D97-AF65-F5344CB8AC3E}">
        <p14:creationId xmlns:p14="http://schemas.microsoft.com/office/powerpoint/2010/main" val="49349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3709-C3E2-43C5-B961-FB0070117297}"/>
              </a:ext>
            </a:extLst>
          </p:cNvPr>
          <p:cNvSpPr>
            <a:spLocks noGrp="1"/>
          </p:cNvSpPr>
          <p:nvPr>
            <p:ph type="title"/>
          </p:nvPr>
        </p:nvSpPr>
        <p:spPr/>
        <p:txBody>
          <a:bodyPr/>
          <a:lstStyle/>
          <a:p>
            <a:r>
              <a:rPr lang="en-US" dirty="0"/>
              <a:t>Hook Statement</a:t>
            </a:r>
          </a:p>
        </p:txBody>
      </p:sp>
      <p:sp>
        <p:nvSpPr>
          <p:cNvPr id="3" name="Content Placeholder 2">
            <a:extLst>
              <a:ext uri="{FF2B5EF4-FFF2-40B4-BE49-F238E27FC236}">
                <a16:creationId xmlns:a16="http://schemas.microsoft.com/office/drawing/2014/main" id="{C2B84F5D-15F9-4A1B-B951-0E57D63A5E86}"/>
              </a:ext>
            </a:extLst>
          </p:cNvPr>
          <p:cNvSpPr>
            <a:spLocks noGrp="1"/>
          </p:cNvSpPr>
          <p:nvPr>
            <p:ph idx="1"/>
          </p:nvPr>
        </p:nvSpPr>
        <p:spPr/>
        <p:txBody>
          <a:bodyPr/>
          <a:lstStyle/>
          <a:p>
            <a:pPr marL="0" indent="0">
              <a:buNone/>
            </a:pPr>
            <a:r>
              <a:rPr lang="en-US" dirty="0"/>
              <a:t>A hook statement is…</a:t>
            </a:r>
          </a:p>
          <a:p>
            <a:r>
              <a:rPr lang="en-US" dirty="0"/>
              <a:t>a WOW statement;</a:t>
            </a:r>
          </a:p>
          <a:p>
            <a:r>
              <a:rPr lang="en-US" dirty="0"/>
              <a:t>a statement that will capture the attention of the reader;</a:t>
            </a:r>
          </a:p>
          <a:p>
            <a:r>
              <a:rPr lang="en-US" dirty="0"/>
              <a:t>has a citation from a peer review source;</a:t>
            </a:r>
          </a:p>
          <a:p>
            <a:r>
              <a:rPr lang="en-US" dirty="0"/>
              <a:t>grounds the specific problem for the study.    </a:t>
            </a:r>
          </a:p>
          <a:p>
            <a:endParaRPr lang="en-US" dirty="0"/>
          </a:p>
          <a:p>
            <a:pPr marL="0" indent="0">
              <a:buNone/>
            </a:pPr>
            <a:r>
              <a:rPr lang="en-US" dirty="0"/>
              <a:t>An example of a hook statement would be…</a:t>
            </a:r>
          </a:p>
          <a:p>
            <a:pPr marL="0" indent="0">
              <a:buNone/>
            </a:pPr>
            <a:r>
              <a:rPr lang="en-US" dirty="0"/>
              <a:t>Apple farmers are experiencing worm infestation at an alarming rate and is causing a negative economic impact for sales (Dooley, 2015).</a:t>
            </a:r>
          </a:p>
        </p:txBody>
      </p:sp>
    </p:spTree>
    <p:extLst>
      <p:ext uri="{BB962C8B-B14F-4D97-AF65-F5344CB8AC3E}">
        <p14:creationId xmlns:p14="http://schemas.microsoft.com/office/powerpoint/2010/main" val="220580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1023-0B68-4B30-A7C7-9175DE658C92}"/>
              </a:ext>
            </a:extLst>
          </p:cNvPr>
          <p:cNvSpPr>
            <a:spLocks noGrp="1"/>
          </p:cNvSpPr>
          <p:nvPr>
            <p:ph type="title"/>
          </p:nvPr>
        </p:nvSpPr>
        <p:spPr/>
        <p:txBody>
          <a:bodyPr/>
          <a:lstStyle/>
          <a:p>
            <a:r>
              <a:rPr lang="en-US" dirty="0"/>
              <a:t>Anchor Statement</a:t>
            </a:r>
          </a:p>
        </p:txBody>
      </p:sp>
      <p:sp>
        <p:nvSpPr>
          <p:cNvPr id="3" name="Content Placeholder 2">
            <a:extLst>
              <a:ext uri="{FF2B5EF4-FFF2-40B4-BE49-F238E27FC236}">
                <a16:creationId xmlns:a16="http://schemas.microsoft.com/office/drawing/2014/main" id="{186B431D-F8EC-4D3E-B58A-092E44047BBC}"/>
              </a:ext>
            </a:extLst>
          </p:cNvPr>
          <p:cNvSpPr>
            <a:spLocks noGrp="1"/>
          </p:cNvSpPr>
          <p:nvPr>
            <p:ph idx="1"/>
          </p:nvPr>
        </p:nvSpPr>
        <p:spPr/>
        <p:txBody>
          <a:bodyPr>
            <a:normAutofit/>
          </a:bodyPr>
          <a:lstStyle/>
          <a:p>
            <a:pPr marL="0" indent="0">
              <a:buNone/>
            </a:pPr>
            <a:r>
              <a:rPr lang="en-US" dirty="0"/>
              <a:t>An anchor statement is…</a:t>
            </a:r>
          </a:p>
          <a:p>
            <a:r>
              <a:rPr lang="en-US" dirty="0"/>
              <a:t>a grounding statement for the hook;</a:t>
            </a:r>
          </a:p>
          <a:p>
            <a:r>
              <a:rPr lang="en-US" dirty="0"/>
              <a:t>a statement that will have a statistic or number;</a:t>
            </a:r>
          </a:p>
          <a:p>
            <a:r>
              <a:rPr lang="en-US" dirty="0"/>
              <a:t>has a citation from a peer review source;</a:t>
            </a:r>
          </a:p>
          <a:p>
            <a:r>
              <a:rPr lang="en-US" dirty="0"/>
              <a:t>grounds the specific problem for the study.    </a:t>
            </a:r>
          </a:p>
          <a:p>
            <a:endParaRPr lang="en-US" dirty="0"/>
          </a:p>
          <a:p>
            <a:pPr marL="0" indent="0">
              <a:buNone/>
            </a:pPr>
            <a:r>
              <a:rPr lang="en-US" dirty="0"/>
              <a:t>An example of an anchor statement would be…</a:t>
            </a:r>
          </a:p>
          <a:p>
            <a:pPr marL="0" indent="0">
              <a:buNone/>
            </a:pPr>
            <a:r>
              <a:rPr lang="en-US" dirty="0"/>
              <a:t>Apple farmers lost more than 60% of their crops and generated $2,000 (30%) of revenue, a decrease from last year’s crops (Dooley, 2015).</a:t>
            </a:r>
          </a:p>
          <a:p>
            <a:endParaRPr lang="en-US" dirty="0"/>
          </a:p>
        </p:txBody>
      </p:sp>
    </p:spTree>
    <p:extLst>
      <p:ext uri="{BB962C8B-B14F-4D97-AF65-F5344CB8AC3E}">
        <p14:creationId xmlns:p14="http://schemas.microsoft.com/office/powerpoint/2010/main" val="322638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872ABCB-10C4-4801-B76E-DF420CFB9D46}"/>
              </a:ext>
            </a:extLst>
          </p:cNvPr>
          <p:cNvSpPr>
            <a:spLocks noGrp="1"/>
          </p:cNvSpPr>
          <p:nvPr>
            <p:ph type="title"/>
          </p:nvPr>
        </p:nvSpPr>
        <p:spPr>
          <a:xfrm>
            <a:off x="643467" y="816638"/>
            <a:ext cx="3367359" cy="5224724"/>
          </a:xfrm>
        </p:spPr>
        <p:txBody>
          <a:bodyPr anchor="ctr">
            <a:normAutofit/>
          </a:bodyPr>
          <a:lstStyle/>
          <a:p>
            <a:r>
              <a:rPr lang="en-US" dirty="0"/>
              <a:t>General Problem Statement</a:t>
            </a:r>
          </a:p>
        </p:txBody>
      </p:sp>
      <p:sp>
        <p:nvSpPr>
          <p:cNvPr id="3" name="Content Placeholder 2">
            <a:extLst>
              <a:ext uri="{FF2B5EF4-FFF2-40B4-BE49-F238E27FC236}">
                <a16:creationId xmlns:a16="http://schemas.microsoft.com/office/drawing/2014/main" id="{9E4B61A0-3503-4A59-B8D4-785F099D98E1}"/>
              </a:ext>
            </a:extLst>
          </p:cNvPr>
          <p:cNvSpPr>
            <a:spLocks noGrp="1"/>
          </p:cNvSpPr>
          <p:nvPr>
            <p:ph idx="1"/>
          </p:nvPr>
        </p:nvSpPr>
        <p:spPr>
          <a:xfrm>
            <a:off x="4654295" y="816638"/>
            <a:ext cx="4619706" cy="5224724"/>
          </a:xfrm>
        </p:spPr>
        <p:txBody>
          <a:bodyPr anchor="ctr">
            <a:normAutofit/>
          </a:bodyPr>
          <a:lstStyle/>
          <a:p>
            <a:pPr marL="0" indent="0">
              <a:buNone/>
            </a:pPr>
            <a:r>
              <a:rPr lang="en-US" dirty="0"/>
              <a:t>The general problem is broad.  The general problem is formed by summarizing broadly the anchor and hook statements.  A citation is not required for the general problem statement. </a:t>
            </a:r>
          </a:p>
        </p:txBody>
      </p:sp>
    </p:spTree>
    <p:extLst>
      <p:ext uri="{BB962C8B-B14F-4D97-AF65-F5344CB8AC3E}">
        <p14:creationId xmlns:p14="http://schemas.microsoft.com/office/powerpoint/2010/main" val="2165436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75DB9C9-5BAD-49F4-A94C-C93D7435E82E}"/>
              </a:ext>
            </a:extLst>
          </p:cNvPr>
          <p:cNvSpPr>
            <a:spLocks noGrp="1"/>
          </p:cNvSpPr>
          <p:nvPr>
            <p:ph type="title"/>
          </p:nvPr>
        </p:nvSpPr>
        <p:spPr>
          <a:xfrm>
            <a:off x="1043950" y="1179151"/>
            <a:ext cx="3300646" cy="4463889"/>
          </a:xfrm>
        </p:spPr>
        <p:txBody>
          <a:bodyPr anchor="ctr">
            <a:normAutofit/>
          </a:bodyPr>
          <a:lstStyle/>
          <a:p>
            <a:r>
              <a:rPr lang="en-US" dirty="0"/>
              <a:t>Specific Problem Statement</a:t>
            </a:r>
          </a:p>
        </p:txBody>
      </p:sp>
      <p:sp>
        <p:nvSpPr>
          <p:cNvPr id="3" name="Content Placeholder 2">
            <a:extLst>
              <a:ext uri="{FF2B5EF4-FFF2-40B4-BE49-F238E27FC236}">
                <a16:creationId xmlns:a16="http://schemas.microsoft.com/office/drawing/2014/main" id="{5466CAE3-7605-4A98-A51E-69D98F91A76E}"/>
              </a:ext>
            </a:extLst>
          </p:cNvPr>
          <p:cNvSpPr>
            <a:spLocks noGrp="1"/>
          </p:cNvSpPr>
          <p:nvPr>
            <p:ph idx="1"/>
          </p:nvPr>
        </p:nvSpPr>
        <p:spPr>
          <a:xfrm>
            <a:off x="4978918" y="1109145"/>
            <a:ext cx="6341016" cy="4603900"/>
          </a:xfrm>
        </p:spPr>
        <p:txBody>
          <a:bodyPr anchor="ctr">
            <a:normAutofit/>
          </a:bodyPr>
          <a:lstStyle/>
          <a:p>
            <a:r>
              <a:rPr lang="en-US" dirty="0"/>
              <a:t>The specific problem statement is very specific.  The specific problem must align with the anchor and the hook statement.  The specific problem ground the research question and purpose of the study.  A citation is not required for the general problem statement. </a:t>
            </a:r>
          </a:p>
          <a:p>
            <a:pPr marL="0" indent="0">
              <a:buNone/>
            </a:pPr>
            <a:r>
              <a:rPr lang="en-US" dirty="0"/>
              <a:t>An example…</a:t>
            </a:r>
          </a:p>
          <a:p>
            <a:pPr marL="0" indent="0">
              <a:buNone/>
            </a:pPr>
            <a:r>
              <a:rPr lang="en-US" dirty="0"/>
              <a:t>The specific problem is that apple farmers lack strategies to reduce worm infestations to increase revenue.</a:t>
            </a:r>
          </a:p>
          <a:p>
            <a:endParaRPr lang="en-US" dirty="0"/>
          </a:p>
        </p:txBody>
      </p:sp>
    </p:spTree>
    <p:extLst>
      <p:ext uri="{BB962C8B-B14F-4D97-AF65-F5344CB8AC3E}">
        <p14:creationId xmlns:p14="http://schemas.microsoft.com/office/powerpoint/2010/main" val="4200846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299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Trebuchet MS</vt:lpstr>
      <vt:lpstr>Wingdings</vt:lpstr>
      <vt:lpstr>Wingdings 3</vt:lpstr>
      <vt:lpstr>Facet</vt:lpstr>
      <vt:lpstr>The Problem Statement</vt:lpstr>
      <vt:lpstr>Identifying a Problem</vt:lpstr>
      <vt:lpstr>Hook Statement</vt:lpstr>
      <vt:lpstr>Anchor Statement</vt:lpstr>
      <vt:lpstr>General Problem Statement</vt:lpstr>
      <vt:lpstr>Specific Problem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Research</dc:title>
  <dc:creator>gwendolyn dooley</dc:creator>
  <cp:lastModifiedBy>kimberly8076@gmail.com</cp:lastModifiedBy>
  <cp:revision>5</cp:revision>
  <dcterms:created xsi:type="dcterms:W3CDTF">2017-06-05T15:45:17Z</dcterms:created>
  <dcterms:modified xsi:type="dcterms:W3CDTF">2019-03-20T02:15:00Z</dcterms:modified>
</cp:coreProperties>
</file>