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3" r:id="rId1"/>
  </p:sldMasterIdLst>
  <p:sldIdLst>
    <p:sldId id="256" r:id="rId2"/>
    <p:sldId id="257" r:id="rId3"/>
    <p:sldId id="258" r:id="rId4"/>
    <p:sldId id="259" r:id="rId5"/>
    <p:sldId id="260"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7"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4E26C65-B81A-4D0E-A854-B9D562FE2D55}" type="datetimeFigureOut">
              <a:rPr lang="en-US" smtClean="0"/>
              <a:t>3/19/2019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9C4DD2-0DD3-4E67-8F41-19D706A42498}" type="slidenum">
              <a:rPr lang="en-US" smtClean="0"/>
              <a:t>‹#›</a:t>
            </a:fld>
            <a:endParaRPr lang="en-US"/>
          </a:p>
        </p:txBody>
      </p:sp>
    </p:spTree>
    <p:extLst>
      <p:ext uri="{BB962C8B-B14F-4D97-AF65-F5344CB8AC3E}">
        <p14:creationId xmlns:p14="http://schemas.microsoft.com/office/powerpoint/2010/main" val="38246294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04E26C65-B81A-4D0E-A854-B9D562FE2D55}" type="datetimeFigureOut">
              <a:rPr lang="en-US" smtClean="0"/>
              <a:t>3/19/2019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9C4DD2-0DD3-4E67-8F41-19D706A42498}" type="slidenum">
              <a:rPr lang="en-US" smtClean="0"/>
              <a:t>‹#›</a:t>
            </a:fld>
            <a:endParaRPr lang="en-US"/>
          </a:p>
        </p:txBody>
      </p:sp>
    </p:spTree>
    <p:extLst>
      <p:ext uri="{BB962C8B-B14F-4D97-AF65-F5344CB8AC3E}">
        <p14:creationId xmlns:p14="http://schemas.microsoft.com/office/powerpoint/2010/main" val="9079456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04E26C65-B81A-4D0E-A854-B9D562FE2D55}" type="datetimeFigureOut">
              <a:rPr lang="en-US" smtClean="0"/>
              <a:t>3/19/2019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9C4DD2-0DD3-4E67-8F41-19D706A42498}"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75296083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04E26C65-B81A-4D0E-A854-B9D562FE2D55}" type="datetimeFigureOut">
              <a:rPr lang="en-US" smtClean="0"/>
              <a:t>3/19/2019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9C4DD2-0DD3-4E67-8F41-19D706A42498}" type="slidenum">
              <a:rPr lang="en-US" smtClean="0"/>
              <a:t>‹#›</a:t>
            </a:fld>
            <a:endParaRPr lang="en-US"/>
          </a:p>
        </p:txBody>
      </p:sp>
    </p:spTree>
    <p:extLst>
      <p:ext uri="{BB962C8B-B14F-4D97-AF65-F5344CB8AC3E}">
        <p14:creationId xmlns:p14="http://schemas.microsoft.com/office/powerpoint/2010/main" val="394200786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04E26C65-B81A-4D0E-A854-B9D562FE2D55}" type="datetimeFigureOut">
              <a:rPr lang="en-US" smtClean="0"/>
              <a:t>3/19/2019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9C4DD2-0DD3-4E67-8F41-19D706A42498}"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22615264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04E26C65-B81A-4D0E-A854-B9D562FE2D55}" type="datetimeFigureOut">
              <a:rPr lang="en-US" smtClean="0"/>
              <a:t>3/19/2019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9C4DD2-0DD3-4E67-8F41-19D706A42498}" type="slidenum">
              <a:rPr lang="en-US" smtClean="0"/>
              <a:t>‹#›</a:t>
            </a:fld>
            <a:endParaRPr lang="en-US"/>
          </a:p>
        </p:txBody>
      </p:sp>
    </p:spTree>
    <p:extLst>
      <p:ext uri="{BB962C8B-B14F-4D97-AF65-F5344CB8AC3E}">
        <p14:creationId xmlns:p14="http://schemas.microsoft.com/office/powerpoint/2010/main" val="286995634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4E26C65-B81A-4D0E-A854-B9D562FE2D55}" type="datetimeFigureOut">
              <a:rPr lang="en-US" smtClean="0"/>
              <a:t>3/19/2019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9C4DD2-0DD3-4E67-8F41-19D706A42498}" type="slidenum">
              <a:rPr lang="en-US" smtClean="0"/>
              <a:t>‹#›</a:t>
            </a:fld>
            <a:endParaRPr lang="en-US"/>
          </a:p>
        </p:txBody>
      </p:sp>
    </p:spTree>
    <p:extLst>
      <p:ext uri="{BB962C8B-B14F-4D97-AF65-F5344CB8AC3E}">
        <p14:creationId xmlns:p14="http://schemas.microsoft.com/office/powerpoint/2010/main" val="377514614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4E26C65-B81A-4D0E-A854-B9D562FE2D55}" type="datetimeFigureOut">
              <a:rPr lang="en-US" smtClean="0"/>
              <a:t>3/19/2019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9C4DD2-0DD3-4E67-8F41-19D706A42498}" type="slidenum">
              <a:rPr lang="en-US" smtClean="0"/>
              <a:t>‹#›</a:t>
            </a:fld>
            <a:endParaRPr lang="en-US"/>
          </a:p>
        </p:txBody>
      </p:sp>
    </p:spTree>
    <p:extLst>
      <p:ext uri="{BB962C8B-B14F-4D97-AF65-F5344CB8AC3E}">
        <p14:creationId xmlns:p14="http://schemas.microsoft.com/office/powerpoint/2010/main" val="25766637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4E26C65-B81A-4D0E-A854-B9D562FE2D55}" type="datetimeFigureOut">
              <a:rPr lang="en-US" smtClean="0"/>
              <a:t>3/19/2019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9C4DD2-0DD3-4E67-8F41-19D706A42498}" type="slidenum">
              <a:rPr lang="en-US" smtClean="0"/>
              <a:t>‹#›</a:t>
            </a:fld>
            <a:endParaRPr lang="en-US"/>
          </a:p>
        </p:txBody>
      </p:sp>
    </p:spTree>
    <p:extLst>
      <p:ext uri="{BB962C8B-B14F-4D97-AF65-F5344CB8AC3E}">
        <p14:creationId xmlns:p14="http://schemas.microsoft.com/office/powerpoint/2010/main" val="38154461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04E26C65-B81A-4D0E-A854-B9D562FE2D55}" type="datetimeFigureOut">
              <a:rPr lang="en-US" smtClean="0"/>
              <a:t>3/19/2019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9C4DD2-0DD3-4E67-8F41-19D706A42498}" type="slidenum">
              <a:rPr lang="en-US" smtClean="0"/>
              <a:t>‹#›</a:t>
            </a:fld>
            <a:endParaRPr lang="en-US"/>
          </a:p>
        </p:txBody>
      </p:sp>
    </p:spTree>
    <p:extLst>
      <p:ext uri="{BB962C8B-B14F-4D97-AF65-F5344CB8AC3E}">
        <p14:creationId xmlns:p14="http://schemas.microsoft.com/office/powerpoint/2010/main" val="32658352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4E26C65-B81A-4D0E-A854-B9D562FE2D55}" type="datetimeFigureOut">
              <a:rPr lang="en-US" smtClean="0"/>
              <a:t>3/19/2019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9C4DD2-0DD3-4E67-8F41-19D706A42498}" type="slidenum">
              <a:rPr lang="en-US" smtClean="0"/>
              <a:t>‹#›</a:t>
            </a:fld>
            <a:endParaRPr lang="en-US"/>
          </a:p>
        </p:txBody>
      </p:sp>
    </p:spTree>
    <p:extLst>
      <p:ext uri="{BB962C8B-B14F-4D97-AF65-F5344CB8AC3E}">
        <p14:creationId xmlns:p14="http://schemas.microsoft.com/office/powerpoint/2010/main" val="2478418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4E26C65-B81A-4D0E-A854-B9D562FE2D55}" type="datetimeFigureOut">
              <a:rPr lang="en-US" smtClean="0"/>
              <a:t>3/19/2019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59C4DD2-0DD3-4E67-8F41-19D706A42498}" type="slidenum">
              <a:rPr lang="en-US" smtClean="0"/>
              <a:t>‹#›</a:t>
            </a:fld>
            <a:endParaRPr lang="en-US"/>
          </a:p>
        </p:txBody>
      </p:sp>
    </p:spTree>
    <p:extLst>
      <p:ext uri="{BB962C8B-B14F-4D97-AF65-F5344CB8AC3E}">
        <p14:creationId xmlns:p14="http://schemas.microsoft.com/office/powerpoint/2010/main" val="40080391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4E26C65-B81A-4D0E-A854-B9D562FE2D55}" type="datetimeFigureOut">
              <a:rPr lang="en-US" smtClean="0"/>
              <a:t>3/19/2019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59C4DD2-0DD3-4E67-8F41-19D706A42498}" type="slidenum">
              <a:rPr lang="en-US" smtClean="0"/>
              <a:t>‹#›</a:t>
            </a:fld>
            <a:endParaRPr lang="en-US"/>
          </a:p>
        </p:txBody>
      </p:sp>
    </p:spTree>
    <p:extLst>
      <p:ext uri="{BB962C8B-B14F-4D97-AF65-F5344CB8AC3E}">
        <p14:creationId xmlns:p14="http://schemas.microsoft.com/office/powerpoint/2010/main" val="8336297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4E26C65-B81A-4D0E-A854-B9D562FE2D55}" type="datetimeFigureOut">
              <a:rPr lang="en-US" smtClean="0"/>
              <a:t>3/19/2019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59C4DD2-0DD3-4E67-8F41-19D706A42498}" type="slidenum">
              <a:rPr lang="en-US" smtClean="0"/>
              <a:t>‹#›</a:t>
            </a:fld>
            <a:endParaRPr lang="en-US"/>
          </a:p>
        </p:txBody>
      </p:sp>
    </p:spTree>
    <p:extLst>
      <p:ext uri="{BB962C8B-B14F-4D97-AF65-F5344CB8AC3E}">
        <p14:creationId xmlns:p14="http://schemas.microsoft.com/office/powerpoint/2010/main" val="23652041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04E26C65-B81A-4D0E-A854-B9D562FE2D55}" type="datetimeFigureOut">
              <a:rPr lang="en-US" smtClean="0"/>
              <a:t>3/19/2019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9C4DD2-0DD3-4E67-8F41-19D706A42498}" type="slidenum">
              <a:rPr lang="en-US" smtClean="0"/>
              <a:t>‹#›</a:t>
            </a:fld>
            <a:endParaRPr lang="en-US"/>
          </a:p>
        </p:txBody>
      </p:sp>
    </p:spTree>
    <p:extLst>
      <p:ext uri="{BB962C8B-B14F-4D97-AF65-F5344CB8AC3E}">
        <p14:creationId xmlns:p14="http://schemas.microsoft.com/office/powerpoint/2010/main" val="29034695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04E26C65-B81A-4D0E-A854-B9D562FE2D55}" type="datetimeFigureOut">
              <a:rPr lang="en-US" smtClean="0"/>
              <a:t>3/19/2019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9C4DD2-0DD3-4E67-8F41-19D706A42498}" type="slidenum">
              <a:rPr lang="en-US" smtClean="0"/>
              <a:t>‹#›</a:t>
            </a:fld>
            <a:endParaRPr lang="en-US"/>
          </a:p>
        </p:txBody>
      </p:sp>
    </p:spTree>
    <p:extLst>
      <p:ext uri="{BB962C8B-B14F-4D97-AF65-F5344CB8AC3E}">
        <p14:creationId xmlns:p14="http://schemas.microsoft.com/office/powerpoint/2010/main" val="3605554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04E26C65-B81A-4D0E-A854-B9D562FE2D55}" type="datetimeFigureOut">
              <a:rPr lang="en-US" smtClean="0"/>
              <a:t>3/19/2019</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9C4DD2-0DD3-4E67-8F41-19D706A42498}" type="slidenum">
              <a:rPr lang="en-US" smtClean="0"/>
              <a:t>‹#›</a:t>
            </a:fld>
            <a:endParaRPr lang="en-US"/>
          </a:p>
        </p:txBody>
      </p:sp>
    </p:spTree>
    <p:extLst>
      <p:ext uri="{BB962C8B-B14F-4D97-AF65-F5344CB8AC3E}">
        <p14:creationId xmlns:p14="http://schemas.microsoft.com/office/powerpoint/2010/main" val="686543285"/>
      </p:ext>
    </p:extLst>
  </p:cSld>
  <p:clrMap bg1="lt1" tx1="dk1" bg2="lt2" tx2="dk2" accent1="accent1" accent2="accent2" accent3="accent3" accent4="accent4" accent5="accent5" accent6="accent6" hlink="hlink" folHlink="folHlink"/>
  <p:sldLayoutIdLst>
    <p:sldLayoutId id="2147483724" r:id="rId1"/>
    <p:sldLayoutId id="2147483725" r:id="rId2"/>
    <p:sldLayoutId id="2147483726" r:id="rId3"/>
    <p:sldLayoutId id="2147483727" r:id="rId4"/>
    <p:sldLayoutId id="2147483728" r:id="rId5"/>
    <p:sldLayoutId id="2147483729" r:id="rId6"/>
    <p:sldLayoutId id="2147483730" r:id="rId7"/>
    <p:sldLayoutId id="2147483731" r:id="rId8"/>
    <p:sldLayoutId id="2147483732" r:id="rId9"/>
    <p:sldLayoutId id="2147483733" r:id="rId10"/>
    <p:sldLayoutId id="2147483734" r:id="rId11"/>
    <p:sldLayoutId id="2147483735" r:id="rId12"/>
    <p:sldLayoutId id="2147483736" r:id="rId13"/>
    <p:sldLayoutId id="2147483737" r:id="rId14"/>
    <p:sldLayoutId id="2147483738" r:id="rId15"/>
    <p:sldLayoutId id="214748373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8" name="Rectangle 7"/>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 name="Straight Connector 9"/>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448300" y="0"/>
            <a:ext cx="1219200" cy="6858000"/>
          </a:xfrm>
          <a:prstGeom prst="line">
            <a:avLst/>
          </a:prstGeom>
          <a:ln w="9525">
            <a:solidFill>
              <a:schemeClr val="accent1">
                <a:lumMod val="75000"/>
              </a:schemeClr>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67175" y="3681413"/>
            <a:ext cx="4763558" cy="3176587"/>
          </a:xfrm>
          <a:prstGeom prst="line">
            <a:avLst/>
          </a:prstGeom>
          <a:ln w="9525">
            <a:solidFill>
              <a:schemeClr val="tx1">
                <a:lumMod val="50000"/>
                <a:lumOff val="50000"/>
                <a:alpha val="80000"/>
              </a:schemeClr>
            </a:solidFill>
          </a:ln>
        </p:spPr>
        <p:style>
          <a:lnRef idx="2">
            <a:schemeClr val="accent1"/>
          </a:lnRef>
          <a:fillRef idx="0">
            <a:schemeClr val="accent1"/>
          </a:fillRef>
          <a:effectRef idx="1">
            <a:schemeClr val="accent1"/>
          </a:effectRef>
          <a:fontRef idx="minor">
            <a:schemeClr val="tx1"/>
          </a:fontRef>
        </p:style>
      </p:cxnSp>
      <p:sp>
        <p:nvSpPr>
          <p:cNvPr id="14" name="Rectangle 23"/>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58764"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Rectangle 25"/>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80730"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Isosceles Triangle 17"/>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9621"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Rectangle 27"/>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11788"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Isosceles Triangle 21"/>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448954"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Freeform: Shape 23"/>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16287" y="-8467"/>
            <a:ext cx="9175713" cy="6866467"/>
          </a:xfrm>
          <a:custGeom>
            <a:avLst/>
            <a:gdLst>
              <a:gd name="connsiteX0" fmla="*/ 0 w 9175713"/>
              <a:gd name="connsiteY0" fmla="*/ 0 h 6866467"/>
              <a:gd name="connsiteX1" fmla="*/ 1249825 w 9175713"/>
              <a:gd name="connsiteY1" fmla="*/ 0 h 6866467"/>
              <a:gd name="connsiteX2" fmla="*/ 1249825 w 9175713"/>
              <a:gd name="connsiteY2" fmla="*/ 8467 h 6866467"/>
              <a:gd name="connsiteX3" fmla="*/ 9175713 w 9175713"/>
              <a:gd name="connsiteY3" fmla="*/ 8467 h 6866467"/>
              <a:gd name="connsiteX4" fmla="*/ 9175713 w 9175713"/>
              <a:gd name="connsiteY4" fmla="*/ 6866467 h 6866467"/>
              <a:gd name="connsiteX5" fmla="*/ 1249825 w 9175713"/>
              <a:gd name="connsiteY5" fmla="*/ 6866467 h 6866467"/>
              <a:gd name="connsiteX6" fmla="*/ 1109382 w 9175713"/>
              <a:gd name="connsiteY6" fmla="*/ 6866467 h 68664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75713" h="6866467">
                <a:moveTo>
                  <a:pt x="0" y="0"/>
                </a:moveTo>
                <a:lnTo>
                  <a:pt x="1249825" y="0"/>
                </a:lnTo>
                <a:lnTo>
                  <a:pt x="1249825" y="8467"/>
                </a:lnTo>
                <a:lnTo>
                  <a:pt x="9175713" y="8467"/>
                </a:lnTo>
                <a:lnTo>
                  <a:pt x="9175713" y="6866467"/>
                </a:lnTo>
                <a:lnTo>
                  <a:pt x="1249825" y="6866467"/>
                </a:lnTo>
                <a:lnTo>
                  <a:pt x="1109382" y="6866467"/>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Isosceles Triangle 25"/>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4062562" y="3271487"/>
            <a:ext cx="220660" cy="186439"/>
          </a:xfrm>
          <a:prstGeom prst="triangle">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C5C7F5C-5CA1-4F7D-B848-42070564811A}"/>
              </a:ext>
            </a:extLst>
          </p:cNvPr>
          <p:cNvSpPr>
            <a:spLocks noGrp="1"/>
          </p:cNvSpPr>
          <p:nvPr>
            <p:ph type="ctrTitle"/>
          </p:nvPr>
        </p:nvSpPr>
        <p:spPr>
          <a:xfrm>
            <a:off x="4419136" y="1020871"/>
            <a:ext cx="6960759" cy="2849671"/>
          </a:xfrm>
        </p:spPr>
        <p:txBody>
          <a:bodyPr>
            <a:normAutofit/>
          </a:bodyPr>
          <a:lstStyle/>
          <a:p>
            <a:pPr algn="l"/>
            <a:r>
              <a:rPr lang="en-US" sz="6000">
                <a:solidFill>
                  <a:srgbClr val="FFFFFF"/>
                </a:solidFill>
              </a:rPr>
              <a:t>Purpose Statement</a:t>
            </a:r>
          </a:p>
        </p:txBody>
      </p:sp>
      <p:sp>
        <p:nvSpPr>
          <p:cNvPr id="3" name="Subtitle 2">
            <a:extLst>
              <a:ext uri="{FF2B5EF4-FFF2-40B4-BE49-F238E27FC236}">
                <a16:creationId xmlns:a16="http://schemas.microsoft.com/office/drawing/2014/main" id="{024880FE-2A4D-41B3-A360-77E1B48B2869}"/>
              </a:ext>
            </a:extLst>
          </p:cNvPr>
          <p:cNvSpPr>
            <a:spLocks noGrp="1"/>
          </p:cNvSpPr>
          <p:nvPr>
            <p:ph type="subTitle" idx="1"/>
          </p:nvPr>
        </p:nvSpPr>
        <p:spPr>
          <a:xfrm>
            <a:off x="4548104" y="3962088"/>
            <a:ext cx="6112077" cy="1186108"/>
          </a:xfrm>
        </p:spPr>
        <p:txBody>
          <a:bodyPr>
            <a:normAutofit/>
          </a:bodyPr>
          <a:lstStyle/>
          <a:p>
            <a:pPr algn="l"/>
            <a:r>
              <a:rPr lang="en-US">
                <a:solidFill>
                  <a:srgbClr val="FFFFFF">
                    <a:alpha val="70000"/>
                  </a:srgbClr>
                </a:solidFill>
              </a:rPr>
              <a:t>Module 1: Basics of Research</a:t>
            </a:r>
          </a:p>
        </p:txBody>
      </p:sp>
    </p:spTree>
    <p:extLst>
      <p:ext uri="{BB962C8B-B14F-4D97-AF65-F5344CB8AC3E}">
        <p14:creationId xmlns:p14="http://schemas.microsoft.com/office/powerpoint/2010/main" val="428484850"/>
      </p:ext>
    </p:extLst>
  </p:cSld>
  <p:clrMapOvr>
    <a:overrideClrMapping bg1="dk1" tx1="lt1" bg2="dk2" tx2="lt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53DC72-FB19-4197-8747-9207BC278024}"/>
              </a:ext>
            </a:extLst>
          </p:cNvPr>
          <p:cNvSpPr>
            <a:spLocks noGrp="1"/>
          </p:cNvSpPr>
          <p:nvPr>
            <p:ph type="title"/>
          </p:nvPr>
        </p:nvSpPr>
        <p:spPr/>
        <p:txBody>
          <a:bodyPr/>
          <a:lstStyle/>
          <a:p>
            <a:r>
              <a:rPr lang="en-US" dirty="0"/>
              <a:t>Basics of Research: Purpose Statement</a:t>
            </a:r>
          </a:p>
        </p:txBody>
      </p:sp>
      <p:sp>
        <p:nvSpPr>
          <p:cNvPr id="3" name="Content Placeholder 2">
            <a:extLst>
              <a:ext uri="{FF2B5EF4-FFF2-40B4-BE49-F238E27FC236}">
                <a16:creationId xmlns:a16="http://schemas.microsoft.com/office/drawing/2014/main" id="{E5973C66-3A6E-478E-B84E-D13E99AC4E1E}"/>
              </a:ext>
            </a:extLst>
          </p:cNvPr>
          <p:cNvSpPr>
            <a:spLocks noGrp="1"/>
          </p:cNvSpPr>
          <p:nvPr>
            <p:ph idx="1"/>
          </p:nvPr>
        </p:nvSpPr>
        <p:spPr/>
        <p:txBody>
          <a:bodyPr>
            <a:noAutofit/>
          </a:bodyPr>
          <a:lstStyle/>
          <a:p>
            <a:pPr lvl="0"/>
            <a:r>
              <a:rPr lang="en-US" sz="2800" b="1" dirty="0"/>
              <a:t>Purpose Statement (one paragraph)</a:t>
            </a:r>
            <a:endParaRPr lang="en-US" sz="2800" dirty="0"/>
          </a:p>
          <a:p>
            <a:pPr lvl="1"/>
            <a:r>
              <a:rPr lang="en-US" sz="2800" dirty="0"/>
              <a:t>What is the purpose of your qualitative action research study?</a:t>
            </a:r>
          </a:p>
          <a:p>
            <a:pPr lvl="1"/>
            <a:r>
              <a:rPr lang="en-US" sz="2800" dirty="0"/>
              <a:t>Target population</a:t>
            </a:r>
          </a:p>
          <a:p>
            <a:pPr lvl="1"/>
            <a:r>
              <a:rPr lang="en-US" sz="2800" dirty="0"/>
              <a:t>Location</a:t>
            </a:r>
          </a:p>
          <a:p>
            <a:pPr lvl="1"/>
            <a:r>
              <a:rPr lang="en-US" sz="2800" dirty="0"/>
              <a:t>Social change statement (how would the community benefit from your research findings)?</a:t>
            </a:r>
          </a:p>
        </p:txBody>
      </p:sp>
    </p:spTree>
    <p:extLst>
      <p:ext uri="{BB962C8B-B14F-4D97-AF65-F5344CB8AC3E}">
        <p14:creationId xmlns:p14="http://schemas.microsoft.com/office/powerpoint/2010/main" val="2350879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1C4555-D45F-46CC-9853-27B1052822A0}"/>
              </a:ext>
            </a:extLst>
          </p:cNvPr>
          <p:cNvSpPr>
            <a:spLocks noGrp="1"/>
          </p:cNvSpPr>
          <p:nvPr>
            <p:ph type="title"/>
          </p:nvPr>
        </p:nvSpPr>
        <p:spPr/>
        <p:txBody>
          <a:bodyPr/>
          <a:lstStyle/>
          <a:p>
            <a:r>
              <a:rPr lang="en-US" dirty="0"/>
              <a:t>The Purpose Statement</a:t>
            </a:r>
          </a:p>
        </p:txBody>
      </p:sp>
      <p:sp>
        <p:nvSpPr>
          <p:cNvPr id="3" name="Content Placeholder 2">
            <a:extLst>
              <a:ext uri="{FF2B5EF4-FFF2-40B4-BE49-F238E27FC236}">
                <a16:creationId xmlns:a16="http://schemas.microsoft.com/office/drawing/2014/main" id="{867968FE-EA6A-473C-84AE-514EB92FCE6A}"/>
              </a:ext>
            </a:extLst>
          </p:cNvPr>
          <p:cNvSpPr>
            <a:spLocks noGrp="1"/>
          </p:cNvSpPr>
          <p:nvPr>
            <p:ph idx="1"/>
          </p:nvPr>
        </p:nvSpPr>
        <p:spPr/>
        <p:txBody>
          <a:bodyPr>
            <a:noAutofit/>
          </a:bodyPr>
          <a:lstStyle/>
          <a:p>
            <a:pPr marL="0" indent="0">
              <a:buNone/>
            </a:pPr>
            <a:r>
              <a:rPr lang="en-US" sz="2400" dirty="0"/>
              <a:t>The first sentence of the purpose statement will include the research method and the research design.  The purpose statement will contain the same words are the problem statement.  </a:t>
            </a:r>
          </a:p>
          <a:p>
            <a:endParaRPr lang="en-US" sz="2400" dirty="0"/>
          </a:p>
          <a:p>
            <a:r>
              <a:rPr lang="en-US" sz="2400" dirty="0"/>
              <a:t>For example:</a:t>
            </a:r>
          </a:p>
          <a:p>
            <a:r>
              <a:rPr lang="en-US" sz="2400" dirty="0"/>
              <a:t>The specific problem is that apple farmers lack strategies to reduce worm infestations to increase revenue.</a:t>
            </a:r>
          </a:p>
          <a:p>
            <a:r>
              <a:rPr lang="en-US" sz="2400" dirty="0"/>
              <a:t>The purpose of the qualitative action research study is to explore strategies to reduce worm infestations to increase revenue.</a:t>
            </a:r>
          </a:p>
          <a:p>
            <a:endParaRPr lang="en-US" sz="2400" dirty="0"/>
          </a:p>
        </p:txBody>
      </p:sp>
    </p:spTree>
    <p:extLst>
      <p:ext uri="{BB962C8B-B14F-4D97-AF65-F5344CB8AC3E}">
        <p14:creationId xmlns:p14="http://schemas.microsoft.com/office/powerpoint/2010/main" val="9193992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A7BB54-9C62-45F0-8F5B-A3E62F2D8CBC}"/>
              </a:ext>
            </a:extLst>
          </p:cNvPr>
          <p:cNvSpPr>
            <a:spLocks noGrp="1"/>
          </p:cNvSpPr>
          <p:nvPr>
            <p:ph type="title"/>
          </p:nvPr>
        </p:nvSpPr>
        <p:spPr/>
        <p:txBody>
          <a:bodyPr/>
          <a:lstStyle/>
          <a:p>
            <a:r>
              <a:rPr lang="en-US" dirty="0"/>
              <a:t>Target Population and Location</a:t>
            </a:r>
          </a:p>
        </p:txBody>
      </p:sp>
      <p:sp>
        <p:nvSpPr>
          <p:cNvPr id="3" name="Content Placeholder 2">
            <a:extLst>
              <a:ext uri="{FF2B5EF4-FFF2-40B4-BE49-F238E27FC236}">
                <a16:creationId xmlns:a16="http://schemas.microsoft.com/office/drawing/2014/main" id="{E8BE0538-68CC-4ABA-9F53-243C424DD795}"/>
              </a:ext>
            </a:extLst>
          </p:cNvPr>
          <p:cNvSpPr>
            <a:spLocks noGrp="1"/>
          </p:cNvSpPr>
          <p:nvPr>
            <p:ph idx="1"/>
          </p:nvPr>
        </p:nvSpPr>
        <p:spPr/>
        <p:txBody>
          <a:bodyPr>
            <a:normAutofit/>
          </a:bodyPr>
          <a:lstStyle/>
          <a:p>
            <a:pPr lvl="1"/>
            <a:r>
              <a:rPr lang="en-US" sz="2000" dirty="0"/>
              <a:t>Target population</a:t>
            </a:r>
          </a:p>
          <a:p>
            <a:pPr lvl="2"/>
            <a:r>
              <a:rPr lang="en-US" sz="2000" dirty="0"/>
              <a:t>The target population identifies the people that will share information for the study.  In our example, the population are apple farmers.  But, you must also share how many will be participants and where will you collect the data.</a:t>
            </a:r>
          </a:p>
          <a:p>
            <a:pPr marL="914400" lvl="2" indent="0">
              <a:buNone/>
            </a:pPr>
            <a:r>
              <a:rPr lang="en-US" sz="2000" dirty="0"/>
              <a:t>For example:  The population for this study include 3 apple farmers located in Atlanta, GA who successfully reduced the crop infestation and increased revenue.</a:t>
            </a:r>
          </a:p>
          <a:p>
            <a:endParaRPr lang="en-US" sz="2000" dirty="0"/>
          </a:p>
        </p:txBody>
      </p:sp>
    </p:spTree>
    <p:extLst>
      <p:ext uri="{BB962C8B-B14F-4D97-AF65-F5344CB8AC3E}">
        <p14:creationId xmlns:p14="http://schemas.microsoft.com/office/powerpoint/2010/main" val="5778547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A4C63A-0458-42E4-B853-0B89E5820F79}"/>
              </a:ext>
            </a:extLst>
          </p:cNvPr>
          <p:cNvSpPr>
            <a:spLocks noGrp="1"/>
          </p:cNvSpPr>
          <p:nvPr>
            <p:ph type="title"/>
          </p:nvPr>
        </p:nvSpPr>
        <p:spPr/>
        <p:txBody>
          <a:bodyPr/>
          <a:lstStyle/>
          <a:p>
            <a:r>
              <a:rPr lang="en-US" dirty="0"/>
              <a:t>Social Change Statement</a:t>
            </a:r>
          </a:p>
        </p:txBody>
      </p:sp>
      <p:sp>
        <p:nvSpPr>
          <p:cNvPr id="3" name="Content Placeholder 2">
            <a:extLst>
              <a:ext uri="{FF2B5EF4-FFF2-40B4-BE49-F238E27FC236}">
                <a16:creationId xmlns:a16="http://schemas.microsoft.com/office/drawing/2014/main" id="{808ACE60-9654-4835-B99D-6AC91DFE81B7}"/>
              </a:ext>
            </a:extLst>
          </p:cNvPr>
          <p:cNvSpPr>
            <a:spLocks noGrp="1"/>
          </p:cNvSpPr>
          <p:nvPr>
            <p:ph idx="1"/>
          </p:nvPr>
        </p:nvSpPr>
        <p:spPr/>
        <p:txBody>
          <a:bodyPr/>
          <a:lstStyle/>
          <a:p>
            <a:r>
              <a:rPr lang="en-US" dirty="0"/>
              <a:t>Social change statement (how would the community benefit from your research findings)?</a:t>
            </a:r>
          </a:p>
          <a:p>
            <a:pPr lvl="1"/>
            <a:r>
              <a:rPr lang="en-US" dirty="0"/>
              <a:t>Here, you specifically add a sentence that show how people will benefit by the findings of your study.</a:t>
            </a:r>
          </a:p>
          <a:p>
            <a:pPr lvl="1"/>
            <a:endParaRPr lang="en-US" dirty="0"/>
          </a:p>
          <a:p>
            <a:pPr lvl="1"/>
            <a:r>
              <a:rPr lang="en-US" dirty="0"/>
              <a:t>For example:</a:t>
            </a:r>
          </a:p>
          <a:p>
            <a:pPr marL="457200" lvl="1" indent="0">
              <a:buNone/>
            </a:pPr>
            <a:r>
              <a:rPr lang="en-US" dirty="0"/>
              <a:t>Members of the community will have the quantity to purchase apples.  More people consuming fruit may have positive </a:t>
            </a:r>
            <a:r>
              <a:rPr lang="en-US"/>
              <a:t>health benefits.</a:t>
            </a:r>
            <a:endParaRPr lang="en-US" dirty="0"/>
          </a:p>
        </p:txBody>
      </p:sp>
    </p:spTree>
    <p:extLst>
      <p:ext uri="{BB962C8B-B14F-4D97-AF65-F5344CB8AC3E}">
        <p14:creationId xmlns:p14="http://schemas.microsoft.com/office/powerpoint/2010/main" val="4063274015"/>
      </p:ext>
    </p:extLst>
  </p:cSld>
  <p:clrMapOvr>
    <a:masterClrMapping/>
  </p:clrMapOvr>
</p:sld>
</file>

<file path=ppt/theme/theme1.xml><?xml version="1.0" encoding="utf-8"?>
<a:theme xmlns:a="http://schemas.openxmlformats.org/drawingml/2006/main" name="Facet">
  <a:themeElements>
    <a:clrScheme name="Red Orange">
      <a:dk1>
        <a:sysClr val="windowText" lastClr="000000"/>
      </a:dk1>
      <a:lt1>
        <a:sysClr val="window" lastClr="FFFFFF"/>
      </a:lt1>
      <a:dk2>
        <a:srgbClr val="505046"/>
      </a:dk2>
      <a:lt2>
        <a:srgbClr val="EEECE1"/>
      </a:lt2>
      <a:accent1>
        <a:srgbClr val="E84C22"/>
      </a:accent1>
      <a:accent2>
        <a:srgbClr val="FFBD47"/>
      </a:accent2>
      <a:accent3>
        <a:srgbClr val="B64926"/>
      </a:accent3>
      <a:accent4>
        <a:srgbClr val="FF8427"/>
      </a:accent4>
      <a:accent5>
        <a:srgbClr val="CC9900"/>
      </a:accent5>
      <a:accent6>
        <a:srgbClr val="B22600"/>
      </a:accent6>
      <a:hlink>
        <a:srgbClr val="CC9900"/>
      </a:hlink>
      <a:folHlink>
        <a:srgbClr val="666699"/>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23</TotalTime>
  <Words>259</Words>
  <Application>Microsoft Office PowerPoint</Application>
  <PresentationFormat>Widescreen</PresentationFormat>
  <Paragraphs>24</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Trebuchet MS</vt:lpstr>
      <vt:lpstr>Wingdings 3</vt:lpstr>
      <vt:lpstr>Facet</vt:lpstr>
      <vt:lpstr>Purpose Statement</vt:lpstr>
      <vt:lpstr>Basics of Research: Purpose Statement</vt:lpstr>
      <vt:lpstr>The Purpose Statement</vt:lpstr>
      <vt:lpstr>Target Population and Location</vt:lpstr>
      <vt:lpstr>Social Change Statement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Purpose Statement</dc:title>
  <dc:creator>gwendolyn dooley</dc:creator>
  <cp:lastModifiedBy>kimberly8076@gmail.com</cp:lastModifiedBy>
  <cp:revision>4</cp:revision>
  <dcterms:created xsi:type="dcterms:W3CDTF">2017-06-05T16:16:07Z</dcterms:created>
  <dcterms:modified xsi:type="dcterms:W3CDTF">2019-03-20T02:14:47Z</dcterms:modified>
</cp:coreProperties>
</file>