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4" r:id="rId2"/>
  </p:sldMasterIdLst>
  <p:notesMasterIdLst>
    <p:notesMasterId r:id="rId90"/>
  </p:notesMasterIdLst>
  <p:sldIdLst>
    <p:sldId id="344" r:id="rId3"/>
    <p:sldId id="258" r:id="rId4"/>
    <p:sldId id="259" r:id="rId5"/>
    <p:sldId id="260" r:id="rId6"/>
    <p:sldId id="261"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337" r:id="rId30"/>
    <p:sldId id="286" r:id="rId31"/>
    <p:sldId id="288" r:id="rId32"/>
    <p:sldId id="289" r:id="rId33"/>
    <p:sldId id="290" r:id="rId34"/>
    <p:sldId id="291" r:id="rId35"/>
    <p:sldId id="292" r:id="rId36"/>
    <p:sldId id="293" r:id="rId37"/>
    <p:sldId id="294" r:id="rId38"/>
    <p:sldId id="295" r:id="rId39"/>
    <p:sldId id="296" r:id="rId40"/>
    <p:sldId id="297" r:id="rId41"/>
    <p:sldId id="298" r:id="rId42"/>
    <p:sldId id="346" r:id="rId43"/>
    <p:sldId id="299" r:id="rId44"/>
    <p:sldId id="300" r:id="rId45"/>
    <p:sldId id="302" r:id="rId46"/>
    <p:sldId id="301" r:id="rId47"/>
    <p:sldId id="303" r:id="rId48"/>
    <p:sldId id="304" r:id="rId49"/>
    <p:sldId id="305" r:id="rId50"/>
    <p:sldId id="306" r:id="rId51"/>
    <p:sldId id="307" r:id="rId52"/>
    <p:sldId id="308" r:id="rId53"/>
    <p:sldId id="309" r:id="rId54"/>
    <p:sldId id="310" r:id="rId55"/>
    <p:sldId id="311" r:id="rId56"/>
    <p:sldId id="347" r:id="rId57"/>
    <p:sldId id="312" r:id="rId58"/>
    <p:sldId id="314" r:id="rId59"/>
    <p:sldId id="315" r:id="rId60"/>
    <p:sldId id="316" r:id="rId61"/>
    <p:sldId id="338" r:id="rId62"/>
    <p:sldId id="339" r:id="rId63"/>
    <p:sldId id="340" r:id="rId64"/>
    <p:sldId id="348" r:id="rId65"/>
    <p:sldId id="341" r:id="rId66"/>
    <p:sldId id="342" r:id="rId67"/>
    <p:sldId id="317" r:id="rId68"/>
    <p:sldId id="318" r:id="rId69"/>
    <p:sldId id="319" r:id="rId70"/>
    <p:sldId id="320" r:id="rId71"/>
    <p:sldId id="321" r:id="rId72"/>
    <p:sldId id="322" r:id="rId73"/>
    <p:sldId id="323" r:id="rId74"/>
    <p:sldId id="324" r:id="rId75"/>
    <p:sldId id="325" r:id="rId76"/>
    <p:sldId id="326" r:id="rId77"/>
    <p:sldId id="327" r:id="rId78"/>
    <p:sldId id="328" r:id="rId79"/>
    <p:sldId id="329" r:id="rId80"/>
    <p:sldId id="330" r:id="rId81"/>
    <p:sldId id="331" r:id="rId82"/>
    <p:sldId id="332" r:id="rId83"/>
    <p:sldId id="333" r:id="rId84"/>
    <p:sldId id="334" r:id="rId85"/>
    <p:sldId id="349" r:id="rId86"/>
    <p:sldId id="335" r:id="rId87"/>
    <p:sldId id="336" r:id="rId88"/>
    <p:sldId id="345" r:id="rId8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3073" autoAdjust="0"/>
  </p:normalViewPr>
  <p:slideViewPr>
    <p:cSldViewPr>
      <p:cViewPr varScale="1">
        <p:scale>
          <a:sx n="106" d="100"/>
          <a:sy n="106" d="100"/>
        </p:scale>
        <p:origin x="1044" y="114"/>
      </p:cViewPr>
      <p:guideLst>
        <p:guide orient="horz" pos="2160"/>
        <p:guide pos="2880"/>
      </p:guideLst>
    </p:cSldViewPr>
  </p:slideViewPr>
  <p:outlineViewPr>
    <p:cViewPr>
      <p:scale>
        <a:sx n="33" d="100"/>
        <a:sy n="33" d="100"/>
      </p:scale>
      <p:origin x="0" y="4203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notesMaster" Target="notesMasters/notesMaster1.xml"/><Relationship Id="rId95" Type="http://schemas.microsoft.com/office/2015/10/relationships/revisionInfo" Target="revisionInfo.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9816A7-FB92-4D37-90F3-50E7E16F8FCA}" type="datetimeFigureOut">
              <a:rPr lang="en-US" smtClean="0"/>
              <a:t>7/1/2017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245112-1916-48C8-8916-F852F9D4119B}" type="slidenum">
              <a:rPr lang="en-US" smtClean="0"/>
              <a:t>‹#›</a:t>
            </a:fld>
            <a:endParaRPr lang="en-US"/>
          </a:p>
        </p:txBody>
      </p:sp>
    </p:spTree>
    <p:extLst>
      <p:ext uri="{BB962C8B-B14F-4D97-AF65-F5344CB8AC3E}">
        <p14:creationId xmlns:p14="http://schemas.microsoft.com/office/powerpoint/2010/main" val="380011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FASB Accounting Standards Codification (ASC) contains the current accounting standards for business combinations under the following topics: </a:t>
            </a:r>
          </a:p>
          <a:p>
            <a:pPr marL="171450" indent="-171450">
              <a:buSzPct val="125000"/>
              <a:buFont typeface="Arial"/>
              <a:buChar char="•"/>
            </a:pPr>
            <a:r>
              <a:rPr lang="en-US" dirty="0"/>
              <a:t>“Business Combinations” (Topic 805)</a:t>
            </a:r>
          </a:p>
          <a:p>
            <a:pPr marL="171450" indent="-171450">
              <a:buFont typeface="Arial"/>
              <a:buChar char="•"/>
            </a:pPr>
            <a:r>
              <a:rPr lang="en-US" dirty="0"/>
              <a:t>“Consolidation” (Topic 810)</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2</a:t>
            </a:fld>
            <a:endParaRPr lang="en-US"/>
          </a:p>
        </p:txBody>
      </p:sp>
    </p:spTree>
    <p:extLst>
      <p:ext uri="{BB962C8B-B14F-4D97-AF65-F5344CB8AC3E}">
        <p14:creationId xmlns:p14="http://schemas.microsoft.com/office/powerpoint/2010/main" val="803033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itchFamily="18" charset="0"/>
                <a:ea typeface="+mn-ea"/>
                <a:cs typeface="+mn-cs"/>
              </a:rPr>
              <a:t>A business combination refers to a transaction or other event in which an acquirer obtains control over one or more businesses.</a:t>
            </a:r>
          </a:p>
          <a:p>
            <a:endParaRPr lang="en-US" sz="1200" b="0" i="0" u="none" strike="noStrike" kern="1200" baseline="0" dirty="0">
              <a:solidFill>
                <a:schemeClr val="tx1"/>
              </a:solidFill>
              <a:latin typeface="Times New Roman" pitchFamily="18" charset="0"/>
              <a:ea typeface="+mn-ea"/>
              <a:cs typeface="+mn-cs"/>
            </a:endParaRPr>
          </a:p>
          <a:p>
            <a:r>
              <a:rPr lang="en-US" sz="1200" b="0" i="0" u="none" strike="noStrike" kern="1200" baseline="0" dirty="0">
                <a:solidFill>
                  <a:schemeClr val="tx1"/>
                </a:solidFill>
                <a:latin typeface="Times New Roman" pitchFamily="18" charset="0"/>
                <a:ea typeface="+mn-ea"/>
                <a:cs typeface="+mn-cs"/>
              </a:rPr>
              <a:t>Business combinations are formed by a wide variety of transactions or events with various formats. For example, each of the transactions on the following slides is identified as a business combination although it differs widely in legal form. In every case, two or more enterprises are being united into a single economic entity so that consolidated financial statements are required.</a:t>
            </a:r>
            <a:endParaRPr lang="en-US" dirty="0"/>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11</a:t>
            </a:fld>
            <a:endParaRPr lang="en-US"/>
          </a:p>
        </p:txBody>
      </p:sp>
    </p:spTree>
    <p:extLst>
      <p:ext uri="{BB962C8B-B14F-4D97-AF65-F5344CB8AC3E}">
        <p14:creationId xmlns:p14="http://schemas.microsoft.com/office/powerpoint/2010/main" val="1945977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itchFamily="18" charset="0"/>
                <a:ea typeface="+mn-ea"/>
                <a:cs typeface="+mn-cs"/>
              </a:rPr>
              <a:t>Any business combination in which only one of the original companies continues to exist is referred to in legal terms as a </a:t>
            </a:r>
            <a:r>
              <a:rPr lang="en-US" sz="1200" b="0" i="1" u="none" strike="noStrike" kern="1200" baseline="0" dirty="0">
                <a:solidFill>
                  <a:schemeClr val="tx1"/>
                </a:solidFill>
                <a:latin typeface="Times New Roman" pitchFamily="18" charset="0"/>
                <a:ea typeface="+mn-ea"/>
                <a:cs typeface="+mn-cs"/>
              </a:rPr>
              <a:t>statutory merger</a:t>
            </a:r>
            <a:r>
              <a:rPr lang="en-US" sz="1200" b="0" i="0" u="none" strike="noStrike" kern="1200" baseline="0" dirty="0">
                <a:solidFill>
                  <a:schemeClr val="tx1"/>
                </a:solidFill>
                <a:latin typeface="Times New Roman" pitchFamily="18" charset="0"/>
                <a:ea typeface="+mn-ea"/>
                <a:cs typeface="+mn-cs"/>
              </a:rPr>
              <a:t>. One company </a:t>
            </a:r>
            <a:r>
              <a:rPr lang="en-US" sz="1200" b="0" i="0" u="none" strike="noStrike" kern="1200" baseline="0" dirty="0" err="1">
                <a:solidFill>
                  <a:schemeClr val="tx1"/>
                </a:solidFill>
                <a:latin typeface="Times New Roman" pitchFamily="18" charset="0"/>
                <a:ea typeface="+mn-ea"/>
                <a:cs typeface="+mn-cs"/>
              </a:rPr>
              <a:t>company</a:t>
            </a:r>
            <a:r>
              <a:rPr lang="en-US" sz="1200" b="0" i="0" u="none" strike="noStrike" kern="1200" baseline="0" dirty="0">
                <a:solidFill>
                  <a:schemeClr val="tx1"/>
                </a:solidFill>
                <a:latin typeface="Times New Roman" pitchFamily="18" charset="0"/>
                <a:ea typeface="+mn-ea"/>
                <a:cs typeface="+mn-cs"/>
              </a:rPr>
              <a:t> obtains the assets, and often the liabilities, of another company in exchange for cash, other assets, liabilities, stock, or a combination of these. The second organization normally dissolves itself as a legal corporation. Thus, only the acquiring company remains in existence, having absorbed the acquired net assets directly into its own operations. </a:t>
            </a:r>
          </a:p>
          <a:p>
            <a:endParaRPr lang="en-US" sz="1200" b="0" i="0" u="none" strike="noStrike" kern="1200" baseline="0" dirty="0">
              <a:solidFill>
                <a:schemeClr val="tx1"/>
              </a:solidFill>
              <a:latin typeface="Times New Roman" pitchFamily="18" charset="0"/>
              <a:ea typeface="+mn-ea"/>
              <a:cs typeface="+mn-cs"/>
            </a:endParaRPr>
          </a:p>
          <a:p>
            <a:r>
              <a:rPr lang="en-US" dirty="0"/>
              <a:t>Another</a:t>
            </a:r>
            <a:r>
              <a:rPr lang="en-US" baseline="0" dirty="0"/>
              <a:t> type of statutory merger is when o</a:t>
            </a:r>
            <a:r>
              <a:rPr lang="en-US" dirty="0"/>
              <a:t>ne company obtains all of the capital stock of another in exchange for cash, other assets, liabilities, stock, or a combination of these. After gaining control, the acquiring company can decide to transfer all assets and liabilities to its own financial records with the second company being dissolved as a separate corporation. The business combination is, once again, a statutory merger because only one of the companies maintains legal existence. This statutory merger, however, is achieved by obtaining equity securities rather than by buying the target company’s assets. Because stock is obtained, the acquiring company must gain 100 percent control of all shares before legally dissolving the subsidiary.</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12</a:t>
            </a:fld>
            <a:endParaRPr lang="en-US"/>
          </a:p>
        </p:txBody>
      </p:sp>
    </p:spTree>
    <p:extLst>
      <p:ext uri="{BB962C8B-B14F-4D97-AF65-F5344CB8AC3E}">
        <p14:creationId xmlns:p14="http://schemas.microsoft.com/office/powerpoint/2010/main" val="2911331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itchFamily="18" charset="0"/>
                <a:ea typeface="+mn-ea"/>
                <a:cs typeface="+mn-cs"/>
              </a:rPr>
              <a:t>A statutory consolidation occurs when two or more companies transfer either their assets or their capital stock to a newly formed corporation. Both original companies are dissolved, leaving only the new organization in existence. A business combination effected in this manner is a </a:t>
            </a:r>
            <a:r>
              <a:rPr lang="en-US" sz="1200" b="0" i="1" u="none" strike="noStrike" kern="1200" baseline="0" dirty="0">
                <a:solidFill>
                  <a:schemeClr val="tx1"/>
                </a:solidFill>
                <a:latin typeface="Times New Roman" pitchFamily="18" charset="0"/>
                <a:ea typeface="+mn-ea"/>
                <a:cs typeface="+mn-cs"/>
              </a:rPr>
              <a:t>statutory consolidation. </a:t>
            </a:r>
            <a:r>
              <a:rPr lang="en-US" sz="1200" b="0" i="0" u="none" strike="noStrike" kern="1200" baseline="0" dirty="0">
                <a:solidFill>
                  <a:schemeClr val="tx1"/>
                </a:solidFill>
                <a:latin typeface="Times New Roman" pitchFamily="18" charset="0"/>
                <a:ea typeface="+mn-ea"/>
                <a:cs typeface="+mn-cs"/>
              </a:rPr>
              <a:t>The use here of the term </a:t>
            </a:r>
            <a:r>
              <a:rPr lang="en-US" sz="1200" b="0" i="1" u="none" strike="noStrike" kern="1200" baseline="0" dirty="0">
                <a:solidFill>
                  <a:schemeClr val="tx1"/>
                </a:solidFill>
                <a:latin typeface="Times New Roman" pitchFamily="18" charset="0"/>
                <a:ea typeface="+mn-ea"/>
                <a:cs typeface="+mn-cs"/>
              </a:rPr>
              <a:t>consolidation </a:t>
            </a:r>
            <a:r>
              <a:rPr lang="en-US" sz="1200" b="0" i="0" u="none" strike="noStrike" kern="1200" baseline="0" dirty="0">
                <a:solidFill>
                  <a:schemeClr val="tx1"/>
                </a:solidFill>
                <a:latin typeface="Times New Roman" pitchFamily="18" charset="0"/>
                <a:ea typeface="+mn-ea"/>
                <a:cs typeface="+mn-cs"/>
              </a:rPr>
              <a:t>should not be confused with the accounting meaning of that same word. In accounting, </a:t>
            </a:r>
            <a:r>
              <a:rPr lang="en-US" sz="1200" b="0" i="1" u="none" strike="noStrike" kern="1200" baseline="0" dirty="0">
                <a:solidFill>
                  <a:schemeClr val="tx1"/>
                </a:solidFill>
                <a:latin typeface="Times New Roman" pitchFamily="18" charset="0"/>
                <a:ea typeface="+mn-ea"/>
                <a:cs typeface="+mn-cs"/>
              </a:rPr>
              <a:t>consolidation </a:t>
            </a:r>
            <a:r>
              <a:rPr lang="en-US" sz="1200" b="0" i="0" u="none" strike="noStrike" kern="1200" baseline="0" dirty="0">
                <a:solidFill>
                  <a:schemeClr val="tx1"/>
                </a:solidFill>
                <a:latin typeface="Times New Roman" pitchFamily="18" charset="0"/>
                <a:ea typeface="+mn-ea"/>
                <a:cs typeface="+mn-cs"/>
              </a:rPr>
              <a:t>refers to the mechanical process of bringing together the financial records of two or more organizations to form a single set of statements. A statutory consolidation denotes a specific type of business combination that has united two or more existing companies under the ownership of a newly created company. </a:t>
            </a:r>
          </a:p>
          <a:p>
            <a:endParaRPr lang="en-US" dirty="0"/>
          </a:p>
          <a:p>
            <a:r>
              <a:rPr lang="en-US" dirty="0"/>
              <a:t>Another</a:t>
            </a:r>
            <a:r>
              <a:rPr lang="en-US" baseline="0" dirty="0"/>
              <a:t> type of business combination is when o</a:t>
            </a:r>
            <a:r>
              <a:rPr lang="en-US" dirty="0"/>
              <a:t>ne company achieves legal control over another by acquiring a majority of voting stock. Although control is present, no dissolution takes place; each company remains in existence as an incorporated operation. NBC Universal, as an example, continues to retain its legal status as a corporation after being acquired by Comcast Corporation. Separate incorporation is frequently preferred to take full advantage of any intangible benefits accruing to the acquired company as a going concern. Better utilization of such factors as licenses, trade names, employee loyalty, and the company’s reputation can be possible when the subsidiary maintains its own legal identity. Moreover, maintaining an independent information system for a subsidiary often enhances its market value for an eventual sale or initial public offering as a stand-alone entity.</a:t>
            </a:r>
          </a:p>
          <a:p>
            <a:endParaRPr lang="en-US" dirty="0"/>
          </a:p>
          <a:p>
            <a:r>
              <a:rPr lang="en-US" dirty="0"/>
              <a:t>Because the asset and liability account balances are not physically combined as in statutory mergers and consolidations, each company continues to maintain an independent accounting system. To reflect the combination, the acquiring company enters the takeover transaction into its own records by establishing a single investment asset account. However, the newly acquired subsidiary omits any recording of this event; its stock is simply transferred to the parent from the subsidiary’s shareholders. Thus, the subsidiary’s financial records are not directly affected by a takeover.</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13</a:t>
            </a:fld>
            <a:endParaRPr lang="en-US"/>
          </a:p>
        </p:txBody>
      </p:sp>
    </p:spTree>
    <p:extLst>
      <p:ext uri="{BB962C8B-B14F-4D97-AF65-F5344CB8AC3E}">
        <p14:creationId xmlns:p14="http://schemas.microsoft.com/office/powerpoint/2010/main" val="2229768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 final vehicle for control of another business entity does not involve a majority voting stock interest or direct ownership of assets. Control of a variable interest entity (VIE) by design often does not rest with its equity holders. Instead, control is exercised through contractual arrangements with a sponsoring firm that, although it technically may not own the VIE, becomes its “primary beneficiary” with rights to its residual profits. These contracts can take the form of leases, participation rights, guarantees, or other interests. Past use of VIEs was criticized because these structures provided sponsoring firms with off-balance-sheet financing and sometimes questionable profits on sales to their VIEs. Prior to 2004, many sponsoring entities of VIEs did not technically meet the definition of a controlling financial interest (i.e., majority voting stock ownership) and thus did not consolidate their VIEs. Current GAAP, however, expands the notion of control and thus requires consolidation of VIEs by their primary beneficiary. </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14</a:t>
            </a:fld>
            <a:endParaRPr lang="en-US"/>
          </a:p>
        </p:txBody>
      </p:sp>
    </p:spTree>
    <p:extLst>
      <p:ext uri="{BB962C8B-B14F-4D97-AF65-F5344CB8AC3E}">
        <p14:creationId xmlns:p14="http://schemas.microsoft.com/office/powerpoint/2010/main" val="41269461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Business combinations are created in many distinct forms. The specific format is a critical factor in the subsequent consolidation of financial information. Exhibit 2.2 provides an overview of the various combinations. </a:t>
            </a:r>
          </a:p>
          <a:p>
            <a:endParaRPr lang="en-US" dirty="0"/>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15</a:t>
            </a:fld>
            <a:endParaRPr lang="en-US"/>
          </a:p>
        </p:txBody>
      </p:sp>
    </p:spTree>
    <p:extLst>
      <p:ext uri="{BB962C8B-B14F-4D97-AF65-F5344CB8AC3E}">
        <p14:creationId xmlns:p14="http://schemas.microsoft.com/office/powerpoint/2010/main" val="1374797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definition of control is central to determining when two or more entities become one economic entity and therefore one reporting entity. Control of one firm by another is most often achieved through the acquisition of voting shares. The ASC (810-10-15-8) describes </a:t>
            </a:r>
            <a:r>
              <a:rPr lang="en-US" i="1" dirty="0"/>
              <a:t>control</a:t>
            </a:r>
            <a:r>
              <a:rPr lang="en-US" dirty="0"/>
              <a:t> as follows:</a:t>
            </a:r>
          </a:p>
          <a:p>
            <a:endParaRPr lang="en-US" dirty="0"/>
          </a:p>
          <a:p>
            <a:pPr lvl="1"/>
            <a:r>
              <a:rPr lang="en-US" dirty="0"/>
              <a:t>The usual condition for a controlling financial interest is ownership of a majority voting interest, and, therefore, as a general rule ownership by one reporting entity, directly or indirectly, of more than 50 percent of the outstanding voting shares of another entity is a condition pointing toward consolidation. </a:t>
            </a:r>
          </a:p>
          <a:p>
            <a:endParaRPr lang="en-US" dirty="0"/>
          </a:p>
          <a:p>
            <a:r>
              <a:rPr lang="en-US" dirty="0"/>
              <a:t>By exercising majority voting power, one firm can literally dictate the financing and operating activities of another firm. Accordingly, U.S. GAAP traditionally has pointed to a majority voting share ownership as a controlling financial interest that requires consolidation.</a:t>
            </a:r>
          </a:p>
          <a:p>
            <a:endParaRPr lang="en-US" dirty="0"/>
          </a:p>
          <a:p>
            <a:r>
              <a:rPr lang="en-US" dirty="0"/>
              <a:t>Notably, the power to control may also exist with less than 50 percent of the outstanding shares of another entity. The ASC (810-10-15-8) goes on to observe that:</a:t>
            </a:r>
          </a:p>
          <a:p>
            <a:endParaRPr lang="en-US" dirty="0"/>
          </a:p>
          <a:p>
            <a:pPr lvl="1"/>
            <a:r>
              <a:rPr lang="en-US" dirty="0"/>
              <a:t>The power to control may also exist with a lesser percentage of ownership, for example, by contract, lease, agreement with other stockholders, or by court decree.</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16</a:t>
            </a:fld>
            <a:endParaRPr lang="en-US"/>
          </a:p>
        </p:txBody>
      </p:sp>
    </p:spTree>
    <p:extLst>
      <p:ext uri="{BB962C8B-B14F-4D97-AF65-F5344CB8AC3E}">
        <p14:creationId xmlns:p14="http://schemas.microsoft.com/office/powerpoint/2010/main" val="30842592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Times New Roman" pitchFamily="18" charset="0"/>
                <a:ea typeface="+mn-ea"/>
                <a:cs typeface="+mn-cs"/>
              </a:rPr>
              <a:t>When one company gains control over another, a business combination is established. Financial data gathered from the individual companies are then brought together to form a single set of consolidated statements. Although this process can be complicated, the objectives of a consolidation are straightforward—to report the financial position, results of operations, and cash flows for the combined entity. As a part of this process, reciprocal accounts and intra-entity transactions must be adjusted or eliminated to ensure that all reported balances truly represent the single entity. Applicable consolidation procedures vary significantly depending on the legal format employed in creating a business combination.</a:t>
            </a:r>
            <a:endParaRPr lang="en-US" dirty="0"/>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17</a:t>
            </a:fld>
            <a:endParaRPr lang="en-US"/>
          </a:p>
        </p:txBody>
      </p:sp>
    </p:spTree>
    <p:extLst>
      <p:ext uri="{BB962C8B-B14F-4D97-AF65-F5344CB8AC3E}">
        <p14:creationId xmlns:p14="http://schemas.microsoft.com/office/powerpoint/2010/main" val="7485128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to be consolidated? </a:t>
            </a:r>
          </a:p>
          <a:p>
            <a:pPr marL="171450" indent="-171450">
              <a:buFont typeface="Arial"/>
              <a:buChar char="•"/>
            </a:pPr>
            <a:r>
              <a:rPr lang="en-US" dirty="0"/>
              <a:t>If dissolution takes place, appropriate account balances are physically consolidated in the surviving company’s financial records. </a:t>
            </a:r>
          </a:p>
          <a:p>
            <a:pPr marL="171450" indent="-171450">
              <a:buFont typeface="Arial"/>
              <a:buChar char="•"/>
            </a:pPr>
            <a:r>
              <a:rPr lang="en-US" dirty="0"/>
              <a:t>If separate incorporation is maintained, only the financial statement information (not the actual records) is consolidated</a:t>
            </a:r>
          </a:p>
          <a:p>
            <a:endParaRPr lang="en-US" u="none" dirty="0"/>
          </a:p>
          <a:p>
            <a:r>
              <a:rPr lang="en-US" u="none" dirty="0"/>
              <a:t>When does</a:t>
            </a:r>
            <a:r>
              <a:rPr lang="en-US" u="none" baseline="0" dirty="0"/>
              <a:t> the</a:t>
            </a:r>
            <a:r>
              <a:rPr lang="en-US" u="none" dirty="0"/>
              <a:t> consolidation take</a:t>
            </a:r>
            <a:r>
              <a:rPr lang="en-US" u="none" baseline="0" dirty="0"/>
              <a:t> place</a:t>
            </a:r>
            <a:r>
              <a:rPr lang="en-US" u="none" dirty="0"/>
              <a:t>?</a:t>
            </a:r>
          </a:p>
          <a:p>
            <a:pPr marL="171450" indent="-171450">
              <a:buFont typeface="Arial"/>
              <a:buChar char="•"/>
            </a:pPr>
            <a:r>
              <a:rPr lang="en-US" sz="3200" u="none" dirty="0"/>
              <a:t>If dissolution occurs,</a:t>
            </a:r>
            <a:r>
              <a:rPr lang="en-US" sz="3200" u="none" baseline="0" dirty="0"/>
              <a:t> a p</a:t>
            </a:r>
            <a:r>
              <a:rPr lang="en-US" sz="2800" u="none" dirty="0"/>
              <a:t>ermanent consolidation occurs at the combination date.</a:t>
            </a:r>
          </a:p>
          <a:p>
            <a:pPr marL="171450" indent="-171450">
              <a:buFont typeface="Arial"/>
              <a:buChar char="•"/>
            </a:pPr>
            <a:r>
              <a:rPr lang="en-US" sz="3200" u="none" dirty="0"/>
              <a:t>If separate incorporation is maintained,</a:t>
            </a:r>
            <a:r>
              <a:rPr lang="en-US" sz="3200" u="none" baseline="0" dirty="0"/>
              <a:t> the c</a:t>
            </a:r>
            <a:r>
              <a:rPr lang="en-US" sz="2800" u="none" dirty="0"/>
              <a:t>onsolidation process is carried out at regular intervals whenever financial statements are to be prepared.</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18</a:t>
            </a:fld>
            <a:endParaRPr lang="en-US"/>
          </a:p>
        </p:txBody>
      </p:sp>
    </p:spTree>
    <p:extLst>
      <p:ext uri="{BB962C8B-B14F-4D97-AF65-F5344CB8AC3E}">
        <p14:creationId xmlns:p14="http://schemas.microsoft.com/office/powerpoint/2010/main" val="38259700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does consolidation affect the accounting records?</a:t>
            </a:r>
          </a:p>
          <a:p>
            <a:pPr marL="171450" indent="-171450">
              <a:buFont typeface="Arial"/>
              <a:buChar char="•"/>
            </a:pPr>
            <a:r>
              <a:rPr lang="en-US" dirty="0"/>
              <a:t>If dissolution takes place, the</a:t>
            </a:r>
            <a:r>
              <a:rPr lang="en-US" baseline="0" dirty="0"/>
              <a:t> surviving company’s accounts are adjusted to include appropriate balances of the dissolved company. The dissolved company’s records are closed out.</a:t>
            </a:r>
            <a:endParaRPr lang="en-US" dirty="0"/>
          </a:p>
          <a:p>
            <a:pPr marL="171450" indent="-171450">
              <a:buFont typeface="Arial"/>
              <a:buChar char="•"/>
            </a:pPr>
            <a:r>
              <a:rPr lang="en-US" dirty="0"/>
              <a:t>If separate incorporation is maintained, e</a:t>
            </a:r>
            <a:r>
              <a:rPr lang="en-US" sz="2800" u="none" dirty="0"/>
              <a:t>ach company continues to retain its own records. Using </a:t>
            </a:r>
            <a:r>
              <a:rPr lang="en-US" u="none" dirty="0"/>
              <a:t>worksheets facilitates the periodic consolidation process without disturbing individual accounting systems.</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19</a:t>
            </a:fld>
            <a:endParaRPr lang="en-US"/>
          </a:p>
        </p:txBody>
      </p:sp>
    </p:spTree>
    <p:extLst>
      <p:ext uri="{BB962C8B-B14F-4D97-AF65-F5344CB8AC3E}">
        <p14:creationId xmlns:p14="http://schemas.microsoft.com/office/powerpoint/2010/main" val="22946702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LO 2-4: </a:t>
            </a:r>
            <a:r>
              <a:rPr lang="en-US" sz="1200" dirty="0"/>
              <a:t>Describe the valuation principles of the acquisition method.</a:t>
            </a:r>
          </a:p>
        </p:txBody>
      </p:sp>
      <p:sp>
        <p:nvSpPr>
          <p:cNvPr id="4" name="Slide Number Placeholder 3"/>
          <p:cNvSpPr>
            <a:spLocks noGrp="1"/>
          </p:cNvSpPr>
          <p:nvPr>
            <p:ph type="sldNum" sz="quarter" idx="10"/>
          </p:nvPr>
        </p:nvSpPr>
        <p:spPr/>
        <p:txBody>
          <a:bodyPr/>
          <a:lstStyle/>
          <a:p>
            <a:fld id="{AB245112-1916-48C8-8916-F852F9D4119B}" type="slidenum">
              <a:rPr lang="en-US" smtClean="0"/>
              <a:t>20</a:t>
            </a:fld>
            <a:endParaRPr lang="en-US"/>
          </a:p>
        </p:txBody>
      </p:sp>
    </p:spTree>
    <p:extLst>
      <p:ext uri="{BB962C8B-B14F-4D97-AF65-F5344CB8AC3E}">
        <p14:creationId xmlns:p14="http://schemas.microsoft.com/office/powerpoint/2010/main" val="907995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buClr>
                <a:srgbClr val="002060"/>
              </a:buClr>
              <a:buFont typeface="Wingdings" pitchFamily="2" charset="2"/>
              <a:buNone/>
            </a:pPr>
            <a:r>
              <a:rPr lang="en-US" sz="1200" dirty="0"/>
              <a:t>The ASC “Business Combinations” topic provides guidance on the accounting and reporting for business combinations using the </a:t>
            </a:r>
            <a:r>
              <a:rPr lang="en-US" sz="1200" i="1" dirty="0"/>
              <a:t>acquisition method</a:t>
            </a:r>
            <a:r>
              <a:rPr lang="en-US" sz="1200" dirty="0"/>
              <a:t>. The acquisition method embraces a </a:t>
            </a:r>
            <a:r>
              <a:rPr lang="en-US" sz="1200" i="1" dirty="0"/>
              <a:t>fair-value </a:t>
            </a:r>
            <a:r>
              <a:rPr lang="en-US" sz="1200" dirty="0"/>
              <a:t>measurement attribute. Adoption of this attribute reflects the FASB’s increasing emphasis on fair value for measuring and assessing business activity.</a:t>
            </a:r>
          </a:p>
          <a:p>
            <a:pPr>
              <a:spcBef>
                <a:spcPts val="0"/>
              </a:spcBef>
              <a:buClr>
                <a:srgbClr val="002060"/>
              </a:buClr>
              <a:buFont typeface="Wingdings" pitchFamily="2" charset="2"/>
              <a:buNone/>
            </a:pPr>
            <a:endParaRPr lang="en-US" sz="1200" dirty="0"/>
          </a:p>
          <a:p>
            <a:pPr>
              <a:spcBef>
                <a:spcPts val="0"/>
              </a:spcBef>
              <a:buClr>
                <a:srgbClr val="002060"/>
              </a:buClr>
              <a:buFont typeface="Wingdings" pitchFamily="2" charset="2"/>
              <a:buNone/>
            </a:pPr>
            <a:r>
              <a:rPr lang="en-US" sz="1200" dirty="0"/>
              <a:t>The ASC “Consolidation” topic provides guidance on circumstances that require a firm to prepare consolidated financial reports and various other related reporting issues.</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3</a:t>
            </a:fld>
            <a:endParaRPr lang="en-US"/>
          </a:p>
        </p:txBody>
      </p:sp>
    </p:spTree>
    <p:extLst>
      <p:ext uri="{BB962C8B-B14F-4D97-AF65-F5344CB8AC3E}">
        <p14:creationId xmlns:p14="http://schemas.microsoft.com/office/powerpoint/2010/main" val="6808533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Regardless of whether the acquired firm maintains its separate incorporation or dissolution takes place, current standards require the acquisition method to account for business combinations. Applying the acquisition method involves recognizing and measuring</a:t>
            </a:r>
          </a:p>
          <a:p>
            <a:pPr marL="171450" marR="0" indent="-171450" algn="l" defTabSz="914400" rtl="0" eaLnBrk="0" fontAlgn="base" latinLnBrk="0" hangingPunct="0">
              <a:lnSpc>
                <a:spcPct val="100000"/>
              </a:lnSpc>
              <a:spcBef>
                <a:spcPct val="30000"/>
              </a:spcBef>
              <a:spcAft>
                <a:spcPct val="0"/>
              </a:spcAft>
              <a:buClrTx/>
              <a:buSzTx/>
              <a:buFont typeface="Arial"/>
              <a:buChar char="•"/>
              <a:tabLst/>
              <a:defRPr/>
            </a:pPr>
            <a:r>
              <a:rPr lang="en-US" dirty="0"/>
              <a:t>The consideration transferred for the acquired business and any </a:t>
            </a:r>
            <a:r>
              <a:rPr lang="en-US" dirty="0" err="1"/>
              <a:t>noncontrolling</a:t>
            </a:r>
            <a:r>
              <a:rPr lang="en-US" dirty="0"/>
              <a:t> interest. </a:t>
            </a:r>
          </a:p>
          <a:p>
            <a:pPr marL="171450" marR="0" indent="-171450" algn="l" defTabSz="914400" rtl="0" eaLnBrk="0" fontAlgn="base" latinLnBrk="0" hangingPunct="0">
              <a:lnSpc>
                <a:spcPct val="100000"/>
              </a:lnSpc>
              <a:spcBef>
                <a:spcPct val="30000"/>
              </a:spcBef>
              <a:spcAft>
                <a:spcPct val="0"/>
              </a:spcAft>
              <a:buClrTx/>
              <a:buSzTx/>
              <a:buFont typeface="Arial"/>
              <a:buChar char="•"/>
              <a:tabLst/>
              <a:defRPr/>
            </a:pPr>
            <a:r>
              <a:rPr lang="en-US" dirty="0"/>
              <a:t>The separately identified assets acquired and liabilities assumed. </a:t>
            </a:r>
          </a:p>
          <a:p>
            <a:pPr marL="171450" marR="0" indent="-171450" algn="l" defTabSz="914400" rtl="0" eaLnBrk="0" fontAlgn="base" latinLnBrk="0" hangingPunct="0">
              <a:lnSpc>
                <a:spcPct val="100000"/>
              </a:lnSpc>
              <a:spcBef>
                <a:spcPct val="30000"/>
              </a:spcBef>
              <a:spcAft>
                <a:spcPct val="0"/>
              </a:spcAft>
              <a:buClrTx/>
              <a:buSzTx/>
              <a:buFont typeface="Arial"/>
              <a:buChar char="•"/>
              <a:tabLst/>
              <a:defRPr/>
            </a:pPr>
            <a:r>
              <a:rPr lang="en-US" dirty="0"/>
              <a:t>Goodwill, or a gain from a bargain purchase.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Fair value is the measurement attribute used to recognize these and other aspects of a business combination. </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21</a:t>
            </a:fld>
            <a:endParaRPr lang="en-US"/>
          </a:p>
        </p:txBody>
      </p:sp>
    </p:spTree>
    <p:extLst>
      <p:ext uri="{BB962C8B-B14F-4D97-AF65-F5344CB8AC3E}">
        <p14:creationId xmlns:p14="http://schemas.microsoft.com/office/powerpoint/2010/main" val="18847448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Fair value, as defined by GAAP, is the price that would be received from selling an asset or paid for transferring a liability in an orderly transaction between market participants at the measurement date. However, determining the acquisition-date fair values of the individual assets acquired and liabilities assumed can prove challenging.</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22</a:t>
            </a:fld>
            <a:endParaRPr lang="en-US"/>
          </a:p>
        </p:txBody>
      </p:sp>
    </p:spTree>
    <p:extLst>
      <p:ext uri="{BB962C8B-B14F-4D97-AF65-F5344CB8AC3E}">
        <p14:creationId xmlns:p14="http://schemas.microsoft.com/office/powerpoint/2010/main" val="42040168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ASC (820-10-35-28) points to three sets of valuation techniques typically employed: the market approach, the income approach, and the cost approach.</a:t>
            </a:r>
          </a:p>
          <a:p>
            <a:endParaRPr lang="en-US" dirty="0"/>
          </a:p>
          <a:p>
            <a:r>
              <a:rPr lang="en-US" dirty="0"/>
              <a:t>The market approach estimates fair values using other market transactions involving similar assets or liabilities. In a business combination, assets acquired such as marketable securities and some tangible assets may have established markets that can provide comparable market values for estimating fair values. Similarly, the fair values of many liabilities assumed can be determined by reference to market trades for similar debt instruments.</a:t>
            </a:r>
          </a:p>
          <a:p>
            <a:endParaRPr lang="en-US" dirty="0"/>
          </a:p>
          <a:p>
            <a:r>
              <a:rPr lang="en-US" dirty="0"/>
              <a:t>The income approach relies on multi-period estimates of future cash flows projected to be generated by an asset. These projected cash flows are then discounted at a required rate of return that reflects the time value of money and the risk associated with realizing the future estimated cash flows. The multi-period income approach is often useful for obtaining fair value estimates of intangible assets and acquired in-process research and development. </a:t>
            </a:r>
          </a:p>
          <a:p>
            <a:endParaRPr lang="en-US" dirty="0"/>
          </a:p>
          <a:p>
            <a:r>
              <a:rPr lang="en-US" dirty="0"/>
              <a:t>The cost approach estimates fair values by reference to the current cost of replacing an asset with another of comparable economic utility. Used assets can present a particular valuation challenge if active markets only exist for newer versions of the asset. Thus, the cost to replace a particular asset reflects both its estimated replacement cost and the effects of obsolescence. In this sense, obsolescence is meant to capture economic declines in value including both technological obsolescence and physical deterioration. The cost approach is widely used to estimate fair values for many tangible assets acquired in business combinations such as property, plant, and equipment. </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23</a:t>
            </a:fld>
            <a:endParaRPr lang="en-US"/>
          </a:p>
        </p:txBody>
      </p:sp>
    </p:spTree>
    <p:extLst>
      <p:ext uri="{BB962C8B-B14F-4D97-AF65-F5344CB8AC3E}">
        <p14:creationId xmlns:p14="http://schemas.microsoft.com/office/powerpoint/2010/main" val="31883476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consideration transferred exceeds the acquisition-date net amount of the identified assets acquired and the liabilities assumed, the acquirer recognizes the asset goodwill for the excess. Goodwill is defined as an asset representing the future economic benefits arising in a business combination that are not individually identified and separately recognized. Goodwill often embodies the expected synergies that the acquirer expects to achieve through control of the acquired firm’s assets. Goodwill may also capture non-recognized intangibles of the acquired firm such as employee expertise.</a:t>
            </a:r>
          </a:p>
          <a:p>
            <a:endParaRPr lang="en-US" dirty="0"/>
          </a:p>
          <a:p>
            <a:r>
              <a:rPr lang="en-US" dirty="0"/>
              <a:t>Conversely, if the collective fair value of the net identified assets acquired and liabilities assumed exceeds the consideration transferred, the acquirer recognizes a “gain on bargain purchase.” In such cases, the fair value of the net assets acquired replaces the consideration transferred as the valuation basis for the acquired firm. Bargain purchases can result from business divestitures forced by regulatory agencies or other types of distress sales. Before recognizing a gain on bargain purchase, however, the acquirer must reassess whether it has correctly identified and measured all of the acquired assets and liabilities.</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24</a:t>
            </a:fld>
            <a:endParaRPr lang="en-US"/>
          </a:p>
        </p:txBody>
      </p:sp>
    </p:spTree>
    <p:extLst>
      <p:ext uri="{BB962C8B-B14F-4D97-AF65-F5344CB8AC3E}">
        <p14:creationId xmlns:p14="http://schemas.microsoft.com/office/powerpoint/2010/main" val="25642793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LO 2-5:</a:t>
            </a:r>
            <a:r>
              <a:rPr lang="en-US" baseline="0" dirty="0"/>
              <a:t> </a:t>
            </a:r>
            <a:r>
              <a:rPr lang="en-US" dirty="0"/>
              <a:t>Determine the total fair value of the consideration transferred for an acquisition and allocate that fair value to specific subsidiary assets acquired (including goodwill) and liabilities assumed or to a gain on bargain purchase.</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25</a:t>
            </a:fld>
            <a:endParaRPr lang="en-US"/>
          </a:p>
        </p:txBody>
      </p:sp>
    </p:spTree>
    <p:extLst>
      <p:ext uri="{BB962C8B-B14F-4D97-AF65-F5344CB8AC3E}">
        <p14:creationId xmlns:p14="http://schemas.microsoft.com/office/powerpoint/2010/main" val="22795382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Times New Roman" pitchFamily="18" charset="0"/>
                <a:ea typeface="+mn-ea"/>
                <a:cs typeface="+mn-cs"/>
              </a:rPr>
              <a:t>Assume that after negotiations with the owners of </a:t>
            </a:r>
            <a:r>
              <a:rPr lang="en-US" sz="1200" b="0" i="0" u="none" strike="noStrike" kern="1200" baseline="0" dirty="0" err="1">
                <a:solidFill>
                  <a:schemeClr val="tx1"/>
                </a:solidFill>
                <a:latin typeface="Times New Roman" pitchFamily="18" charset="0"/>
                <a:ea typeface="+mn-ea"/>
                <a:cs typeface="+mn-cs"/>
              </a:rPr>
              <a:t>Smallport</a:t>
            </a:r>
            <a:r>
              <a:rPr lang="en-US" sz="1200" b="0" i="0" u="none" strike="noStrike" kern="1200" baseline="0" dirty="0">
                <a:solidFill>
                  <a:schemeClr val="tx1"/>
                </a:solidFill>
                <a:latin typeface="Times New Roman" pitchFamily="18" charset="0"/>
                <a:ea typeface="+mn-ea"/>
                <a:cs typeface="+mn-cs"/>
              </a:rPr>
              <a:t>, </a:t>
            </a:r>
            <a:r>
              <a:rPr lang="en-US" sz="1200" b="0" i="0" u="none" strike="noStrike" kern="1200" baseline="0" dirty="0" err="1">
                <a:solidFill>
                  <a:schemeClr val="tx1"/>
                </a:solidFill>
                <a:latin typeface="Times New Roman" pitchFamily="18" charset="0"/>
                <a:ea typeface="+mn-ea"/>
                <a:cs typeface="+mn-cs"/>
              </a:rPr>
              <a:t>BigNet</a:t>
            </a:r>
            <a:r>
              <a:rPr lang="en-US" sz="1200" b="0" i="0" u="none" strike="noStrike" kern="1200" baseline="0" dirty="0">
                <a:solidFill>
                  <a:schemeClr val="tx1"/>
                </a:solidFill>
                <a:latin typeface="Times New Roman" pitchFamily="18" charset="0"/>
                <a:ea typeface="+mn-ea"/>
                <a:cs typeface="+mn-cs"/>
              </a:rPr>
              <a:t> Company agrees to pay cash of $550,000 and to issue 20,000 previously unissued shares of its $10 par value common stock (currently selling for $100 per share) for all of </a:t>
            </a:r>
            <a:r>
              <a:rPr lang="en-US" sz="1200" b="0" i="0" u="none" strike="noStrike" kern="1200" baseline="0" dirty="0" err="1">
                <a:solidFill>
                  <a:schemeClr val="tx1"/>
                </a:solidFill>
                <a:latin typeface="Times New Roman" pitchFamily="18" charset="0"/>
                <a:ea typeface="+mn-ea"/>
                <a:cs typeface="+mn-cs"/>
              </a:rPr>
              <a:t>Smallport’s</a:t>
            </a:r>
            <a:r>
              <a:rPr lang="en-US" sz="1200" b="0" i="0" u="none" strike="noStrike" kern="1200" baseline="0" dirty="0">
                <a:solidFill>
                  <a:schemeClr val="tx1"/>
                </a:solidFill>
                <a:latin typeface="Times New Roman" pitchFamily="18" charset="0"/>
                <a:ea typeface="+mn-ea"/>
                <a:cs typeface="+mn-cs"/>
              </a:rPr>
              <a:t> assets and liabilities. Following the acquisition, </a:t>
            </a:r>
            <a:r>
              <a:rPr lang="en-US" sz="1200" b="0" i="0" u="none" strike="noStrike" kern="1200" baseline="0" dirty="0" err="1">
                <a:solidFill>
                  <a:schemeClr val="tx1"/>
                </a:solidFill>
                <a:latin typeface="Times New Roman" pitchFamily="18" charset="0"/>
                <a:ea typeface="+mn-ea"/>
                <a:cs typeface="+mn-cs"/>
              </a:rPr>
              <a:t>Smallport</a:t>
            </a:r>
            <a:r>
              <a:rPr lang="en-US" sz="1200" b="0" i="0" u="none" strike="noStrike" kern="1200" baseline="0" dirty="0">
                <a:solidFill>
                  <a:schemeClr val="tx1"/>
                </a:solidFill>
                <a:latin typeface="Times New Roman" pitchFamily="18" charset="0"/>
                <a:ea typeface="+mn-ea"/>
                <a:cs typeface="+mn-cs"/>
              </a:rPr>
              <a:t> then dissolves itself as a legal entity. </a:t>
            </a:r>
            <a:r>
              <a:rPr lang="en-US" sz="1200" b="0" u="none" dirty="0">
                <a:solidFill>
                  <a:srgbClr val="00005C"/>
                </a:solidFill>
              </a:rPr>
              <a:t>The consideration transferred from </a:t>
            </a:r>
            <a:r>
              <a:rPr lang="en-US" sz="1200" b="0" u="none" dirty="0" err="1">
                <a:solidFill>
                  <a:srgbClr val="00005C"/>
                </a:solidFill>
              </a:rPr>
              <a:t>BigNet</a:t>
            </a:r>
            <a:r>
              <a:rPr lang="en-US" sz="1200" b="0" u="none" dirty="0">
                <a:solidFill>
                  <a:srgbClr val="00005C"/>
                </a:solidFill>
              </a:rPr>
              <a:t> to </a:t>
            </a:r>
            <a:r>
              <a:rPr lang="en-US" sz="1200" b="0" u="none" dirty="0" err="1">
                <a:solidFill>
                  <a:srgbClr val="00005C"/>
                </a:solidFill>
              </a:rPr>
              <a:t>Smallport</a:t>
            </a:r>
            <a:r>
              <a:rPr lang="en-US" sz="1200" b="0" u="none" dirty="0">
                <a:solidFill>
                  <a:srgbClr val="00005C"/>
                </a:solidFill>
              </a:rPr>
              <a:t> exactly equals the collective fair values of </a:t>
            </a:r>
            <a:r>
              <a:rPr lang="en-US" sz="1200" b="0" u="none" dirty="0" err="1">
                <a:solidFill>
                  <a:srgbClr val="00005C"/>
                </a:solidFill>
              </a:rPr>
              <a:t>Smallport’s</a:t>
            </a:r>
            <a:r>
              <a:rPr lang="en-US" sz="1200" b="0" u="none" dirty="0">
                <a:solidFill>
                  <a:srgbClr val="00005C"/>
                </a:solidFill>
              </a:rPr>
              <a:t> assets less liabilities.</a:t>
            </a:r>
            <a:endParaRPr lang="en-US" sz="1200" b="0" i="0" u="none" strike="noStrike" kern="1200" baseline="0" dirty="0">
              <a:solidFill>
                <a:schemeClr val="tx1"/>
              </a:solidFill>
              <a:latin typeface="Times New Roman" pitchFamily="18"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26</a:t>
            </a:fld>
            <a:endParaRPr lang="en-US"/>
          </a:p>
        </p:txBody>
      </p:sp>
    </p:spTree>
    <p:extLst>
      <p:ext uri="{BB962C8B-B14F-4D97-AF65-F5344CB8AC3E}">
        <p14:creationId xmlns:p14="http://schemas.microsoft.com/office/powerpoint/2010/main" val="13656591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Times New Roman" pitchFamily="18" charset="0"/>
                <a:ea typeface="+mn-ea"/>
                <a:cs typeface="+mn-cs"/>
              </a:rPr>
              <a:t>The $2,550,000 fair value of the consideration transferred by </a:t>
            </a:r>
            <a:r>
              <a:rPr lang="en-US" sz="1200" b="0" i="0" u="none" strike="noStrike" kern="1200" baseline="0" dirty="0" err="1">
                <a:solidFill>
                  <a:schemeClr val="tx1"/>
                </a:solidFill>
                <a:latin typeface="Times New Roman" pitchFamily="18" charset="0"/>
                <a:ea typeface="+mn-ea"/>
                <a:cs typeface="+mn-cs"/>
              </a:rPr>
              <a:t>BigNet</a:t>
            </a:r>
            <a:r>
              <a:rPr lang="en-US" sz="1200" b="0" i="0" u="none" strike="noStrike" kern="1200" baseline="0" dirty="0">
                <a:solidFill>
                  <a:schemeClr val="tx1"/>
                </a:solidFill>
                <a:latin typeface="Times New Roman" pitchFamily="18" charset="0"/>
                <a:ea typeface="+mn-ea"/>
                <a:cs typeface="+mn-cs"/>
              </a:rPr>
              <a:t> represents the fair value of the acquired </a:t>
            </a:r>
            <a:r>
              <a:rPr lang="en-US" sz="1200" b="0" i="0" u="none" strike="noStrike" kern="1200" baseline="0" dirty="0" err="1">
                <a:solidFill>
                  <a:schemeClr val="tx1"/>
                </a:solidFill>
                <a:latin typeface="Times New Roman" pitchFamily="18" charset="0"/>
                <a:ea typeface="+mn-ea"/>
                <a:cs typeface="+mn-cs"/>
              </a:rPr>
              <a:t>Smallport</a:t>
            </a:r>
            <a:r>
              <a:rPr lang="en-US" sz="1200" b="0" i="0" u="none" strike="noStrike" kern="1200" baseline="0" dirty="0">
                <a:solidFill>
                  <a:schemeClr val="tx1"/>
                </a:solidFill>
                <a:latin typeface="Times New Roman" pitchFamily="18" charset="0"/>
                <a:ea typeface="+mn-ea"/>
                <a:cs typeface="+mn-cs"/>
              </a:rPr>
              <a:t> business and serves as the basis for recording the combination in total. </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27</a:t>
            </a:fld>
            <a:endParaRPr lang="en-US"/>
          </a:p>
        </p:txBody>
      </p:sp>
    </p:spTree>
    <p:extLst>
      <p:ext uri="{BB962C8B-B14F-4D97-AF65-F5344CB8AC3E}">
        <p14:creationId xmlns:p14="http://schemas.microsoft.com/office/powerpoint/2010/main" val="6344104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itchFamily="18" charset="0"/>
                <a:ea typeface="+mn-ea"/>
                <a:cs typeface="+mn-cs"/>
              </a:rPr>
              <a:t>Legal as well as accounting distinctions divide business combinations into several separate categories. To facilitate the introduction of consolidation accounting, we present the various procedures utilized in this process according to the following sequence:</a:t>
            </a:r>
          </a:p>
          <a:p>
            <a:pPr marL="228600" indent="-228600">
              <a:buFont typeface="+mj-lt"/>
              <a:buAutoNum type="arabicPeriod"/>
            </a:pPr>
            <a:r>
              <a:rPr lang="en-US" sz="1200" b="0" i="0" u="none" strike="noStrike" kern="1200" baseline="0" dirty="0">
                <a:solidFill>
                  <a:schemeClr val="tx1"/>
                </a:solidFill>
                <a:latin typeface="Times New Roman" pitchFamily="18" charset="0"/>
                <a:ea typeface="+mn-ea"/>
                <a:cs typeface="+mn-cs"/>
              </a:rPr>
              <a:t>Acquisition method when dissolution takes place.</a:t>
            </a:r>
          </a:p>
          <a:p>
            <a:pPr marL="228600" indent="-228600">
              <a:buFont typeface="+mj-lt"/>
              <a:buAutoNum type="arabicPeriod"/>
            </a:pPr>
            <a:r>
              <a:rPr lang="en-US" sz="1200" b="0" i="0" u="none" strike="noStrike" kern="1200" baseline="0" dirty="0">
                <a:solidFill>
                  <a:schemeClr val="tx1"/>
                </a:solidFill>
                <a:latin typeface="Times New Roman" pitchFamily="18" charset="0"/>
                <a:ea typeface="+mn-ea"/>
                <a:cs typeface="+mn-cs"/>
              </a:rPr>
              <a:t>Acquisition method when separate incorporation is maintained.</a:t>
            </a:r>
          </a:p>
          <a:p>
            <a:pPr marL="228600" indent="-228600">
              <a:buFont typeface="+mj-lt"/>
              <a:buAutoNum type="arabicPeriod"/>
            </a:pPr>
            <a:endParaRPr lang="en-US" sz="1200" b="0" i="0" u="none" strike="noStrike" kern="1200" baseline="0" dirty="0">
              <a:solidFill>
                <a:schemeClr val="tx1"/>
              </a:solidFill>
              <a:latin typeface="Times New Roman" pitchFamily="18" charset="0"/>
              <a:ea typeface="+mn-ea"/>
              <a:cs typeface="+mn-cs"/>
            </a:endParaRPr>
          </a:p>
          <a:p>
            <a:r>
              <a:rPr lang="en-US" sz="1200" b="0" u="none" dirty="0">
                <a:solidFill>
                  <a:srgbClr val="002060"/>
                </a:solidFill>
              </a:rPr>
              <a:t>When an acquired firm’s legal status is dissolved in a business combination, the continuing firm owns the former firm’s net assets. </a:t>
            </a:r>
            <a:endParaRPr lang="en-US" sz="1200" b="0" i="0" u="none" strike="noStrike" kern="1200" baseline="0" dirty="0">
              <a:solidFill>
                <a:schemeClr val="tx1"/>
              </a:solidFill>
              <a:latin typeface="Times New Roman" pitchFamily="18"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12158494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Times New Roman" pitchFamily="18" charset="0"/>
                <a:ea typeface="+mn-ea"/>
                <a:cs typeface="+mn-cs"/>
              </a:rPr>
              <a:t>The $2,550,000 fair value of the consideration transferred by </a:t>
            </a:r>
            <a:r>
              <a:rPr lang="en-US" sz="1200" b="0" i="0" u="none" strike="noStrike" kern="1200" baseline="0" dirty="0" err="1">
                <a:solidFill>
                  <a:schemeClr val="tx1"/>
                </a:solidFill>
                <a:latin typeface="Times New Roman" pitchFamily="18" charset="0"/>
                <a:ea typeface="+mn-ea"/>
                <a:cs typeface="+mn-cs"/>
              </a:rPr>
              <a:t>BigNet</a:t>
            </a:r>
            <a:r>
              <a:rPr lang="en-US" sz="1200" b="0" i="0" u="none" strike="noStrike" kern="1200" baseline="0" dirty="0">
                <a:solidFill>
                  <a:schemeClr val="tx1"/>
                </a:solidFill>
                <a:latin typeface="Times New Roman" pitchFamily="18" charset="0"/>
                <a:ea typeface="+mn-ea"/>
                <a:cs typeface="+mn-cs"/>
              </a:rPr>
              <a:t> represents the fair value of the acquired </a:t>
            </a:r>
            <a:r>
              <a:rPr lang="en-US" sz="1200" b="0" i="0" u="none" strike="noStrike" kern="1200" baseline="0" dirty="0" err="1">
                <a:solidFill>
                  <a:schemeClr val="tx1"/>
                </a:solidFill>
                <a:latin typeface="Times New Roman" pitchFamily="18" charset="0"/>
                <a:ea typeface="+mn-ea"/>
                <a:cs typeface="+mn-cs"/>
              </a:rPr>
              <a:t>Smallport</a:t>
            </a:r>
            <a:r>
              <a:rPr lang="en-US" sz="1200" b="0" i="0" u="none" strike="noStrike" kern="1200" baseline="0" dirty="0">
                <a:solidFill>
                  <a:schemeClr val="tx1"/>
                </a:solidFill>
                <a:latin typeface="Times New Roman" pitchFamily="18" charset="0"/>
                <a:ea typeface="+mn-ea"/>
                <a:cs typeface="+mn-cs"/>
              </a:rPr>
              <a:t> business and serves as the basis for recording the combination in total. </a:t>
            </a:r>
          </a:p>
        </p:txBody>
      </p:sp>
      <p:sp>
        <p:nvSpPr>
          <p:cNvPr id="4" name="Slide Number Placeholder 3"/>
          <p:cNvSpPr>
            <a:spLocks noGrp="1"/>
          </p:cNvSpPr>
          <p:nvPr>
            <p:ph type="sldNum" sz="quarter" idx="10"/>
          </p:nvPr>
        </p:nvSpPr>
        <p:spPr/>
        <p:txBody>
          <a:bodyPr/>
          <a:lstStyle/>
          <a:p>
            <a:fld id="{AB245112-1916-48C8-8916-F852F9D4119B}" type="slidenum">
              <a:rPr lang="en-US" smtClean="0"/>
              <a:t>29</a:t>
            </a:fld>
            <a:endParaRPr lang="en-US"/>
          </a:p>
        </p:txBody>
      </p:sp>
    </p:spTree>
    <p:extLst>
      <p:ext uri="{BB962C8B-B14F-4D97-AF65-F5344CB8AC3E}">
        <p14:creationId xmlns:p14="http://schemas.microsoft.com/office/powerpoint/2010/main" val="25689486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itchFamily="18" charset="0"/>
                <a:ea typeface="+mn-ea"/>
                <a:cs typeface="+mn-cs"/>
              </a:rPr>
              <a:t>When the acquired firm’s legal status is dissolved in a business combination, the continuing firm takes direct ownership of the former firm’s assets and assumes its liabilities. Thus, the continuing firm will prepare a journal entry to record </a:t>
            </a:r>
          </a:p>
          <a:p>
            <a:pPr marL="171450" indent="-171450">
              <a:buFont typeface="Arial"/>
              <a:buChar char="•"/>
            </a:pPr>
            <a:r>
              <a:rPr lang="en-US" sz="1200" b="0" i="0" u="none" strike="noStrike" kern="1200" baseline="0" dirty="0">
                <a:solidFill>
                  <a:schemeClr val="tx1"/>
                </a:solidFill>
                <a:latin typeface="Times New Roman" pitchFamily="18" charset="0"/>
                <a:ea typeface="+mn-ea"/>
                <a:cs typeface="+mn-cs"/>
              </a:rPr>
              <a:t>The fair value of the consideration transferred by the acquiring firm to the former owners of the </a:t>
            </a:r>
            <a:r>
              <a:rPr lang="en-US" sz="1200" b="0" i="0" u="none" strike="noStrike" kern="1200" baseline="0" dirty="0" err="1">
                <a:solidFill>
                  <a:schemeClr val="tx1"/>
                </a:solidFill>
                <a:latin typeface="Times New Roman" pitchFamily="18" charset="0"/>
                <a:ea typeface="+mn-ea"/>
                <a:cs typeface="+mn-cs"/>
              </a:rPr>
              <a:t>acquiree</a:t>
            </a:r>
            <a:r>
              <a:rPr lang="en-US" sz="1200" b="0" i="0" u="none" strike="noStrike" kern="1200" baseline="0" dirty="0">
                <a:solidFill>
                  <a:schemeClr val="tx1"/>
                </a:solidFill>
                <a:latin typeface="Times New Roman" pitchFamily="18" charset="0"/>
                <a:ea typeface="+mn-ea"/>
                <a:cs typeface="+mn-cs"/>
              </a:rPr>
              <a:t> and </a:t>
            </a:r>
          </a:p>
          <a:p>
            <a:pPr marL="171450" indent="-171450">
              <a:buFont typeface="Arial"/>
              <a:buChar char="•"/>
            </a:pPr>
            <a:r>
              <a:rPr lang="en-US" sz="1200" b="0" i="0" u="none" strike="noStrike" kern="1200" baseline="0" dirty="0">
                <a:solidFill>
                  <a:schemeClr val="tx1"/>
                </a:solidFill>
                <a:latin typeface="Times New Roman" pitchFamily="18" charset="0"/>
                <a:ea typeface="+mn-ea"/>
                <a:cs typeface="+mn-cs"/>
              </a:rPr>
              <a:t>The identified assets acquired and liabilities assumed at their individual fair values. </a:t>
            </a:r>
          </a:p>
          <a:p>
            <a:pPr marL="171450" indent="-171450">
              <a:buFont typeface="Arial"/>
              <a:buChar char="•"/>
            </a:pPr>
            <a:endParaRPr lang="en-US" sz="1200" b="0" i="0" u="none" strike="noStrike" kern="1200" baseline="0" dirty="0">
              <a:solidFill>
                <a:schemeClr val="tx1"/>
              </a:solidFill>
              <a:latin typeface="Times New Roman" pitchFamily="18" charset="0"/>
              <a:ea typeface="+mn-ea"/>
              <a:cs typeface="+mn-cs"/>
            </a:endParaRPr>
          </a:p>
          <a:p>
            <a:r>
              <a:rPr lang="en-US" sz="1200" b="0" i="0" u="none" strike="noStrike" kern="1200" baseline="0" dirty="0">
                <a:solidFill>
                  <a:schemeClr val="tx1"/>
                </a:solidFill>
                <a:latin typeface="Times New Roman" pitchFamily="18" charset="0"/>
                <a:ea typeface="+mn-ea"/>
                <a:cs typeface="+mn-cs"/>
              </a:rPr>
              <a:t>However, the entry to record the combination further depends on the relation between the consideration transferred and the net amount of the fair values assigned to the identified assets acquired and liabilities assumed.</a:t>
            </a:r>
            <a:endParaRPr lang="en-US" sz="1200" b="0" u="none" dirty="0">
              <a:solidFill>
                <a:srgbClr val="002060"/>
              </a:solidFill>
            </a:endParaRP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30</a:t>
            </a:fld>
            <a:endParaRPr lang="en-US"/>
          </a:p>
        </p:txBody>
      </p:sp>
    </p:spTree>
    <p:extLst>
      <p:ext uri="{BB962C8B-B14F-4D97-AF65-F5344CB8AC3E}">
        <p14:creationId xmlns:p14="http://schemas.microsoft.com/office/powerpoint/2010/main" val="9000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LO 2-1: Discuss the motives for business combinations.</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4</a:t>
            </a:fld>
            <a:endParaRPr lang="en-US"/>
          </a:p>
        </p:txBody>
      </p:sp>
    </p:spTree>
    <p:extLst>
      <p:ext uri="{BB962C8B-B14F-4D97-AF65-F5344CB8AC3E}">
        <p14:creationId xmlns:p14="http://schemas.microsoft.com/office/powerpoint/2010/main" val="29276636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LO 2-6a: Prepare the journal entry to consolidate the accounts of a subsidiary if dissolution takes place.</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31</a:t>
            </a:fld>
            <a:endParaRPr lang="en-US"/>
          </a:p>
        </p:txBody>
      </p:sp>
    </p:spTree>
    <p:extLst>
      <p:ext uri="{BB962C8B-B14F-4D97-AF65-F5344CB8AC3E}">
        <p14:creationId xmlns:p14="http://schemas.microsoft.com/office/powerpoint/2010/main" val="5393868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Times New Roman" pitchFamily="18" charset="0"/>
                <a:ea typeface="+mn-ea"/>
                <a:cs typeface="+mn-cs"/>
              </a:rPr>
              <a:t>Because </a:t>
            </a:r>
            <a:r>
              <a:rPr lang="en-US" sz="1200" b="0" i="0" u="none" strike="noStrike" kern="1200" baseline="0" dirty="0" err="1">
                <a:solidFill>
                  <a:schemeClr val="tx1"/>
                </a:solidFill>
                <a:latin typeface="Times New Roman" pitchFamily="18" charset="0"/>
                <a:ea typeface="+mn-ea"/>
                <a:cs typeface="+mn-cs"/>
              </a:rPr>
              <a:t>Smallport</a:t>
            </a:r>
            <a:r>
              <a:rPr lang="en-US" sz="1200" b="0" i="0" u="none" strike="noStrike" kern="1200" baseline="0" dirty="0">
                <a:solidFill>
                  <a:schemeClr val="tx1"/>
                </a:solidFill>
                <a:latin typeface="Times New Roman" pitchFamily="18" charset="0"/>
                <a:ea typeface="+mn-ea"/>
                <a:cs typeface="+mn-cs"/>
              </a:rPr>
              <a:t> Company will be dissolved, </a:t>
            </a:r>
            <a:r>
              <a:rPr lang="en-US" sz="1200" b="0" i="0" u="none" strike="noStrike" kern="1200" baseline="0" dirty="0" err="1">
                <a:solidFill>
                  <a:schemeClr val="tx1"/>
                </a:solidFill>
                <a:latin typeface="Times New Roman" pitchFamily="18" charset="0"/>
                <a:ea typeface="+mn-ea"/>
                <a:cs typeface="+mn-cs"/>
              </a:rPr>
              <a:t>BigNet</a:t>
            </a:r>
            <a:r>
              <a:rPr lang="en-US" sz="1200" b="0" i="0" u="none" strike="noStrike" kern="1200" baseline="0" dirty="0">
                <a:solidFill>
                  <a:schemeClr val="tx1"/>
                </a:solidFill>
                <a:latin typeface="Times New Roman" pitchFamily="18" charset="0"/>
                <a:ea typeface="+mn-ea"/>
                <a:cs typeface="+mn-cs"/>
              </a:rPr>
              <a:t> (the surviving company) enters a journal entry in its financial records to record the combination. </a:t>
            </a:r>
            <a:r>
              <a:rPr lang="en-US" sz="1200" b="0" i="0" u="none" strike="noStrike" kern="1200" baseline="0" dirty="0" err="1">
                <a:solidFill>
                  <a:schemeClr val="tx1"/>
                </a:solidFill>
                <a:latin typeface="Times New Roman" pitchFamily="18" charset="0"/>
                <a:ea typeface="+mn-ea"/>
                <a:cs typeface="+mn-cs"/>
              </a:rPr>
              <a:t>BigNet</a:t>
            </a:r>
            <a:r>
              <a:rPr lang="en-US" sz="1200" b="0" i="0" u="none" strike="noStrike" kern="1200" baseline="0" dirty="0">
                <a:solidFill>
                  <a:schemeClr val="tx1"/>
                </a:solidFill>
                <a:latin typeface="Times New Roman" pitchFamily="18" charset="0"/>
                <a:ea typeface="+mn-ea"/>
                <a:cs typeface="+mn-cs"/>
              </a:rPr>
              <a:t> has directly acquired the assets and assumed the liabilities of </a:t>
            </a:r>
            <a:r>
              <a:rPr lang="en-US" sz="1200" b="0" i="0" u="none" strike="noStrike" kern="1200" baseline="0" dirty="0" err="1">
                <a:solidFill>
                  <a:schemeClr val="tx1"/>
                </a:solidFill>
                <a:latin typeface="Times New Roman" pitchFamily="18" charset="0"/>
                <a:ea typeface="+mn-ea"/>
                <a:cs typeface="+mn-cs"/>
              </a:rPr>
              <a:t>Smallport</a:t>
            </a:r>
            <a:r>
              <a:rPr lang="en-US" sz="1200" b="0" i="0" u="none" strike="noStrike" kern="1200" baseline="0" dirty="0">
                <a:solidFill>
                  <a:schemeClr val="tx1"/>
                </a:solidFill>
                <a:latin typeface="Times New Roman" pitchFamily="18" charset="0"/>
                <a:ea typeface="+mn-ea"/>
                <a:cs typeface="+mn-cs"/>
              </a:rPr>
              <a:t>. Under the acquisition method, </a:t>
            </a:r>
            <a:r>
              <a:rPr lang="en-US" sz="1200" b="0" i="0" u="none" strike="noStrike" kern="1200" baseline="0" dirty="0" err="1">
                <a:solidFill>
                  <a:schemeClr val="tx1"/>
                </a:solidFill>
                <a:latin typeface="Times New Roman" pitchFamily="18" charset="0"/>
                <a:ea typeface="+mn-ea"/>
                <a:cs typeface="+mn-cs"/>
              </a:rPr>
              <a:t>BigNet</a:t>
            </a:r>
            <a:r>
              <a:rPr lang="en-US" sz="1200" b="0" i="0" u="none" strike="noStrike" kern="1200" baseline="0" dirty="0">
                <a:solidFill>
                  <a:schemeClr val="tx1"/>
                </a:solidFill>
                <a:latin typeface="Times New Roman" pitchFamily="18" charset="0"/>
                <a:ea typeface="+mn-ea"/>
                <a:cs typeface="+mn-cs"/>
              </a:rPr>
              <a:t> records </a:t>
            </a:r>
            <a:r>
              <a:rPr lang="en-US" sz="1200" b="0" i="0" u="none" strike="noStrike" kern="1200" baseline="0" dirty="0" err="1">
                <a:solidFill>
                  <a:schemeClr val="tx1"/>
                </a:solidFill>
                <a:latin typeface="Times New Roman" pitchFamily="18" charset="0"/>
                <a:ea typeface="+mn-ea"/>
                <a:cs typeface="+mn-cs"/>
              </a:rPr>
              <a:t>Smallport’s</a:t>
            </a:r>
            <a:r>
              <a:rPr lang="en-US" sz="1200" b="0" i="0" u="none" strike="noStrike" kern="1200" baseline="0" dirty="0">
                <a:solidFill>
                  <a:schemeClr val="tx1"/>
                </a:solidFill>
                <a:latin typeface="Times New Roman" pitchFamily="18" charset="0"/>
                <a:ea typeface="+mn-ea"/>
                <a:cs typeface="+mn-cs"/>
              </a:rPr>
              <a:t> assets and liabilities at fair value, ignoring original book values. Revenue, expense, dividend, and equity accounts cannot be transferred to a parent and are not included in recording the business combination.</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32</a:t>
            </a:fld>
            <a:endParaRPr lang="en-US"/>
          </a:p>
        </p:txBody>
      </p:sp>
    </p:spTree>
    <p:extLst>
      <p:ext uri="{BB962C8B-B14F-4D97-AF65-F5344CB8AC3E}">
        <p14:creationId xmlns:p14="http://schemas.microsoft.com/office/powerpoint/2010/main" val="31934641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dirty="0" err="1">
                <a:solidFill>
                  <a:srgbClr val="002060"/>
                </a:solidFill>
              </a:rPr>
              <a:t>BigNet</a:t>
            </a:r>
            <a:r>
              <a:rPr lang="en-US" sz="1200" b="0" u="none" dirty="0">
                <a:solidFill>
                  <a:srgbClr val="002060"/>
                </a:solidFill>
              </a:rPr>
              <a:t> transfers to the owners of </a:t>
            </a:r>
            <a:r>
              <a:rPr lang="en-US" sz="1200" b="0" u="none" dirty="0" err="1">
                <a:solidFill>
                  <a:srgbClr val="002060"/>
                </a:solidFill>
              </a:rPr>
              <a:t>Smallport</a:t>
            </a:r>
            <a:r>
              <a:rPr lang="en-US" sz="1200" b="0" u="none" dirty="0">
                <a:solidFill>
                  <a:srgbClr val="002060"/>
                </a:solidFill>
              </a:rPr>
              <a:t> consideration of $1,000,000 in cash plus 20,000 shares of common stock with a fair value of $100 per share in exchange for ownership of the company. The consideration transferred from </a:t>
            </a:r>
            <a:r>
              <a:rPr lang="en-US" sz="1200" b="0" u="none" dirty="0" err="1">
                <a:solidFill>
                  <a:srgbClr val="002060"/>
                </a:solidFill>
              </a:rPr>
              <a:t>BigNet</a:t>
            </a:r>
            <a:r>
              <a:rPr lang="en-US" sz="1200" b="0" u="none" dirty="0">
                <a:solidFill>
                  <a:srgbClr val="002060"/>
                </a:solidFill>
              </a:rPr>
              <a:t> to </a:t>
            </a:r>
            <a:r>
              <a:rPr lang="en-US" sz="1200" b="0" u="none" dirty="0" err="1">
                <a:solidFill>
                  <a:srgbClr val="002060"/>
                </a:solidFill>
              </a:rPr>
              <a:t>Smallport</a:t>
            </a:r>
            <a:r>
              <a:rPr lang="en-US" sz="1200" b="0" u="none" dirty="0">
                <a:solidFill>
                  <a:srgbClr val="002060"/>
                </a:solidFill>
              </a:rPr>
              <a:t> results in an excess amount exchanged over the fair value of the net assets acquired.</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34</a:t>
            </a:fld>
            <a:endParaRPr lang="en-US"/>
          </a:p>
        </p:txBody>
      </p:sp>
    </p:spTree>
    <p:extLst>
      <p:ext uri="{BB962C8B-B14F-4D97-AF65-F5344CB8AC3E}">
        <p14:creationId xmlns:p14="http://schemas.microsoft.com/office/powerpoint/2010/main" val="35355927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Returning to </a:t>
            </a:r>
            <a:r>
              <a:rPr lang="en-US" dirty="0" err="1"/>
              <a:t>BigNet’s</a:t>
            </a:r>
            <a:r>
              <a:rPr lang="en-US" dirty="0"/>
              <a:t> $3,000,000 consideration, $450,000 is in excess of the fair value of </a:t>
            </a:r>
            <a:r>
              <a:rPr lang="en-US" dirty="0" err="1"/>
              <a:t>Smallport’s</a:t>
            </a:r>
            <a:r>
              <a:rPr lang="en-US" dirty="0"/>
              <a:t> net assets. Thus, goodwill of that amount is entered into </a:t>
            </a:r>
            <a:r>
              <a:rPr lang="en-US" dirty="0" err="1"/>
              <a:t>BigNet’s</a:t>
            </a:r>
            <a:r>
              <a:rPr lang="en-US" dirty="0"/>
              <a:t> accounting system along with the fair value of each individual asset and liability. </a:t>
            </a:r>
            <a:r>
              <a:rPr lang="en-US" dirty="0" err="1"/>
              <a:t>BigNet</a:t>
            </a:r>
            <a:r>
              <a:rPr lang="en-US" dirty="0"/>
              <a:t> makes the journal entry at the date of acquisition</a:t>
            </a:r>
            <a:r>
              <a:rPr lang="en-US" baseline="0" dirty="0"/>
              <a:t> as shown.</a:t>
            </a:r>
            <a:endParaRPr lang="en-US" dirty="0"/>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35</a:t>
            </a:fld>
            <a:endParaRPr lang="en-US"/>
          </a:p>
        </p:txBody>
      </p:sp>
    </p:spTree>
    <p:extLst>
      <p:ext uri="{BB962C8B-B14F-4D97-AF65-F5344CB8AC3E}">
        <p14:creationId xmlns:p14="http://schemas.microsoft.com/office/powerpoint/2010/main" val="14519879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bargain purchase</a:t>
            </a:r>
            <a:r>
              <a:rPr lang="en-US" baseline="0" dirty="0"/>
              <a:t> is when t</a:t>
            </a:r>
            <a:r>
              <a:rPr lang="en-US" dirty="0"/>
              <a:t>he fair value of the consideration transferred by the acquirer is less than the fair value received in an acquisition.</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A consequence of implementing a fair-value concept to acquisition accounting is the recognition of an unrealized gain on the bargain purchase. A criticism of the gain recognition is that the acquirer recognizes profit from a buying activity that occurs prior to traditional accrual measures of earned income (i.e., selling activity). Nonetheless, an exception to the general rule of recording business acquisitions at fair value of the consideration transferred occurs in the rare circumstance of a bargain purchase. Thus, in a bargain purchase, the fair values of the assets received and all liabilities assumed in a business combination are considered more relevant for asset valuation than the consideration transferred.</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37</a:t>
            </a:fld>
            <a:endParaRPr lang="en-US"/>
          </a:p>
        </p:txBody>
      </p:sp>
    </p:spTree>
    <p:extLst>
      <p:ext uri="{BB962C8B-B14F-4D97-AF65-F5344CB8AC3E}">
        <p14:creationId xmlns:p14="http://schemas.microsoft.com/office/powerpoint/2010/main" val="33074549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BigNet</a:t>
            </a:r>
            <a:r>
              <a:rPr lang="en-US" dirty="0"/>
              <a:t> transfers consideration of $2,000,000 to the owners of </a:t>
            </a:r>
            <a:r>
              <a:rPr lang="en-US" dirty="0" err="1"/>
              <a:t>Smallport</a:t>
            </a:r>
            <a:r>
              <a:rPr lang="en-US" dirty="0"/>
              <a:t> in exchange for their business. </a:t>
            </a:r>
            <a:r>
              <a:rPr lang="en-US" dirty="0" err="1"/>
              <a:t>BigNet</a:t>
            </a:r>
            <a:r>
              <a:rPr lang="en-US" dirty="0"/>
              <a:t> conveys no cash and issues 20,000 shares of $10 par common stock that has a $100 per share fair value. The consideration transferred from </a:t>
            </a:r>
            <a:r>
              <a:rPr lang="en-US" dirty="0" err="1"/>
              <a:t>BigNet</a:t>
            </a:r>
            <a:r>
              <a:rPr lang="en-US" dirty="0"/>
              <a:t> to </a:t>
            </a:r>
            <a:r>
              <a:rPr lang="en-US" dirty="0" err="1"/>
              <a:t>Smallport</a:t>
            </a:r>
            <a:r>
              <a:rPr lang="en-US" dirty="0"/>
              <a:t> results in a gain on bargain purchase.</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38</a:t>
            </a:fld>
            <a:endParaRPr lang="en-US"/>
          </a:p>
        </p:txBody>
      </p:sp>
    </p:spTree>
    <p:extLst>
      <p:ext uri="{BB962C8B-B14F-4D97-AF65-F5344CB8AC3E}">
        <p14:creationId xmlns:p14="http://schemas.microsoft.com/office/powerpoint/2010/main" val="19561499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LO 2-6b: Prepare the journal entry to record the various related costs involved in a business combination.</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39</a:t>
            </a:fld>
            <a:endParaRPr lang="en-US"/>
          </a:p>
        </p:txBody>
      </p:sp>
    </p:spTree>
    <p:extLst>
      <p:ext uri="{BB962C8B-B14F-4D97-AF65-F5344CB8AC3E}">
        <p14:creationId xmlns:p14="http://schemas.microsoft.com/office/powerpoint/2010/main" val="37403729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Times New Roman" pitchFamily="18" charset="0"/>
                <a:ea typeface="+mn-ea"/>
                <a:cs typeface="+mn-cs"/>
              </a:rPr>
              <a:t>Three additional categories of costs typically accompany business combinations, regardless of whether dissolution takes place. First, firms often engage attorneys, accountants, investment bankers, and other professionals for combination-related services. The acquisition method does not consider such expenditures as part of the fair value received by the acquirer. Therefore, professional service fees are expensed in the period incurred. The second category concerns an acquiring firm’s internal costs. Examples include secretarial and management time allocated to the acquisition activity. Such indirect costs are reported as current year expenses, too. Finally, amounts incurred to register and issue securities in connection with a business combination simply reduce the otherwise determinable fair value of those securities. Exhibit 2.5 summarizes the three categories of related payments that accompany a business combination and their respective accounting treatments. </a:t>
            </a:r>
            <a:endParaRPr lang="en-US" dirty="0"/>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40</a:t>
            </a:fld>
            <a:endParaRPr lang="en-US"/>
          </a:p>
        </p:txBody>
      </p:sp>
    </p:spTree>
    <p:extLst>
      <p:ext uri="{BB962C8B-B14F-4D97-AF65-F5344CB8AC3E}">
        <p14:creationId xmlns:p14="http://schemas.microsoft.com/office/powerpoint/2010/main" val="30990452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41</a:t>
            </a:fld>
            <a:endParaRPr lang="en-US"/>
          </a:p>
        </p:txBody>
      </p:sp>
    </p:spTree>
    <p:extLst>
      <p:ext uri="{BB962C8B-B14F-4D97-AF65-F5344CB8AC3E}">
        <p14:creationId xmlns:p14="http://schemas.microsoft.com/office/powerpoint/2010/main" val="30990452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Times New Roman" pitchFamily="18" charset="0"/>
                <a:ea typeface="+mn-ea"/>
                <a:cs typeface="+mn-cs"/>
              </a:rPr>
              <a:t>Following the acquisition method, regardless of whether dissolution occurs or separate incorporation is maintained, </a:t>
            </a:r>
            <a:r>
              <a:rPr lang="en-US" sz="1200" b="0" i="0" u="none" strike="noStrike" kern="1200" baseline="0" dirty="0" err="1">
                <a:solidFill>
                  <a:schemeClr val="tx1"/>
                </a:solidFill>
                <a:latin typeface="Times New Roman" pitchFamily="18" charset="0"/>
                <a:ea typeface="+mn-ea"/>
                <a:cs typeface="+mn-cs"/>
              </a:rPr>
              <a:t>BigNet</a:t>
            </a:r>
            <a:r>
              <a:rPr lang="en-US" sz="1200" b="0" i="0" u="none" strike="noStrike" kern="1200" baseline="0" dirty="0">
                <a:solidFill>
                  <a:schemeClr val="tx1"/>
                </a:solidFill>
                <a:latin typeface="Times New Roman" pitchFamily="18" charset="0"/>
                <a:ea typeface="+mn-ea"/>
                <a:cs typeface="+mn-cs"/>
              </a:rPr>
              <a:t> would record these transactions as shown.</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42</a:t>
            </a:fld>
            <a:endParaRPr lang="en-US"/>
          </a:p>
        </p:txBody>
      </p:sp>
    </p:spTree>
    <p:extLst>
      <p:ext uri="{BB962C8B-B14F-4D97-AF65-F5344CB8AC3E}">
        <p14:creationId xmlns:p14="http://schemas.microsoft.com/office/powerpoint/2010/main" val="3076642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itchFamily="18" charset="0"/>
                <a:ea typeface="+mn-ea"/>
                <a:cs typeface="+mn-cs"/>
              </a:rPr>
              <a:t>Although no two business combinations are exactly alike, many share one or more of the following characteristics that potentially enhance profitability: </a:t>
            </a:r>
          </a:p>
          <a:p>
            <a:pPr marL="171450" indent="-171450">
              <a:buFont typeface="Arial"/>
              <a:buChar char="•"/>
            </a:pPr>
            <a:r>
              <a:rPr lang="en-US" sz="1200" b="0" i="0" u="none" strike="noStrike" kern="1200" baseline="0" dirty="0">
                <a:solidFill>
                  <a:schemeClr val="tx1"/>
                </a:solidFill>
                <a:latin typeface="Times New Roman" pitchFamily="18" charset="0"/>
                <a:ea typeface="+mn-ea"/>
                <a:cs typeface="+mn-cs"/>
              </a:rPr>
              <a:t>Vertical integration of one firm’s output and another firm’s distribution or further processing. </a:t>
            </a:r>
          </a:p>
          <a:p>
            <a:pPr marL="171450" indent="-171450">
              <a:buFont typeface="Arial"/>
              <a:buChar char="•"/>
            </a:pPr>
            <a:r>
              <a:rPr lang="en-US" sz="1200" b="0" i="0" u="none" strike="noStrike" kern="1200" baseline="0" dirty="0">
                <a:solidFill>
                  <a:schemeClr val="tx1"/>
                </a:solidFill>
                <a:latin typeface="Times New Roman" pitchFamily="18" charset="0"/>
                <a:ea typeface="+mn-ea"/>
                <a:cs typeface="+mn-cs"/>
              </a:rPr>
              <a:t>Cost savings through elimination of duplicate facilities and staff. </a:t>
            </a:r>
          </a:p>
          <a:p>
            <a:pPr marL="171450" indent="-171450">
              <a:buFont typeface="Arial"/>
              <a:buChar char="•"/>
            </a:pPr>
            <a:r>
              <a:rPr lang="en-US" sz="1200" b="0" i="0" u="none" strike="noStrike" kern="1200" baseline="0" dirty="0">
                <a:solidFill>
                  <a:schemeClr val="tx1"/>
                </a:solidFill>
                <a:latin typeface="Times New Roman" pitchFamily="18" charset="0"/>
                <a:ea typeface="+mn-ea"/>
                <a:cs typeface="+mn-cs"/>
              </a:rPr>
              <a:t>Quick entry for new and existing products into domestic and foreign markets. </a:t>
            </a:r>
          </a:p>
          <a:p>
            <a:pPr marL="171450" indent="-171450">
              <a:buFont typeface="Arial"/>
              <a:buChar char="•"/>
            </a:pPr>
            <a:r>
              <a:rPr lang="en-US" sz="1200" b="0" i="0" u="none" strike="noStrike" kern="1200" baseline="0" dirty="0">
                <a:solidFill>
                  <a:schemeClr val="tx1"/>
                </a:solidFill>
                <a:latin typeface="Times New Roman" pitchFamily="18" charset="0"/>
                <a:ea typeface="+mn-ea"/>
                <a:cs typeface="+mn-cs"/>
              </a:rPr>
              <a:t>Economies of scale allowing greater efficiency and negotiating power. </a:t>
            </a:r>
          </a:p>
          <a:p>
            <a:pPr marL="171450" indent="-171450">
              <a:buFont typeface="Arial"/>
              <a:buChar char="•"/>
            </a:pPr>
            <a:r>
              <a:rPr lang="en-US" sz="1200" b="0" i="0" u="none" strike="noStrike" kern="1200" baseline="0" dirty="0">
                <a:solidFill>
                  <a:schemeClr val="tx1"/>
                </a:solidFill>
                <a:latin typeface="Times New Roman" pitchFamily="18" charset="0"/>
                <a:ea typeface="+mn-ea"/>
                <a:cs typeface="+mn-cs"/>
              </a:rPr>
              <a:t>The ability to access financing at more attractive rates. As firm size increases, negotiating power with financial institutions can increase also. </a:t>
            </a:r>
          </a:p>
          <a:p>
            <a:pPr marL="171450" indent="-171450">
              <a:buFont typeface="Arial"/>
              <a:buChar char="•"/>
            </a:pPr>
            <a:r>
              <a:rPr lang="en-US" sz="1200" b="0" i="0" u="none" strike="noStrike" kern="1200" baseline="0" dirty="0">
                <a:solidFill>
                  <a:schemeClr val="tx1"/>
                </a:solidFill>
                <a:latin typeface="Times New Roman" pitchFamily="18" charset="0"/>
                <a:ea typeface="+mn-ea"/>
                <a:cs typeface="+mn-cs"/>
              </a:rPr>
              <a:t>Diversification of business risk. </a:t>
            </a:r>
          </a:p>
          <a:p>
            <a:endParaRPr lang="en-US" sz="1200" b="0" i="0" u="none" strike="noStrike" kern="1200" baseline="0" dirty="0">
              <a:solidFill>
                <a:schemeClr val="tx1"/>
              </a:solidFill>
              <a:latin typeface="Times New Roman" pitchFamily="18" charset="0"/>
              <a:ea typeface="+mn-ea"/>
              <a:cs typeface="+mn-cs"/>
            </a:endParaRPr>
          </a:p>
          <a:p>
            <a:r>
              <a:rPr lang="en-US" sz="1200" b="0" i="0" u="none" strike="noStrike" kern="1200" baseline="0" dirty="0">
                <a:solidFill>
                  <a:schemeClr val="tx1"/>
                </a:solidFill>
                <a:latin typeface="Times New Roman" pitchFamily="18" charset="0"/>
                <a:ea typeface="+mn-ea"/>
                <a:cs typeface="+mn-cs"/>
              </a:rPr>
              <a:t>Business combinations also occur because many firms seek the continuous expansion of their organizations, often into diversified areas.</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5</a:t>
            </a:fld>
            <a:endParaRPr lang="en-US"/>
          </a:p>
        </p:txBody>
      </p:sp>
    </p:spTree>
    <p:extLst>
      <p:ext uri="{BB962C8B-B14F-4D97-AF65-F5344CB8AC3E}">
        <p14:creationId xmlns:p14="http://schemas.microsoft.com/office/powerpoint/2010/main" val="30306852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LO 2-6c:</a:t>
            </a:r>
            <a:r>
              <a:rPr lang="en-US" baseline="0" dirty="0"/>
              <a:t> </a:t>
            </a:r>
            <a:r>
              <a:rPr lang="en-US" dirty="0"/>
              <a:t>Prepare the journal entry to record a business combination when the acquired firm retains its separate existence.</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43</a:t>
            </a:fld>
            <a:endParaRPr lang="en-US"/>
          </a:p>
        </p:txBody>
      </p:sp>
    </p:spTree>
    <p:extLst>
      <p:ext uri="{BB962C8B-B14F-4D97-AF65-F5344CB8AC3E}">
        <p14:creationId xmlns:p14="http://schemas.microsoft.com/office/powerpoint/2010/main" val="1762924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000036"/>
              </a:buClr>
            </a:pPr>
            <a:r>
              <a:rPr lang="en-US" b="0" u="none" dirty="0">
                <a:solidFill>
                  <a:srgbClr val="002060"/>
                </a:solidFill>
              </a:rPr>
              <a:t>Several significant differences are evident in combinations in which each company remains a legally incorporated separate entity. Most noticeably, the consolidation of the financial information is only simulated; the acquiring company does not physically record the acquired assets and liabilities. Because dissolution does not occur, each company maintains independent record-keeping. To facilitate the preparation of consolidated financial statements, a worksheet and consolidation entries are employed using data gathered from these separate companies.</a:t>
            </a:r>
          </a:p>
          <a:p>
            <a:pPr>
              <a:buClr>
                <a:srgbClr val="000036"/>
              </a:buClr>
            </a:pPr>
            <a:endParaRPr lang="en-US" b="0" u="none" dirty="0">
              <a:solidFill>
                <a:srgbClr val="002060"/>
              </a:solidFill>
            </a:endParaRPr>
          </a:p>
          <a:p>
            <a:pPr>
              <a:buClr>
                <a:srgbClr val="000036"/>
              </a:buClr>
            </a:pPr>
            <a:r>
              <a:rPr lang="en-US" b="0" u="none" dirty="0">
                <a:solidFill>
                  <a:srgbClr val="002060"/>
                </a:solidFill>
              </a:rPr>
              <a:t>A worksheet provides the structure for generating financial reports for the single economic entity. An integral part of this process employs consolidation worksheet entries that either adjust or eliminate various account balances of the parent and subsidiary. These adjustments and eliminations are entered on the worksheet to produce consolidated statements as if the financial records had been physically combined. Because no actual union occurs, neither company ever records consolidation worksheet entries in its journals. Instead, these adjustments and eliminations appear solely on the worksheet to derive consolidated balances for financial reporting purposes. </a:t>
            </a:r>
            <a:endParaRPr lang="en-US" dirty="0"/>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44</a:t>
            </a:fld>
            <a:endParaRPr lang="en-US"/>
          </a:p>
        </p:txBody>
      </p:sp>
    </p:spTree>
    <p:extLst>
      <p:ext uri="{BB962C8B-B14F-4D97-AF65-F5344CB8AC3E}">
        <p14:creationId xmlns:p14="http://schemas.microsoft.com/office/powerpoint/2010/main" val="73593801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45</a:t>
            </a:fld>
            <a:endParaRPr lang="en-US"/>
          </a:p>
        </p:txBody>
      </p:sp>
    </p:spTree>
    <p:extLst>
      <p:ext uri="{BB962C8B-B14F-4D97-AF65-F5344CB8AC3E}">
        <p14:creationId xmlns:p14="http://schemas.microsoft.com/office/powerpoint/2010/main" val="7359380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itchFamily="18" charset="0"/>
                <a:ea typeface="+mn-ea"/>
                <a:cs typeface="+mn-cs"/>
              </a:rPr>
              <a:t>Assume that </a:t>
            </a:r>
            <a:r>
              <a:rPr lang="en-US" sz="1200" b="0" i="0" u="none" strike="noStrike" kern="1200" baseline="0" dirty="0" err="1">
                <a:solidFill>
                  <a:schemeClr val="tx1"/>
                </a:solidFill>
                <a:latin typeface="Times New Roman" pitchFamily="18" charset="0"/>
                <a:ea typeface="+mn-ea"/>
                <a:cs typeface="+mn-cs"/>
              </a:rPr>
              <a:t>BigNet</a:t>
            </a:r>
            <a:r>
              <a:rPr lang="en-US" sz="1200" b="0" i="0" u="none" strike="noStrike" kern="1200" baseline="0" dirty="0">
                <a:solidFill>
                  <a:schemeClr val="tx1"/>
                </a:solidFill>
                <a:latin typeface="Times New Roman" pitchFamily="18" charset="0"/>
                <a:ea typeface="+mn-ea"/>
                <a:cs typeface="+mn-cs"/>
              </a:rPr>
              <a:t> acquires </a:t>
            </a:r>
            <a:r>
              <a:rPr lang="en-US" sz="1200" b="0" i="0" u="none" strike="noStrike" kern="1200" baseline="0" dirty="0" err="1">
                <a:solidFill>
                  <a:schemeClr val="tx1"/>
                </a:solidFill>
                <a:latin typeface="Times New Roman" pitchFamily="18" charset="0"/>
                <a:ea typeface="+mn-ea"/>
                <a:cs typeface="+mn-cs"/>
              </a:rPr>
              <a:t>Smallport</a:t>
            </a:r>
            <a:r>
              <a:rPr lang="en-US" sz="1200" b="0" i="0" u="none" strike="noStrike" kern="1200" baseline="0" dirty="0">
                <a:solidFill>
                  <a:schemeClr val="tx1"/>
                </a:solidFill>
                <a:latin typeface="Times New Roman" pitchFamily="18" charset="0"/>
                <a:ea typeface="+mn-ea"/>
                <a:cs typeface="+mn-cs"/>
              </a:rPr>
              <a:t> Company on December 31 by issuing 26,000 shares of $10 par value common stock valued at $100 per share (or $2,600,000 in total). </a:t>
            </a:r>
            <a:r>
              <a:rPr lang="en-US" sz="1200" b="0" i="0" u="none" strike="noStrike" kern="1200" baseline="0" dirty="0" err="1">
                <a:solidFill>
                  <a:schemeClr val="tx1"/>
                </a:solidFill>
                <a:latin typeface="Times New Roman" pitchFamily="18" charset="0"/>
                <a:ea typeface="+mn-ea"/>
                <a:cs typeface="+mn-cs"/>
              </a:rPr>
              <a:t>BigNet</a:t>
            </a:r>
            <a:r>
              <a:rPr lang="en-US" sz="1200" b="0" i="0" u="none" strike="noStrike" kern="1200" baseline="0" dirty="0">
                <a:solidFill>
                  <a:schemeClr val="tx1"/>
                </a:solidFill>
                <a:latin typeface="Times New Roman" pitchFamily="18" charset="0"/>
                <a:ea typeface="+mn-ea"/>
                <a:cs typeface="+mn-cs"/>
              </a:rPr>
              <a:t> pays fees of $40,000 to a third party for its assistance in arranging the transaction.</a:t>
            </a:r>
          </a:p>
          <a:p>
            <a:endParaRPr lang="en-US" sz="1200" b="0" i="0" u="none" strike="noStrike" kern="1200" baseline="0" dirty="0">
              <a:solidFill>
                <a:schemeClr val="tx1"/>
              </a:solidFill>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Times New Roman" pitchFamily="18" charset="0"/>
                <a:ea typeface="+mn-ea"/>
                <a:cs typeface="+mn-cs"/>
              </a:rPr>
              <a:t>Then, to settle a difference of opinion regarding </a:t>
            </a:r>
            <a:r>
              <a:rPr lang="en-US" sz="1200" b="0" i="0" u="none" strike="noStrike" kern="1200" baseline="0" dirty="0" err="1">
                <a:solidFill>
                  <a:schemeClr val="tx1"/>
                </a:solidFill>
                <a:latin typeface="Times New Roman" pitchFamily="18" charset="0"/>
                <a:ea typeface="+mn-ea"/>
                <a:cs typeface="+mn-cs"/>
              </a:rPr>
              <a:t>Smallport’s</a:t>
            </a:r>
            <a:r>
              <a:rPr lang="en-US" sz="1200" b="0" i="0" u="none" strike="noStrike" kern="1200" baseline="0" dirty="0">
                <a:solidFill>
                  <a:schemeClr val="tx1"/>
                </a:solidFill>
                <a:latin typeface="Times New Roman" pitchFamily="18" charset="0"/>
                <a:ea typeface="+mn-ea"/>
                <a:cs typeface="+mn-cs"/>
              </a:rPr>
              <a:t> fair value, </a:t>
            </a:r>
            <a:r>
              <a:rPr lang="en-US" sz="1200" b="0" i="0" u="none" strike="noStrike" kern="1200" baseline="0" dirty="0" err="1">
                <a:solidFill>
                  <a:schemeClr val="tx1"/>
                </a:solidFill>
                <a:latin typeface="Times New Roman" pitchFamily="18" charset="0"/>
                <a:ea typeface="+mn-ea"/>
                <a:cs typeface="+mn-cs"/>
              </a:rPr>
              <a:t>BigNet</a:t>
            </a:r>
            <a:r>
              <a:rPr lang="en-US" sz="1200" b="0" i="0" u="none" strike="noStrike" kern="1200" baseline="0" dirty="0">
                <a:solidFill>
                  <a:schemeClr val="tx1"/>
                </a:solidFill>
                <a:latin typeface="Times New Roman" pitchFamily="18" charset="0"/>
                <a:ea typeface="+mn-ea"/>
                <a:cs typeface="+mn-cs"/>
              </a:rPr>
              <a:t> promises to pay an additional $83,200 to the former owners if </a:t>
            </a:r>
            <a:r>
              <a:rPr lang="en-US" sz="1200" b="0" i="0" u="none" strike="noStrike" kern="1200" baseline="0" dirty="0" err="1">
                <a:solidFill>
                  <a:schemeClr val="tx1"/>
                </a:solidFill>
                <a:latin typeface="Times New Roman" pitchFamily="18" charset="0"/>
                <a:ea typeface="+mn-ea"/>
                <a:cs typeface="+mn-cs"/>
              </a:rPr>
              <a:t>Smallport’s</a:t>
            </a:r>
            <a:r>
              <a:rPr lang="en-US" sz="1200" b="0" i="0" u="none" strike="noStrike" kern="1200" baseline="0" dirty="0">
                <a:solidFill>
                  <a:schemeClr val="tx1"/>
                </a:solidFill>
                <a:latin typeface="Times New Roman" pitchFamily="18" charset="0"/>
                <a:ea typeface="+mn-ea"/>
                <a:cs typeface="+mn-cs"/>
              </a:rPr>
              <a:t> earnings exceed $300,000 during the next annual period. </a:t>
            </a:r>
            <a:r>
              <a:rPr lang="en-US" sz="1200" b="0" i="0" u="none" strike="noStrike" kern="1200" baseline="0" dirty="0" err="1">
                <a:solidFill>
                  <a:schemeClr val="tx1"/>
                </a:solidFill>
                <a:latin typeface="Times New Roman" pitchFamily="18" charset="0"/>
                <a:ea typeface="+mn-ea"/>
                <a:cs typeface="+mn-cs"/>
              </a:rPr>
              <a:t>BigNet</a:t>
            </a:r>
            <a:r>
              <a:rPr lang="en-US" sz="1200" b="0" i="0" u="none" strike="noStrike" kern="1200" baseline="0" dirty="0">
                <a:solidFill>
                  <a:schemeClr val="tx1"/>
                </a:solidFill>
                <a:latin typeface="Times New Roman" pitchFamily="18" charset="0"/>
                <a:ea typeface="+mn-ea"/>
                <a:cs typeface="+mn-cs"/>
              </a:rPr>
              <a:t> estimates a 25 percent probability that the $83,200 contingent payment will be required. A discount rate of 4 percent (to represent the time value of money) yields an expected present value of $20,000 for the contingent liability ($83,200 × 25% × 0.961538). The fair-value approach of the acquisition method views such contingent payments as part of the consideration transferred. According to this view, contingencies have value to those who receive the consideration and represent measurable obligations of the acquirer. (The ASC [805-30-35-1] notes several reasons for contingent consideration including meeting an earnings target, reaching a specified share price, or reaching a milestone on a research and development project.) Therefore, the fair value of the consideration transferred in this example consists of the following two elements:</a:t>
            </a:r>
          </a:p>
          <a:p>
            <a:endParaRPr lang="en-US" sz="1200" b="0" i="0" u="none" strike="noStrike" kern="1200" baseline="0" dirty="0">
              <a:solidFill>
                <a:schemeClr val="tx1"/>
              </a:solidFill>
              <a:latin typeface="Times New Roman" pitchFamily="18" charset="0"/>
              <a:ea typeface="+mn-ea"/>
              <a:cs typeface="+mn-cs"/>
            </a:endParaRPr>
          </a:p>
          <a:p>
            <a:r>
              <a:rPr lang="en-US" sz="1200" b="0" i="0" u="none" strike="noStrike" kern="1200" baseline="0" dirty="0">
                <a:solidFill>
                  <a:schemeClr val="tx1"/>
                </a:solidFill>
                <a:latin typeface="Times New Roman" pitchFamily="18" charset="0"/>
                <a:ea typeface="+mn-ea"/>
                <a:cs typeface="+mn-cs"/>
              </a:rPr>
              <a:t>Fair value of securities issued by </a:t>
            </a:r>
            <a:r>
              <a:rPr lang="en-US" sz="1200" b="0" i="0" u="none" strike="noStrike" kern="1200" baseline="0" dirty="0" err="1">
                <a:solidFill>
                  <a:schemeClr val="tx1"/>
                </a:solidFill>
                <a:latin typeface="Times New Roman" pitchFamily="18" charset="0"/>
                <a:ea typeface="+mn-ea"/>
                <a:cs typeface="+mn-cs"/>
              </a:rPr>
              <a:t>BigNet</a:t>
            </a:r>
            <a:r>
              <a:rPr lang="en-US" sz="1200" b="0" i="0" u="none" strike="noStrike" kern="1200" baseline="0" dirty="0">
                <a:solidFill>
                  <a:schemeClr val="tx1"/>
                </a:solidFill>
                <a:latin typeface="Times New Roman" pitchFamily="18" charset="0"/>
                <a:ea typeface="+mn-ea"/>
                <a:cs typeface="+mn-cs"/>
              </a:rPr>
              <a:t>.....................  $2,600,000</a:t>
            </a:r>
          </a:p>
          <a:p>
            <a:r>
              <a:rPr lang="en-US" sz="1200" b="0" i="0" u="none" strike="noStrike" kern="1200" baseline="0" dirty="0">
                <a:solidFill>
                  <a:schemeClr val="tx1"/>
                </a:solidFill>
                <a:latin typeface="Times New Roman" pitchFamily="18" charset="0"/>
                <a:ea typeface="+mn-ea"/>
                <a:cs typeface="+mn-cs"/>
              </a:rPr>
              <a:t>Fair value of contingent performance liability .............          20,000</a:t>
            </a:r>
          </a:p>
          <a:p>
            <a:r>
              <a:rPr lang="en-US" sz="1200" b="0" i="0" u="none" strike="noStrike" kern="1200" baseline="0" dirty="0">
                <a:solidFill>
                  <a:schemeClr val="tx1"/>
                </a:solidFill>
                <a:latin typeface="Times New Roman" pitchFamily="18" charset="0"/>
                <a:ea typeface="+mn-ea"/>
                <a:cs typeface="+mn-cs"/>
              </a:rPr>
              <a:t>Total fair value of consideration transferred.................  $2,620,000</a:t>
            </a:r>
            <a:endParaRPr lang="en-US" dirty="0"/>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46</a:t>
            </a:fld>
            <a:endParaRPr lang="en-US"/>
          </a:p>
        </p:txBody>
      </p:sp>
    </p:spTree>
    <p:extLst>
      <p:ext uri="{BB962C8B-B14F-4D97-AF65-F5344CB8AC3E}">
        <p14:creationId xmlns:p14="http://schemas.microsoft.com/office/powerpoint/2010/main" val="51516086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Although the assets and liabilities are not transferred, </a:t>
            </a:r>
            <a:r>
              <a:rPr lang="en-US" dirty="0" err="1"/>
              <a:t>BigNet</a:t>
            </a:r>
            <a:r>
              <a:rPr lang="en-US" dirty="0"/>
              <a:t> must still record the consideration provided to </a:t>
            </a:r>
            <a:r>
              <a:rPr lang="en-US" dirty="0" err="1"/>
              <a:t>Smallport’s</a:t>
            </a:r>
            <a:r>
              <a:rPr lang="en-US" dirty="0"/>
              <a:t> owners. When the subsidiary remains separate, the parent establishes an investment account that initially reflects the acquired firm’s acquisition-date fair value. Because </a:t>
            </a:r>
            <a:r>
              <a:rPr lang="en-US" dirty="0" err="1"/>
              <a:t>Smallport</a:t>
            </a:r>
            <a:r>
              <a:rPr lang="en-US" dirty="0"/>
              <a:t> maintains its separate identity, </a:t>
            </a:r>
            <a:r>
              <a:rPr lang="en-US" dirty="0" err="1"/>
              <a:t>BigNet</a:t>
            </a:r>
            <a:r>
              <a:rPr lang="en-US" dirty="0"/>
              <a:t> prepares the journal entries on its books to record the business combination</a:t>
            </a:r>
            <a:r>
              <a:rPr lang="en-US" baseline="0" dirty="0"/>
              <a:t> as shown.</a:t>
            </a:r>
            <a:endParaRPr lang="en-US" dirty="0"/>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48</a:t>
            </a:fld>
            <a:endParaRPr lang="en-US"/>
          </a:p>
        </p:txBody>
      </p:sp>
    </p:spTree>
    <p:extLst>
      <p:ext uri="{BB962C8B-B14F-4D97-AF65-F5344CB8AC3E}">
        <p14:creationId xmlns:p14="http://schemas.microsoft.com/office/powerpoint/2010/main" val="269241996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LO 2-7: </a:t>
            </a:r>
            <a:r>
              <a:rPr lang="en-US" sz="1200" dirty="0"/>
              <a:t>Prepare a worksheet to consolidate the financial statements of two companies that form a business combination in the absence of dissolution.</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50</a:t>
            </a:fld>
            <a:endParaRPr lang="en-US"/>
          </a:p>
        </p:txBody>
      </p:sp>
    </p:spTree>
    <p:extLst>
      <p:ext uri="{BB962C8B-B14F-4D97-AF65-F5344CB8AC3E}">
        <p14:creationId xmlns:p14="http://schemas.microsoft.com/office/powerpoint/2010/main" val="42163519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 worksheet can be prepared on the date of acquisition to arrive at consolidated totals for this combination. The entire process consists of six steps.</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51</a:t>
            </a:fld>
            <a:endParaRPr lang="en-US"/>
          </a:p>
        </p:txBody>
      </p:sp>
    </p:spTree>
    <p:extLst>
      <p:ext uri="{BB962C8B-B14F-4D97-AF65-F5344CB8AC3E}">
        <p14:creationId xmlns:p14="http://schemas.microsoft.com/office/powerpoint/2010/main" val="118921078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000036"/>
              </a:buClr>
            </a:pPr>
            <a:r>
              <a:rPr lang="en-US" b="0" u="none" dirty="0">
                <a:solidFill>
                  <a:srgbClr val="002060"/>
                </a:solidFill>
              </a:rPr>
              <a:t>Consolidation worksheet entries (adjustments and eliminations) are entered on the worksheet only. </a:t>
            </a:r>
          </a:p>
          <a:p>
            <a:pPr>
              <a:buClr>
                <a:srgbClr val="000036"/>
              </a:buClr>
            </a:pPr>
            <a:endParaRPr lang="en-US" sz="800" b="0" u="none" dirty="0">
              <a:solidFill>
                <a:srgbClr val="002060"/>
              </a:solidFill>
            </a:endParaRPr>
          </a:p>
          <a:p>
            <a:pPr>
              <a:buClr>
                <a:srgbClr val="000036"/>
              </a:buClr>
            </a:pPr>
            <a:r>
              <a:rPr lang="en-US" b="0" u="none" dirty="0">
                <a:solidFill>
                  <a:srgbClr val="002060"/>
                </a:solidFill>
              </a:rPr>
              <a:t>Steps in the process:</a:t>
            </a:r>
          </a:p>
          <a:p>
            <a:pPr marL="228600" indent="-228600">
              <a:buClr>
                <a:srgbClr val="000036"/>
              </a:buClr>
              <a:buFont typeface="+mj-lt"/>
              <a:buAutoNum type="arabicPeriod"/>
              <a:defRPr/>
            </a:pPr>
            <a:r>
              <a:rPr lang="en-US" b="0" u="none" dirty="0">
                <a:solidFill>
                  <a:srgbClr val="002060"/>
                </a:solidFill>
              </a:rPr>
              <a:t>Prior to constructing a worksheet, the parent prepares a formal allocation of the acquisition-date fair value similar to the equity method procedures. </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52</a:t>
            </a:fld>
            <a:endParaRPr lang="en-US"/>
          </a:p>
        </p:txBody>
      </p:sp>
    </p:spTree>
    <p:extLst>
      <p:ext uri="{BB962C8B-B14F-4D97-AF65-F5344CB8AC3E}">
        <p14:creationId xmlns:p14="http://schemas.microsoft.com/office/powerpoint/2010/main" val="419250498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Clr>
                <a:srgbClr val="000036"/>
              </a:buClr>
              <a:buFont typeface="+mj-lt"/>
              <a:buAutoNum type="arabicPeriod" startAt="2"/>
              <a:defRPr/>
            </a:pPr>
            <a:r>
              <a:rPr lang="en-US" b="0" u="none" dirty="0">
                <a:solidFill>
                  <a:srgbClr val="002060"/>
                </a:solidFill>
              </a:rPr>
              <a:t>The consolidation process begins with preparing the first two columns of the worksheet (see Exhibit 2.6) containing the separate companies’ acquisition-date book value financial figures (see Exhibit 2.3). </a:t>
            </a:r>
            <a:r>
              <a:rPr lang="en-US" b="0" u="none" dirty="0" err="1">
                <a:solidFill>
                  <a:srgbClr val="002060"/>
                </a:solidFill>
              </a:rPr>
              <a:t>BigNet’s</a:t>
            </a:r>
            <a:r>
              <a:rPr lang="en-US" b="0" u="none" dirty="0">
                <a:solidFill>
                  <a:srgbClr val="002060"/>
                </a:solidFill>
              </a:rPr>
              <a:t> accounts have been adjusted for the journal entries recorded earlier for the investment and the combination costs. As another preliminary step, </a:t>
            </a:r>
            <a:r>
              <a:rPr lang="en-US" b="0" u="none" dirty="0" err="1">
                <a:solidFill>
                  <a:srgbClr val="002060"/>
                </a:solidFill>
              </a:rPr>
              <a:t>Smallport’s</a:t>
            </a:r>
            <a:r>
              <a:rPr lang="en-US" b="0" u="none" dirty="0">
                <a:solidFill>
                  <a:srgbClr val="002060"/>
                </a:solidFill>
              </a:rPr>
              <a:t> revenue, expense, and dividend accounts have been closed into its Retained Earnings account. The subsidiary’s operations prior to the December 31 takeover have no direct bearing on the operating results of the business combination. These activities occurred before </a:t>
            </a:r>
            <a:r>
              <a:rPr lang="en-US" b="0" u="none" dirty="0" err="1">
                <a:solidFill>
                  <a:srgbClr val="002060"/>
                </a:solidFill>
              </a:rPr>
              <a:t>Smallport</a:t>
            </a:r>
            <a:r>
              <a:rPr lang="en-US" b="0" u="none" dirty="0">
                <a:solidFill>
                  <a:srgbClr val="002060"/>
                </a:solidFill>
              </a:rPr>
              <a:t> was acquired; thus, the new owner should not include any </a:t>
            </a:r>
            <a:r>
              <a:rPr lang="en-US" b="0" u="none" dirty="0" err="1">
                <a:solidFill>
                  <a:srgbClr val="002060"/>
                </a:solidFill>
              </a:rPr>
              <a:t>precombination</a:t>
            </a:r>
            <a:r>
              <a:rPr lang="en-US" b="0" u="none" dirty="0">
                <a:solidFill>
                  <a:srgbClr val="002060"/>
                </a:solidFill>
              </a:rPr>
              <a:t> subsidiary revenues or expenses in the consolidated statements.</a:t>
            </a:r>
            <a:br>
              <a:rPr lang="en-US" b="0" u="none" dirty="0">
                <a:solidFill>
                  <a:srgbClr val="002060"/>
                </a:solidFill>
              </a:rPr>
            </a:br>
            <a:endParaRPr lang="en-US" b="0" u="none" dirty="0">
              <a:solidFill>
                <a:srgbClr val="002060"/>
              </a:solidFill>
            </a:endParaRPr>
          </a:p>
          <a:p>
            <a:pPr marL="228600" indent="-228600">
              <a:buClr>
                <a:srgbClr val="000036"/>
              </a:buClr>
              <a:buFont typeface="+mj-lt"/>
              <a:buAutoNum type="arabicPeriod" startAt="2"/>
              <a:defRPr/>
            </a:pPr>
            <a:r>
              <a:rPr lang="en-US" sz="1200" b="0" i="0" u="none" strike="noStrike" kern="1200" baseline="0" dirty="0">
                <a:solidFill>
                  <a:schemeClr val="tx1"/>
                </a:solidFill>
                <a:latin typeface="Times New Roman" pitchFamily="18" charset="0"/>
                <a:ea typeface="+mn-ea"/>
                <a:cs typeface="+mn-cs"/>
              </a:rPr>
              <a:t>Consolidation Entry S eliminates </a:t>
            </a:r>
            <a:r>
              <a:rPr lang="en-US" sz="1200" b="0" i="0" u="none" strike="noStrike" kern="1200" baseline="0" dirty="0" err="1">
                <a:solidFill>
                  <a:schemeClr val="tx1"/>
                </a:solidFill>
                <a:latin typeface="Times New Roman" pitchFamily="18" charset="0"/>
                <a:ea typeface="+mn-ea"/>
                <a:cs typeface="+mn-cs"/>
              </a:rPr>
              <a:t>Smallport’s</a:t>
            </a:r>
            <a:r>
              <a:rPr lang="en-US" sz="1200" b="0" i="0" u="none" strike="noStrike" kern="1200" baseline="0" dirty="0">
                <a:solidFill>
                  <a:schemeClr val="tx1"/>
                </a:solidFill>
                <a:latin typeface="Times New Roman" pitchFamily="18" charset="0"/>
                <a:ea typeface="+mn-ea"/>
                <a:cs typeface="+mn-cs"/>
              </a:rPr>
              <a:t> stockholders’ equity accounts (S is a reference to beginning subsidiary stockholders’ equity). Consolidation Entry S is a worksheet entry and accordingly does not affect the financial records of either company. The subsidiary balances (Common Stock, Additional Paid-In Capital, and Retained Earnings) represent ownership interests held by the parent in their entirety and thus no longer are outstanding. By removing these account balances on the worksheet, only </a:t>
            </a:r>
            <a:r>
              <a:rPr lang="en-US" sz="1200" b="0" i="0" u="none" strike="noStrike" kern="1200" baseline="0" dirty="0" err="1">
                <a:solidFill>
                  <a:schemeClr val="tx1"/>
                </a:solidFill>
                <a:latin typeface="Times New Roman" pitchFamily="18" charset="0"/>
                <a:ea typeface="+mn-ea"/>
                <a:cs typeface="+mn-cs"/>
              </a:rPr>
              <a:t>Smallport’s</a:t>
            </a:r>
            <a:r>
              <a:rPr lang="en-US" sz="1200" b="0" i="0" u="none" strike="noStrike" kern="1200" baseline="0" dirty="0">
                <a:solidFill>
                  <a:schemeClr val="tx1"/>
                </a:solidFill>
                <a:latin typeface="Times New Roman" pitchFamily="18" charset="0"/>
                <a:ea typeface="+mn-ea"/>
                <a:cs typeface="+mn-cs"/>
              </a:rPr>
              <a:t> assets and liabilities remain to be combined with the parent company figures.</a:t>
            </a:r>
            <a:br>
              <a:rPr lang="en-US" sz="1200" b="0" i="0" u="none" strike="noStrike" kern="1200" baseline="0" dirty="0">
                <a:solidFill>
                  <a:schemeClr val="tx1"/>
                </a:solidFill>
                <a:latin typeface="Times New Roman" pitchFamily="18" charset="0"/>
                <a:ea typeface="+mn-ea"/>
                <a:cs typeface="+mn-cs"/>
              </a:rPr>
            </a:br>
            <a:br>
              <a:rPr lang="en-US" sz="1200" b="0" i="0" u="none" strike="noStrike" kern="1200" baseline="0" dirty="0">
                <a:solidFill>
                  <a:schemeClr val="tx1"/>
                </a:solidFill>
                <a:latin typeface="Times New Roman" pitchFamily="18" charset="0"/>
                <a:ea typeface="+mn-ea"/>
                <a:cs typeface="+mn-cs"/>
              </a:rPr>
            </a:br>
            <a:r>
              <a:rPr lang="en-US" sz="1200" b="0" i="0" u="none" strike="noStrike" kern="1200" baseline="0" dirty="0">
                <a:solidFill>
                  <a:schemeClr val="tx1"/>
                </a:solidFill>
                <a:latin typeface="Times New Roman" pitchFamily="18" charset="0"/>
                <a:ea typeface="+mn-ea"/>
                <a:cs typeface="+mn-cs"/>
              </a:rPr>
              <a:t>Consolidation Entry S also removes the $600,000 component of the parent’s Investment in </a:t>
            </a:r>
            <a:r>
              <a:rPr lang="en-US" sz="1200" b="0" i="0" u="none" strike="noStrike" kern="1200" baseline="0" dirty="0" err="1">
                <a:solidFill>
                  <a:schemeClr val="tx1"/>
                </a:solidFill>
                <a:latin typeface="Times New Roman" pitchFamily="18" charset="0"/>
                <a:ea typeface="+mn-ea"/>
                <a:cs typeface="+mn-cs"/>
              </a:rPr>
              <a:t>Smallport</a:t>
            </a:r>
            <a:r>
              <a:rPr lang="en-US" sz="1200" b="0" i="0" u="none" strike="noStrike" kern="1200" baseline="0" dirty="0">
                <a:solidFill>
                  <a:schemeClr val="tx1"/>
                </a:solidFill>
                <a:latin typeface="Times New Roman" pitchFamily="18" charset="0"/>
                <a:ea typeface="+mn-ea"/>
                <a:cs typeface="+mn-cs"/>
              </a:rPr>
              <a:t> Company account balance that equates to the book value of the subsidiary’s net assets. For external reporting purposes, </a:t>
            </a:r>
            <a:r>
              <a:rPr lang="en-US" sz="1200" b="0" i="0" u="none" strike="noStrike" kern="1200" baseline="0" dirty="0" err="1">
                <a:solidFill>
                  <a:schemeClr val="tx1"/>
                </a:solidFill>
                <a:latin typeface="Times New Roman" pitchFamily="18" charset="0"/>
                <a:ea typeface="+mn-ea"/>
                <a:cs typeface="+mn-cs"/>
              </a:rPr>
              <a:t>BigNet</a:t>
            </a:r>
            <a:r>
              <a:rPr lang="en-US" sz="1200" b="0" i="0" u="none" strike="noStrike" kern="1200" baseline="0" dirty="0">
                <a:solidFill>
                  <a:schemeClr val="tx1"/>
                </a:solidFill>
                <a:latin typeface="Times New Roman" pitchFamily="18" charset="0"/>
                <a:ea typeface="+mn-ea"/>
                <a:cs typeface="+mn-cs"/>
              </a:rPr>
              <a:t> should include each of </a:t>
            </a:r>
            <a:r>
              <a:rPr lang="en-US" sz="1200" b="0" i="0" u="none" strike="noStrike" kern="1200" baseline="0" dirty="0" err="1">
                <a:solidFill>
                  <a:schemeClr val="tx1"/>
                </a:solidFill>
                <a:latin typeface="Times New Roman" pitchFamily="18" charset="0"/>
                <a:ea typeface="+mn-ea"/>
                <a:cs typeface="+mn-cs"/>
              </a:rPr>
              <a:t>Smallport’s</a:t>
            </a:r>
            <a:r>
              <a:rPr lang="en-US" sz="1200" b="0" i="0" u="none" strike="noStrike" kern="1200" baseline="0" dirty="0">
                <a:solidFill>
                  <a:schemeClr val="tx1"/>
                </a:solidFill>
                <a:latin typeface="Times New Roman" pitchFamily="18" charset="0"/>
                <a:ea typeface="+mn-ea"/>
                <a:cs typeface="+mn-cs"/>
              </a:rPr>
              <a:t> assets and liabilities rather than a single investment balance. In effect, this portion of the parent’s Investment in </a:t>
            </a:r>
            <a:r>
              <a:rPr lang="en-US" sz="1200" b="0" i="0" u="none" strike="noStrike" kern="1200" baseline="0" dirty="0" err="1">
                <a:solidFill>
                  <a:schemeClr val="tx1"/>
                </a:solidFill>
                <a:latin typeface="Times New Roman" pitchFamily="18" charset="0"/>
                <a:ea typeface="+mn-ea"/>
                <a:cs typeface="+mn-cs"/>
              </a:rPr>
              <a:t>Smallport</a:t>
            </a:r>
            <a:r>
              <a:rPr lang="en-US" sz="1200" b="0" i="0" u="none" strike="noStrike" kern="1200" baseline="0" dirty="0">
                <a:solidFill>
                  <a:schemeClr val="tx1"/>
                </a:solidFill>
                <a:latin typeface="Times New Roman" pitchFamily="18" charset="0"/>
                <a:ea typeface="+mn-ea"/>
                <a:cs typeface="+mn-cs"/>
              </a:rPr>
              <a:t> Company account balance is deleted and replaced by the specific subsidiary assets and liabilities that are already listed in the second column of the worksheet.</a:t>
            </a:r>
          </a:p>
          <a:p>
            <a:pPr marL="228600" indent="-228600">
              <a:buClr>
                <a:srgbClr val="000036"/>
              </a:buClr>
              <a:buFont typeface="+mj-lt"/>
              <a:buAutoNum type="arabicPeriod" startAt="2"/>
              <a:defRPr/>
            </a:pPr>
            <a:endParaRPr lang="en-US" sz="1200" b="0" i="0" u="none" strike="noStrike" kern="1200" baseline="0" dirty="0">
              <a:solidFill>
                <a:schemeClr val="tx1"/>
              </a:solidFill>
              <a:latin typeface="Times New Roman" pitchFamily="18" charset="0"/>
              <a:ea typeface="+mn-ea"/>
              <a:cs typeface="+mn-cs"/>
            </a:endParaRPr>
          </a:p>
          <a:p>
            <a:pPr marL="228600" marR="0" indent="-228600" algn="l" defTabSz="914400" rtl="0" eaLnBrk="0" fontAlgn="base" latinLnBrk="0" hangingPunct="0">
              <a:lnSpc>
                <a:spcPct val="100000"/>
              </a:lnSpc>
              <a:spcBef>
                <a:spcPct val="30000"/>
              </a:spcBef>
              <a:spcAft>
                <a:spcPct val="0"/>
              </a:spcAft>
              <a:buClr>
                <a:srgbClr val="000036"/>
              </a:buClr>
              <a:buSzTx/>
              <a:buFont typeface="+mj-lt"/>
              <a:buAutoNum type="arabicPeriod" startAt="2"/>
              <a:tabLst/>
              <a:defRPr/>
            </a:pPr>
            <a:r>
              <a:rPr lang="en-US" sz="1200" b="0" i="0" u="none" strike="noStrike" kern="1200" baseline="0" dirty="0">
                <a:solidFill>
                  <a:schemeClr val="tx1"/>
                </a:solidFill>
                <a:latin typeface="Times New Roman" pitchFamily="18" charset="0"/>
                <a:ea typeface="+mn-ea"/>
                <a:cs typeface="+mn-cs"/>
              </a:rPr>
              <a:t>Consolidation Entry A removes the excess payment in the Investment in </a:t>
            </a:r>
            <a:r>
              <a:rPr lang="en-US" sz="1200" b="0" i="0" u="none" strike="noStrike" kern="1200" baseline="0" dirty="0" err="1">
                <a:solidFill>
                  <a:schemeClr val="tx1"/>
                </a:solidFill>
                <a:latin typeface="Times New Roman" pitchFamily="18" charset="0"/>
                <a:ea typeface="+mn-ea"/>
                <a:cs typeface="+mn-cs"/>
              </a:rPr>
              <a:t>Smallport</a:t>
            </a:r>
            <a:r>
              <a:rPr lang="en-US" sz="1200" b="0" i="0" u="none" strike="noStrike" kern="1200" baseline="0" dirty="0">
                <a:solidFill>
                  <a:schemeClr val="tx1"/>
                </a:solidFill>
                <a:latin typeface="Times New Roman" pitchFamily="18" charset="0"/>
                <a:ea typeface="+mn-ea"/>
                <a:cs typeface="+mn-cs"/>
              </a:rPr>
              <a:t> Company and assigns it to the specific accounts indicated by the fair-value allocation schedule.</a:t>
            </a:r>
            <a:br>
              <a:rPr lang="en-US" sz="1200" b="0" i="0" u="none" strike="noStrike" kern="1200" baseline="0" dirty="0">
                <a:solidFill>
                  <a:schemeClr val="tx1"/>
                </a:solidFill>
                <a:latin typeface="Times New Roman" pitchFamily="18" charset="0"/>
                <a:ea typeface="+mn-ea"/>
                <a:cs typeface="+mn-cs"/>
              </a:rPr>
            </a:br>
            <a:br>
              <a:rPr lang="en-US" sz="1200" b="0" i="0" u="none" strike="noStrike" kern="1200" baseline="0" dirty="0">
                <a:solidFill>
                  <a:schemeClr val="tx1"/>
                </a:solidFill>
                <a:latin typeface="Times New Roman" pitchFamily="18" charset="0"/>
                <a:ea typeface="+mn-ea"/>
                <a:cs typeface="+mn-cs"/>
              </a:rPr>
            </a:br>
            <a:r>
              <a:rPr lang="en-US" sz="1200" b="0" i="0" u="none" strike="noStrike" kern="1200" baseline="0" dirty="0">
                <a:solidFill>
                  <a:schemeClr val="tx1"/>
                </a:solidFill>
                <a:latin typeface="Times New Roman" pitchFamily="18" charset="0"/>
                <a:ea typeface="+mn-ea"/>
                <a:cs typeface="+mn-cs"/>
              </a:rPr>
              <a:t>Consequently, Computers and Equipment is increased by $200,000 to agree with </a:t>
            </a:r>
            <a:r>
              <a:rPr lang="en-US" sz="1200" b="0" i="0" u="none" strike="noStrike" kern="1200" baseline="0" dirty="0" err="1">
                <a:solidFill>
                  <a:schemeClr val="tx1"/>
                </a:solidFill>
                <a:latin typeface="Times New Roman" pitchFamily="18" charset="0"/>
                <a:ea typeface="+mn-ea"/>
                <a:cs typeface="+mn-cs"/>
              </a:rPr>
              <a:t>Smallport’s</a:t>
            </a:r>
            <a:r>
              <a:rPr lang="en-US" sz="1200" b="0" i="0" u="none" strike="noStrike" kern="1200" baseline="0" dirty="0">
                <a:solidFill>
                  <a:schemeClr val="tx1"/>
                </a:solidFill>
                <a:latin typeface="Times New Roman" pitchFamily="18" charset="0"/>
                <a:ea typeface="+mn-ea"/>
                <a:cs typeface="+mn-cs"/>
              </a:rPr>
              <a:t> fair value: $1,100,000 is attributed to Capitalized Software, $700,000 to Customer Contracts, and $50,000 to Notes Payable. The unidentified excess of $70,000 is allocated to Goodwill. This consolidation worksheet entry is labeled Entry A to indicate that it represents the Allocations made in connection with </a:t>
            </a:r>
            <a:r>
              <a:rPr lang="en-US" sz="1200" b="0" i="0" u="none" strike="noStrike" kern="1200" baseline="0" dirty="0" err="1">
                <a:solidFill>
                  <a:schemeClr val="tx1"/>
                </a:solidFill>
                <a:latin typeface="Times New Roman" pitchFamily="18" charset="0"/>
                <a:ea typeface="+mn-ea"/>
                <a:cs typeface="+mn-cs"/>
              </a:rPr>
              <a:t>Smallport’s</a:t>
            </a:r>
            <a:r>
              <a:rPr lang="en-US" sz="1200" b="0" i="0" u="none" strike="noStrike" kern="1200" baseline="0" dirty="0">
                <a:solidFill>
                  <a:schemeClr val="tx1"/>
                </a:solidFill>
                <a:latin typeface="Times New Roman" pitchFamily="18" charset="0"/>
                <a:ea typeface="+mn-ea"/>
                <a:cs typeface="+mn-cs"/>
              </a:rPr>
              <a:t> acquisition-date fair value. It also completes the Investment in </a:t>
            </a:r>
            <a:r>
              <a:rPr lang="en-US" sz="1200" b="0" i="0" u="none" strike="noStrike" kern="1200" baseline="0" dirty="0" err="1">
                <a:solidFill>
                  <a:schemeClr val="tx1"/>
                </a:solidFill>
                <a:latin typeface="Times New Roman" pitchFamily="18" charset="0"/>
                <a:ea typeface="+mn-ea"/>
                <a:cs typeface="+mn-cs"/>
              </a:rPr>
              <a:t>Smallport</a:t>
            </a:r>
            <a:r>
              <a:rPr lang="en-US" sz="1200" b="0" i="0" u="none" strike="noStrike" kern="1200" baseline="0" dirty="0">
                <a:solidFill>
                  <a:schemeClr val="tx1"/>
                </a:solidFill>
                <a:latin typeface="Times New Roman" pitchFamily="18" charset="0"/>
                <a:ea typeface="+mn-ea"/>
                <a:cs typeface="+mn-cs"/>
              </a:rPr>
              <a:t> Company account balance elimination on the worksheet.</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54</a:t>
            </a:fld>
            <a:endParaRPr lang="en-US"/>
          </a:p>
        </p:txBody>
      </p:sp>
    </p:spTree>
    <p:extLst>
      <p:ext uri="{BB962C8B-B14F-4D97-AF65-F5344CB8AC3E}">
        <p14:creationId xmlns:p14="http://schemas.microsoft.com/office/powerpoint/2010/main" val="231977924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startAt="5"/>
            </a:pPr>
            <a:r>
              <a:rPr lang="en-US" sz="1200" b="0" i="0" u="none" strike="noStrike" kern="1200" baseline="0" dirty="0">
                <a:solidFill>
                  <a:schemeClr val="tx1"/>
                </a:solidFill>
                <a:latin typeface="Times New Roman" pitchFamily="18" charset="0"/>
                <a:ea typeface="+mn-ea"/>
                <a:cs typeface="+mn-cs"/>
              </a:rPr>
              <a:t>All accounts are extended into the Consolidated Totals column. For accounts such as Current Assets, this process simply adds </a:t>
            </a:r>
            <a:r>
              <a:rPr lang="en-US" sz="1200" b="0" i="0" u="none" strike="noStrike" kern="1200" baseline="0" dirty="0" err="1">
                <a:solidFill>
                  <a:schemeClr val="tx1"/>
                </a:solidFill>
                <a:latin typeface="Times New Roman" pitchFamily="18" charset="0"/>
                <a:ea typeface="+mn-ea"/>
                <a:cs typeface="+mn-cs"/>
              </a:rPr>
              <a:t>Smallport</a:t>
            </a:r>
            <a:r>
              <a:rPr lang="en-US" sz="1200" b="0" i="0" u="none" strike="noStrike" kern="1200" baseline="0" dirty="0">
                <a:solidFill>
                  <a:schemeClr val="tx1"/>
                </a:solidFill>
                <a:latin typeface="Times New Roman" pitchFamily="18" charset="0"/>
                <a:ea typeface="+mn-ea"/>
                <a:cs typeface="+mn-cs"/>
              </a:rPr>
              <a:t> and </a:t>
            </a:r>
            <a:r>
              <a:rPr lang="en-US" sz="1200" b="0" i="0" u="none" strike="noStrike" kern="1200" baseline="0" dirty="0" err="1">
                <a:solidFill>
                  <a:schemeClr val="tx1"/>
                </a:solidFill>
                <a:latin typeface="Times New Roman" pitchFamily="18" charset="0"/>
                <a:ea typeface="+mn-ea"/>
                <a:cs typeface="+mn-cs"/>
              </a:rPr>
              <a:t>BigNet</a:t>
            </a:r>
            <a:r>
              <a:rPr lang="en-US" sz="1200" b="0" i="0" u="none" strike="noStrike" kern="1200" baseline="0" dirty="0">
                <a:solidFill>
                  <a:schemeClr val="tx1"/>
                </a:solidFill>
                <a:latin typeface="Times New Roman" pitchFamily="18" charset="0"/>
                <a:ea typeface="+mn-ea"/>
                <a:cs typeface="+mn-cs"/>
              </a:rPr>
              <a:t> book values. However, when applicable, this extension also includes any allocations to establish the acquisition-date fair values of </a:t>
            </a:r>
            <a:r>
              <a:rPr lang="en-US" sz="1200" b="0" i="0" u="none" strike="noStrike" kern="1200" baseline="0" dirty="0" err="1">
                <a:solidFill>
                  <a:schemeClr val="tx1"/>
                </a:solidFill>
                <a:latin typeface="Times New Roman" pitchFamily="18" charset="0"/>
                <a:ea typeface="+mn-ea"/>
                <a:cs typeface="+mn-cs"/>
              </a:rPr>
              <a:t>Smallport’s</a:t>
            </a:r>
            <a:r>
              <a:rPr lang="en-US" sz="1200" b="0" i="0" u="none" strike="noStrike" kern="1200" baseline="0" dirty="0">
                <a:solidFill>
                  <a:schemeClr val="tx1"/>
                </a:solidFill>
                <a:latin typeface="Times New Roman" pitchFamily="18" charset="0"/>
                <a:ea typeface="+mn-ea"/>
                <a:cs typeface="+mn-cs"/>
              </a:rPr>
              <a:t> assets and liabilities. Computers and Equipment, for example, is increased by $200,000. By increasing the subsidiary’s book value to fair value, the reported balances are the same as in the previous example when dissolution occurred. The use of a worksheet does not alter the consolidated figures but only the method of deriving those numbers. </a:t>
            </a:r>
          </a:p>
          <a:p>
            <a:pPr marL="228600" indent="-228600">
              <a:buFont typeface="+mj-lt"/>
              <a:buAutoNum type="arabicPeriod" startAt="5"/>
            </a:pPr>
            <a:endParaRPr lang="en-US" sz="1200" b="0" i="0" u="none" strike="noStrike" kern="1200" baseline="0" dirty="0">
              <a:solidFill>
                <a:schemeClr val="tx1"/>
              </a:solidFill>
              <a:latin typeface="Times New Roman" pitchFamily="18" charset="0"/>
              <a:ea typeface="+mn-ea"/>
              <a:cs typeface="+mn-cs"/>
            </a:endParaRPr>
          </a:p>
          <a:p>
            <a:pPr marL="228600" indent="-228600">
              <a:buFont typeface="+mj-lt"/>
              <a:buAutoNum type="arabicPeriod" startAt="5"/>
            </a:pPr>
            <a:r>
              <a:rPr lang="en-US" b="0" u="none" dirty="0">
                <a:solidFill>
                  <a:srgbClr val="002060"/>
                </a:solidFill>
              </a:rPr>
              <a:t>We subtract consolidated expenses from revenues to arrive at net income. Note that because this is an acquisition-date worksheet, we consolidate no amounts for </a:t>
            </a:r>
            <a:r>
              <a:rPr lang="en-US" b="0" u="none" dirty="0" err="1">
                <a:solidFill>
                  <a:srgbClr val="002060"/>
                </a:solidFill>
              </a:rPr>
              <a:t>Smallport’s</a:t>
            </a:r>
            <a:r>
              <a:rPr lang="en-US" b="0" u="none" dirty="0">
                <a:solidFill>
                  <a:srgbClr val="002060"/>
                </a:solidFill>
              </a:rPr>
              <a:t> revenues and expenses. Having just been acquired, </a:t>
            </a:r>
            <a:r>
              <a:rPr lang="en-US" b="0" u="none" dirty="0" err="1">
                <a:solidFill>
                  <a:srgbClr val="002060"/>
                </a:solidFill>
              </a:rPr>
              <a:t>Smallport</a:t>
            </a:r>
            <a:r>
              <a:rPr lang="en-US" b="0" u="none" dirty="0">
                <a:solidFill>
                  <a:srgbClr val="002060"/>
                </a:solidFill>
              </a:rPr>
              <a:t> has not yet earned any income for </a:t>
            </a:r>
            <a:r>
              <a:rPr lang="en-US" b="0" u="none" dirty="0" err="1">
                <a:solidFill>
                  <a:srgbClr val="002060"/>
                </a:solidFill>
              </a:rPr>
              <a:t>BigNet</a:t>
            </a:r>
            <a:r>
              <a:rPr lang="en-US" b="0" u="none" dirty="0">
                <a:solidFill>
                  <a:srgbClr val="002060"/>
                </a:solidFill>
              </a:rPr>
              <a:t> owners.</a:t>
            </a:r>
            <a:r>
              <a:rPr lang="en-US" b="0" u="none" baseline="0" dirty="0">
                <a:solidFill>
                  <a:srgbClr val="002060"/>
                </a:solidFill>
              </a:rPr>
              <a:t> </a:t>
            </a:r>
            <a:r>
              <a:rPr lang="en-US" b="0" u="none" dirty="0">
                <a:solidFill>
                  <a:srgbClr val="002060"/>
                </a:solidFill>
              </a:rPr>
              <a:t>Consolidated revenues, expenses, and net income are identical to </a:t>
            </a:r>
            <a:r>
              <a:rPr lang="en-US" b="0" u="none" dirty="0" err="1">
                <a:solidFill>
                  <a:srgbClr val="002060"/>
                </a:solidFill>
              </a:rPr>
              <a:t>BigNet’s</a:t>
            </a:r>
            <a:r>
              <a:rPr lang="en-US" b="0" u="none" dirty="0">
                <a:solidFill>
                  <a:srgbClr val="002060"/>
                </a:solidFill>
              </a:rPr>
              <a:t> balances. Subsequent to acquisition, of course, </a:t>
            </a:r>
            <a:r>
              <a:rPr lang="en-US" b="0" u="none" dirty="0" err="1">
                <a:solidFill>
                  <a:srgbClr val="002060"/>
                </a:solidFill>
              </a:rPr>
              <a:t>Smallport’s</a:t>
            </a:r>
            <a:r>
              <a:rPr lang="en-US" b="0" u="none" dirty="0">
                <a:solidFill>
                  <a:srgbClr val="002060"/>
                </a:solidFill>
              </a:rPr>
              <a:t> revenue and expense accounts will be consolidated with </a:t>
            </a:r>
            <a:r>
              <a:rPr lang="en-US" b="0" u="none" dirty="0" err="1">
                <a:solidFill>
                  <a:srgbClr val="002060"/>
                </a:solidFill>
              </a:rPr>
              <a:t>BigNet’s</a:t>
            </a:r>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solidFill>
                  <a:prstClr val="black"/>
                </a:solidFill>
              </a:rPr>
              <a:pPr/>
              <a:t>55</a:t>
            </a:fld>
            <a:endParaRPr lang="en-US">
              <a:solidFill>
                <a:prstClr val="black"/>
              </a:solidFill>
            </a:endParaRPr>
          </a:p>
        </p:txBody>
      </p:sp>
    </p:spTree>
    <p:extLst>
      <p:ext uri="{BB962C8B-B14F-4D97-AF65-F5344CB8AC3E}">
        <p14:creationId xmlns:p14="http://schemas.microsoft.com/office/powerpoint/2010/main" val="687921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 frequent economic phenomenon is the combining of two or more businesses into a single entity under common management and control. During recent decades, the United States and the rest of the world have experienced an enormous number of corporate mergers and takeovers, transactions in which one company gains control over another. According to Thomson Reuters, the number of mergers and acquisitions globally in 2015 exceeded 42,300, with a total value of more than $4.7 trillion. Of these deals, more than $2.3 trillion involved a U.S. firm.</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6</a:t>
            </a:fld>
            <a:endParaRPr lang="en-US"/>
          </a:p>
        </p:txBody>
      </p:sp>
    </p:spTree>
    <p:extLst>
      <p:ext uri="{BB962C8B-B14F-4D97-AF65-F5344CB8AC3E}">
        <p14:creationId xmlns:p14="http://schemas.microsoft.com/office/powerpoint/2010/main" val="186800923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itchFamily="18" charset="0"/>
                <a:ea typeface="+mn-ea"/>
                <a:cs typeface="+mn-cs"/>
              </a:rPr>
              <a:t>Consolidation Entry S eliminates </a:t>
            </a:r>
            <a:r>
              <a:rPr lang="en-US" sz="1200" b="0" i="0" u="none" strike="noStrike" kern="1200" baseline="0" dirty="0" err="1">
                <a:solidFill>
                  <a:schemeClr val="tx1"/>
                </a:solidFill>
                <a:latin typeface="Times New Roman" pitchFamily="18" charset="0"/>
                <a:ea typeface="+mn-ea"/>
                <a:cs typeface="+mn-cs"/>
              </a:rPr>
              <a:t>Smallport’s</a:t>
            </a:r>
            <a:r>
              <a:rPr lang="en-US" sz="1200" b="0" i="0" u="none" strike="noStrike" kern="1200" baseline="0" dirty="0">
                <a:solidFill>
                  <a:schemeClr val="tx1"/>
                </a:solidFill>
                <a:latin typeface="Times New Roman" pitchFamily="18" charset="0"/>
                <a:ea typeface="+mn-ea"/>
                <a:cs typeface="+mn-cs"/>
              </a:rPr>
              <a:t> stockholders’ equity accounts as shown.</a:t>
            </a:r>
          </a:p>
          <a:p>
            <a:endParaRPr lang="en-US" sz="1200" b="0" i="0" u="none" strike="noStrike" kern="1200" baseline="0" dirty="0">
              <a:solidFill>
                <a:schemeClr val="tx1"/>
              </a:solidFill>
              <a:latin typeface="Times New Roman" pitchFamily="18" charset="0"/>
              <a:ea typeface="+mn-ea"/>
              <a:cs typeface="+mn-cs"/>
            </a:endParaRPr>
          </a:p>
          <a:p>
            <a:r>
              <a:rPr lang="en-US" sz="1200" b="0" i="0" u="none" strike="noStrike" kern="1200" baseline="0" dirty="0">
                <a:solidFill>
                  <a:schemeClr val="tx1"/>
                </a:solidFill>
                <a:latin typeface="Times New Roman" pitchFamily="18" charset="0"/>
                <a:ea typeface="+mn-ea"/>
                <a:cs typeface="+mn-cs"/>
              </a:rPr>
              <a:t>Consolidation Entry A removes the $2,020,000 excess payment in the Investment in </a:t>
            </a:r>
            <a:r>
              <a:rPr lang="en-US" sz="1200" b="0" i="0" u="none" strike="noStrike" kern="1200" baseline="0" dirty="0" err="1">
                <a:solidFill>
                  <a:schemeClr val="tx1"/>
                </a:solidFill>
                <a:latin typeface="Times New Roman" pitchFamily="18" charset="0"/>
                <a:ea typeface="+mn-ea"/>
                <a:cs typeface="+mn-cs"/>
              </a:rPr>
              <a:t>Smallport</a:t>
            </a:r>
            <a:r>
              <a:rPr lang="en-US" sz="1200" b="0" i="0" u="none" strike="noStrike" kern="1200" baseline="0" dirty="0">
                <a:solidFill>
                  <a:schemeClr val="tx1"/>
                </a:solidFill>
                <a:latin typeface="Times New Roman" pitchFamily="18" charset="0"/>
                <a:ea typeface="+mn-ea"/>
                <a:cs typeface="+mn-cs"/>
              </a:rPr>
              <a:t> Company and assigns it to the specific accounts indicated by the fair-value allocation schedule as shown.</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56</a:t>
            </a:fld>
            <a:endParaRPr lang="en-US"/>
          </a:p>
        </p:txBody>
      </p:sp>
    </p:spTree>
    <p:extLst>
      <p:ext uri="{BB962C8B-B14F-4D97-AF65-F5344CB8AC3E}">
        <p14:creationId xmlns:p14="http://schemas.microsoft.com/office/powerpoint/2010/main" val="294702055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LO</a:t>
            </a:r>
            <a:r>
              <a:rPr lang="en-US" baseline="0" dirty="0"/>
              <a:t> 2-8: </a:t>
            </a:r>
            <a:r>
              <a:rPr lang="en-US" dirty="0"/>
              <a:t>Describe the accounting treatment for the various intangible assets often acquired in a business combination.</a:t>
            </a:r>
          </a:p>
        </p:txBody>
      </p:sp>
      <p:sp>
        <p:nvSpPr>
          <p:cNvPr id="4" name="Slide Number Placeholder 3"/>
          <p:cNvSpPr>
            <a:spLocks noGrp="1"/>
          </p:cNvSpPr>
          <p:nvPr>
            <p:ph type="sldNum" sz="quarter" idx="10"/>
          </p:nvPr>
        </p:nvSpPr>
        <p:spPr/>
        <p:txBody>
          <a:bodyPr/>
          <a:lstStyle/>
          <a:p>
            <a:fld id="{AB245112-1916-48C8-8916-F852F9D4119B}" type="slidenum">
              <a:rPr lang="en-US" smtClean="0"/>
              <a:t>57</a:t>
            </a:fld>
            <a:endParaRPr lang="en-US"/>
          </a:p>
        </p:txBody>
      </p:sp>
    </p:spTree>
    <p:extLst>
      <p:ext uri="{BB962C8B-B14F-4D97-AF65-F5344CB8AC3E}">
        <p14:creationId xmlns:p14="http://schemas.microsoft.com/office/powerpoint/2010/main" val="268980859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itchFamily="18" charset="0"/>
                <a:ea typeface="+mn-ea"/>
                <a:cs typeface="+mn-cs"/>
              </a:rPr>
              <a:t>Intangible assets include both current and noncurrent assets (not including financial instruments) that lack physical substance. In determining whether to recognize an intangible asset in a business combination, two specific criteria are essential. </a:t>
            </a:r>
          </a:p>
          <a:p>
            <a:pPr marL="228600" indent="-228600">
              <a:buFont typeface="+mj-lt"/>
              <a:buAutoNum type="arabicPeriod"/>
            </a:pPr>
            <a:r>
              <a:rPr lang="en-US" sz="1200" b="0" i="0" u="none" strike="noStrike" kern="1200" baseline="0" dirty="0">
                <a:solidFill>
                  <a:schemeClr val="tx1"/>
                </a:solidFill>
                <a:latin typeface="Times New Roman" pitchFamily="18" charset="0"/>
                <a:ea typeface="+mn-ea"/>
                <a:cs typeface="+mn-cs"/>
              </a:rPr>
              <a:t>Does the intangible asset arise from contractual or other legal rights? </a:t>
            </a:r>
          </a:p>
          <a:p>
            <a:pPr marL="228600" indent="-228600">
              <a:buFont typeface="+mj-lt"/>
              <a:buAutoNum type="arabicPeriod"/>
            </a:pPr>
            <a:r>
              <a:rPr lang="en-US" sz="1200" b="0" i="0" u="none" strike="noStrike" kern="1200" baseline="0" dirty="0">
                <a:solidFill>
                  <a:schemeClr val="tx1"/>
                </a:solidFill>
                <a:latin typeface="Times New Roman" pitchFamily="18" charset="0"/>
                <a:ea typeface="+mn-ea"/>
                <a:cs typeface="+mn-cs"/>
              </a:rPr>
              <a:t>Is the intangible asset capable of being sold or otherwise separated from the acquired enterprise? </a:t>
            </a:r>
          </a:p>
          <a:p>
            <a:pPr marL="0" indent="0">
              <a:buFont typeface="+mj-lt"/>
              <a:buNone/>
            </a:pPr>
            <a:endParaRPr lang="en-US" sz="1200" b="0" i="0" u="none" strike="noStrike" kern="1200" baseline="0" dirty="0">
              <a:solidFill>
                <a:schemeClr val="tx1"/>
              </a:solidFill>
              <a:latin typeface="Times New Roman" pitchFamily="18" charset="0"/>
              <a:ea typeface="+mn-ea"/>
              <a:cs typeface="+mn-cs"/>
            </a:endParaRPr>
          </a:p>
          <a:p>
            <a:r>
              <a:rPr lang="en-US" b="0" dirty="0"/>
              <a:t>Intangibles arising from contractual or legal rights are commonplace in business combinations. Often identified among the assets acquired are trademarks, patents, copyrights, franchise agreements, and a number of other intangibles that derive their value from governmental protection (or other contractual agreements) that allow a firm exclusive use of the asset. Most intangible assets recognized in business combinations meet the contractual-legal criterion.</a:t>
            </a:r>
          </a:p>
          <a:p>
            <a:endParaRPr lang="en-US" b="0" dirty="0"/>
          </a:p>
          <a:p>
            <a:r>
              <a:rPr lang="en-US" b="0" dirty="0"/>
              <a:t>Also seen in business combinations are intangible assets meeting the separability criterion. An acquired intangible asset is recognized if it is capable of being separated or divided from the </a:t>
            </a:r>
            <a:r>
              <a:rPr lang="en-US" b="0" dirty="0" err="1"/>
              <a:t>acquiree</a:t>
            </a:r>
            <a:r>
              <a:rPr lang="en-US" b="0" dirty="0"/>
              <a:t> and sold, transferred, licensed, rented, or exchanged individually or together with a related contract, identifiable asset, or liability. The acquirer is not required to have the intention to sell, license, or otherwise exchange the intangible in order to meet the separability criterion.</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58</a:t>
            </a:fld>
            <a:endParaRPr lang="en-US"/>
          </a:p>
        </p:txBody>
      </p:sp>
    </p:spTree>
    <p:extLst>
      <p:ext uri="{BB962C8B-B14F-4D97-AF65-F5344CB8AC3E}">
        <p14:creationId xmlns:p14="http://schemas.microsoft.com/office/powerpoint/2010/main" val="322813035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Times New Roman" pitchFamily="18" charset="0"/>
                <a:ea typeface="+mn-ea"/>
                <a:cs typeface="+mn-cs"/>
              </a:rPr>
              <a:t>The intangible assets designated by the symbol </a:t>
            </a:r>
            <a:r>
              <a:rPr lang="en-US" sz="1200" b="0" i="0" u="none" strike="noStrike" kern="1200" baseline="30000" dirty="0">
                <a:solidFill>
                  <a:schemeClr val="tx1"/>
                </a:solidFill>
                <a:latin typeface="Times New Roman" pitchFamily="18" charset="0"/>
                <a:ea typeface="+mn-ea"/>
                <a:cs typeface="+mn-cs"/>
              </a:rPr>
              <a:t>(c)</a:t>
            </a:r>
            <a:r>
              <a:rPr lang="en-US" sz="1200" b="0" i="0" u="none" strike="noStrike" kern="1200" baseline="0" dirty="0">
                <a:solidFill>
                  <a:schemeClr val="tx1"/>
                </a:solidFill>
                <a:latin typeface="Times New Roman" pitchFamily="18" charset="0"/>
                <a:ea typeface="+mn-ea"/>
                <a:cs typeface="+mn-cs"/>
              </a:rPr>
              <a:t> could meet the separability criterion. However, separability is not a necessary condition for an asset to meet the contractual-legal criterion.</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59</a:t>
            </a:fld>
            <a:endParaRPr lang="en-US"/>
          </a:p>
        </p:txBody>
      </p:sp>
    </p:spTree>
    <p:extLst>
      <p:ext uri="{BB962C8B-B14F-4D97-AF65-F5344CB8AC3E}">
        <p14:creationId xmlns:p14="http://schemas.microsoft.com/office/powerpoint/2010/main" val="344135074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60</a:t>
            </a:fld>
            <a:endParaRPr lang="en-US"/>
          </a:p>
        </p:txBody>
      </p:sp>
    </p:spTree>
    <p:extLst>
      <p:ext uri="{BB962C8B-B14F-4D97-AF65-F5344CB8AC3E}">
        <p14:creationId xmlns:p14="http://schemas.microsoft.com/office/powerpoint/2010/main" val="344135074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61</a:t>
            </a:fld>
            <a:endParaRPr lang="en-US"/>
          </a:p>
        </p:txBody>
      </p:sp>
    </p:spTree>
    <p:extLst>
      <p:ext uri="{BB962C8B-B14F-4D97-AF65-F5344CB8AC3E}">
        <p14:creationId xmlns:p14="http://schemas.microsoft.com/office/powerpoint/2010/main" val="344135074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62</a:t>
            </a:fld>
            <a:endParaRPr lang="en-US"/>
          </a:p>
        </p:txBody>
      </p:sp>
    </p:spTree>
    <p:extLst>
      <p:ext uri="{BB962C8B-B14F-4D97-AF65-F5344CB8AC3E}">
        <p14:creationId xmlns:p14="http://schemas.microsoft.com/office/powerpoint/2010/main" val="344135074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63</a:t>
            </a:fld>
            <a:endParaRPr lang="en-US"/>
          </a:p>
        </p:txBody>
      </p:sp>
    </p:spTree>
    <p:extLst>
      <p:ext uri="{BB962C8B-B14F-4D97-AF65-F5344CB8AC3E}">
        <p14:creationId xmlns:p14="http://schemas.microsoft.com/office/powerpoint/2010/main" val="34413507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64</a:t>
            </a:fld>
            <a:endParaRPr lang="en-US"/>
          </a:p>
        </p:txBody>
      </p:sp>
    </p:spTree>
    <p:extLst>
      <p:ext uri="{BB962C8B-B14F-4D97-AF65-F5344CB8AC3E}">
        <p14:creationId xmlns:p14="http://schemas.microsoft.com/office/powerpoint/2010/main" val="344135074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65</a:t>
            </a:fld>
            <a:endParaRPr lang="en-US"/>
          </a:p>
        </p:txBody>
      </p:sp>
    </p:spTree>
    <p:extLst>
      <p:ext uri="{BB962C8B-B14F-4D97-AF65-F5344CB8AC3E}">
        <p14:creationId xmlns:p14="http://schemas.microsoft.com/office/powerpoint/2010/main" val="3441350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LO 2-2: </a:t>
            </a:r>
            <a:r>
              <a:rPr lang="en-US" sz="1200" dirty="0"/>
              <a:t>Recognize when consolidation of financial information into a single set of statements is necessary.</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7</a:t>
            </a:fld>
            <a:endParaRPr lang="en-US"/>
          </a:p>
        </p:txBody>
      </p:sp>
    </p:spTree>
    <p:extLst>
      <p:ext uri="{BB962C8B-B14F-4D97-AF65-F5344CB8AC3E}">
        <p14:creationId xmlns:p14="http://schemas.microsoft.com/office/powerpoint/2010/main" val="266963542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itchFamily="18" charset="0"/>
                <a:ea typeface="+mn-ea"/>
                <a:cs typeface="+mn-cs"/>
              </a:rPr>
              <a:t>By its very nature, preexisting goodwill is not considered identifiable by the parent. Therefore, the new owner simply ignores it in allocating the acquisition-date fair value. The logic is that the total business fair value is first allocated to the identified assets and liabilities. Only if an excess amount remains after recognizing the fair values of the net identified assets is any goodwill recognized.</a:t>
            </a:r>
          </a:p>
          <a:p>
            <a:endParaRPr lang="en-US" sz="1200" b="0" i="0" u="none" strike="noStrike" kern="1200" baseline="0" dirty="0">
              <a:solidFill>
                <a:schemeClr val="tx1"/>
              </a:solidFill>
              <a:latin typeface="Times New Roman" pitchFamily="18" charset="0"/>
              <a:ea typeface="+mn-ea"/>
              <a:cs typeface="+mn-cs"/>
            </a:endParaRPr>
          </a:p>
          <a:p>
            <a:r>
              <a:rPr lang="en-US" sz="1200" b="0" i="0" u="none" strike="noStrike" kern="1200" baseline="0" dirty="0">
                <a:solidFill>
                  <a:schemeClr val="tx1"/>
                </a:solidFill>
                <a:latin typeface="Times New Roman" pitchFamily="18" charset="0"/>
                <a:ea typeface="+mn-ea"/>
                <a:cs typeface="+mn-cs"/>
              </a:rPr>
              <a:t>Accounting for a business combination begins with the identification of the tangible and intangible assets acquired and liabilities assumed by the acquirer. The fair values of the individual assets and liabilities then provide the basis for financial statement valuations. Many firms—especially those in pharmaceutical and high-tech industries—have allocated significant portions of acquired businesses to in-process research and development (IPR&amp;D).</a:t>
            </a:r>
          </a:p>
          <a:p>
            <a:endParaRPr lang="en-US" sz="1200" b="0" i="0" u="none" strike="noStrike" kern="1200" baseline="0" dirty="0">
              <a:solidFill>
                <a:schemeClr val="tx1"/>
              </a:solidFill>
              <a:latin typeface="Times New Roman" pitchFamily="18" charset="0"/>
              <a:ea typeface="+mn-ea"/>
              <a:cs typeface="+mn-cs"/>
            </a:endParaRPr>
          </a:p>
          <a:p>
            <a:r>
              <a:rPr lang="en-US" sz="1200" b="0" i="0" u="none" strike="noStrike" kern="1200" baseline="0" dirty="0">
                <a:solidFill>
                  <a:schemeClr val="tx1"/>
                </a:solidFill>
                <a:latin typeface="Times New Roman" pitchFamily="18" charset="0"/>
                <a:ea typeface="+mn-ea"/>
                <a:cs typeface="+mn-cs"/>
              </a:rPr>
              <a:t>Current accounting standards require that acquired IPR&amp;D be measured at acquisition-date fair value and recognized in consolidated financial statements as an asset. An acquired IPR&amp;D asset is tested for impairment and is not amortized until its useful life is determined to be no longer indefinite.</a:t>
            </a:r>
            <a:endParaRPr lang="en-US" b="0" dirty="0"/>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66</a:t>
            </a:fld>
            <a:endParaRPr lang="en-US"/>
          </a:p>
        </p:txBody>
      </p:sp>
    </p:spTree>
    <p:extLst>
      <p:ext uri="{BB962C8B-B14F-4D97-AF65-F5344CB8AC3E}">
        <p14:creationId xmlns:p14="http://schemas.microsoft.com/office/powerpoint/2010/main" val="269365768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itchFamily="18" charset="0"/>
                <a:ea typeface="+mn-ea"/>
                <a:cs typeface="+mn-cs"/>
              </a:rPr>
              <a:t>The FASB ASC Topics “Business Combinations” (805) and “Consolidation” (810) represent outcomes of a joint project between the FASB and the International Accounting Standards Board (IASB). The primary objective of the project was stated as follows: </a:t>
            </a:r>
            <a:endParaRPr lang="en-US" dirty="0"/>
          </a:p>
          <a:p>
            <a:endParaRPr lang="en-US" dirty="0"/>
          </a:p>
          <a:p>
            <a:pPr lvl="1"/>
            <a:r>
              <a:rPr lang="en-US" dirty="0"/>
              <a:t>to develop a single high-quality standard for business combinations that can be used for both domestic and cross-border financial reporting. The goal is to develop a standard that includes a common set of principles and related guidance that produces decision-useful information and minimizes exceptions to those principles. The standard should improve the completeness, relevance, and comparability of financial information about business combinations. . . (FASB Project Updates: </a:t>
            </a:r>
            <a:r>
              <a:rPr lang="en-US" i="1" dirty="0"/>
              <a:t>Business Combinations: Applying the Acquisition Method—Joint Project of the IASB and FASB:</a:t>
            </a:r>
            <a:r>
              <a:rPr lang="en-US" dirty="0"/>
              <a:t> October 25, 2007)</a:t>
            </a:r>
          </a:p>
          <a:p>
            <a:endParaRPr lang="en-US" dirty="0"/>
          </a:p>
          <a:p>
            <a:r>
              <a:rPr lang="en-US" dirty="0"/>
              <a:t>The IASB subsequently issued International Financial Reporting Standard 3 (</a:t>
            </a:r>
            <a:r>
              <a:rPr lang="en-US" i="1" dirty="0"/>
              <a:t>IFRS 3</a:t>
            </a:r>
            <a:r>
              <a:rPr lang="en-US" dirty="0"/>
              <a:t>) Revised (effective July 2009), which along with FASB ASC Topics 805, “Business Combinations,” and 810, “Consolidation,” effectively converged the accounting for business combinations internationally.</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67</a:t>
            </a:fld>
            <a:endParaRPr lang="en-US"/>
          </a:p>
        </p:txBody>
      </p:sp>
    </p:spTree>
    <p:extLst>
      <p:ext uri="{BB962C8B-B14F-4D97-AF65-F5344CB8AC3E}">
        <p14:creationId xmlns:p14="http://schemas.microsoft.com/office/powerpoint/2010/main" val="399844523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LO 2-9: Appendix 2A:</a:t>
            </a:r>
            <a:r>
              <a:rPr lang="en-US" baseline="0" dirty="0"/>
              <a:t> </a:t>
            </a:r>
            <a:r>
              <a:rPr lang="en-US" dirty="0"/>
              <a:t>Identify the general characteristics of the legacy purchase and pooling of interest methods of accounting for past business combinations. Understand the effects that persist today in financial statements from the use of these legacy methods.</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68</a:t>
            </a:fld>
            <a:endParaRPr lang="en-US"/>
          </a:p>
        </p:txBody>
      </p:sp>
    </p:spTree>
    <p:extLst>
      <p:ext uri="{BB962C8B-B14F-4D97-AF65-F5344CB8AC3E}">
        <p14:creationId xmlns:p14="http://schemas.microsoft.com/office/powerpoint/2010/main" val="227620234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Times New Roman" pitchFamily="18" charset="0"/>
                <a:ea typeface="+mn-ea"/>
                <a:cs typeface="+mn-cs"/>
              </a:rPr>
              <a:t>The acquisition method provides the accounting for business combinations occurring in 2009 and thereafter. However, for decades, business combinations were accounted for using either the purchase or pooling of interests method. From 2002 through 2008, the purchase method was used exclusively for business combinations. Prior to 2002, financial reporting standards allowed two alternatives: the purchase method and the pooling of interests method. Because the FASB required prospective application of the acquisition method for 2009 and beyond, the purchase and pooling of interests methods continue to provide the basis for financial reporting for pre-2009 business combinations and thus will remain relevant for many years. Literally tens of thousands of past business combinations will continue to be reported in future statements under one of these legacy methods.</a:t>
            </a:r>
            <a:endParaRPr lang="en-US" dirty="0"/>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69</a:t>
            </a:fld>
            <a:endParaRPr lang="en-US"/>
          </a:p>
        </p:txBody>
      </p:sp>
    </p:spTree>
    <p:extLst>
      <p:ext uri="{BB962C8B-B14F-4D97-AF65-F5344CB8AC3E}">
        <p14:creationId xmlns:p14="http://schemas.microsoft.com/office/powerpoint/2010/main" val="284152665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itchFamily="18" charset="0"/>
                <a:ea typeface="+mn-ea"/>
                <a:cs typeface="+mn-cs"/>
              </a:rPr>
              <a:t>A basic principle of the purchase method was to record a business combination at the cost to the new owners.</a:t>
            </a:r>
          </a:p>
          <a:p>
            <a:endParaRPr lang="en-US" sz="1200" b="0" i="0" u="none" strike="noStrike" kern="1200" baseline="0" dirty="0">
              <a:solidFill>
                <a:schemeClr val="tx1"/>
              </a:solidFill>
              <a:latin typeface="Times New Roman" pitchFamily="18" charset="0"/>
              <a:ea typeface="+mn-ea"/>
              <a:cs typeface="+mn-cs"/>
            </a:endParaRPr>
          </a:p>
          <a:p>
            <a:r>
              <a:rPr lang="en-US" sz="1200" b="0" i="0" u="none" strike="noStrike" kern="1200" baseline="0" dirty="0">
                <a:solidFill>
                  <a:schemeClr val="tx1"/>
                </a:solidFill>
                <a:latin typeface="Times New Roman" pitchFamily="18" charset="0"/>
                <a:ea typeface="+mn-ea"/>
                <a:cs typeface="+mn-cs"/>
              </a:rPr>
              <a:t>Several elements of the purchase method reflect a strict application of the cost principle. The following items represent examples of how the cost-based purchase method differs from the fair-value-based acquisition method. </a:t>
            </a:r>
          </a:p>
          <a:p>
            <a:pPr marL="171450" indent="-171450">
              <a:buFont typeface="Arial"/>
              <a:buChar char="•"/>
            </a:pPr>
            <a:r>
              <a:rPr lang="en-US" sz="1200" b="0" i="0" u="none" strike="noStrike" kern="1200" baseline="0" dirty="0">
                <a:solidFill>
                  <a:schemeClr val="tx1"/>
                </a:solidFill>
                <a:latin typeface="Times New Roman" pitchFamily="18" charset="0"/>
                <a:ea typeface="+mn-ea"/>
                <a:cs typeface="+mn-cs"/>
              </a:rPr>
              <a:t>Acquisition date allocations (including bargain purchases). </a:t>
            </a:r>
          </a:p>
          <a:p>
            <a:pPr marL="171450" indent="-171450">
              <a:buFont typeface="Arial"/>
              <a:buChar char="•"/>
            </a:pPr>
            <a:r>
              <a:rPr lang="en-US" sz="1200" b="0" i="0" u="none" strike="noStrike" kern="1200" baseline="0" dirty="0">
                <a:solidFill>
                  <a:schemeClr val="tx1"/>
                </a:solidFill>
                <a:latin typeface="Times New Roman" pitchFamily="18" charset="0"/>
                <a:ea typeface="+mn-ea"/>
                <a:cs typeface="+mn-cs"/>
              </a:rPr>
              <a:t>Direct combination costs. </a:t>
            </a:r>
          </a:p>
          <a:p>
            <a:pPr marL="171450" indent="-171450">
              <a:buFont typeface="Arial"/>
              <a:buChar char="•"/>
            </a:pPr>
            <a:r>
              <a:rPr lang="en-US" sz="1200" b="0" i="0" u="none" strike="noStrike" kern="1200" baseline="0" dirty="0">
                <a:solidFill>
                  <a:schemeClr val="tx1"/>
                </a:solidFill>
                <a:latin typeface="Times New Roman" pitchFamily="18" charset="0"/>
                <a:ea typeface="+mn-ea"/>
                <a:cs typeface="+mn-cs"/>
              </a:rPr>
              <a:t>Contingent consideration. </a:t>
            </a:r>
          </a:p>
          <a:p>
            <a:pPr marL="171450" indent="-171450">
              <a:buFont typeface="Arial"/>
              <a:buChar char="•"/>
            </a:pPr>
            <a:r>
              <a:rPr lang="en-US" sz="1200" b="0" i="0" u="none" strike="noStrike" kern="1200" baseline="0" dirty="0">
                <a:solidFill>
                  <a:schemeClr val="tx1"/>
                </a:solidFill>
                <a:latin typeface="Times New Roman" pitchFamily="18" charset="0"/>
                <a:ea typeface="+mn-ea"/>
                <a:cs typeface="+mn-cs"/>
              </a:rPr>
              <a:t>In-process research and development.</a:t>
            </a:r>
            <a:endParaRPr lang="en-US" sz="1200" b="0" u="none" dirty="0">
              <a:solidFill>
                <a:srgbClr val="002060"/>
              </a:solidFill>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70</a:t>
            </a:fld>
            <a:endParaRPr lang="en-US"/>
          </a:p>
        </p:txBody>
      </p:sp>
    </p:spTree>
    <p:extLst>
      <p:ext uri="{BB962C8B-B14F-4D97-AF65-F5344CB8AC3E}">
        <p14:creationId xmlns:p14="http://schemas.microsoft.com/office/powerpoint/2010/main" val="378003302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pre-2009 business combinations, the application of the cost principle often was complicated because literally hundreds of separate assets and liabilities were acquired. Accordingly, for asset valuation and future income determination, firms needed a basis to allocate the total cost among the various assets and liabilities received in the bargained exchange. Similar to the acquisition method, the purchase method based its cost allocations on the combination-date fair values of the acquired assets and liabilities.</a:t>
            </a:r>
            <a:r>
              <a:rPr lang="en-US" baseline="0" dirty="0"/>
              <a:t> </a:t>
            </a:r>
            <a:r>
              <a:rPr lang="en-US" dirty="0"/>
              <a:t>Also closely related to the acquisition method procedures, any excess of cost over the sum of the net identified asset fair values was attributed to goodwill.</a:t>
            </a:r>
          </a:p>
          <a:p>
            <a:endParaRPr lang="en-US" dirty="0"/>
          </a:p>
          <a:p>
            <a:r>
              <a:rPr lang="en-US" dirty="0"/>
              <a:t>But the purchase method stands in marked contrast to the acquisition method in bargain purchase situations. Under the purchase method, a bargain purchase occurred when the sum of the individual fair values of the acquired net assets exceeded the purchase cost. To record a bargain purchase at cost, however, the purchase method required that certain long-term assets be recorded at amounts below their assessed fair values.</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71</a:t>
            </a:fld>
            <a:endParaRPr lang="en-US"/>
          </a:p>
        </p:txBody>
      </p:sp>
    </p:spTree>
    <p:extLst>
      <p:ext uri="{BB962C8B-B14F-4D97-AF65-F5344CB8AC3E}">
        <p14:creationId xmlns:p14="http://schemas.microsoft.com/office/powerpoint/2010/main" val="21638555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Note that current assets and liabilities did not share in the proportionate reduction to cost. Long-term assets were subject to the reduction because their fair-value estimates were considered less reliable than current items and liabilities. Finally, in rare situations, firms recognized an extraordinary gain on a purchase but only in the very unusual case that the long-term assets were reduced to a zero valuation.</a:t>
            </a:r>
          </a:p>
          <a:p>
            <a:endParaRPr lang="en-US" dirty="0"/>
          </a:p>
          <a:p>
            <a:r>
              <a:rPr lang="en-US" dirty="0"/>
              <a:t>In contrast, the acquisition method embraces the fair-value concept and discards the consideration transferred as a valuation basis for the business acquired in a bargain purchase. Instead, the acquirer measures and recognizes the fair values of each of the assets acquired and liabilities assumed at the date of combination, regardless of the consideration transferred in the transaction. As a result, (1) no assets are recorded at amounts below their assessed fair values, as is the case with bargain purchases accounted for by the purchase method, and (2) a gain on bargain purchase is recognized at the acquisition date.</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72</a:t>
            </a:fld>
            <a:endParaRPr lang="en-US"/>
          </a:p>
        </p:txBody>
      </p:sp>
    </p:spTree>
    <p:extLst>
      <p:ext uri="{BB962C8B-B14F-4D97-AF65-F5344CB8AC3E}">
        <p14:creationId xmlns:p14="http://schemas.microsoft.com/office/powerpoint/2010/main" val="65914637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ts val="1200"/>
              </a:spcBef>
              <a:spcAft>
                <a:spcPct val="0"/>
              </a:spcAft>
              <a:buClr>
                <a:srgbClr val="000036"/>
              </a:buClr>
              <a:buSzTx/>
              <a:buFontTx/>
              <a:buNone/>
              <a:tabLst/>
              <a:defRPr/>
            </a:pPr>
            <a:r>
              <a:rPr lang="en-US" sz="1200" b="0" dirty="0"/>
              <a:t>Almost all business combinations employ professional services to assist in various phases of the transaction. Examples include target identification, due diligence regarding the value of an acquisition, financing, tax planning, and preparation of formal legal documents. Prior to 2009, under the purchase </a:t>
            </a:r>
            <a:r>
              <a:rPr lang="en-US" sz="1200" b="0" u="none" dirty="0">
                <a:solidFill>
                  <a:srgbClr val="00005C"/>
                </a:solidFill>
              </a:rPr>
              <a:t>method, the investment cost basis included direct combination costs.</a:t>
            </a:r>
          </a:p>
          <a:p>
            <a:pPr marL="0" marR="0" indent="0" algn="l" defTabSz="914400" rtl="0" eaLnBrk="0" fontAlgn="base" latinLnBrk="0" hangingPunct="0">
              <a:lnSpc>
                <a:spcPct val="100000"/>
              </a:lnSpc>
              <a:spcBef>
                <a:spcPts val="1200"/>
              </a:spcBef>
              <a:spcAft>
                <a:spcPct val="0"/>
              </a:spcAft>
              <a:buClr>
                <a:srgbClr val="000036"/>
              </a:buClr>
              <a:buSzTx/>
              <a:buFontTx/>
              <a:buNone/>
              <a:tabLst/>
              <a:defRPr/>
            </a:pPr>
            <a:endParaRPr lang="en-US" sz="1200" b="0" u="none" dirty="0">
              <a:solidFill>
                <a:srgbClr val="00005C"/>
              </a:solidFill>
            </a:endParaRPr>
          </a:p>
          <a:p>
            <a:pPr marL="0" indent="0">
              <a:spcBef>
                <a:spcPts val="1200"/>
              </a:spcBef>
              <a:buClr>
                <a:srgbClr val="000036"/>
              </a:buClr>
              <a:buNone/>
            </a:pPr>
            <a:r>
              <a:rPr lang="en-US" sz="1200" dirty="0"/>
              <a:t>Often business combination negotiations result in agreements to provide additional payments to former owners if they meet specified future performance measures. The purchase method accounted for such contingent consideration obligations as </a:t>
            </a:r>
            <a:r>
              <a:rPr lang="en-US" sz="1200" dirty="0" err="1"/>
              <a:t>postcombination</a:t>
            </a:r>
            <a:r>
              <a:rPr lang="en-US" sz="1200" dirty="0"/>
              <a:t> adjustments to the purchase cost (or stockholders’ equity if the contingency involved the parent’s equity share value) upon resolution of the contingency.</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73</a:t>
            </a:fld>
            <a:endParaRPr lang="en-US"/>
          </a:p>
        </p:txBody>
      </p:sp>
    </p:spTree>
    <p:extLst>
      <p:ext uri="{BB962C8B-B14F-4D97-AF65-F5344CB8AC3E}">
        <p14:creationId xmlns:p14="http://schemas.microsoft.com/office/powerpoint/2010/main" val="72527163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Prior to 2009, financial reporting standards required the immediate expensing of acquired IPR&amp;D if the project had not yet reached technological feasibility and the assets had no future alternative uses. Expensing acquired IPR&amp;D was consistent with the accounting treatment for a firm’s ongoing research and development costs.</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74</a:t>
            </a:fld>
            <a:endParaRPr lang="en-US"/>
          </a:p>
        </p:txBody>
      </p:sp>
    </p:spTree>
    <p:extLst>
      <p:ext uri="{BB962C8B-B14F-4D97-AF65-F5344CB8AC3E}">
        <p14:creationId xmlns:p14="http://schemas.microsoft.com/office/powerpoint/2010/main" val="416671277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Historically, former owners of separate firms would agree to combine for their mutual benefit and continue as owners of a combined firm. It was asserted that the assets and liabilities of the former firms were never really bought or sold; former owners merely exchanged ownership shares to become joint owners of the combined firm. Combinations characterized by exchange of voting shares and continuation of previous ownership became known as pooling of interests. Rather than an exchange transaction with one ownership group replacing another, a pooling of interests was characterized by a continuity of ownership interests before and after the business combination. Prior to its elimination, this method was applied to a significant number of business combinations. </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75</a:t>
            </a:fld>
            <a:endParaRPr lang="en-US"/>
          </a:p>
        </p:txBody>
      </p:sp>
    </p:spTree>
    <p:extLst>
      <p:ext uri="{BB962C8B-B14F-4D97-AF65-F5344CB8AC3E}">
        <p14:creationId xmlns:p14="http://schemas.microsoft.com/office/powerpoint/2010/main" val="317366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a:t>The consolidation of financial information into a single set of statements becomes necessary when the business combination of two or more companies creates a single economic entity. As stated in FASB ASC (810-10-10-1): “There is a presumption that consolidated financial statements are more meaningful than separate financial statements and that they are usually necessary for a fair presentation when one of the entities in the consolidated group directly or indirectly has a controlling financial interest in the other entities.”</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8</a:t>
            </a:fld>
            <a:endParaRPr lang="en-US"/>
          </a:p>
        </p:txBody>
      </p:sp>
    </p:spTree>
    <p:extLst>
      <p:ext uri="{BB962C8B-B14F-4D97-AF65-F5344CB8AC3E}">
        <p14:creationId xmlns:p14="http://schemas.microsoft.com/office/powerpoint/2010/main" val="74938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0"/>
              </a:spcBef>
              <a:buClr>
                <a:srgbClr val="00B050"/>
              </a:buClr>
              <a:buFont typeface="Wingdings" pitchFamily="2" charset="2"/>
              <a:buNone/>
            </a:pPr>
            <a:r>
              <a:rPr lang="en-US" dirty="0"/>
              <a:t>To reflect the continuity of ownership, two important steps characterized the pooling of interests method: </a:t>
            </a:r>
          </a:p>
          <a:p>
            <a:pPr marL="228600" indent="-228600">
              <a:spcBef>
                <a:spcPts val="0"/>
              </a:spcBef>
              <a:buClr>
                <a:srgbClr val="00B050"/>
              </a:buClr>
              <a:buFont typeface="+mj-lt"/>
              <a:buAutoNum type="arabicPeriod"/>
            </a:pPr>
            <a:r>
              <a:rPr lang="en-US" dirty="0"/>
              <a:t>The book values of the assets and liabilities of both companies became the book values reported by the combined entity.</a:t>
            </a:r>
          </a:p>
          <a:p>
            <a:pPr marL="228600" indent="-228600">
              <a:spcBef>
                <a:spcPts val="0"/>
              </a:spcBef>
              <a:buClr>
                <a:srgbClr val="00B050"/>
              </a:buClr>
              <a:buFont typeface="+mj-lt"/>
              <a:buAutoNum type="arabicPeriod"/>
            </a:pPr>
            <a:r>
              <a:rPr lang="en-US" dirty="0"/>
              <a:t>The revenue and expense accounts were combined retrospectively as well as prospectively. The idea of continuity of ownership gave support for the recognition of income accruing to the owners both before and after the combination.</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76</a:t>
            </a:fld>
            <a:endParaRPr lang="en-US"/>
          </a:p>
        </p:txBody>
      </p:sp>
    </p:spTree>
    <p:extLst>
      <p:ext uri="{BB962C8B-B14F-4D97-AF65-F5344CB8AC3E}">
        <p14:creationId xmlns:p14="http://schemas.microsoft.com/office/powerpoint/2010/main" val="33785609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Therefore, in a pooling, reported income was typically higher than under the contemporaneous purchase accounting. Under pooling, not only did the firms retrospectively combine incomes but also the smaller asset bases resulted in smaller depreciation and amortization expenses. Because net income reported in financial statements often is used in a variety of contracts, including managerial compensation, managers considered the pooling method an attractive alternative to purchase accounting.</a:t>
            </a:r>
          </a:p>
          <a:p>
            <a:endParaRPr lang="en-US" dirty="0"/>
          </a:p>
          <a:p>
            <a:r>
              <a:rPr lang="en-US" dirty="0"/>
              <a:t>Prior to 2002, accounting and reporting standards allowed both the purchase and pooling of interest methods for business combinations. However, standard setters established strict criteria for use of the pooling method. The criteria were designed to prevent managers from engaging in purchase transactions and then reporting them as poolings of interests. Business combinations that failed to meet the pooling criteria had to be accounted for by the purchase method. </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77</a:t>
            </a:fld>
            <a:endParaRPr lang="en-US"/>
          </a:p>
        </p:txBody>
      </p:sp>
    </p:spTree>
    <p:extLst>
      <p:ext uri="{BB962C8B-B14F-4D97-AF65-F5344CB8AC3E}">
        <p14:creationId xmlns:p14="http://schemas.microsoft.com/office/powerpoint/2010/main" val="117195281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These criteria had two overriding objectives. First, to ensure the complete fusion of the two organizations, one company had to obtain substantially all (90 percent or more) of the voting stock of the other. The second general objective of these criteria was to prevent purchase combinations from being disguised as poolings. Past experience had shown that combination transactions were frequently manipulated so that they would qualify for pooling of interests treatment (usually to increase reported earnings). However, subsequent events, often involving cash being paid or received by the parties, revealed the true nature of the combination: One company was purchasing the other in a bargained exchange. A number of qualifying criteria for pooling of interests treatment were designed to stop this practice.</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78</a:t>
            </a:fld>
            <a:endParaRPr lang="en-US"/>
          </a:p>
        </p:txBody>
      </p:sp>
    </p:spTree>
    <p:extLst>
      <p:ext uri="{BB962C8B-B14F-4D97-AF65-F5344CB8AC3E}">
        <p14:creationId xmlns:p14="http://schemas.microsoft.com/office/powerpoint/2010/main" val="81396354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following characteristics of the purchase method:</a:t>
            </a:r>
          </a:p>
          <a:p>
            <a:pPr marL="171450" indent="-171450">
              <a:buFont typeface="Arial"/>
              <a:buChar char="•"/>
            </a:pPr>
            <a:r>
              <a:rPr lang="en-US" dirty="0"/>
              <a:t>The valuation basis is cost and includes direct combination costs but excludes the contingent consideration.</a:t>
            </a:r>
          </a:p>
          <a:p>
            <a:pPr marL="171450" indent="-171450">
              <a:buFont typeface="Arial"/>
              <a:buChar char="•"/>
            </a:pPr>
            <a:r>
              <a:rPr lang="en-US" dirty="0"/>
              <a:t>The cost is allocated to the assets acquired and liabilities assumed based on their individual fair values (unless a bargain purchase occurs and then the long-term items may be recorded as amounts less than their fair values).</a:t>
            </a:r>
          </a:p>
          <a:p>
            <a:pPr marL="171450" indent="-171450">
              <a:buFont typeface="Arial"/>
              <a:buChar char="•"/>
            </a:pPr>
            <a:r>
              <a:rPr lang="en-US" dirty="0"/>
              <a:t>Goodwill is the excess of cost over the fair values of the net assets purchased.</a:t>
            </a:r>
          </a:p>
          <a:p>
            <a:pPr marL="171450" indent="-171450">
              <a:buFont typeface="Arial"/>
              <a:buChar char="•"/>
            </a:pPr>
            <a:r>
              <a:rPr lang="en-US" dirty="0"/>
              <a:t>Acquired in-process research and development is expensed immediately at the purchase date. </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79</a:t>
            </a:fld>
            <a:endParaRPr lang="en-US"/>
          </a:p>
        </p:txBody>
      </p:sp>
    </p:spTree>
    <p:extLst>
      <p:ext uri="{BB962C8B-B14F-4D97-AF65-F5344CB8AC3E}">
        <p14:creationId xmlns:p14="http://schemas.microsoft.com/office/powerpoint/2010/main" val="282494966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following characteristics of the pooling of interests method:</a:t>
            </a:r>
          </a:p>
          <a:p>
            <a:pPr marL="171450" indent="-171450">
              <a:buFont typeface="Arial"/>
              <a:buChar char="•"/>
            </a:pPr>
            <a:r>
              <a:rPr lang="en-US" dirty="0"/>
              <a:t>Because a pooling of interests was predicated on a continuity of ownership, the accounting incorporated a continuation of previous book values and ignored fair values exchanged in a business combination.</a:t>
            </a:r>
          </a:p>
          <a:p>
            <a:pPr marL="171450" indent="-171450">
              <a:buFont typeface="Arial"/>
              <a:buChar char="•"/>
            </a:pPr>
            <a:r>
              <a:rPr lang="en-US" dirty="0"/>
              <a:t>Previously unrecognized (typically internally developed) intangibles continue to be reported at a zero value </a:t>
            </a:r>
            <a:r>
              <a:rPr lang="en-US" dirty="0" err="1"/>
              <a:t>postcombination</a:t>
            </a:r>
            <a:r>
              <a:rPr lang="en-US" dirty="0"/>
              <a:t>.</a:t>
            </a:r>
          </a:p>
          <a:p>
            <a:pPr marL="171450" indent="-171450">
              <a:buFont typeface="Arial"/>
              <a:buChar char="•"/>
            </a:pPr>
            <a:r>
              <a:rPr lang="en-US" dirty="0"/>
              <a:t>Because the pooling of interests method values an acquired firm at its previously recorded book value, no new amount for goodwill was ever recorded in a pooling.</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80</a:t>
            </a:fld>
            <a:endParaRPr lang="en-US"/>
          </a:p>
        </p:txBody>
      </p:sp>
    </p:spTree>
    <p:extLst>
      <p:ext uri="{BB962C8B-B14F-4D97-AF65-F5344CB8AC3E}">
        <p14:creationId xmlns:p14="http://schemas.microsoft.com/office/powerpoint/2010/main" val="145017963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following characteristics of the acquisition method:</a:t>
            </a:r>
          </a:p>
          <a:p>
            <a:pPr marL="171450" indent="-171450">
              <a:buFont typeface="Arial"/>
              <a:buChar char="•"/>
            </a:pPr>
            <a:r>
              <a:rPr lang="en-US" dirty="0"/>
              <a:t>The valuation basis is fair value of consideration transferred and includes the contingent consideration but excludes direct combination costs. </a:t>
            </a:r>
          </a:p>
          <a:p>
            <a:pPr marL="171450" indent="-171450">
              <a:buFont typeface="Arial"/>
              <a:buChar char="•"/>
            </a:pPr>
            <a:r>
              <a:rPr lang="en-US" dirty="0"/>
              <a:t>The assets acquired and liabilities assumed are recorded at their individual fair values. </a:t>
            </a:r>
          </a:p>
          <a:p>
            <a:pPr marL="171450" indent="-171450">
              <a:buFont typeface="Arial"/>
              <a:buChar char="•"/>
            </a:pPr>
            <a:r>
              <a:rPr lang="en-US" dirty="0"/>
              <a:t>Goodwill is the excess of the consideration transferred over the fair values of the net assets acquired. </a:t>
            </a:r>
          </a:p>
          <a:p>
            <a:pPr marL="171450" indent="-171450">
              <a:buFont typeface="Arial"/>
              <a:buChar char="•"/>
            </a:pPr>
            <a:r>
              <a:rPr lang="en-US" dirty="0"/>
              <a:t>Acquired in-process research and development is recognized as an asset. </a:t>
            </a:r>
          </a:p>
          <a:p>
            <a:pPr marL="171450" indent="-171450">
              <a:buFont typeface="Arial"/>
              <a:buChar char="•"/>
            </a:pPr>
            <a:r>
              <a:rPr lang="en-US" dirty="0"/>
              <a:t>Professional service fees to help accomplish the acquisition are expensed.</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81</a:t>
            </a:fld>
            <a:endParaRPr lang="en-US"/>
          </a:p>
        </p:txBody>
      </p:sp>
    </p:spTree>
    <p:extLst>
      <p:ext uri="{BB962C8B-B14F-4D97-AF65-F5344CB8AC3E}">
        <p14:creationId xmlns:p14="http://schemas.microsoft.com/office/powerpoint/2010/main" val="414652609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Times New Roman" pitchFamily="18" charset="0"/>
                <a:ea typeface="+mn-ea"/>
                <a:cs typeface="+mn-cs"/>
              </a:rPr>
              <a:t>LO 2-10: Appendix 2-B: Explain the rationale and procedures underlying a subsidiary’s election to adopt pushdown accounting.</a:t>
            </a:r>
            <a:endParaRPr lang="en-US" sz="1200" b="1" dirty="0">
              <a:solidFill>
                <a:srgbClr val="002060"/>
              </a:solidFill>
            </a:endParaRP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82</a:t>
            </a:fld>
            <a:endParaRPr lang="en-US"/>
          </a:p>
        </p:txBody>
      </p:sp>
    </p:spTree>
    <p:extLst>
      <p:ext uri="{BB962C8B-B14F-4D97-AF65-F5344CB8AC3E}">
        <p14:creationId xmlns:p14="http://schemas.microsoft.com/office/powerpoint/2010/main" val="389733962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1222"/>
              </a:spcBef>
              <a:buNone/>
            </a:pPr>
            <a:r>
              <a:rPr lang="en-US" dirty="0"/>
              <a:t>An additional reporting issue</a:t>
            </a:r>
            <a:r>
              <a:rPr lang="en-US" baseline="0" dirty="0"/>
              <a:t> </a:t>
            </a:r>
            <a:r>
              <a:rPr lang="en-US" dirty="0"/>
              <a:t>arises concerning the separate </a:t>
            </a:r>
            <a:r>
              <a:rPr lang="en-US" dirty="0" err="1"/>
              <a:t>postacquisition</a:t>
            </a:r>
            <a:r>
              <a:rPr lang="en-US" dirty="0"/>
              <a:t> financial statements of subsidiary companies that maintain separate incorporation.</a:t>
            </a:r>
          </a:p>
          <a:p>
            <a:pPr marL="0" indent="0">
              <a:spcBef>
                <a:spcPts val="1222"/>
              </a:spcBef>
              <a:buNone/>
            </a:pPr>
            <a:endParaRPr lang="en-US" dirty="0"/>
          </a:p>
          <a:p>
            <a:pPr marL="0" indent="0">
              <a:spcBef>
                <a:spcPts val="1222"/>
              </a:spcBef>
              <a:buNone/>
            </a:pPr>
            <a:r>
              <a:rPr lang="en-US" dirty="0"/>
              <a:t>To address the valuation issues for a subsidiary’s separately issued financial statements, the FASB issued Accounting Standards Update (ASU) No. 2014-17, </a:t>
            </a:r>
            <a:r>
              <a:rPr lang="en-US" i="1" dirty="0"/>
              <a:t>Business Combinations: Pushdown Accounting</a:t>
            </a:r>
            <a:r>
              <a:rPr lang="en-US" i="0" dirty="0"/>
              <a:t>,</a:t>
            </a:r>
            <a:r>
              <a:rPr lang="en-US" i="1" dirty="0"/>
              <a:t> </a:t>
            </a:r>
            <a:r>
              <a:rPr lang="en-US" dirty="0"/>
              <a:t>in November 2014. The ASU does not require pushdown accounting but instead provides an option to apply pushdown accounting following a business combination in which the acquirer obtains control of an acquired entity and the acquired entity maintains separate incorporation. A newly acquired entity (e.g., subsidiary firm) may elect the option to apply pushdown accounting in the reporting period immediately following the acquisition.</a:t>
            </a:r>
            <a:r>
              <a:rPr lang="en-US" baseline="0" dirty="0"/>
              <a:t> </a:t>
            </a:r>
            <a:r>
              <a:rPr lang="en-US" dirty="0"/>
              <a:t>Alternatively, a newly acquired company may simply choose to continue using its previous accounting valuations in separately issued financial statements.</a:t>
            </a:r>
          </a:p>
          <a:p>
            <a:pPr marL="0" indent="0">
              <a:spcBef>
                <a:spcPts val="1222"/>
              </a:spcBef>
              <a:buNone/>
            </a:pPr>
            <a:endParaRPr lang="en-US" dirty="0"/>
          </a:p>
          <a:p>
            <a:pPr marL="0" indent="0">
              <a:spcBef>
                <a:spcPts val="1222"/>
              </a:spcBef>
              <a:buNone/>
            </a:pPr>
            <a:r>
              <a:rPr lang="en-US" dirty="0"/>
              <a:t>When an acquired entity elects to apply pushdown accounting, it reflects in its financial statements the valuations for the individual assets and liabilities used by the parent in allocating the consideration transferred in the acquisition. Thus, the parent’s acquisition-date valuations for its newly acquired subsidiary are “pushed down” to the subsidiary’s financial statements.</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83</a:t>
            </a:fld>
            <a:endParaRPr lang="en-US"/>
          </a:p>
        </p:txBody>
      </p:sp>
    </p:spTree>
    <p:extLst>
      <p:ext uri="{BB962C8B-B14F-4D97-AF65-F5344CB8AC3E}">
        <p14:creationId xmlns:p14="http://schemas.microsoft.com/office/powerpoint/2010/main" val="33828366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1222"/>
              </a:spcBef>
              <a:buNone/>
            </a:pPr>
            <a:r>
              <a:rPr lang="en-US" dirty="0"/>
              <a:t>An additional reporting issue</a:t>
            </a:r>
            <a:r>
              <a:rPr lang="en-US" baseline="0" dirty="0"/>
              <a:t> </a:t>
            </a:r>
            <a:r>
              <a:rPr lang="en-US" dirty="0"/>
              <a:t>arises concerning the separate </a:t>
            </a:r>
            <a:r>
              <a:rPr lang="en-US" dirty="0" err="1"/>
              <a:t>postacquisition</a:t>
            </a:r>
            <a:r>
              <a:rPr lang="en-US" dirty="0"/>
              <a:t> financial statements of subsidiary companies that maintain separate incorporation.</a:t>
            </a:r>
          </a:p>
          <a:p>
            <a:pPr marL="0" indent="0">
              <a:spcBef>
                <a:spcPts val="1222"/>
              </a:spcBef>
              <a:buNone/>
            </a:pPr>
            <a:endParaRPr lang="en-US" dirty="0"/>
          </a:p>
          <a:p>
            <a:pPr marL="0" indent="0">
              <a:spcBef>
                <a:spcPts val="1222"/>
              </a:spcBef>
              <a:buNone/>
            </a:pPr>
            <a:r>
              <a:rPr lang="en-US" dirty="0"/>
              <a:t>To address the valuation issues for a subsidiary’s separately issued financial statements, the FASB issued Accounting Standards Update (ASU) No. 2014-17, </a:t>
            </a:r>
            <a:r>
              <a:rPr lang="en-US" i="1" dirty="0"/>
              <a:t>Business Combinations: Pushdown Accounting</a:t>
            </a:r>
            <a:r>
              <a:rPr lang="en-US" i="0" dirty="0"/>
              <a:t>,</a:t>
            </a:r>
            <a:r>
              <a:rPr lang="en-US" i="1" dirty="0"/>
              <a:t> </a:t>
            </a:r>
            <a:r>
              <a:rPr lang="en-US" dirty="0"/>
              <a:t>in November 2014. The ASU does not require pushdown accounting but instead provides an option to apply pushdown accounting following a business combination in which the acquirer obtains control of an acquired entity and the acquired entity maintains separate incorporation. A newly acquired entity (e.g., subsidiary firm) may elect the option to apply pushdown accounting in the reporting period immediately following the acquisition.</a:t>
            </a:r>
            <a:r>
              <a:rPr lang="en-US" baseline="0" dirty="0"/>
              <a:t> </a:t>
            </a:r>
            <a:r>
              <a:rPr lang="en-US" dirty="0"/>
              <a:t>Alternatively, a newly acquired company may simply choose to continue using its previous accounting valuations in separately issued financial statements.</a:t>
            </a:r>
          </a:p>
          <a:p>
            <a:pPr marL="0" indent="0">
              <a:spcBef>
                <a:spcPts val="1222"/>
              </a:spcBef>
              <a:buNone/>
            </a:pPr>
            <a:endParaRPr lang="en-US" dirty="0"/>
          </a:p>
          <a:p>
            <a:pPr marL="0" indent="0">
              <a:spcBef>
                <a:spcPts val="1222"/>
              </a:spcBef>
              <a:buNone/>
            </a:pPr>
            <a:r>
              <a:rPr lang="en-US" dirty="0"/>
              <a:t>When an acquired entity elects to apply pushdown accounting, it reflects in its financial statements the valuations for the individual assets and liabilities used by the parent in allocating the consideration transferred in the acquisition. Thus, the parent’s acquisition-date valuations for its newly acquired subsidiary are “pushed down” to the subsidiary’s financial statements.</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84</a:t>
            </a:fld>
            <a:endParaRPr lang="en-US"/>
          </a:p>
        </p:txBody>
      </p:sp>
    </p:spTree>
    <p:extLst>
      <p:ext uri="{BB962C8B-B14F-4D97-AF65-F5344CB8AC3E}">
        <p14:creationId xmlns:p14="http://schemas.microsoft.com/office/powerpoint/2010/main" val="338283667"/>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1222"/>
              </a:spcBef>
              <a:buNone/>
            </a:pPr>
            <a:r>
              <a:rPr lang="en-US" dirty="0"/>
              <a:t>When an entity elects pushdown accounting, any goodwill recognized in the combination is reported in the acquired entity’s separate financial statements. </a:t>
            </a:r>
          </a:p>
          <a:p>
            <a:pPr marL="0" indent="0">
              <a:spcBef>
                <a:spcPts val="1222"/>
              </a:spcBef>
              <a:buNone/>
            </a:pPr>
            <a:endParaRPr lang="en-US" dirty="0"/>
          </a:p>
          <a:p>
            <a:pPr marL="0" indent="0">
              <a:spcBef>
                <a:spcPts val="1222"/>
              </a:spcBef>
              <a:buNone/>
            </a:pPr>
            <a:r>
              <a:rPr lang="en-US" dirty="0"/>
              <a:t>An exception to pushdown accounting’s general rule of using the parent’s valuations for the subsidiary’s separate financial statement occurs for bargain purchases. Recall that when the fair values assigned to the subsidiary’s collective net assets exceeds the parent’s consideration transferred, the parent recognizes a bargain purchase gain on its income statement. In this case, however, pushdown accounting requires that the acquired entity not recognize the gain in its income statement but instead as an adjustment to its additional paid-in capital. The reflection of the bargain purchase gain in additional paid-in capital prevents income recognition by both the acquirer and the </a:t>
            </a:r>
            <a:r>
              <a:rPr lang="en-US" dirty="0" err="1"/>
              <a:t>acquiree</a:t>
            </a:r>
            <a:r>
              <a:rPr lang="en-US" dirty="0"/>
              <a:t> for the same event.</a:t>
            </a:r>
          </a:p>
          <a:p>
            <a:pPr marL="0" indent="0">
              <a:spcBef>
                <a:spcPts val="1222"/>
              </a:spcBef>
              <a:buNone/>
            </a:pPr>
            <a:endParaRPr lang="en-US" dirty="0"/>
          </a:p>
          <a:p>
            <a:pPr marL="0" indent="0">
              <a:spcBef>
                <a:spcPts val="1222"/>
              </a:spcBef>
              <a:buNone/>
            </a:pPr>
            <a:r>
              <a:rPr lang="en-US" dirty="0"/>
              <a:t>When acquisition-related liabilities arise, pushdown accounting recognizes only the debt that the acquired firm must recognize under other generally accepted accounting principles. Thus, if an acquired firm is either jointly or severally liable for repayment of the debt, such debt is pushed down to its separate financial statements, possibly including debt incurred by the acquirer. </a:t>
            </a:r>
          </a:p>
          <a:p>
            <a:pPr marL="0" indent="0">
              <a:spcBef>
                <a:spcPts val="1222"/>
              </a:spcBef>
              <a:buNone/>
            </a:pPr>
            <a:endParaRPr lang="en-US" dirty="0"/>
          </a:p>
          <a:p>
            <a:pPr marL="0" indent="0">
              <a:spcBef>
                <a:spcPts val="1222"/>
              </a:spcBef>
              <a:buNone/>
            </a:pPr>
            <a:r>
              <a:rPr lang="en-US" dirty="0"/>
              <a:t>After recognizing the new basis for its assets and liabilities, the acquired firm must then report the effects of the acquisition in its owners’ equity section. Because pushdown accounting treats the acquired firm as a new reporting entity, the acquired firm reports zero acquisition-date retained earnings. The elimination of acquisition-date subsidiary retained earnings is consistent with consolidated financial reporting.</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85</a:t>
            </a:fld>
            <a:endParaRPr lang="en-US"/>
          </a:p>
        </p:txBody>
      </p:sp>
    </p:spTree>
    <p:extLst>
      <p:ext uri="{BB962C8B-B14F-4D97-AF65-F5344CB8AC3E}">
        <p14:creationId xmlns:p14="http://schemas.microsoft.com/office/powerpoint/2010/main" val="3988103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To explain the process of preparing consolidated financial statements for a business combination, we address three questions: </a:t>
            </a:r>
          </a:p>
          <a:p>
            <a:pPr marL="228600" indent="-228600">
              <a:buFont typeface="+mj-lt"/>
              <a:buAutoNum type="arabicPeriod"/>
            </a:pPr>
            <a:r>
              <a:rPr lang="en-US" b="0" dirty="0"/>
              <a:t>How is a business combination formed?</a:t>
            </a:r>
          </a:p>
          <a:p>
            <a:pPr marL="228600" indent="-228600">
              <a:buFont typeface="+mj-lt"/>
              <a:buAutoNum type="arabicPeriod"/>
            </a:pPr>
            <a:r>
              <a:rPr lang="en-US" b="0" dirty="0"/>
              <a:t>What constitutes a controlling financial interest?</a:t>
            </a:r>
          </a:p>
          <a:p>
            <a:pPr marL="228600" indent="-228600">
              <a:buFont typeface="+mj-lt"/>
              <a:buAutoNum type="arabicPeriod"/>
            </a:pPr>
            <a:r>
              <a:rPr lang="en-US" b="0" dirty="0"/>
              <a:t>How is the consolidation process carried out?</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9</a:t>
            </a:fld>
            <a:endParaRPr lang="en-US"/>
          </a:p>
        </p:txBody>
      </p:sp>
    </p:spTree>
    <p:extLst>
      <p:ext uri="{BB962C8B-B14F-4D97-AF65-F5344CB8AC3E}">
        <p14:creationId xmlns:p14="http://schemas.microsoft.com/office/powerpoint/2010/main" val="363573875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1222"/>
              </a:spcBef>
              <a:buNone/>
            </a:pPr>
            <a:r>
              <a:rPr lang="en-US" dirty="0"/>
              <a:t>Pushdown accounting has several advantages for internal reporting. For example, it simplifies the consolidation process. If the subsidiary enters the acquisition-date fair value allocations into its records, worksheet Entry A (to recognize the allocations originating from the fair-value adjustments) is not needed. Amortizations of the excess fair value allocation (see Chapter 3) would be incorporated in subsequent periods as well.</a:t>
            </a:r>
          </a:p>
          <a:p>
            <a:pPr marL="0" indent="0">
              <a:spcBef>
                <a:spcPts val="1222"/>
              </a:spcBef>
              <a:buNone/>
            </a:pPr>
            <a:endParaRPr lang="en-US" dirty="0"/>
          </a:p>
          <a:p>
            <a:pPr marL="0" indent="0">
              <a:spcBef>
                <a:spcPts val="1222"/>
              </a:spcBef>
              <a:buNone/>
            </a:pPr>
            <a:r>
              <a:rPr lang="en-US" dirty="0"/>
              <a:t>Despite some simplifications to the consolidation process, pushdown accounting does not address the many issues in preparing consolidated financial statements that appear in subsequent chapters of this text. Therefore, it remains to be seen how many acquired companies will choose to elect pushdown accounting. For newly acquired subsidiaries that expect to issue new debt or eventually undergo an initial public offering, fair values may provide investors with a better understanding of the company.</a:t>
            </a:r>
          </a:p>
          <a:p>
            <a:pPr marL="0" indent="0">
              <a:spcBef>
                <a:spcPts val="1222"/>
              </a:spcBef>
              <a:buNone/>
            </a:pPr>
            <a:endParaRPr lang="en-US" dirty="0"/>
          </a:p>
          <a:p>
            <a:pPr marL="0" indent="0">
              <a:spcBef>
                <a:spcPts val="1222"/>
              </a:spcBef>
              <a:buNone/>
            </a:pPr>
            <a:r>
              <a:rPr lang="en-US" dirty="0"/>
              <a:t>In summary, pushdown accounting provides a newly acquired subsidiary the option to revalue its assets and liabilities to acquisition-date fair values in its separately reported financial statements. This valuation option may be useful when the parent expects to offer the subsidiary shares to the public following a period of planned improvements. Other benefits from pushdown accounting may arise when the subsidiary plans to issue debt and needs its separate financial statements to incorporate acquisition-date fair values and previously unrecognized intangibles in their standalone financial reports.</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86</a:t>
            </a:fld>
            <a:endParaRPr lang="en-US"/>
          </a:p>
        </p:txBody>
      </p:sp>
    </p:spTree>
    <p:extLst>
      <p:ext uri="{BB962C8B-B14F-4D97-AF65-F5344CB8AC3E}">
        <p14:creationId xmlns:p14="http://schemas.microsoft.com/office/powerpoint/2010/main" val="3900227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LO 2-3: Define the term </a:t>
            </a:r>
            <a:r>
              <a:rPr lang="en-US" sz="1200" i="1" dirty="0"/>
              <a:t>business combination </a:t>
            </a:r>
            <a:r>
              <a:rPr lang="en-US" sz="1200" dirty="0"/>
              <a:t>and differentiate across various forms of business combinations.</a:t>
            </a:r>
          </a:p>
          <a:p>
            <a:endParaRPr lang="en-US" dirty="0"/>
          </a:p>
        </p:txBody>
      </p:sp>
      <p:sp>
        <p:nvSpPr>
          <p:cNvPr id="4" name="Slide Number Placeholder 3"/>
          <p:cNvSpPr>
            <a:spLocks noGrp="1"/>
          </p:cNvSpPr>
          <p:nvPr>
            <p:ph type="sldNum" sz="quarter" idx="10"/>
          </p:nvPr>
        </p:nvSpPr>
        <p:spPr/>
        <p:txBody>
          <a:bodyPr/>
          <a:lstStyle/>
          <a:p>
            <a:fld id="{AB245112-1916-48C8-8916-F852F9D4119B}" type="slidenum">
              <a:rPr lang="en-US" smtClean="0"/>
              <a:t>10</a:t>
            </a:fld>
            <a:endParaRPr lang="en-US"/>
          </a:p>
        </p:txBody>
      </p:sp>
    </p:spTree>
    <p:extLst>
      <p:ext uri="{BB962C8B-B14F-4D97-AF65-F5344CB8AC3E}">
        <p14:creationId xmlns:p14="http://schemas.microsoft.com/office/powerpoint/2010/main" val="3040282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pter Opener">
    <p:spTree>
      <p:nvGrpSpPr>
        <p:cNvPr id="1" name=""/>
        <p:cNvGrpSpPr/>
        <p:nvPr/>
      </p:nvGrpSpPr>
      <p:grpSpPr>
        <a:xfrm>
          <a:off x="0" y="0"/>
          <a:ext cx="0" cy="0"/>
          <a:chOff x="0" y="0"/>
          <a:chExt cx="0" cy="0"/>
        </a:xfrm>
      </p:grpSpPr>
      <p:sp>
        <p:nvSpPr>
          <p:cNvPr id="2" name="Title 1"/>
          <p:cNvSpPr>
            <a:spLocks noGrp="1"/>
          </p:cNvSpPr>
          <p:nvPr>
            <p:ph type="ctrTitle"/>
          </p:nvPr>
        </p:nvSpPr>
        <p:spPr>
          <a:xfrm>
            <a:off x="76200" y="76201"/>
            <a:ext cx="8991600" cy="685800"/>
          </a:xfrm>
        </p:spPr>
        <p:txBody>
          <a:bodyPr/>
          <a:lstStyle>
            <a:lvl1pPr algn="l">
              <a:defRPr>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4572000" y="1600200"/>
            <a:ext cx="4419600" cy="3657600"/>
          </a:xfrm>
        </p:spPr>
        <p:txBody>
          <a:bodyPr vert="horz" lIns="91440" tIns="45720" rIns="91440" bIns="45720" rtlCol="0" anchor="ctr">
            <a:normAutofit/>
          </a:bodyPr>
          <a:lstStyle>
            <a:lvl1pPr algn="ctr">
              <a:defRPr lang="en-US" sz="4400">
                <a:solidFill>
                  <a:schemeClr val="tx1"/>
                </a:solidFill>
                <a:latin typeface="Verdana" pitchFamily="34" charset="0"/>
                <a:ea typeface="Verdana" pitchFamily="34" charset="0"/>
                <a:cs typeface="Verdana" pitchFamily="34" charset="0"/>
              </a:defRPr>
            </a:lvl1pPr>
          </a:lstStyle>
          <a:p>
            <a:pPr lvl="0">
              <a:spcBef>
                <a:spcPct val="0"/>
              </a:spcBef>
              <a:buNone/>
            </a:pPr>
            <a:r>
              <a:rPr lang="en-US"/>
              <a:t>Click to edit Master subtitle style</a:t>
            </a:r>
          </a:p>
        </p:txBody>
      </p:sp>
      <p:sp>
        <p:nvSpPr>
          <p:cNvPr id="8" name="Picture Placeholder 7"/>
          <p:cNvSpPr>
            <a:spLocks noGrp="1"/>
          </p:cNvSpPr>
          <p:nvPr>
            <p:ph type="pic" sz="quarter" idx="10"/>
          </p:nvPr>
        </p:nvSpPr>
        <p:spPr>
          <a:xfrm>
            <a:off x="533400" y="1752600"/>
            <a:ext cx="3276600" cy="3657600"/>
          </a:xfrm>
        </p:spPr>
        <p:txBody>
          <a:bodyPr/>
          <a:lstStyle/>
          <a:p>
            <a:endParaRPr lang="en-US" dirty="0"/>
          </a:p>
        </p:txBody>
      </p:sp>
      <p:sp>
        <p:nvSpPr>
          <p:cNvPr id="10" name="Text Placeholder 9"/>
          <p:cNvSpPr>
            <a:spLocks noGrp="1"/>
          </p:cNvSpPr>
          <p:nvPr>
            <p:ph type="body" sz="quarter" idx="11"/>
          </p:nvPr>
        </p:nvSpPr>
        <p:spPr>
          <a:xfrm>
            <a:off x="914400" y="6629400"/>
            <a:ext cx="7315200" cy="22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12"/>
          </p:nvPr>
        </p:nvSpPr>
        <p:spPr>
          <a:xfrm>
            <a:off x="0" y="914400"/>
            <a:ext cx="9144000" cy="45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5937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spTree>
      <p:nvGrpSpPr>
        <p:cNvPr id="1" name=""/>
        <p:cNvGrpSpPr/>
        <p:nvPr/>
      </p:nvGrpSpPr>
      <p:grpSpPr>
        <a:xfrm>
          <a:off x="0" y="0"/>
          <a:ext cx="0" cy="0"/>
          <a:chOff x="0" y="0"/>
          <a:chExt cx="0" cy="0"/>
        </a:xfrm>
      </p:grpSpPr>
      <p:sp>
        <p:nvSpPr>
          <p:cNvPr id="3" name="Rounded Rectangle 2"/>
          <p:cNvSpPr/>
          <p:nvPr userDrawn="1"/>
        </p:nvSpPr>
        <p:spPr>
          <a:xfrm>
            <a:off x="152400" y="152400"/>
            <a:ext cx="8839200" cy="1219200"/>
          </a:xfrm>
          <a:prstGeom prst="roundRect">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228600" y="152400"/>
            <a:ext cx="8610600" cy="1219200"/>
          </a:xfrm>
        </p:spPr>
        <p:txBody>
          <a:bodyPr/>
          <a:lstStyle/>
          <a:p>
            <a:r>
              <a:rPr lang="en-US" dirty="0"/>
              <a:t>Click to edit Master title style</a:t>
            </a:r>
          </a:p>
        </p:txBody>
      </p:sp>
      <p:sp>
        <p:nvSpPr>
          <p:cNvPr id="5" name="Content Placeholder 4"/>
          <p:cNvSpPr>
            <a:spLocks noGrp="1"/>
          </p:cNvSpPr>
          <p:nvPr>
            <p:ph sz="quarter" idx="10"/>
          </p:nvPr>
        </p:nvSpPr>
        <p:spPr>
          <a:xfrm>
            <a:off x="152400" y="1600200"/>
            <a:ext cx="8763000" cy="4800600"/>
          </a:xfrm>
        </p:spPr>
        <p:txBody>
          <a:bodyPr anchor="ctr"/>
          <a:lstStyle>
            <a:lvl1pPr algn="ctr">
              <a:defRPr/>
            </a:lvl1pPr>
            <a:lvl2pPr algn="ctr">
              <a:defRPr/>
            </a:lvl2pPr>
            <a:lvl3pPr algn="ctr">
              <a:defRPr/>
            </a:lvl3pPr>
            <a:lvl4pPr algn="ctr">
              <a:defRPr/>
            </a:lvl4pPr>
            <a:lvl5pPr algn="ct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3"/>
          <p:cNvSpPr txBox="1">
            <a:spLocks/>
          </p:cNvSpPr>
          <p:nvPr userDrawn="1"/>
        </p:nvSpPr>
        <p:spPr>
          <a:xfrm>
            <a:off x="863600" y="6400800"/>
            <a:ext cx="74041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a:t>
            </a:r>
          </a:p>
        </p:txBody>
      </p:sp>
      <p:sp>
        <p:nvSpPr>
          <p:cNvPr id="9"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2-</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30964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Rounded Rectangle 2"/>
          <p:cNvSpPr/>
          <p:nvPr userDrawn="1"/>
        </p:nvSpPr>
        <p:spPr>
          <a:xfrm>
            <a:off x="152400" y="152400"/>
            <a:ext cx="8839200" cy="1219200"/>
          </a:xfrm>
          <a:prstGeom prst="roundRect">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228600" y="152400"/>
            <a:ext cx="8610600" cy="1219200"/>
          </a:xfrm>
        </p:spPr>
        <p:txBody>
          <a:bodyPr/>
          <a:lstStyle/>
          <a:p>
            <a:r>
              <a:rPr lang="en-US" dirty="0"/>
              <a:t>Click to edit Master title style</a:t>
            </a:r>
          </a:p>
        </p:txBody>
      </p:sp>
      <p:sp>
        <p:nvSpPr>
          <p:cNvPr id="5" name="Content Placeholder 4"/>
          <p:cNvSpPr>
            <a:spLocks noGrp="1"/>
          </p:cNvSpPr>
          <p:nvPr>
            <p:ph sz="quarter" idx="10"/>
          </p:nvPr>
        </p:nvSpPr>
        <p:spPr>
          <a:xfrm>
            <a:off x="152400" y="1600200"/>
            <a:ext cx="8686800" cy="609600"/>
          </a:xfrm>
        </p:spPr>
        <p:txBody>
          <a:bodyPr anchor="t"/>
          <a:lstStyle>
            <a:lvl1pPr algn="l">
              <a:defRPr/>
            </a:lvl1pPr>
            <a:lvl2pPr algn="l">
              <a:defRPr/>
            </a:lvl2pPr>
            <a:lvl3pPr algn="l">
              <a:defRPr/>
            </a:lvl3pPr>
            <a:lvl4pPr marL="1600200" indent="-228600" algn="l">
              <a:buFont typeface="Courier New" panose="02070309020205020404" pitchFamily="49" charset="0"/>
              <a:buChar char="o"/>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2"/>
          </p:nvPr>
        </p:nvSpPr>
        <p:spPr>
          <a:xfrm>
            <a:off x="304800" y="4038600"/>
            <a:ext cx="8915400" cy="1447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3"/>
          <p:cNvSpPr txBox="1">
            <a:spLocks/>
          </p:cNvSpPr>
          <p:nvPr userDrawn="1"/>
        </p:nvSpPr>
        <p:spPr>
          <a:xfrm>
            <a:off x="863600" y="6400800"/>
            <a:ext cx="74041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a:t>
            </a:r>
          </a:p>
        </p:txBody>
      </p:sp>
      <p:sp>
        <p:nvSpPr>
          <p:cNvPr id="9"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2-</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9329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gure + Caption">
    <p:spTree>
      <p:nvGrpSpPr>
        <p:cNvPr id="1" name=""/>
        <p:cNvGrpSpPr/>
        <p:nvPr/>
      </p:nvGrpSpPr>
      <p:grpSpPr>
        <a:xfrm>
          <a:off x="0" y="0"/>
          <a:ext cx="0" cy="0"/>
          <a:chOff x="0" y="0"/>
          <a:chExt cx="0" cy="0"/>
        </a:xfrm>
      </p:grpSpPr>
      <p:sp>
        <p:nvSpPr>
          <p:cNvPr id="3" name="Rounded Rectangle 2"/>
          <p:cNvSpPr/>
          <p:nvPr userDrawn="1"/>
        </p:nvSpPr>
        <p:spPr>
          <a:xfrm>
            <a:off x="152400" y="152400"/>
            <a:ext cx="8839200" cy="1219200"/>
          </a:xfrm>
          <a:prstGeom prst="roundRect">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228600" y="152400"/>
            <a:ext cx="8610600" cy="1219200"/>
          </a:xfrm>
        </p:spPr>
        <p:txBody>
          <a:bodyPr/>
          <a:lstStyle/>
          <a:p>
            <a:r>
              <a:rPr lang="en-US" dirty="0"/>
              <a:t>Click to edit Master title style</a:t>
            </a:r>
          </a:p>
        </p:txBody>
      </p:sp>
      <p:sp>
        <p:nvSpPr>
          <p:cNvPr id="5" name="Content Placeholder 4"/>
          <p:cNvSpPr>
            <a:spLocks noGrp="1"/>
          </p:cNvSpPr>
          <p:nvPr>
            <p:ph sz="quarter" idx="10"/>
          </p:nvPr>
        </p:nvSpPr>
        <p:spPr>
          <a:xfrm>
            <a:off x="152400" y="1600200"/>
            <a:ext cx="8686800" cy="609600"/>
          </a:xfrm>
        </p:spPr>
        <p:txBody>
          <a:bodyPr anchor="t"/>
          <a:lstStyle>
            <a:lvl1pPr algn="l">
              <a:buClrTx/>
              <a:defRPr/>
            </a:lvl1pPr>
            <a:lvl2pPr algn="l">
              <a:buClrTx/>
              <a:defRPr/>
            </a:lvl2pPr>
            <a:lvl3pPr algn="l">
              <a:buClrTx/>
              <a:defRPr/>
            </a:lvl3pPr>
            <a:lvl4pPr algn="l">
              <a:buClrTx/>
              <a:defRPr/>
            </a:lvl4pPr>
            <a:lvl5pPr algn="l">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1"/>
          </p:nvPr>
        </p:nvSpPr>
        <p:spPr>
          <a:xfrm>
            <a:off x="152400" y="2362200"/>
            <a:ext cx="8839200" cy="1371600"/>
          </a:xfrm>
        </p:spPr>
        <p:txBody>
          <a:bodyPr vert="horz" lIns="91440" tIns="45720" rIns="91440" bIns="45720" rtlCol="0" anchor="t">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buClrTx/>
            </a:pPr>
            <a:r>
              <a:rPr lang="en-US" dirty="0"/>
              <a:t>Click to edit Master text styles</a:t>
            </a:r>
          </a:p>
          <a:p>
            <a:pPr lvl="1">
              <a:buClrTx/>
            </a:pPr>
            <a:r>
              <a:rPr lang="en-US" dirty="0"/>
              <a:t>Second level</a:t>
            </a:r>
          </a:p>
          <a:p>
            <a:pPr lvl="2">
              <a:buClrTx/>
            </a:pPr>
            <a:r>
              <a:rPr lang="en-US" dirty="0"/>
              <a:t>Third level</a:t>
            </a:r>
          </a:p>
          <a:p>
            <a:pPr lvl="3">
              <a:buClrTx/>
            </a:pPr>
            <a:r>
              <a:rPr lang="en-US" dirty="0"/>
              <a:t>Fourth level</a:t>
            </a:r>
          </a:p>
          <a:p>
            <a:pPr lvl="4">
              <a:buClrTx/>
            </a:pPr>
            <a:r>
              <a:rPr lang="en-US" dirty="0"/>
              <a:t>Fifth level</a:t>
            </a:r>
          </a:p>
        </p:txBody>
      </p:sp>
      <p:sp>
        <p:nvSpPr>
          <p:cNvPr id="10" name="Content Placeholder 9"/>
          <p:cNvSpPr>
            <a:spLocks noGrp="1"/>
          </p:cNvSpPr>
          <p:nvPr>
            <p:ph sz="quarter" idx="12"/>
          </p:nvPr>
        </p:nvSpPr>
        <p:spPr>
          <a:xfrm>
            <a:off x="152400" y="5208495"/>
            <a:ext cx="8686800" cy="88750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8"/>
          <p:cNvSpPr>
            <a:spLocks noGrp="1"/>
          </p:cNvSpPr>
          <p:nvPr>
            <p:ph type="pic" sz="quarter" idx="13"/>
          </p:nvPr>
        </p:nvSpPr>
        <p:spPr>
          <a:xfrm>
            <a:off x="533400" y="4419600"/>
            <a:ext cx="1371600" cy="762000"/>
          </a:xfrm>
        </p:spPr>
        <p:txBody>
          <a:bodyPr/>
          <a:lstStyle/>
          <a:p>
            <a:endParaRPr lang="en-US" dirty="0"/>
          </a:p>
        </p:txBody>
      </p:sp>
      <p:sp>
        <p:nvSpPr>
          <p:cNvPr id="12" name="Picture Placeholder 11"/>
          <p:cNvSpPr>
            <a:spLocks noGrp="1"/>
          </p:cNvSpPr>
          <p:nvPr>
            <p:ph type="pic" sz="quarter" idx="14"/>
          </p:nvPr>
        </p:nvSpPr>
        <p:spPr>
          <a:xfrm>
            <a:off x="3962400" y="4114800"/>
            <a:ext cx="2514600" cy="914400"/>
          </a:xfrm>
        </p:spPr>
        <p:txBody>
          <a:bodyPr/>
          <a:lstStyle/>
          <a:p>
            <a:endParaRPr lang="en-US"/>
          </a:p>
        </p:txBody>
      </p:sp>
      <p:sp>
        <p:nvSpPr>
          <p:cNvPr id="11" name="Text Placeholder 3"/>
          <p:cNvSpPr txBox="1">
            <a:spLocks/>
          </p:cNvSpPr>
          <p:nvPr userDrawn="1"/>
        </p:nvSpPr>
        <p:spPr>
          <a:xfrm>
            <a:off x="863600" y="6400800"/>
            <a:ext cx="74041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a:t>
            </a:r>
          </a:p>
        </p:txBody>
      </p:sp>
      <p:sp>
        <p:nvSpPr>
          <p:cNvPr id="13"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2-</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91797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Opener">
    <p:spTree>
      <p:nvGrpSpPr>
        <p:cNvPr id="1" name=""/>
        <p:cNvGrpSpPr/>
        <p:nvPr/>
      </p:nvGrpSpPr>
      <p:grpSpPr>
        <a:xfrm>
          <a:off x="0" y="0"/>
          <a:ext cx="0" cy="0"/>
          <a:chOff x="0" y="0"/>
          <a:chExt cx="0" cy="0"/>
        </a:xfrm>
      </p:grpSpPr>
      <p:sp>
        <p:nvSpPr>
          <p:cNvPr id="2" name="Title 1"/>
          <p:cNvSpPr>
            <a:spLocks noGrp="1"/>
          </p:cNvSpPr>
          <p:nvPr>
            <p:ph type="ctrTitle"/>
          </p:nvPr>
        </p:nvSpPr>
        <p:spPr>
          <a:xfrm>
            <a:off x="76200" y="76201"/>
            <a:ext cx="8991600" cy="685800"/>
          </a:xfrm>
        </p:spPr>
        <p:txBody>
          <a:bodyPr/>
          <a:lstStyle>
            <a:lvl1pPr algn="l">
              <a:defRPr>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4572000" y="1600200"/>
            <a:ext cx="4419600" cy="3657600"/>
          </a:xfrm>
        </p:spPr>
        <p:txBody>
          <a:bodyPr vert="horz" lIns="91440" tIns="45720" rIns="91440" bIns="45720" rtlCol="0" anchor="ctr">
            <a:normAutofit/>
          </a:bodyPr>
          <a:lstStyle>
            <a:lvl1pPr algn="ctr">
              <a:defRPr lang="en-US" sz="4400">
                <a:solidFill>
                  <a:schemeClr val="tx1"/>
                </a:solidFill>
                <a:latin typeface="Verdana" pitchFamily="34" charset="0"/>
                <a:ea typeface="Verdana" pitchFamily="34" charset="0"/>
                <a:cs typeface="Verdana" pitchFamily="34" charset="0"/>
              </a:defRPr>
            </a:lvl1pPr>
          </a:lstStyle>
          <a:p>
            <a:pPr lvl="0">
              <a:spcBef>
                <a:spcPct val="0"/>
              </a:spcBef>
              <a:buNone/>
            </a:pPr>
            <a:r>
              <a:rPr lang="en-US"/>
              <a:t>Click to edit Master subtitle style</a:t>
            </a:r>
          </a:p>
        </p:txBody>
      </p:sp>
      <p:sp>
        <p:nvSpPr>
          <p:cNvPr id="8" name="Picture Placeholder 7"/>
          <p:cNvSpPr>
            <a:spLocks noGrp="1"/>
          </p:cNvSpPr>
          <p:nvPr>
            <p:ph type="pic" sz="quarter" idx="10"/>
          </p:nvPr>
        </p:nvSpPr>
        <p:spPr>
          <a:xfrm>
            <a:off x="533400" y="1752600"/>
            <a:ext cx="3276600" cy="3657600"/>
          </a:xfrm>
        </p:spPr>
        <p:txBody>
          <a:bodyPr/>
          <a:lstStyle/>
          <a:p>
            <a:endParaRPr lang="en-US" dirty="0"/>
          </a:p>
        </p:txBody>
      </p:sp>
      <p:sp>
        <p:nvSpPr>
          <p:cNvPr id="10" name="Text Placeholder 9"/>
          <p:cNvSpPr>
            <a:spLocks noGrp="1"/>
          </p:cNvSpPr>
          <p:nvPr>
            <p:ph type="body" sz="quarter" idx="11"/>
          </p:nvPr>
        </p:nvSpPr>
        <p:spPr>
          <a:xfrm>
            <a:off x="914400" y="6629400"/>
            <a:ext cx="7315200" cy="22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12"/>
          </p:nvPr>
        </p:nvSpPr>
        <p:spPr>
          <a:xfrm>
            <a:off x="0" y="914400"/>
            <a:ext cx="9144000" cy="45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9330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End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lstStyle/>
          <a:p>
            <a:r>
              <a:rPr lang="en-US" dirty="0"/>
              <a:t>Click to edit Master title style</a:t>
            </a:r>
          </a:p>
        </p:txBody>
      </p:sp>
      <p:sp>
        <p:nvSpPr>
          <p:cNvPr id="3" name="Text Placeholder 3"/>
          <p:cNvSpPr txBox="1">
            <a:spLocks/>
          </p:cNvSpPr>
          <p:nvPr userDrawn="1"/>
        </p:nvSpPr>
        <p:spPr>
          <a:xfrm>
            <a:off x="101600" y="6400800"/>
            <a:ext cx="82804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 All rights reserved. Authorized only for instructor use in the classroom. No reproduction or further distribution permitted without the prior written consent of McGraw-Hill Education.</a:t>
            </a:r>
          </a:p>
        </p:txBody>
      </p:sp>
      <p:sp>
        <p:nvSpPr>
          <p:cNvPr id="4"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2-</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121089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81541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ctr" defTabSz="914400" rtl="0" eaLnBrk="1" latinLnBrk="0" hangingPunct="1">
        <a:spcBef>
          <a:spcPct val="0"/>
        </a:spcBef>
        <a:buNone/>
        <a:defRPr sz="4400"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714500" indent="-342900" algn="l" defTabSz="914400" rtl="0" eaLnBrk="1" latinLnBrk="0" hangingPunct="1">
        <a:spcBef>
          <a:spcPct val="20000"/>
        </a:spcBef>
        <a:buFont typeface="Courier New" panose="02070309020205020404" pitchFamily="49" charset="0"/>
        <a:buChar char="o"/>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08584901"/>
      </p:ext>
    </p:extLst>
  </p:cSld>
  <p:clrMap bg1="lt1" tx1="dk1" bg2="lt2" tx2="dk2" accent1="accent1" accent2="accent2" accent3="accent3" accent4="accent4" accent5="accent5" accent6="accent6" hlink="hlink" folHlink="folHlink"/>
  <p:sldLayoutIdLst>
    <p:sldLayoutId id="2147483655" r:id="rId1"/>
    <p:sldLayoutId id="2147483656" r:id="rId2"/>
  </p:sldLayoutIdLst>
  <p:txStyles>
    <p:titleStyle>
      <a:lvl1pPr algn="ctr" defTabSz="914400" rtl="0" eaLnBrk="1" latinLnBrk="0" hangingPunct="1">
        <a:spcBef>
          <a:spcPct val="0"/>
        </a:spcBef>
        <a:buNone/>
        <a:defRPr sz="4400"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0.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76200"/>
            <a:ext cx="8991600" cy="914400"/>
          </a:xfrm>
        </p:spPr>
        <p:txBody>
          <a:bodyPr>
            <a:noAutofit/>
          </a:bodyPr>
          <a:lstStyle/>
          <a:p>
            <a:r>
              <a:rPr lang="en-US" sz="3600" dirty="0"/>
              <a:t>Fundamentals of Advanced </a:t>
            </a:r>
            <a:r>
              <a:rPr lang="en-US" sz="3600" dirty="0">
                <a:latin typeface="Verdana" pitchFamily="34" charset="0"/>
                <a:ea typeface="Verdana" pitchFamily="34" charset="0"/>
                <a:cs typeface="Verdana" pitchFamily="34" charset="0"/>
              </a:rPr>
              <a:t>Accounting</a:t>
            </a:r>
          </a:p>
        </p:txBody>
      </p:sp>
      <p:sp>
        <p:nvSpPr>
          <p:cNvPr id="7" name="Text Placeholder 6"/>
          <p:cNvSpPr>
            <a:spLocks noGrp="1"/>
          </p:cNvSpPr>
          <p:nvPr>
            <p:ph sz="quarter" idx="12"/>
          </p:nvPr>
        </p:nvSpPr>
        <p:spPr>
          <a:xfrm>
            <a:off x="152400" y="1129605"/>
            <a:ext cx="8991600" cy="457200"/>
          </a:xfrm>
        </p:spPr>
        <p:txBody>
          <a:bodyPr>
            <a:noAutofit/>
          </a:bodyPr>
          <a:lstStyle/>
          <a:p>
            <a:pPr marL="0" indent="0">
              <a:buNone/>
            </a:pPr>
            <a:r>
              <a:rPr lang="en-US" sz="2800" dirty="0"/>
              <a:t>Seventh Edition</a:t>
            </a:r>
          </a:p>
        </p:txBody>
      </p:sp>
      <p:sp>
        <p:nvSpPr>
          <p:cNvPr id="6" name="Subtitle 5"/>
          <p:cNvSpPr>
            <a:spLocks noGrp="1"/>
          </p:cNvSpPr>
          <p:nvPr>
            <p:ph type="subTitle" idx="1"/>
          </p:nvPr>
        </p:nvSpPr>
        <p:spPr>
          <a:xfrm>
            <a:off x="4267200" y="1981200"/>
            <a:ext cx="4572000" cy="3657600"/>
          </a:xfrm>
        </p:spPr>
        <p:txBody>
          <a:bodyPr>
            <a:normAutofit/>
          </a:bodyPr>
          <a:lstStyle/>
          <a:p>
            <a:pPr marL="0" indent="0" eaLnBrk="0" hangingPunct="0">
              <a:spcBef>
                <a:spcPts val="600"/>
              </a:spcBef>
              <a:buNone/>
              <a:defRPr/>
            </a:pPr>
            <a:r>
              <a:rPr lang="en-US" sz="4000" b="1" dirty="0">
                <a:latin typeface="Verdana" pitchFamily="34" charset="0"/>
                <a:ea typeface="Verdana" pitchFamily="34" charset="0"/>
                <a:cs typeface="Verdana" pitchFamily="34" charset="0"/>
              </a:rPr>
              <a:t>Chapter </a:t>
            </a:r>
            <a:r>
              <a:rPr lang="en-US" sz="4000" b="1" dirty="0"/>
              <a:t>2</a:t>
            </a:r>
            <a:endParaRPr lang="en-US" sz="4000" b="1" dirty="0">
              <a:latin typeface="Verdana" pitchFamily="34" charset="0"/>
              <a:ea typeface="Verdana" pitchFamily="34" charset="0"/>
              <a:cs typeface="Verdana" pitchFamily="34" charset="0"/>
            </a:endParaRPr>
          </a:p>
          <a:p>
            <a:pPr marL="0" indent="0" eaLnBrk="0" hangingPunct="0">
              <a:spcBef>
                <a:spcPts val="600"/>
              </a:spcBef>
              <a:buNone/>
              <a:defRPr/>
            </a:pPr>
            <a:r>
              <a:rPr lang="en-US" sz="3600" dirty="0">
                <a:cs typeface="Times New Roman" pitchFamily="18" charset="0"/>
              </a:rPr>
              <a:t>Consolidation of Financial Information</a:t>
            </a:r>
          </a:p>
        </p:txBody>
      </p:sp>
      <p:pic>
        <p:nvPicPr>
          <p:cNvPr id="4" name="Picture 3" descr="Mc Graw Hill Education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69050"/>
            <a:ext cx="4889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7"/>
          <p:cNvSpPr>
            <a:spLocks noGrp="1"/>
          </p:cNvSpPr>
          <p:nvPr>
            <p:ph type="body" sz="quarter" idx="11"/>
          </p:nvPr>
        </p:nvSpPr>
        <p:spPr>
          <a:xfrm>
            <a:off x="381000" y="6369050"/>
            <a:ext cx="8458200" cy="488950"/>
          </a:xfrm>
        </p:spPr>
        <p:txBody>
          <a:bodyPr anchor="ctr">
            <a:noAutofit/>
          </a:bodyPr>
          <a:lstStyle/>
          <a:p>
            <a:pPr marL="0" indent="0" algn="ctr">
              <a:buNone/>
            </a:pPr>
            <a:r>
              <a:rPr lang="en-US" sz="1200" dirty="0">
                <a:solidFill>
                  <a:prstClr val="black"/>
                </a:solidFill>
              </a:rPr>
              <a:t>© McGraw-Hill Education. All rights reserved. Authorized only for instructor use in the classroom. No reproduction or further distribution permitted without the prior written consent of McGraw-Hill Education.</a:t>
            </a:r>
          </a:p>
        </p:txBody>
      </p:sp>
      <p:pic>
        <p:nvPicPr>
          <p:cNvPr id="9" name="Picture 8" descr="Alt text will be entered here.">
            <a:extLst>
              <a:ext uri="{FF2B5EF4-FFF2-40B4-BE49-F238E27FC236}">
                <a16:creationId xmlns:a16="http://schemas.microsoft.com/office/drawing/2014/main" id="{BD3C595C-E678-4C62-8394-C4B23886AD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829862"/>
            <a:ext cx="3453040" cy="4418538"/>
          </a:xfrm>
          <a:prstGeom prst="rect">
            <a:avLst/>
          </a:prstGeom>
          <a:ln w="9525">
            <a:solidFill>
              <a:srgbClr val="808080"/>
            </a:solidFill>
          </a:ln>
        </p:spPr>
      </p:pic>
    </p:spTree>
    <p:extLst>
      <p:ext uri="{BB962C8B-B14F-4D97-AF65-F5344CB8AC3E}">
        <p14:creationId xmlns:p14="http://schemas.microsoft.com/office/powerpoint/2010/main" val="1861326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Learning Objective 2-3</a:t>
            </a:r>
          </a:p>
        </p:txBody>
      </p:sp>
      <p:sp>
        <p:nvSpPr>
          <p:cNvPr id="5" name="Content Placeholder 4"/>
          <p:cNvSpPr>
            <a:spLocks noGrp="1"/>
          </p:cNvSpPr>
          <p:nvPr>
            <p:ph sz="quarter" idx="10"/>
          </p:nvPr>
        </p:nvSpPr>
        <p:spPr>
          <a:xfrm>
            <a:off x="304800" y="1600200"/>
            <a:ext cx="8534400" cy="4724400"/>
          </a:xfrm>
        </p:spPr>
        <p:txBody>
          <a:bodyPr>
            <a:normAutofit/>
          </a:bodyPr>
          <a:lstStyle/>
          <a:p>
            <a:pPr marL="0" indent="0">
              <a:buNone/>
            </a:pPr>
            <a:r>
              <a:rPr lang="en-US" sz="2800" dirty="0"/>
              <a:t>Define the term </a:t>
            </a:r>
            <a:r>
              <a:rPr lang="en-US" sz="2800" i="1" dirty="0"/>
              <a:t>business combination </a:t>
            </a:r>
            <a:r>
              <a:rPr lang="en-US" sz="2800" dirty="0"/>
              <a:t>and differentiate across various forms of business combinations.</a:t>
            </a:r>
          </a:p>
        </p:txBody>
      </p:sp>
    </p:spTree>
    <p:extLst>
      <p:ext uri="{BB962C8B-B14F-4D97-AF65-F5344CB8AC3E}">
        <p14:creationId xmlns:p14="http://schemas.microsoft.com/office/powerpoint/2010/main" val="2798269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Business Combinations</a:t>
            </a:r>
          </a:p>
        </p:txBody>
      </p:sp>
      <p:sp>
        <p:nvSpPr>
          <p:cNvPr id="4" name="Content Placeholder 3"/>
          <p:cNvSpPr>
            <a:spLocks noGrp="1"/>
          </p:cNvSpPr>
          <p:nvPr>
            <p:ph sz="quarter" idx="10"/>
          </p:nvPr>
        </p:nvSpPr>
        <p:spPr>
          <a:xfrm>
            <a:off x="381000" y="1600200"/>
            <a:ext cx="8382000" cy="4724400"/>
          </a:xfrm>
        </p:spPr>
        <p:txBody>
          <a:bodyPr>
            <a:noAutofit/>
          </a:bodyPr>
          <a:lstStyle/>
          <a:p>
            <a:pPr marL="457200" indent="-457200">
              <a:spcBef>
                <a:spcPts val="600"/>
              </a:spcBef>
              <a:buSzPct val="100000"/>
            </a:pPr>
            <a:r>
              <a:rPr lang="en-US" sz="2600" dirty="0"/>
              <a:t>A business combination:</a:t>
            </a:r>
          </a:p>
          <a:p>
            <a:pPr marL="914400" indent="-457200">
              <a:spcBef>
                <a:spcPts val="600"/>
              </a:spcBef>
              <a:buSzPct val="100000"/>
              <a:buFont typeface="Verdana" panose="020B0604030504040204" pitchFamily="34" charset="0"/>
              <a:buChar char="–"/>
            </a:pPr>
            <a:r>
              <a:rPr lang="en-US" sz="2400" dirty="0"/>
              <a:t>Refers to a transaction or other event in which an acquirer obtains control over one or more businesses.</a:t>
            </a:r>
          </a:p>
          <a:p>
            <a:pPr marL="914400" indent="-457200">
              <a:spcBef>
                <a:spcPts val="600"/>
              </a:spcBef>
              <a:buSzPct val="100000"/>
              <a:buFont typeface="Verdana" panose="020B0604030504040204" pitchFamily="34" charset="0"/>
              <a:buChar char="–"/>
            </a:pPr>
            <a:r>
              <a:rPr lang="en-US" sz="2400" dirty="0"/>
              <a:t>Is formed by a wide variety of transactions or events with various formats. </a:t>
            </a:r>
          </a:p>
          <a:p>
            <a:pPr marL="914400" indent="-457200">
              <a:spcBef>
                <a:spcPts val="600"/>
              </a:spcBef>
              <a:buSzPct val="100000"/>
              <a:buFont typeface="Verdana" panose="020B0604030504040204" pitchFamily="34" charset="0"/>
              <a:buChar char="–"/>
            </a:pPr>
            <a:r>
              <a:rPr lang="en-US" sz="2400" dirty="0"/>
              <a:t>Can differ widely in legal form. </a:t>
            </a:r>
          </a:p>
          <a:p>
            <a:pPr marL="914400" indent="-457200">
              <a:spcBef>
                <a:spcPts val="600"/>
              </a:spcBef>
              <a:buSzPct val="100000"/>
              <a:buFont typeface="Verdana" panose="020B0604030504040204" pitchFamily="34" charset="0"/>
              <a:buChar char="–"/>
            </a:pPr>
            <a:r>
              <a:rPr lang="en-US" sz="2400" dirty="0"/>
              <a:t>Unites two or more enterprises into a single economic entity that requires consolidated financial statements.</a:t>
            </a:r>
          </a:p>
        </p:txBody>
      </p:sp>
    </p:spTree>
    <p:extLst>
      <p:ext uri="{BB962C8B-B14F-4D97-AF65-F5344CB8AC3E}">
        <p14:creationId xmlns:p14="http://schemas.microsoft.com/office/powerpoint/2010/main" val="1319542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Types of Business Combinations – Statutory Mergers</a:t>
            </a:r>
          </a:p>
        </p:txBody>
      </p:sp>
      <p:sp>
        <p:nvSpPr>
          <p:cNvPr id="3" name="Content Placeholder 2"/>
          <p:cNvSpPr>
            <a:spLocks noGrp="1"/>
          </p:cNvSpPr>
          <p:nvPr>
            <p:ph sz="quarter" idx="10"/>
          </p:nvPr>
        </p:nvSpPr>
        <p:spPr>
          <a:xfrm>
            <a:off x="381000" y="1600200"/>
            <a:ext cx="8382000" cy="4724400"/>
          </a:xfrm>
        </p:spPr>
        <p:txBody>
          <a:bodyPr>
            <a:noAutofit/>
          </a:bodyPr>
          <a:lstStyle/>
          <a:p>
            <a:pPr marL="457200" indent="-457200">
              <a:spcBef>
                <a:spcPts val="600"/>
              </a:spcBef>
              <a:spcAft>
                <a:spcPts val="600"/>
              </a:spcAft>
              <a:buSzPct val="100000"/>
            </a:pPr>
            <a:r>
              <a:rPr lang="en-US" sz="2400" dirty="0"/>
              <a:t>Statutory merger: Any business combination in which only one of the original companies continues to exist. The two types of statutory mergers are:</a:t>
            </a:r>
          </a:p>
          <a:p>
            <a:pPr marL="914400" indent="-457200">
              <a:spcBef>
                <a:spcPts val="600"/>
              </a:spcBef>
              <a:spcAft>
                <a:spcPts val="600"/>
              </a:spcAft>
              <a:buSzPct val="100000"/>
              <a:buFont typeface="+mj-lt"/>
              <a:buAutoNum type="arabicPeriod"/>
            </a:pPr>
            <a:r>
              <a:rPr lang="en-US" sz="2200" dirty="0"/>
              <a:t>A business combination in which one company obtains all of the assets, and often the liabilities, of another company.</a:t>
            </a:r>
          </a:p>
          <a:p>
            <a:pPr marL="914400" indent="-457200">
              <a:spcBef>
                <a:spcPts val="600"/>
              </a:spcBef>
              <a:spcAft>
                <a:spcPts val="600"/>
              </a:spcAft>
              <a:buSzPct val="100000"/>
              <a:buFont typeface="+mj-lt"/>
              <a:buAutoNum type="arabicPeriod"/>
            </a:pPr>
            <a:r>
              <a:rPr lang="en-US" sz="2200" dirty="0"/>
              <a:t>A business combination in which one company obtains all of the capital stock of another company. The acquiring company must gain 100 percent control of all shares of stock before legally dissolving the company.	</a:t>
            </a:r>
          </a:p>
        </p:txBody>
      </p:sp>
    </p:spTree>
    <p:extLst>
      <p:ext uri="{BB962C8B-B14F-4D97-AF65-F5344CB8AC3E}">
        <p14:creationId xmlns:p14="http://schemas.microsoft.com/office/powerpoint/2010/main" val="1127676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Types of Business Combinations—Other Models</a:t>
            </a:r>
          </a:p>
        </p:txBody>
      </p:sp>
      <p:sp>
        <p:nvSpPr>
          <p:cNvPr id="3" name="Content Placeholder 2"/>
          <p:cNvSpPr>
            <a:spLocks noGrp="1"/>
          </p:cNvSpPr>
          <p:nvPr>
            <p:ph sz="quarter" idx="10"/>
          </p:nvPr>
        </p:nvSpPr>
        <p:spPr>
          <a:xfrm>
            <a:off x="304800" y="1600200"/>
            <a:ext cx="8458200" cy="4724400"/>
          </a:xfrm>
        </p:spPr>
        <p:txBody>
          <a:bodyPr vert="horz" lIns="91440" tIns="45720" rIns="91440" bIns="45720" rtlCol="0" anchor="t">
            <a:noAutofit/>
          </a:bodyPr>
          <a:lstStyle/>
          <a:p>
            <a:pPr marL="457200" indent="-457200">
              <a:spcBef>
                <a:spcPts val="600"/>
              </a:spcBef>
              <a:buSzPct val="100000"/>
            </a:pPr>
            <a:r>
              <a:rPr lang="en-US" sz="2400" dirty="0"/>
              <a:t>Statutory consolidation: A specific type of business combination that unites two or more companies under the ownership of a newly created company. Two or more companies transfer either their assets or their capital stock to a newly formed corporation. </a:t>
            </a:r>
          </a:p>
          <a:p>
            <a:pPr marL="457200" indent="-457200">
              <a:spcBef>
                <a:spcPts val="600"/>
              </a:spcBef>
              <a:buSzPct val="100000"/>
            </a:pPr>
            <a:r>
              <a:rPr lang="en-US" sz="2400" dirty="0"/>
              <a:t>Control without dissolution: When one company achieves legal control over another by acquiring a majority of voting stock, although control is present, no dissolution takes place. Each company remains in existence as an incorporated operation.</a:t>
            </a:r>
          </a:p>
        </p:txBody>
      </p:sp>
    </p:spTree>
    <p:extLst>
      <p:ext uri="{BB962C8B-B14F-4D97-AF65-F5344CB8AC3E}">
        <p14:creationId xmlns:p14="http://schemas.microsoft.com/office/powerpoint/2010/main" val="2848097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Types of Business Combinations—Variable Interest Entity (VIE)</a:t>
            </a:r>
          </a:p>
        </p:txBody>
      </p:sp>
      <p:sp>
        <p:nvSpPr>
          <p:cNvPr id="3" name="Content Placeholder 2"/>
          <p:cNvSpPr>
            <a:spLocks noGrp="1"/>
          </p:cNvSpPr>
          <p:nvPr>
            <p:ph sz="quarter" idx="10"/>
          </p:nvPr>
        </p:nvSpPr>
        <p:spPr>
          <a:xfrm>
            <a:off x="381000" y="1600200"/>
            <a:ext cx="8382000" cy="4724400"/>
          </a:xfrm>
        </p:spPr>
        <p:txBody>
          <a:bodyPr vert="horz" lIns="91440" tIns="45720" rIns="91440" bIns="45720" rtlCol="0" anchor="t">
            <a:noAutofit/>
          </a:bodyPr>
          <a:lstStyle/>
          <a:p>
            <a:pPr marL="457200" indent="-457200">
              <a:spcBef>
                <a:spcPts val="600"/>
              </a:spcBef>
              <a:buSzPct val="100000"/>
            </a:pPr>
            <a:r>
              <a:rPr lang="en-US" sz="2200" dirty="0"/>
              <a:t>Variable interest entity (VIE): Vehicle for control exercised through contractual arrangements with a sponsoring firm that may not own the VIE but becomes its “primary beneficiary” with rights to its residual profits. </a:t>
            </a:r>
          </a:p>
          <a:p>
            <a:pPr marL="457200" indent="-457200">
              <a:spcBef>
                <a:spcPts val="600"/>
              </a:spcBef>
              <a:buSzPct val="100000"/>
            </a:pPr>
            <a:r>
              <a:rPr lang="en-US" sz="2200" dirty="0"/>
              <a:t>Contract forms include leases, participation rights, guarantees, or other interests. Criticized in the past for providing sponsoring firms with off-balance-sheet financing and sometimes questionable profits. </a:t>
            </a:r>
          </a:p>
          <a:p>
            <a:pPr marL="457200" indent="-457200">
              <a:spcBef>
                <a:spcPts val="600"/>
              </a:spcBef>
              <a:buSzPct val="100000"/>
            </a:pPr>
            <a:r>
              <a:rPr lang="en-US" sz="2200" dirty="0"/>
              <a:t>Current GAAP expands the notion of control and thus requires consolidation of VIEs by their primary beneficiary. </a:t>
            </a:r>
          </a:p>
        </p:txBody>
      </p:sp>
    </p:spTree>
    <p:extLst>
      <p:ext uri="{BB962C8B-B14F-4D97-AF65-F5344CB8AC3E}">
        <p14:creationId xmlns:p14="http://schemas.microsoft.com/office/powerpoint/2010/main" val="675160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dirty="0"/>
              <a:t>Formats of Business Combinations</a:t>
            </a:r>
          </a:p>
        </p:txBody>
      </p:sp>
      <p:sp>
        <p:nvSpPr>
          <p:cNvPr id="9" name="Content Placeholder 1"/>
          <p:cNvSpPr>
            <a:spLocks noGrp="1"/>
          </p:cNvSpPr>
          <p:nvPr>
            <p:ph sz="quarter" idx="10"/>
          </p:nvPr>
        </p:nvSpPr>
        <p:spPr>
          <a:xfrm>
            <a:off x="457200" y="1600200"/>
            <a:ext cx="8305800" cy="381000"/>
          </a:xfrm>
        </p:spPr>
        <p:txBody>
          <a:bodyPr>
            <a:noAutofit/>
          </a:bodyPr>
          <a:lstStyle/>
          <a:p>
            <a:pPr marL="0" indent="0">
              <a:buNone/>
            </a:pPr>
            <a:r>
              <a:rPr lang="en-US" sz="2200" b="1" dirty="0"/>
              <a:t>EXHIBIT 2.2 </a:t>
            </a:r>
            <a:r>
              <a:rPr lang="en-US" sz="2200" dirty="0"/>
              <a:t>Business Combinations</a:t>
            </a:r>
          </a:p>
        </p:txBody>
      </p:sp>
      <p:graphicFrame>
        <p:nvGraphicFramePr>
          <p:cNvPr id="11" name="Table 10"/>
          <p:cNvGraphicFramePr>
            <a:graphicFrameLocks noGrp="1"/>
          </p:cNvGraphicFramePr>
          <p:nvPr>
            <p:extLst>
              <p:ext uri="{D42A27DB-BD31-4B8C-83A1-F6EECF244321}">
                <p14:modId xmlns:p14="http://schemas.microsoft.com/office/powerpoint/2010/main" val="3201829670"/>
              </p:ext>
            </p:extLst>
          </p:nvPr>
        </p:nvGraphicFramePr>
        <p:xfrm>
          <a:off x="533400" y="2057400"/>
          <a:ext cx="8077200" cy="4241800"/>
        </p:xfrm>
        <a:graphic>
          <a:graphicData uri="http://schemas.openxmlformats.org/drawingml/2006/table">
            <a:tbl>
              <a:tblPr firstRow="1" bandRow="1">
                <a:tableStyleId>{5940675A-B579-460E-94D1-54222C63F5DA}</a:tableStyleId>
              </a:tblPr>
              <a:tblGrid>
                <a:gridCol w="2692400">
                  <a:extLst>
                    <a:ext uri="{9D8B030D-6E8A-4147-A177-3AD203B41FA5}">
                      <a16:colId xmlns:a16="http://schemas.microsoft.com/office/drawing/2014/main" val="20000"/>
                    </a:ext>
                  </a:extLst>
                </a:gridCol>
                <a:gridCol w="2692400">
                  <a:extLst>
                    <a:ext uri="{9D8B030D-6E8A-4147-A177-3AD203B41FA5}">
                      <a16:colId xmlns:a16="http://schemas.microsoft.com/office/drawing/2014/main" val="20001"/>
                    </a:ext>
                  </a:extLst>
                </a:gridCol>
                <a:gridCol w="2692400">
                  <a:extLst>
                    <a:ext uri="{9D8B030D-6E8A-4147-A177-3AD203B41FA5}">
                      <a16:colId xmlns:a16="http://schemas.microsoft.com/office/drawing/2014/main" val="20002"/>
                    </a:ext>
                  </a:extLst>
                </a:gridCol>
              </a:tblGrid>
              <a:tr h="309880">
                <a:tc>
                  <a:txBody>
                    <a:bodyPr/>
                    <a:lstStyle/>
                    <a:p>
                      <a:pPr algn="ctr"/>
                      <a:r>
                        <a:rPr lang="en-US" sz="1200" b="1" dirty="0">
                          <a:latin typeface="Verdana" panose="020B0604030504040204" pitchFamily="34" charset="0"/>
                          <a:ea typeface="Verdana" panose="020B0604030504040204" pitchFamily="34" charset="0"/>
                          <a:cs typeface="Verdana" panose="020B0604030504040204" pitchFamily="34" charset="0"/>
                        </a:rPr>
                        <a:t>Type of</a:t>
                      </a:r>
                      <a:r>
                        <a:rPr lang="en-US" sz="1200" b="1" baseline="0" dirty="0">
                          <a:latin typeface="Verdana" panose="020B0604030504040204" pitchFamily="34" charset="0"/>
                          <a:ea typeface="Verdana" panose="020B0604030504040204" pitchFamily="34" charset="0"/>
                          <a:cs typeface="Verdana" panose="020B0604030504040204" pitchFamily="34" charset="0"/>
                        </a:rPr>
                        <a:t> Combination</a:t>
                      </a:r>
                      <a:endParaRPr lang="en-US" sz="12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1" dirty="0">
                          <a:latin typeface="Verdana" panose="020B0604030504040204" pitchFamily="34" charset="0"/>
                          <a:ea typeface="Verdana" panose="020B0604030504040204" pitchFamily="34" charset="0"/>
                          <a:cs typeface="Verdana" panose="020B0604030504040204" pitchFamily="34" charset="0"/>
                        </a:rPr>
                        <a:t>Action of Acquiring</a:t>
                      </a:r>
                      <a:r>
                        <a:rPr lang="en-US" sz="1200" b="1" baseline="0" dirty="0">
                          <a:latin typeface="Verdana" panose="020B0604030504040204" pitchFamily="34" charset="0"/>
                          <a:ea typeface="Verdana" panose="020B0604030504040204" pitchFamily="34" charset="0"/>
                          <a:cs typeface="Verdana" panose="020B0604030504040204" pitchFamily="34" charset="0"/>
                        </a:rPr>
                        <a:t> Company</a:t>
                      </a:r>
                      <a:endParaRPr lang="en-US" sz="12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1" dirty="0">
                          <a:latin typeface="Verdana" panose="020B0604030504040204" pitchFamily="34" charset="0"/>
                          <a:ea typeface="Verdana" panose="020B0604030504040204" pitchFamily="34" charset="0"/>
                          <a:cs typeface="Verdana" panose="020B0604030504040204" pitchFamily="34" charset="0"/>
                        </a:rPr>
                        <a:t>Action of Acquired Company</a:t>
                      </a:r>
                    </a:p>
                  </a:txBody>
                  <a:tcPr anchor="ctr"/>
                </a:tc>
                <a:extLst>
                  <a:ext uri="{0D108BD9-81ED-4DB2-BD59-A6C34878D82A}">
                    <a16:rowId xmlns:a16="http://schemas.microsoft.com/office/drawing/2014/main" val="10000"/>
                  </a:ext>
                </a:extLst>
              </a:tr>
              <a:tr h="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Statutory merger through asset acquisition.</a:t>
                      </a:r>
                    </a:p>
                  </a:txBody>
                  <a:tcPr anchor="ctr"/>
                </a:tc>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Acquires</a:t>
                      </a:r>
                      <a:r>
                        <a:rPr lang="en-US" sz="1200" baseline="0" dirty="0">
                          <a:latin typeface="Verdana" panose="020B0604030504040204" pitchFamily="34" charset="0"/>
                          <a:ea typeface="Verdana" panose="020B0604030504040204" pitchFamily="34" charset="0"/>
                          <a:cs typeface="Verdana" panose="020B0604030504040204" pitchFamily="34" charset="0"/>
                        </a:rPr>
                        <a:t> assets and often liabilities.</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Dissolves and goes out of business.</a:t>
                      </a:r>
                    </a:p>
                  </a:txBody>
                  <a:tcPr anchor="ctr"/>
                </a:tc>
                <a:extLst>
                  <a:ext uri="{0D108BD9-81ED-4DB2-BD59-A6C34878D82A}">
                    <a16:rowId xmlns:a16="http://schemas.microsoft.com/office/drawing/2014/main" val="10001"/>
                  </a:ext>
                </a:extLst>
              </a:tr>
              <a:tr h="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Statutory</a:t>
                      </a:r>
                      <a:r>
                        <a:rPr lang="en-US" sz="1200" baseline="0" dirty="0">
                          <a:latin typeface="Verdana" panose="020B0604030504040204" pitchFamily="34" charset="0"/>
                          <a:ea typeface="Verdana" panose="020B0604030504040204" pitchFamily="34" charset="0"/>
                          <a:cs typeface="Verdana" panose="020B0604030504040204" pitchFamily="34" charset="0"/>
                        </a:rPr>
                        <a:t> merger through capital stock acquisition</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Acquires all stock and then transfers</a:t>
                      </a:r>
                      <a:r>
                        <a:rPr lang="en-US" sz="1200" baseline="0" dirty="0">
                          <a:latin typeface="Verdana" panose="020B0604030504040204" pitchFamily="34" charset="0"/>
                          <a:ea typeface="Verdana" panose="020B0604030504040204" pitchFamily="34" charset="0"/>
                          <a:cs typeface="Verdana" panose="020B0604030504040204" pitchFamily="34" charset="0"/>
                        </a:rPr>
                        <a:t> assets and liabilities to its own books.</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Dissolves</a:t>
                      </a:r>
                      <a:r>
                        <a:rPr lang="en-US" sz="1200" baseline="0" dirty="0">
                          <a:latin typeface="Verdana" panose="020B0604030504040204" pitchFamily="34" charset="0"/>
                          <a:ea typeface="Verdana" panose="020B0604030504040204" pitchFamily="34" charset="0"/>
                          <a:cs typeface="Verdana" panose="020B0604030504040204" pitchFamily="34" charset="0"/>
                        </a:rPr>
                        <a:t> as a separate corporation, often remaining as a division of the acquiring company.</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2"/>
                  </a:ext>
                </a:extLst>
              </a:tr>
              <a:tr h="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Statutory consolidation</a:t>
                      </a:r>
                      <a:r>
                        <a:rPr lang="en-US" sz="1200" baseline="0" dirty="0">
                          <a:latin typeface="Verdana" panose="020B0604030504040204" pitchFamily="34" charset="0"/>
                          <a:ea typeface="Verdana" panose="020B0604030504040204" pitchFamily="34" charset="0"/>
                          <a:cs typeface="Verdana" panose="020B0604030504040204" pitchFamily="34" charset="0"/>
                        </a:rPr>
                        <a:t> through capital stock or asset acquisition.</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Newly</a:t>
                      </a:r>
                      <a:r>
                        <a:rPr lang="en-US" sz="1200" baseline="0" dirty="0">
                          <a:latin typeface="Verdana" panose="020B0604030504040204" pitchFamily="34" charset="0"/>
                          <a:ea typeface="Verdana" panose="020B0604030504040204" pitchFamily="34" charset="0"/>
                          <a:cs typeface="Verdana" panose="020B0604030504040204" pitchFamily="34" charset="0"/>
                        </a:rPr>
                        <a:t> created entity receives assets or capital stock of original companies.</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Original companies may dissolve while</a:t>
                      </a:r>
                      <a:r>
                        <a:rPr lang="en-US" sz="1200" baseline="0" dirty="0">
                          <a:latin typeface="Verdana" panose="020B0604030504040204" pitchFamily="34" charset="0"/>
                          <a:ea typeface="Verdana" panose="020B0604030504040204" pitchFamily="34" charset="0"/>
                          <a:cs typeface="Verdana" panose="020B0604030504040204" pitchFamily="34" charset="0"/>
                        </a:rPr>
                        <a:t> remaining as separate divisions of newly created company.</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3"/>
                  </a:ext>
                </a:extLst>
              </a:tr>
              <a:tr h="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Acquisition of more than</a:t>
                      </a:r>
                      <a:r>
                        <a:rPr lang="en-US" sz="1200" baseline="0" dirty="0">
                          <a:latin typeface="Verdana" panose="020B0604030504040204" pitchFamily="34" charset="0"/>
                          <a:ea typeface="Verdana" panose="020B0604030504040204" pitchFamily="34" charset="0"/>
                          <a:cs typeface="Verdana" panose="020B0604030504040204" pitchFamily="34" charset="0"/>
                        </a:rPr>
                        <a:t> 50 percent of the voting stock.</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Acquires</a:t>
                      </a:r>
                      <a:r>
                        <a:rPr lang="en-US" sz="1200" baseline="0" dirty="0">
                          <a:latin typeface="Verdana" panose="020B0604030504040204" pitchFamily="34" charset="0"/>
                          <a:ea typeface="Verdana" panose="020B0604030504040204" pitchFamily="34" charset="0"/>
                          <a:cs typeface="Verdana" panose="020B0604030504040204" pitchFamily="34" charset="0"/>
                        </a:rPr>
                        <a:t> stock that is recorded as an investment; controls decision making of acquired company.</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Remains in</a:t>
                      </a:r>
                      <a:r>
                        <a:rPr lang="en-US" sz="1200" baseline="0" dirty="0">
                          <a:latin typeface="Verdana" panose="020B0604030504040204" pitchFamily="34" charset="0"/>
                          <a:ea typeface="Verdana" panose="020B0604030504040204" pitchFamily="34" charset="0"/>
                          <a:cs typeface="Verdana" panose="020B0604030504040204" pitchFamily="34" charset="0"/>
                        </a:rPr>
                        <a:t> existence as legal corporation, although now a subsidiary of the acquiring company. </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4"/>
                  </a:ext>
                </a:extLst>
              </a:tr>
              <a:tr h="519611">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Control through ownership of</a:t>
                      </a:r>
                      <a:r>
                        <a:rPr lang="en-US" sz="1200" baseline="0" dirty="0">
                          <a:latin typeface="Verdana" panose="020B0604030504040204" pitchFamily="34" charset="0"/>
                          <a:ea typeface="Verdana" panose="020B0604030504040204" pitchFamily="34" charset="0"/>
                          <a:cs typeface="Verdana" panose="020B0604030504040204" pitchFamily="34" charset="0"/>
                        </a:rPr>
                        <a:t> variable interests (see Chapter 6). Risks and rewards often flow to a sponsoring firm that may or may not hold equity shares.</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Establishes</a:t>
                      </a:r>
                      <a:r>
                        <a:rPr lang="en-US" sz="1200" baseline="0" dirty="0">
                          <a:latin typeface="Verdana" panose="020B0604030504040204" pitchFamily="34" charset="0"/>
                          <a:ea typeface="Verdana" panose="020B0604030504040204" pitchFamily="34" charset="0"/>
                          <a:cs typeface="Verdana" panose="020B0604030504040204" pitchFamily="34" charset="0"/>
                        </a:rPr>
                        <a:t> contractual control over a variable interest entity to engage in a specific activity.</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Remains</a:t>
                      </a:r>
                      <a:r>
                        <a:rPr lang="en-US" sz="1200" baseline="0" dirty="0">
                          <a:latin typeface="Verdana" panose="020B0604030504040204" pitchFamily="34" charset="0"/>
                          <a:ea typeface="Verdana" panose="020B0604030504040204" pitchFamily="34" charset="0"/>
                          <a:cs typeface="Verdana" panose="020B0604030504040204" pitchFamily="34" charset="0"/>
                        </a:rPr>
                        <a:t> in existence as a separate legal entity—often a trust or partnership.</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16666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FASB Control Model</a:t>
            </a:r>
          </a:p>
        </p:txBody>
      </p:sp>
      <p:sp>
        <p:nvSpPr>
          <p:cNvPr id="8" name="Content Placeholder 7"/>
          <p:cNvSpPr>
            <a:spLocks noGrp="1"/>
          </p:cNvSpPr>
          <p:nvPr>
            <p:ph sz="quarter" idx="10"/>
          </p:nvPr>
        </p:nvSpPr>
        <p:spPr>
          <a:xfrm>
            <a:off x="381000" y="1600200"/>
            <a:ext cx="8382000" cy="4648200"/>
          </a:xfrm>
        </p:spPr>
        <p:txBody>
          <a:bodyPr vert="horz" lIns="91440" tIns="45720" rIns="91440" bIns="45720" rtlCol="0" anchor="t">
            <a:noAutofit/>
          </a:bodyPr>
          <a:lstStyle/>
          <a:p>
            <a:pPr marL="457200" indent="-457200">
              <a:spcBef>
                <a:spcPts val="600"/>
              </a:spcBef>
              <a:buSzPct val="100000"/>
            </a:pPr>
            <a:r>
              <a:rPr lang="en-US" sz="2600" dirty="0"/>
              <a:t>The FASB ASC (810-10-15-8) provides guidance and describes </a:t>
            </a:r>
            <a:r>
              <a:rPr lang="en-US" sz="2600" i="1" dirty="0"/>
              <a:t>control</a:t>
            </a:r>
            <a:r>
              <a:rPr lang="en-US" sz="2600" dirty="0"/>
              <a:t> as follows:</a:t>
            </a:r>
          </a:p>
          <a:p>
            <a:pPr marL="914400" lvl="1" indent="-457200">
              <a:spcBef>
                <a:spcPts val="600"/>
              </a:spcBef>
              <a:buSzPct val="100000"/>
            </a:pPr>
            <a:r>
              <a:rPr lang="en-US" sz="2400" dirty="0"/>
              <a:t>The usual condition for a controlling financial interest is ownership of a majority voting interest, and, therefore, as a general rule ownership by one reporting entity, directly or indirectly, of more than 50 percent of the outstanding voting shares of another entity is a condition pointing toward consolidation.</a:t>
            </a:r>
          </a:p>
        </p:txBody>
      </p:sp>
    </p:spTree>
    <p:extLst>
      <p:ext uri="{BB962C8B-B14F-4D97-AF65-F5344CB8AC3E}">
        <p14:creationId xmlns:p14="http://schemas.microsoft.com/office/powerpoint/2010/main" val="3954533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Consolidation of Financial Information</a:t>
            </a:r>
          </a:p>
        </p:txBody>
      </p:sp>
      <p:sp>
        <p:nvSpPr>
          <p:cNvPr id="3" name="Content Placeholder 2"/>
          <p:cNvSpPr>
            <a:spLocks noGrp="1"/>
          </p:cNvSpPr>
          <p:nvPr>
            <p:ph sz="quarter" idx="10"/>
          </p:nvPr>
        </p:nvSpPr>
        <p:spPr>
          <a:xfrm>
            <a:off x="304800" y="1600200"/>
            <a:ext cx="8534400" cy="4800600"/>
          </a:xfrm>
        </p:spPr>
        <p:txBody>
          <a:bodyPr vert="horz" lIns="91440" tIns="45720" rIns="91440" bIns="45720" rtlCol="0" anchor="t">
            <a:noAutofit/>
          </a:bodyPr>
          <a:lstStyle/>
          <a:p>
            <a:pPr marL="457200" indent="-457200">
              <a:spcBef>
                <a:spcPts val="600"/>
              </a:spcBef>
              <a:buSzPct val="100000"/>
            </a:pPr>
            <a:r>
              <a:rPr lang="en-US" sz="2600" dirty="0"/>
              <a:t>When one company gains control over another, a business combination is created, and a single set of consolidate financial statements must be prepared. How?</a:t>
            </a:r>
          </a:p>
          <a:p>
            <a:pPr marL="920750" lvl="1" indent="-457200">
              <a:spcBef>
                <a:spcPts val="600"/>
              </a:spcBef>
              <a:buSzPct val="100000"/>
              <a:buFont typeface="+mj-lt"/>
              <a:buAutoNum type="arabicPeriod"/>
            </a:pPr>
            <a:r>
              <a:rPr lang="en-US" sz="2400" dirty="0"/>
              <a:t>Parent’s and subsidiary’s financial data are brought together.</a:t>
            </a:r>
          </a:p>
          <a:p>
            <a:pPr marL="920750" lvl="1" indent="-457200">
              <a:spcBef>
                <a:spcPts val="600"/>
              </a:spcBef>
              <a:buSzPct val="100000"/>
              <a:buFont typeface="+mj-lt"/>
              <a:buAutoNum type="arabicPeriod"/>
            </a:pPr>
            <a:r>
              <a:rPr lang="en-US" sz="2400" dirty="0"/>
              <a:t>Financial position, results of operations, and cash flows are reported for the combined entity.</a:t>
            </a:r>
          </a:p>
          <a:p>
            <a:pPr marL="920750" lvl="1" indent="-457200">
              <a:spcBef>
                <a:spcPts val="600"/>
              </a:spcBef>
              <a:buSzPct val="100000"/>
              <a:buFont typeface="+mj-lt"/>
              <a:buAutoNum type="arabicPeriod"/>
            </a:pPr>
            <a:r>
              <a:rPr lang="en-US" sz="2400" dirty="0"/>
              <a:t>Reciprocal accounts and intra-entity transactions are adjusted or eliminated to ensure reported balances represent the single entity.</a:t>
            </a:r>
          </a:p>
        </p:txBody>
      </p:sp>
    </p:spTree>
    <p:extLst>
      <p:ext uri="{BB962C8B-B14F-4D97-AF65-F5344CB8AC3E}">
        <p14:creationId xmlns:p14="http://schemas.microsoft.com/office/powerpoint/2010/main" val="4131326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What Is to Be Consolidated and When?</a:t>
            </a:r>
          </a:p>
        </p:txBody>
      </p:sp>
      <p:sp>
        <p:nvSpPr>
          <p:cNvPr id="3" name="Content Placeholder 2"/>
          <p:cNvSpPr>
            <a:spLocks noGrp="1"/>
          </p:cNvSpPr>
          <p:nvPr>
            <p:ph sz="quarter" idx="10"/>
          </p:nvPr>
        </p:nvSpPr>
        <p:spPr>
          <a:xfrm>
            <a:off x="381000" y="1600200"/>
            <a:ext cx="8382000" cy="4724400"/>
          </a:xfrm>
        </p:spPr>
        <p:txBody>
          <a:bodyPr>
            <a:normAutofit/>
          </a:bodyPr>
          <a:lstStyle/>
          <a:p>
            <a:pPr marL="457200" lvl="1" indent="-457200">
              <a:spcBef>
                <a:spcPts val="600"/>
              </a:spcBef>
              <a:buSzPct val="100000"/>
              <a:buFont typeface="Arial" panose="020B0604020202020204" pitchFamily="34" charset="0"/>
              <a:buChar char="•"/>
            </a:pPr>
            <a:r>
              <a:rPr lang="en-US" sz="2400" dirty="0"/>
              <a:t>If dissolution occurs: All appropriate account balances are physically consolidated in the financial records of the survivor. Permanent consolidation occurs at the combination date.</a:t>
            </a:r>
          </a:p>
          <a:p>
            <a:pPr marL="457200" indent="-457200">
              <a:spcBef>
                <a:spcPts val="600"/>
              </a:spcBef>
              <a:buSzPct val="100000"/>
            </a:pPr>
            <a:r>
              <a:rPr lang="en-US" sz="2400" dirty="0"/>
              <a:t>If separate incorporation is maintained: Only the financial statement information (on work papers, not the actual records) is consolidated. The consolidation process is carried out at regular intervals whenever financial statements are to be prepared.</a:t>
            </a:r>
          </a:p>
        </p:txBody>
      </p:sp>
    </p:spTree>
    <p:extLst>
      <p:ext uri="{BB962C8B-B14F-4D97-AF65-F5344CB8AC3E}">
        <p14:creationId xmlns:p14="http://schemas.microsoft.com/office/powerpoint/2010/main" val="2734326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How Does Consolidation Affect the Accounting Records?</a:t>
            </a:r>
          </a:p>
        </p:txBody>
      </p:sp>
      <p:sp>
        <p:nvSpPr>
          <p:cNvPr id="3" name="Content Placeholder 2"/>
          <p:cNvSpPr>
            <a:spLocks noGrp="1"/>
          </p:cNvSpPr>
          <p:nvPr>
            <p:ph sz="quarter" idx="10"/>
          </p:nvPr>
        </p:nvSpPr>
        <p:spPr>
          <a:xfrm>
            <a:off x="381000" y="1600200"/>
            <a:ext cx="8305800" cy="4724400"/>
          </a:xfrm>
        </p:spPr>
        <p:txBody>
          <a:bodyPr vert="horz" lIns="91440" tIns="45720" rIns="91440" bIns="45720" rtlCol="0" anchor="t">
            <a:normAutofit/>
          </a:bodyPr>
          <a:lstStyle/>
          <a:p>
            <a:pPr marL="457200" indent="-457200">
              <a:spcBef>
                <a:spcPts val="600"/>
              </a:spcBef>
              <a:buSzPct val="100000"/>
            </a:pPr>
            <a:r>
              <a:rPr lang="en-US" sz="2400" dirty="0"/>
              <a:t>If dissolution occurs: Dissolved company’s records are closed out. Surviving company’s accounts are adjusted to include appropriate balances of the dissolved company.</a:t>
            </a:r>
          </a:p>
          <a:p>
            <a:pPr marL="457200" indent="-457200">
              <a:spcBef>
                <a:spcPts val="600"/>
              </a:spcBef>
              <a:buSzPct val="100000"/>
            </a:pPr>
            <a:r>
              <a:rPr lang="en-US" sz="2400" dirty="0"/>
              <a:t>If separate incorporation is maintained: Each company continues to retain its own records. Worksheets facilitate the periodic consolidation process without disturbing individual accounting systems.</a:t>
            </a:r>
          </a:p>
        </p:txBody>
      </p:sp>
    </p:spTree>
    <p:extLst>
      <p:ext uri="{BB962C8B-B14F-4D97-AF65-F5344CB8AC3E}">
        <p14:creationId xmlns:p14="http://schemas.microsoft.com/office/powerpoint/2010/main" val="2842055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Current Accounting Standards for Business Combinations</a:t>
            </a:r>
          </a:p>
        </p:txBody>
      </p:sp>
      <p:sp>
        <p:nvSpPr>
          <p:cNvPr id="7" name="Content Placeholder 6"/>
          <p:cNvSpPr>
            <a:spLocks noGrp="1"/>
          </p:cNvSpPr>
          <p:nvPr>
            <p:ph sz="quarter" idx="10"/>
          </p:nvPr>
        </p:nvSpPr>
        <p:spPr>
          <a:xfrm>
            <a:off x="381000" y="1600200"/>
            <a:ext cx="8382000" cy="4724400"/>
          </a:xfrm>
        </p:spPr>
        <p:txBody>
          <a:bodyPr>
            <a:noAutofit/>
          </a:bodyPr>
          <a:lstStyle/>
          <a:p>
            <a:pPr marL="457200" indent="-457200"/>
            <a:r>
              <a:rPr lang="en-US" sz="2400" dirty="0"/>
              <a:t>The FASB Accounting Standards Codification (ASC) contains the current accounting standards for business combinations under the following topics:</a:t>
            </a:r>
          </a:p>
          <a:p>
            <a:pPr marL="914400" indent="-457200">
              <a:spcBef>
                <a:spcPts val="600"/>
              </a:spcBef>
              <a:spcAft>
                <a:spcPts val="0"/>
              </a:spcAft>
              <a:buSzPct val="100000"/>
              <a:buFont typeface="Verdana" panose="020B0604030504040204" pitchFamily="34" charset="0"/>
              <a:buChar char="–"/>
            </a:pPr>
            <a:r>
              <a:rPr lang="en-US" sz="2200" dirty="0"/>
              <a:t>“Business Combinations” (Topic 805)</a:t>
            </a:r>
          </a:p>
          <a:p>
            <a:pPr marL="914400" indent="-457200">
              <a:spcBef>
                <a:spcPts val="600"/>
              </a:spcBef>
              <a:spcAft>
                <a:spcPts val="0"/>
              </a:spcAft>
              <a:buSzPct val="100000"/>
              <a:buFont typeface="Verdana" panose="020B0604030504040204" pitchFamily="34" charset="0"/>
              <a:buChar char="–"/>
            </a:pPr>
            <a:r>
              <a:rPr lang="en-US" sz="2200" dirty="0"/>
              <a:t>“Consolidation” (Topic 810)</a:t>
            </a:r>
          </a:p>
          <a:p>
            <a:pPr marL="457200" indent="-457200">
              <a:spcBef>
                <a:spcPts val="600"/>
              </a:spcBef>
              <a:buSzPct val="100000"/>
            </a:pPr>
            <a:r>
              <a:rPr lang="en-US" sz="2400" dirty="0"/>
              <a:t>Business combination</a:t>
            </a:r>
          </a:p>
          <a:p>
            <a:pPr marL="914400" indent="-457200">
              <a:spcBef>
                <a:spcPts val="600"/>
              </a:spcBef>
              <a:buSzPct val="100000"/>
              <a:buFont typeface="Verdana" panose="020B0604030504040204" pitchFamily="34" charset="0"/>
              <a:buChar char="–"/>
            </a:pPr>
            <a:r>
              <a:rPr lang="en-US" sz="2200" dirty="0"/>
              <a:t>Parent</a:t>
            </a:r>
          </a:p>
          <a:p>
            <a:pPr marL="914400" indent="-457200">
              <a:spcBef>
                <a:spcPts val="600"/>
              </a:spcBef>
              <a:buSzPct val="100000"/>
              <a:buFont typeface="Verdana" panose="020B0604030504040204" pitchFamily="34" charset="0"/>
              <a:buChar char="–"/>
            </a:pPr>
            <a:r>
              <a:rPr lang="en-US" sz="2200" dirty="0"/>
              <a:t>Subsidiary</a:t>
            </a:r>
          </a:p>
        </p:txBody>
      </p:sp>
    </p:spTree>
    <p:extLst>
      <p:ext uri="{BB962C8B-B14F-4D97-AF65-F5344CB8AC3E}">
        <p14:creationId xmlns:p14="http://schemas.microsoft.com/office/powerpoint/2010/main" val="2458663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Learning Objective 2-4</a:t>
            </a:r>
          </a:p>
        </p:txBody>
      </p:sp>
      <p:sp>
        <p:nvSpPr>
          <p:cNvPr id="5" name="Content Placeholder 4"/>
          <p:cNvSpPr>
            <a:spLocks noGrp="1"/>
          </p:cNvSpPr>
          <p:nvPr>
            <p:ph sz="quarter" idx="10"/>
          </p:nvPr>
        </p:nvSpPr>
        <p:spPr>
          <a:xfrm>
            <a:off x="304800" y="1600200"/>
            <a:ext cx="8534400" cy="4724400"/>
          </a:xfrm>
        </p:spPr>
        <p:txBody>
          <a:bodyPr>
            <a:normAutofit/>
          </a:bodyPr>
          <a:lstStyle/>
          <a:p>
            <a:pPr marL="0" indent="0">
              <a:buNone/>
            </a:pPr>
            <a:r>
              <a:rPr lang="en-US" sz="2800" dirty="0"/>
              <a:t>Describe the valuation principles of the acquisition method.</a:t>
            </a:r>
          </a:p>
        </p:txBody>
      </p:sp>
    </p:spTree>
    <p:extLst>
      <p:ext uri="{BB962C8B-B14F-4D97-AF65-F5344CB8AC3E}">
        <p14:creationId xmlns:p14="http://schemas.microsoft.com/office/powerpoint/2010/main" val="3065768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The Acquisition Method </a:t>
            </a:r>
          </a:p>
        </p:txBody>
      </p:sp>
      <p:sp>
        <p:nvSpPr>
          <p:cNvPr id="4" name="Content Placeholder 3"/>
          <p:cNvSpPr>
            <a:spLocks noGrp="1"/>
          </p:cNvSpPr>
          <p:nvPr>
            <p:ph sz="quarter" idx="10"/>
          </p:nvPr>
        </p:nvSpPr>
        <p:spPr>
          <a:xfrm>
            <a:off x="381000" y="1600200"/>
            <a:ext cx="8382000" cy="4724400"/>
          </a:xfrm>
        </p:spPr>
        <p:txBody>
          <a:bodyPr>
            <a:normAutofit/>
          </a:bodyPr>
          <a:lstStyle/>
          <a:p>
            <a:pPr marL="457200" indent="-457200"/>
            <a:r>
              <a:rPr lang="en-US" sz="2400" dirty="0"/>
              <a:t>The acquisition method is required to account for a business combination. It embraces the fair value in measuring the acquirer’s interest in the acquired business.</a:t>
            </a:r>
          </a:p>
          <a:p>
            <a:pPr marL="457200" indent="-457200"/>
            <a:r>
              <a:rPr lang="en-US" sz="2400" dirty="0"/>
              <a:t>Applying the acquisition method involves using fair value to recognize and measure:</a:t>
            </a:r>
          </a:p>
          <a:p>
            <a:pPr marL="914400" indent="-457200">
              <a:spcBef>
                <a:spcPts val="600"/>
              </a:spcBef>
              <a:buSzPct val="100000"/>
              <a:buFont typeface="Verdana" panose="020B0604030504040204" pitchFamily="34" charset="0"/>
              <a:buChar char="–"/>
            </a:pPr>
            <a:r>
              <a:rPr lang="en-US" sz="2200" dirty="0"/>
              <a:t>The consideration transferred for the acquired business and any non-controlling interest.</a:t>
            </a:r>
          </a:p>
          <a:p>
            <a:pPr marL="914400" indent="-457200">
              <a:spcBef>
                <a:spcPts val="600"/>
              </a:spcBef>
              <a:buSzPct val="100000"/>
              <a:buFont typeface="Verdana" panose="020B0604030504040204" pitchFamily="34" charset="0"/>
              <a:buChar char="–"/>
            </a:pPr>
            <a:r>
              <a:rPr lang="en-US" sz="2200" dirty="0"/>
              <a:t>Separately identified assets acquired and liabilities assumed.</a:t>
            </a:r>
          </a:p>
          <a:p>
            <a:pPr marL="914400" indent="-457200">
              <a:spcBef>
                <a:spcPts val="600"/>
              </a:spcBef>
              <a:buSzPct val="100000"/>
              <a:buFont typeface="Verdana" panose="020B0604030504040204" pitchFamily="34" charset="0"/>
              <a:buChar char="–"/>
            </a:pPr>
            <a:r>
              <a:rPr lang="en-US" sz="2200" dirty="0"/>
              <a:t>Goodwill, or a gain from a bargain purchase.</a:t>
            </a:r>
          </a:p>
        </p:txBody>
      </p:sp>
    </p:spTree>
    <p:extLst>
      <p:ext uri="{BB962C8B-B14F-4D97-AF65-F5344CB8AC3E}">
        <p14:creationId xmlns:p14="http://schemas.microsoft.com/office/powerpoint/2010/main" val="48901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Fair Value</a:t>
            </a:r>
          </a:p>
        </p:txBody>
      </p:sp>
      <p:sp>
        <p:nvSpPr>
          <p:cNvPr id="3" name="Content Placeholder 2"/>
          <p:cNvSpPr>
            <a:spLocks noGrp="1"/>
          </p:cNvSpPr>
          <p:nvPr>
            <p:ph sz="quarter" idx="10"/>
          </p:nvPr>
        </p:nvSpPr>
        <p:spPr>
          <a:xfrm>
            <a:off x="381000" y="1600200"/>
            <a:ext cx="8382000" cy="4724400"/>
          </a:xfrm>
        </p:spPr>
        <p:txBody>
          <a:bodyPr vert="horz" lIns="91440" tIns="45720" rIns="91440" bIns="45720" rtlCol="0" anchor="t">
            <a:normAutofit/>
          </a:bodyPr>
          <a:lstStyle/>
          <a:p>
            <a:pPr marL="457200" indent="-457200"/>
            <a:r>
              <a:rPr lang="en-US" sz="2600" dirty="0"/>
              <a:t>GAAP requires that fair value of assets acquired and liabilities assumed in a business combination be determined at the acquisition date. </a:t>
            </a:r>
          </a:p>
          <a:p>
            <a:pPr marL="457200" indent="-457200"/>
            <a:r>
              <a:rPr lang="en-US" sz="2600" dirty="0"/>
              <a:t>Fair value: The price that would be received from selling an asset or paid for transferring a liability in an orderly transaction between market participants at the measurement date.</a:t>
            </a:r>
          </a:p>
        </p:txBody>
      </p:sp>
    </p:spTree>
    <p:extLst>
      <p:ext uri="{BB962C8B-B14F-4D97-AF65-F5344CB8AC3E}">
        <p14:creationId xmlns:p14="http://schemas.microsoft.com/office/powerpoint/2010/main" val="3027435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Valuation Techniques</a:t>
            </a:r>
          </a:p>
        </p:txBody>
      </p:sp>
      <p:sp>
        <p:nvSpPr>
          <p:cNvPr id="3" name="Content Placeholder 2"/>
          <p:cNvSpPr>
            <a:spLocks noGrp="1"/>
          </p:cNvSpPr>
          <p:nvPr>
            <p:ph sz="quarter" idx="10"/>
          </p:nvPr>
        </p:nvSpPr>
        <p:spPr>
          <a:xfrm>
            <a:off x="381000" y="1600200"/>
            <a:ext cx="8382000" cy="4724400"/>
          </a:xfrm>
        </p:spPr>
        <p:txBody>
          <a:bodyPr vert="horz" lIns="91440" tIns="45720" rIns="91440" bIns="45720" rtlCol="0" anchor="t">
            <a:normAutofit/>
          </a:bodyPr>
          <a:lstStyle/>
          <a:p>
            <a:pPr marL="457200" indent="-457200">
              <a:lnSpc>
                <a:spcPct val="110000"/>
              </a:lnSpc>
            </a:pPr>
            <a:r>
              <a:rPr lang="en-US" sz="2400" dirty="0"/>
              <a:t>ASC (820-10-35-28) identifies three valuation techniques:</a:t>
            </a:r>
          </a:p>
          <a:p>
            <a:pPr marL="920750" lvl="1" indent="-457200">
              <a:lnSpc>
                <a:spcPct val="110000"/>
              </a:lnSpc>
              <a:buFont typeface="+mj-lt"/>
              <a:buAutoNum type="arabicPeriod"/>
            </a:pPr>
            <a:r>
              <a:rPr lang="en-US" sz="2200" dirty="0"/>
              <a:t>The market approach estimates fair values using other market transactions involving similar assets or liabilities.</a:t>
            </a:r>
          </a:p>
          <a:p>
            <a:pPr marL="920750" lvl="1" indent="-457200">
              <a:lnSpc>
                <a:spcPct val="110000"/>
              </a:lnSpc>
              <a:buFont typeface="+mj-lt"/>
              <a:buAutoNum type="arabicPeriod"/>
            </a:pPr>
            <a:r>
              <a:rPr lang="en-US" sz="2200" dirty="0"/>
              <a:t>The income approach relies on multi-period estimates of future cash flows projected to be generated by an asset.</a:t>
            </a:r>
          </a:p>
          <a:p>
            <a:pPr marL="920750" lvl="1" indent="-457200">
              <a:lnSpc>
                <a:spcPct val="110000"/>
              </a:lnSpc>
              <a:buFont typeface="+mj-lt"/>
              <a:buAutoNum type="arabicPeriod"/>
            </a:pPr>
            <a:r>
              <a:rPr lang="en-US" sz="2200" dirty="0"/>
              <a:t>The cost approach estimates fair values by reference to the current cost of replacing an asset with another of comparable economic utility.</a:t>
            </a:r>
          </a:p>
        </p:txBody>
      </p:sp>
    </p:spTree>
    <p:extLst>
      <p:ext uri="{BB962C8B-B14F-4D97-AF65-F5344CB8AC3E}">
        <p14:creationId xmlns:p14="http://schemas.microsoft.com/office/powerpoint/2010/main" val="431801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Goodwill and Gains on Bargain Purchases</a:t>
            </a:r>
          </a:p>
        </p:txBody>
      </p:sp>
      <p:sp>
        <p:nvSpPr>
          <p:cNvPr id="3" name="Content Placeholder 2"/>
          <p:cNvSpPr>
            <a:spLocks noGrp="1"/>
          </p:cNvSpPr>
          <p:nvPr>
            <p:ph sz="quarter" idx="10"/>
          </p:nvPr>
        </p:nvSpPr>
        <p:spPr>
          <a:xfrm>
            <a:off x="304800" y="1600200"/>
            <a:ext cx="8458200" cy="4724400"/>
          </a:xfrm>
        </p:spPr>
        <p:txBody>
          <a:bodyPr vert="horz" lIns="91440" tIns="45720" rIns="91440" bIns="45720" rtlCol="0" anchor="t">
            <a:normAutofit/>
          </a:bodyPr>
          <a:lstStyle/>
          <a:p>
            <a:pPr marL="457200" indent="-457200"/>
            <a:r>
              <a:rPr lang="en-US" sz="2600" dirty="0"/>
              <a:t>What if the consideration transferred does NOT equal the fair value of the assets acquired?</a:t>
            </a:r>
          </a:p>
          <a:p>
            <a:pPr marL="920750" lvl="1" indent="-457200"/>
            <a:r>
              <a:rPr lang="en-US" sz="2400" dirty="0"/>
              <a:t>If the consideration transferred exceeds the net amount of the assets acquired and liabilities assumed, the difference is attributed to the asset goodwill by the acquiring company.</a:t>
            </a:r>
          </a:p>
          <a:p>
            <a:pPr marL="920750" lvl="1" indent="-457200"/>
            <a:r>
              <a:rPr lang="en-US" sz="2400" dirty="0"/>
              <a:t>If the fair value of the assets acquired and liabilities assumed exceeds the consideration transferred, a “gain on bargain purchase” is recognized by the acquiring business.</a:t>
            </a:r>
          </a:p>
        </p:txBody>
      </p:sp>
    </p:spTree>
    <p:extLst>
      <p:ext uri="{BB962C8B-B14F-4D97-AF65-F5344CB8AC3E}">
        <p14:creationId xmlns:p14="http://schemas.microsoft.com/office/powerpoint/2010/main" val="9599730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Learning Objective 2-5</a:t>
            </a:r>
          </a:p>
        </p:txBody>
      </p:sp>
      <p:sp>
        <p:nvSpPr>
          <p:cNvPr id="5" name="Content Placeholder 4"/>
          <p:cNvSpPr>
            <a:spLocks noGrp="1"/>
          </p:cNvSpPr>
          <p:nvPr>
            <p:ph sz="quarter" idx="10"/>
          </p:nvPr>
        </p:nvSpPr>
        <p:spPr>
          <a:xfrm>
            <a:off x="304800" y="1600200"/>
            <a:ext cx="8458200" cy="4724400"/>
          </a:xfrm>
        </p:spPr>
        <p:txBody>
          <a:bodyPr>
            <a:normAutofit/>
          </a:bodyPr>
          <a:lstStyle/>
          <a:p>
            <a:pPr marL="0" indent="0">
              <a:spcBef>
                <a:spcPts val="0"/>
              </a:spcBef>
              <a:buNone/>
            </a:pPr>
            <a:r>
              <a:rPr lang="en-US" sz="2800" dirty="0"/>
              <a:t>Determine the total fair value of the consideration transferred for an acquisition and allocate that fair value to specific subsidiary assets acquired (including goodwill) and liabilities assumed or to a gain on bargain purchase.</a:t>
            </a:r>
          </a:p>
        </p:txBody>
      </p:sp>
    </p:spTree>
    <p:extLst>
      <p:ext uri="{BB962C8B-B14F-4D97-AF65-F5344CB8AC3E}">
        <p14:creationId xmlns:p14="http://schemas.microsoft.com/office/powerpoint/2010/main" val="3143624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Consideration Transferred = Fair Value of Net Assets Acquired Example </a:t>
            </a:r>
          </a:p>
        </p:txBody>
      </p:sp>
      <p:sp>
        <p:nvSpPr>
          <p:cNvPr id="4" name="Content Placeholder 3"/>
          <p:cNvSpPr>
            <a:spLocks noGrp="1"/>
          </p:cNvSpPr>
          <p:nvPr>
            <p:ph sz="quarter" idx="10"/>
          </p:nvPr>
        </p:nvSpPr>
        <p:spPr>
          <a:xfrm>
            <a:off x="381000" y="1600200"/>
            <a:ext cx="8382000" cy="4724400"/>
          </a:xfrm>
        </p:spPr>
        <p:txBody>
          <a:bodyPr vert="horz" lIns="91440" tIns="45720" rIns="91440" bIns="45720" rtlCol="0" anchor="t">
            <a:normAutofit/>
          </a:bodyPr>
          <a:lstStyle/>
          <a:p>
            <a:pPr marL="457200" indent="-457200"/>
            <a:r>
              <a:rPr lang="en-US" sz="2600" dirty="0"/>
              <a:t>Assume that </a:t>
            </a:r>
            <a:r>
              <a:rPr lang="en-US" sz="2600" dirty="0" err="1"/>
              <a:t>BigNet</a:t>
            </a:r>
            <a:r>
              <a:rPr lang="en-US" sz="2600" dirty="0"/>
              <a:t> agrees to pay cash of $550,000 and to issue 20,000 previously unissued shares of its $10 par value common stock (currently selling for $100 per share) for all of </a:t>
            </a:r>
            <a:r>
              <a:rPr lang="en-US" sz="2600" dirty="0" err="1"/>
              <a:t>Smallport’s</a:t>
            </a:r>
            <a:r>
              <a:rPr lang="en-US" sz="2600" dirty="0"/>
              <a:t> assets and liabilities. </a:t>
            </a:r>
          </a:p>
          <a:p>
            <a:pPr marL="457200" indent="-457200"/>
            <a:r>
              <a:rPr lang="en-US" sz="2600" dirty="0"/>
              <a:t>Following the acquisition, </a:t>
            </a:r>
            <a:r>
              <a:rPr lang="en-US" sz="2600" dirty="0" err="1"/>
              <a:t>Smallport</a:t>
            </a:r>
            <a:r>
              <a:rPr lang="en-US" sz="2600" dirty="0"/>
              <a:t> then dissolves itself as a legal entity. The consideration transferred from </a:t>
            </a:r>
            <a:r>
              <a:rPr lang="en-US" sz="2600" dirty="0" err="1"/>
              <a:t>BigNet</a:t>
            </a:r>
            <a:r>
              <a:rPr lang="en-US" sz="2600" dirty="0"/>
              <a:t> to </a:t>
            </a:r>
            <a:r>
              <a:rPr lang="en-US" sz="2600" dirty="0" err="1"/>
              <a:t>Smallport</a:t>
            </a:r>
            <a:r>
              <a:rPr lang="en-US" sz="2600" dirty="0"/>
              <a:t> exactly equals the collective fair values of </a:t>
            </a:r>
            <a:r>
              <a:rPr lang="en-US" sz="2600" dirty="0" err="1"/>
              <a:t>Smallport’s</a:t>
            </a:r>
            <a:r>
              <a:rPr lang="en-US" sz="2600" dirty="0"/>
              <a:t> assets less liabilities.</a:t>
            </a:r>
          </a:p>
        </p:txBody>
      </p:sp>
    </p:spTree>
    <p:extLst>
      <p:ext uri="{BB962C8B-B14F-4D97-AF65-F5344CB8AC3E}">
        <p14:creationId xmlns:p14="http://schemas.microsoft.com/office/powerpoint/2010/main" val="4962522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Procedures for Consolidating Financial Information (1 of 2)</a:t>
            </a:r>
          </a:p>
        </p:txBody>
      </p:sp>
      <p:sp>
        <p:nvSpPr>
          <p:cNvPr id="5" name="Content Placeholder 4"/>
          <p:cNvSpPr>
            <a:spLocks noGrp="1"/>
          </p:cNvSpPr>
          <p:nvPr>
            <p:ph sz="quarter" idx="10"/>
          </p:nvPr>
        </p:nvSpPr>
        <p:spPr>
          <a:xfrm>
            <a:off x="381000" y="1600200"/>
            <a:ext cx="8382000" cy="4724400"/>
          </a:xfrm>
        </p:spPr>
        <p:txBody>
          <a:bodyPr vert="horz" lIns="91440" tIns="45720" rIns="91440" bIns="45720" rtlCol="0" anchor="t">
            <a:normAutofit/>
          </a:bodyPr>
          <a:lstStyle/>
          <a:p>
            <a:pPr marL="457200" indent="-457200"/>
            <a:r>
              <a:rPr lang="en-US" sz="2600" dirty="0"/>
              <a:t>The $2,550,000 fair value of the consideration transferred by </a:t>
            </a:r>
            <a:r>
              <a:rPr lang="en-US" sz="2600" dirty="0" err="1"/>
              <a:t>BigNet</a:t>
            </a:r>
            <a:r>
              <a:rPr lang="en-US" sz="2600" dirty="0"/>
              <a:t> equals the collective fair values of </a:t>
            </a:r>
            <a:r>
              <a:rPr lang="en-US" sz="2600" dirty="0" err="1"/>
              <a:t>Smallport’s</a:t>
            </a:r>
            <a:r>
              <a:rPr lang="en-US" sz="2600" dirty="0"/>
              <a:t> assets less liabilities and serves as the basis for recording the combination. </a:t>
            </a:r>
          </a:p>
        </p:txBody>
      </p:sp>
    </p:spTree>
    <p:extLst>
      <p:ext uri="{BB962C8B-B14F-4D97-AF65-F5344CB8AC3E}">
        <p14:creationId xmlns:p14="http://schemas.microsoft.com/office/powerpoint/2010/main" val="36227993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Procedures for Consolidating Financial Information (2 of 2)</a:t>
            </a:r>
          </a:p>
        </p:txBody>
      </p:sp>
      <p:sp>
        <p:nvSpPr>
          <p:cNvPr id="14" name="Content Placeholder 13"/>
          <p:cNvSpPr>
            <a:spLocks noGrp="1"/>
          </p:cNvSpPr>
          <p:nvPr>
            <p:ph sz="quarter" idx="10"/>
          </p:nvPr>
        </p:nvSpPr>
        <p:spPr>
          <a:xfrm>
            <a:off x="304800" y="1600200"/>
            <a:ext cx="8534400" cy="4800600"/>
          </a:xfrm>
        </p:spPr>
        <p:txBody>
          <a:bodyPr vert="horz" lIns="91440" tIns="45720" rIns="91440" bIns="45720" rtlCol="0" anchor="t">
            <a:normAutofit/>
          </a:bodyPr>
          <a:lstStyle/>
          <a:p>
            <a:pPr marL="457200" indent="-457200"/>
            <a:r>
              <a:rPr lang="en-US" sz="2400" dirty="0"/>
              <a:t>Legal and accounting distinctions divide business combinations into separate categories. Various procedures are utilized in this process according to the following sequence:</a:t>
            </a:r>
          </a:p>
          <a:p>
            <a:pPr marL="920750" lvl="1" indent="-457200">
              <a:buFont typeface="+mj-lt"/>
              <a:buAutoNum type="arabicPeriod"/>
            </a:pPr>
            <a:r>
              <a:rPr lang="en-US" sz="2200" dirty="0"/>
              <a:t>Acquisition method when dissolution takes place.</a:t>
            </a:r>
          </a:p>
          <a:p>
            <a:pPr marL="920750" lvl="1" indent="-457200">
              <a:buFont typeface="+mj-lt"/>
              <a:buAutoNum type="arabicPeriod"/>
            </a:pPr>
            <a:r>
              <a:rPr lang="en-US" sz="2200" dirty="0"/>
              <a:t>Acquisition method when separate incorporation is maintained.</a:t>
            </a:r>
          </a:p>
          <a:p>
            <a:pPr marL="457200" indent="-457200"/>
            <a:r>
              <a:rPr lang="en-US" sz="2400" dirty="0"/>
              <a:t>When an acquired firm’s legal status is dissolved in a business combination, the continuing firm owns the former firm’s net assets.</a:t>
            </a:r>
          </a:p>
        </p:txBody>
      </p:sp>
    </p:spTree>
    <p:extLst>
      <p:ext uri="{BB962C8B-B14F-4D97-AF65-F5344CB8AC3E}">
        <p14:creationId xmlns:p14="http://schemas.microsoft.com/office/powerpoint/2010/main" val="31476450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EXHIBIT 2.3 Basic Consolidation Information</a:t>
            </a:r>
          </a:p>
        </p:txBody>
      </p:sp>
      <p:graphicFrame>
        <p:nvGraphicFramePr>
          <p:cNvPr id="3" name="Table 2"/>
          <p:cNvGraphicFramePr>
            <a:graphicFrameLocks noGrp="1"/>
          </p:cNvGraphicFramePr>
          <p:nvPr>
            <p:extLst>
              <p:ext uri="{D42A27DB-BD31-4B8C-83A1-F6EECF244321}">
                <p14:modId xmlns:p14="http://schemas.microsoft.com/office/powerpoint/2010/main" val="3511360156"/>
              </p:ext>
            </p:extLst>
          </p:nvPr>
        </p:nvGraphicFramePr>
        <p:xfrm>
          <a:off x="381000" y="1569720"/>
          <a:ext cx="8293736" cy="4754880"/>
        </p:xfrm>
        <a:graphic>
          <a:graphicData uri="http://schemas.openxmlformats.org/drawingml/2006/table">
            <a:tbl>
              <a:tblPr firstRow="1" bandRow="1">
                <a:tableStyleId>{5940675A-B579-460E-94D1-54222C63F5DA}</a:tableStyleId>
              </a:tblPr>
              <a:tblGrid>
                <a:gridCol w="2987040">
                  <a:extLst>
                    <a:ext uri="{9D8B030D-6E8A-4147-A177-3AD203B41FA5}">
                      <a16:colId xmlns:a16="http://schemas.microsoft.com/office/drawing/2014/main" val="20000"/>
                    </a:ext>
                  </a:extLst>
                </a:gridCol>
                <a:gridCol w="1613853">
                  <a:extLst>
                    <a:ext uri="{9D8B030D-6E8A-4147-A177-3AD203B41FA5}">
                      <a16:colId xmlns:a16="http://schemas.microsoft.com/office/drawing/2014/main" val="20001"/>
                    </a:ext>
                  </a:extLst>
                </a:gridCol>
                <a:gridCol w="1820228">
                  <a:extLst>
                    <a:ext uri="{9D8B030D-6E8A-4147-A177-3AD203B41FA5}">
                      <a16:colId xmlns:a16="http://schemas.microsoft.com/office/drawing/2014/main" val="20002"/>
                    </a:ext>
                  </a:extLst>
                </a:gridCol>
                <a:gridCol w="1872615">
                  <a:extLst>
                    <a:ext uri="{9D8B030D-6E8A-4147-A177-3AD203B41FA5}">
                      <a16:colId xmlns:a16="http://schemas.microsoft.com/office/drawing/2014/main" val="20003"/>
                    </a:ext>
                  </a:extLst>
                </a:gridCol>
              </a:tblGrid>
              <a:tr h="370840">
                <a:tc>
                  <a:txBody>
                    <a:bodyPr/>
                    <a:lstStyle/>
                    <a:p>
                      <a:endParaRPr lang="en-US" sz="1200" b="1" dirty="0">
                        <a:latin typeface="Verdana" panose="020B0604030504040204" pitchFamily="34" charset="0"/>
                        <a:ea typeface="Verdana" panose="020B0604030504040204" pitchFamily="34" charset="0"/>
                        <a:cs typeface="Verdana" panose="020B0604030504040204" pitchFamily="34" charset="0"/>
                      </a:endParaRPr>
                    </a:p>
                  </a:txBody>
                  <a:tcPr marL="45720" marR="45720"/>
                </a:tc>
                <a:tc>
                  <a:txBody>
                    <a:bodyPr/>
                    <a:lstStyle/>
                    <a:p>
                      <a:pPr algn="ctr"/>
                      <a:r>
                        <a:rPr lang="en-US" sz="1200" b="1" dirty="0" err="1">
                          <a:latin typeface="Verdana" panose="020B0604030504040204" pitchFamily="34" charset="0"/>
                          <a:ea typeface="Verdana" panose="020B0604030504040204" pitchFamily="34" charset="0"/>
                          <a:cs typeface="Verdana" panose="020B0604030504040204" pitchFamily="34" charset="0"/>
                        </a:rPr>
                        <a:t>BigNet</a:t>
                      </a:r>
                      <a:r>
                        <a:rPr lang="en-US" sz="1200" b="1" dirty="0">
                          <a:latin typeface="Verdana" panose="020B0604030504040204" pitchFamily="34" charset="0"/>
                          <a:ea typeface="Verdana" panose="020B0604030504040204" pitchFamily="34" charset="0"/>
                          <a:cs typeface="Verdana" panose="020B0604030504040204" pitchFamily="34" charset="0"/>
                        </a:rPr>
                        <a:t> Company</a:t>
                      </a:r>
                      <a:r>
                        <a:rPr lang="en-US" sz="1200" b="1" baseline="0" dirty="0">
                          <a:latin typeface="Verdana" panose="020B0604030504040204" pitchFamily="34" charset="0"/>
                          <a:ea typeface="Verdana" panose="020B0604030504040204" pitchFamily="34" charset="0"/>
                          <a:cs typeface="Verdana" panose="020B0604030504040204" pitchFamily="34" charset="0"/>
                        </a:rPr>
                        <a:t> </a:t>
                      </a:r>
                    </a:p>
                    <a:p>
                      <a:pPr algn="ctr"/>
                      <a:r>
                        <a:rPr lang="en-US" sz="1200" b="1" baseline="0" dirty="0">
                          <a:latin typeface="Verdana" panose="020B0604030504040204" pitchFamily="34" charset="0"/>
                          <a:ea typeface="Verdana" panose="020B0604030504040204" pitchFamily="34" charset="0"/>
                          <a:cs typeface="Verdana" panose="020B0604030504040204" pitchFamily="34" charset="0"/>
                        </a:rPr>
                        <a:t>Book values</a:t>
                      </a:r>
                    </a:p>
                    <a:p>
                      <a:pPr algn="ctr"/>
                      <a:r>
                        <a:rPr lang="en-US" sz="1200" b="1" baseline="0" dirty="0">
                          <a:latin typeface="Verdana" panose="020B0604030504040204" pitchFamily="34" charset="0"/>
                          <a:ea typeface="Verdana" panose="020B0604030504040204" pitchFamily="34" charset="0"/>
                          <a:cs typeface="Verdana" panose="020B0604030504040204" pitchFamily="34" charset="0"/>
                        </a:rPr>
                        <a:t>December 31</a:t>
                      </a:r>
                      <a:endParaRPr lang="en-US" sz="1200" b="1" dirty="0">
                        <a:latin typeface="Verdana" panose="020B0604030504040204" pitchFamily="34" charset="0"/>
                        <a:ea typeface="Verdana" panose="020B0604030504040204" pitchFamily="34" charset="0"/>
                        <a:cs typeface="Verdana" panose="020B0604030504040204" pitchFamily="34" charset="0"/>
                      </a:endParaRPr>
                    </a:p>
                  </a:txBody>
                  <a:tcPr marL="45720" marR="45720"/>
                </a:tc>
                <a:tc>
                  <a:txBody>
                    <a:bodyPr/>
                    <a:lstStyle/>
                    <a:p>
                      <a:pPr algn="ctr"/>
                      <a:r>
                        <a:rPr lang="en-US" sz="1200" b="1" dirty="0" err="1">
                          <a:latin typeface="Verdana" panose="020B0604030504040204" pitchFamily="34" charset="0"/>
                          <a:ea typeface="Verdana" panose="020B0604030504040204" pitchFamily="34" charset="0"/>
                          <a:cs typeface="Verdana" panose="020B0604030504040204" pitchFamily="34" charset="0"/>
                        </a:rPr>
                        <a:t>Smallport</a:t>
                      </a:r>
                      <a:r>
                        <a:rPr lang="en-US" sz="1200" b="1" baseline="0" dirty="0">
                          <a:latin typeface="Verdana" panose="020B0604030504040204" pitchFamily="34" charset="0"/>
                          <a:ea typeface="Verdana" panose="020B0604030504040204" pitchFamily="34" charset="0"/>
                          <a:cs typeface="Verdana" panose="020B0604030504040204" pitchFamily="34" charset="0"/>
                        </a:rPr>
                        <a:t> Company</a:t>
                      </a:r>
                    </a:p>
                    <a:p>
                      <a:pPr algn="ctr"/>
                      <a:r>
                        <a:rPr lang="en-US" sz="1200" b="1" baseline="0" dirty="0">
                          <a:latin typeface="Verdana" panose="020B0604030504040204" pitchFamily="34" charset="0"/>
                          <a:ea typeface="Verdana" panose="020B0604030504040204" pitchFamily="34" charset="0"/>
                          <a:cs typeface="Verdana" panose="020B0604030504040204" pitchFamily="34" charset="0"/>
                        </a:rPr>
                        <a:t>– Book Values</a:t>
                      </a:r>
                    </a:p>
                    <a:p>
                      <a:pPr algn="ctr"/>
                      <a:r>
                        <a:rPr lang="en-US" sz="1200" b="1" baseline="0" dirty="0">
                          <a:latin typeface="Verdana" panose="020B0604030504040204" pitchFamily="34" charset="0"/>
                          <a:ea typeface="Verdana" panose="020B0604030504040204" pitchFamily="34" charset="0"/>
                          <a:cs typeface="Verdana" panose="020B0604030504040204" pitchFamily="34" charset="0"/>
                        </a:rPr>
                        <a:t>December 31</a:t>
                      </a:r>
                      <a:endParaRPr lang="en-US" sz="1200" b="1" dirty="0">
                        <a:latin typeface="Verdana" panose="020B0604030504040204" pitchFamily="34" charset="0"/>
                        <a:ea typeface="Verdana" panose="020B0604030504040204" pitchFamily="34" charset="0"/>
                        <a:cs typeface="Verdana" panose="020B0604030504040204" pitchFamily="34" charset="0"/>
                      </a:endParaRPr>
                    </a:p>
                  </a:txBody>
                  <a:tcPr marL="45720" marR="45720"/>
                </a:tc>
                <a:tc>
                  <a:txBody>
                    <a:bodyPr/>
                    <a:lstStyle/>
                    <a:p>
                      <a:pPr algn="ctr"/>
                      <a:r>
                        <a:rPr lang="en-US" sz="1200" b="1" dirty="0" err="1">
                          <a:latin typeface="Verdana" panose="020B0604030504040204" pitchFamily="34" charset="0"/>
                          <a:ea typeface="Verdana" panose="020B0604030504040204" pitchFamily="34" charset="0"/>
                          <a:cs typeface="Verdana" panose="020B0604030504040204" pitchFamily="34" charset="0"/>
                        </a:rPr>
                        <a:t>Smallport</a:t>
                      </a:r>
                      <a:r>
                        <a:rPr lang="en-US" sz="1200" b="1" baseline="0" dirty="0">
                          <a:latin typeface="Verdana" panose="020B0604030504040204" pitchFamily="34" charset="0"/>
                          <a:ea typeface="Verdana" panose="020B0604030504040204" pitchFamily="34" charset="0"/>
                          <a:cs typeface="Verdana" panose="020B0604030504040204" pitchFamily="34" charset="0"/>
                        </a:rPr>
                        <a:t> Company </a:t>
                      </a:r>
                    </a:p>
                    <a:p>
                      <a:pPr algn="ctr"/>
                      <a:r>
                        <a:rPr lang="en-US" sz="1200" b="1" baseline="0" dirty="0">
                          <a:latin typeface="Verdana" panose="020B0604030504040204" pitchFamily="34" charset="0"/>
                          <a:ea typeface="Verdana" panose="020B0604030504040204" pitchFamily="34" charset="0"/>
                          <a:cs typeface="Verdana" panose="020B0604030504040204" pitchFamily="34" charset="0"/>
                        </a:rPr>
                        <a:t>– </a:t>
                      </a:r>
                      <a:r>
                        <a:rPr lang="en-US" sz="1200" b="1" dirty="0">
                          <a:latin typeface="Verdana" panose="020B0604030504040204" pitchFamily="34" charset="0"/>
                          <a:ea typeface="Verdana" panose="020B0604030504040204" pitchFamily="34" charset="0"/>
                          <a:cs typeface="Verdana" panose="020B0604030504040204" pitchFamily="34" charset="0"/>
                        </a:rPr>
                        <a:t>Fair Values</a:t>
                      </a:r>
                      <a:r>
                        <a:rPr lang="en-US" sz="1200" b="1" baseline="0" dirty="0">
                          <a:latin typeface="Verdana" panose="020B0604030504040204" pitchFamily="34" charset="0"/>
                          <a:ea typeface="Verdana" panose="020B0604030504040204" pitchFamily="34" charset="0"/>
                          <a:cs typeface="Verdana" panose="020B0604030504040204" pitchFamily="34" charset="0"/>
                        </a:rPr>
                        <a:t> </a:t>
                      </a:r>
                    </a:p>
                    <a:p>
                      <a:pPr algn="ctr"/>
                      <a:r>
                        <a:rPr lang="en-US" sz="1200" b="1" baseline="0" dirty="0">
                          <a:latin typeface="Verdana" panose="020B0604030504040204" pitchFamily="34" charset="0"/>
                          <a:ea typeface="Verdana" panose="020B0604030504040204" pitchFamily="34" charset="0"/>
                          <a:cs typeface="Verdana" panose="020B0604030504040204" pitchFamily="34" charset="0"/>
                        </a:rPr>
                        <a:t>December 31</a:t>
                      </a:r>
                      <a:endParaRPr lang="en-US" sz="1200" b="1" dirty="0">
                        <a:latin typeface="Verdana" panose="020B0604030504040204" pitchFamily="34" charset="0"/>
                        <a:ea typeface="Verdana" panose="020B0604030504040204" pitchFamily="34" charset="0"/>
                        <a:cs typeface="Verdana" panose="020B0604030504040204" pitchFamily="34" charset="0"/>
                      </a:endParaRPr>
                    </a:p>
                  </a:txBody>
                  <a:tcPr marL="45720" marR="45720"/>
                </a:tc>
                <a:extLst>
                  <a:ext uri="{0D108BD9-81ED-4DB2-BD59-A6C34878D82A}">
                    <a16:rowId xmlns:a16="http://schemas.microsoft.com/office/drawing/2014/main" val="10000"/>
                  </a:ext>
                </a:extLst>
              </a:tr>
              <a:tr h="12192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Current assets……………………………………</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$ 1,100,000</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$ 300,000</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$ 300,000</a:t>
                      </a:r>
                    </a:p>
                  </a:txBody>
                  <a:tcPr marL="45720" marR="45720"/>
                </a:tc>
                <a:extLst>
                  <a:ext uri="{0D108BD9-81ED-4DB2-BD59-A6C34878D82A}">
                    <a16:rowId xmlns:a16="http://schemas.microsoft.com/office/drawing/2014/main" val="10001"/>
                  </a:ext>
                </a:extLst>
              </a:tr>
              <a:tr h="15240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Computers and</a:t>
                      </a:r>
                      <a:r>
                        <a:rPr lang="en-US" sz="1200" baseline="0" dirty="0">
                          <a:latin typeface="Verdana" panose="020B0604030504040204" pitchFamily="34" charset="0"/>
                          <a:ea typeface="Verdana" panose="020B0604030504040204" pitchFamily="34" charset="0"/>
                          <a:cs typeface="Verdana" panose="020B0604030504040204" pitchFamily="34" charset="0"/>
                        </a:rPr>
                        <a:t> equipment (net)</a:t>
                      </a:r>
                      <a:r>
                        <a:rPr lang="en-US" sz="1200" dirty="0">
                          <a:latin typeface="Verdana" panose="020B0604030504040204" pitchFamily="34" charset="0"/>
                          <a:ea typeface="Verdana" panose="020B0604030504040204" pitchFamily="34" charset="0"/>
                          <a:cs typeface="Verdana" panose="020B0604030504040204" pitchFamily="34" charset="0"/>
                        </a:rPr>
                        <a:t> …….</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1,300,000</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400,000</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600,000</a:t>
                      </a:r>
                    </a:p>
                  </a:txBody>
                  <a:tcPr marL="45720" marR="45720"/>
                </a:tc>
                <a:extLst>
                  <a:ext uri="{0D108BD9-81ED-4DB2-BD59-A6C34878D82A}">
                    <a16:rowId xmlns:a16="http://schemas.microsoft.com/office/drawing/2014/main" val="10002"/>
                  </a:ext>
                </a:extLst>
              </a:tr>
              <a:tr h="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Capitalized software (net) ………………</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500,000</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100,000</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1,200,000</a:t>
                      </a:r>
                    </a:p>
                  </a:txBody>
                  <a:tcPr marL="45720" marR="45720"/>
                </a:tc>
                <a:extLst>
                  <a:ext uri="{0D108BD9-81ED-4DB2-BD59-A6C34878D82A}">
                    <a16:rowId xmlns:a16="http://schemas.microsoft.com/office/drawing/2014/main" val="10003"/>
                  </a:ext>
                </a:extLst>
              </a:tr>
              <a:tr h="13716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Customer contracts…………………………..</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-0-</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-0-</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700,000</a:t>
                      </a:r>
                    </a:p>
                  </a:txBody>
                  <a:tcPr marL="45720" marR="45720"/>
                </a:tc>
                <a:extLst>
                  <a:ext uri="{0D108BD9-81ED-4DB2-BD59-A6C34878D82A}">
                    <a16:rowId xmlns:a16="http://schemas.microsoft.com/office/drawing/2014/main" val="10004"/>
                  </a:ext>
                </a:extLst>
              </a:tr>
              <a:tr h="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Notes payable…………………………………….</a:t>
                      </a:r>
                    </a:p>
                  </a:txBody>
                  <a:tcPr marL="45720" marR="45720"/>
                </a:tc>
                <a:tc>
                  <a:txBody>
                    <a:bodyPr/>
                    <a:lstStyle/>
                    <a:p>
                      <a:pPr algn="r"/>
                      <a:r>
                        <a:rPr lang="en-US" sz="1200" u="sng" dirty="0">
                          <a:latin typeface="Verdana" panose="020B0604030504040204" pitchFamily="34" charset="0"/>
                          <a:ea typeface="Verdana" panose="020B0604030504040204" pitchFamily="34" charset="0"/>
                          <a:cs typeface="Verdana" panose="020B0604030504040204" pitchFamily="34" charset="0"/>
                        </a:rPr>
                        <a:t>(300,000)</a:t>
                      </a:r>
                    </a:p>
                  </a:txBody>
                  <a:tcPr marL="45720" marR="45720"/>
                </a:tc>
                <a:tc>
                  <a:txBody>
                    <a:bodyPr/>
                    <a:lstStyle/>
                    <a:p>
                      <a:pPr algn="r"/>
                      <a:r>
                        <a:rPr lang="en-US" sz="1200" u="sng" dirty="0">
                          <a:latin typeface="Verdana" panose="020B0604030504040204" pitchFamily="34" charset="0"/>
                          <a:ea typeface="Verdana" panose="020B0604030504040204" pitchFamily="34" charset="0"/>
                          <a:cs typeface="Verdana" panose="020B0604030504040204" pitchFamily="34" charset="0"/>
                        </a:rPr>
                        <a:t>(200,000)</a:t>
                      </a:r>
                    </a:p>
                  </a:txBody>
                  <a:tcPr marL="45720" marR="45720"/>
                </a:tc>
                <a:tc>
                  <a:txBody>
                    <a:bodyPr/>
                    <a:lstStyle/>
                    <a:p>
                      <a:pPr algn="r"/>
                      <a:r>
                        <a:rPr lang="en-US" sz="1200" u="sng" dirty="0">
                          <a:latin typeface="Verdana" panose="020B0604030504040204" pitchFamily="34" charset="0"/>
                          <a:ea typeface="Verdana" panose="020B0604030504040204" pitchFamily="34" charset="0"/>
                          <a:cs typeface="Verdana" panose="020B0604030504040204" pitchFamily="34" charset="0"/>
                        </a:rPr>
                        <a:t>(250,000)</a:t>
                      </a:r>
                    </a:p>
                  </a:txBody>
                  <a:tcPr marL="45720" marR="45720"/>
                </a:tc>
                <a:extLst>
                  <a:ext uri="{0D108BD9-81ED-4DB2-BD59-A6C34878D82A}">
                    <a16:rowId xmlns:a16="http://schemas.microsoft.com/office/drawing/2014/main" val="10005"/>
                  </a:ext>
                </a:extLst>
              </a:tr>
              <a:tr h="121920">
                <a:tc>
                  <a:txBody>
                    <a:bodyPr/>
                    <a:lstStyle/>
                    <a:p>
                      <a:pPr marL="228600" indent="0"/>
                      <a:r>
                        <a:rPr lang="en-US" sz="1200" b="1" dirty="0">
                          <a:latin typeface="Verdana" panose="020B0604030504040204" pitchFamily="34" charset="0"/>
                          <a:ea typeface="Verdana" panose="020B0604030504040204" pitchFamily="34" charset="0"/>
                          <a:cs typeface="Verdana" panose="020B0604030504040204" pitchFamily="34" charset="0"/>
                        </a:rPr>
                        <a:t>Net assets</a:t>
                      </a:r>
                    </a:p>
                  </a:txBody>
                  <a:tcPr marL="45720" marR="45720"/>
                </a:tc>
                <a:tc>
                  <a:txBody>
                    <a:bodyPr/>
                    <a:lstStyle/>
                    <a:p>
                      <a:pPr algn="r"/>
                      <a:r>
                        <a:rPr lang="en-US" sz="1200" b="1" dirty="0">
                          <a:latin typeface="Verdana" panose="020B0604030504040204" pitchFamily="34" charset="0"/>
                          <a:ea typeface="Verdana" panose="020B0604030504040204" pitchFamily="34" charset="0"/>
                          <a:cs typeface="Verdana" panose="020B0604030504040204" pitchFamily="34" charset="0"/>
                        </a:rPr>
                        <a:t>$ 2,600,000</a:t>
                      </a:r>
                    </a:p>
                  </a:txBody>
                  <a:tcPr marL="45720" marR="45720"/>
                </a:tc>
                <a:tc>
                  <a:txBody>
                    <a:bodyPr/>
                    <a:lstStyle/>
                    <a:p>
                      <a:pPr algn="r"/>
                      <a:r>
                        <a:rPr lang="en-US" sz="1200" b="1" dirty="0">
                          <a:latin typeface="Verdana" panose="020B0604030504040204" pitchFamily="34" charset="0"/>
                          <a:ea typeface="Verdana" panose="020B0604030504040204" pitchFamily="34" charset="0"/>
                          <a:cs typeface="Verdana" panose="020B0604030504040204" pitchFamily="34" charset="0"/>
                        </a:rPr>
                        <a:t>$ 600,000</a:t>
                      </a:r>
                    </a:p>
                  </a:txBody>
                  <a:tcPr marL="45720" marR="45720"/>
                </a:tc>
                <a:tc>
                  <a:txBody>
                    <a:bodyPr/>
                    <a:lstStyle/>
                    <a:p>
                      <a:pPr algn="r"/>
                      <a:r>
                        <a:rPr lang="en-US" sz="1200" b="1" dirty="0">
                          <a:latin typeface="Verdana" panose="020B0604030504040204" pitchFamily="34" charset="0"/>
                          <a:ea typeface="Verdana" panose="020B0604030504040204" pitchFamily="34" charset="0"/>
                          <a:cs typeface="Verdana" panose="020B0604030504040204" pitchFamily="34" charset="0"/>
                        </a:rPr>
                        <a:t>$ 2,550,000</a:t>
                      </a:r>
                    </a:p>
                  </a:txBody>
                  <a:tcPr marL="45720" marR="45720"/>
                </a:tc>
                <a:extLst>
                  <a:ext uri="{0D108BD9-81ED-4DB2-BD59-A6C34878D82A}">
                    <a16:rowId xmlns:a16="http://schemas.microsoft.com/office/drawing/2014/main" val="10006"/>
                  </a:ext>
                </a:extLst>
              </a:tr>
              <a:tr h="15240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Common</a:t>
                      </a:r>
                      <a:r>
                        <a:rPr lang="en-US" sz="1200" baseline="0" dirty="0">
                          <a:latin typeface="Verdana" panose="020B0604030504040204" pitchFamily="34" charset="0"/>
                          <a:ea typeface="Verdana" panose="020B0604030504040204" pitchFamily="34" charset="0"/>
                          <a:cs typeface="Verdana" panose="020B0604030504040204" pitchFamily="34" charset="0"/>
                        </a:rPr>
                        <a:t> stock - $10 par value</a:t>
                      </a:r>
                      <a:r>
                        <a:rPr lang="en-US" sz="1200" dirty="0">
                          <a:latin typeface="Verdana" panose="020B0604030504040204" pitchFamily="34" charset="0"/>
                          <a:ea typeface="Verdana" panose="020B0604030504040204" pitchFamily="34" charset="0"/>
                          <a:cs typeface="Verdana" panose="020B0604030504040204" pitchFamily="34" charset="0"/>
                        </a:rPr>
                        <a:t>……….</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 (1,600,000)</a:t>
                      </a:r>
                    </a:p>
                  </a:txBody>
                  <a:tcPr marL="45720" marR="45720"/>
                </a:tc>
                <a:tc>
                  <a:txBody>
                    <a:bodyPr/>
                    <a:lstStyle/>
                    <a:p>
                      <a:pPr algn="r"/>
                      <a:endParaRPr lang="en-US" sz="1200">
                        <a:latin typeface="Verdana" panose="020B0604030504040204" pitchFamily="34" charset="0"/>
                        <a:ea typeface="Verdana" panose="020B0604030504040204" pitchFamily="34" charset="0"/>
                        <a:cs typeface="Verdana" panose="020B0604030504040204" pitchFamily="34" charset="0"/>
                      </a:endParaRPr>
                    </a:p>
                  </a:txBody>
                  <a:tcPr marL="45720" marR="45720"/>
                </a:tc>
                <a:tc>
                  <a:txBody>
                    <a:bodyPr/>
                    <a:lstStyle/>
                    <a:p>
                      <a:pPr algn="r"/>
                      <a:endParaRPr lang="en-US" sz="1200">
                        <a:latin typeface="Verdana" panose="020B0604030504040204" pitchFamily="34" charset="0"/>
                        <a:ea typeface="Verdana" panose="020B0604030504040204" pitchFamily="34" charset="0"/>
                        <a:cs typeface="Verdana" panose="020B0604030504040204" pitchFamily="34" charset="0"/>
                      </a:endParaRPr>
                    </a:p>
                  </a:txBody>
                  <a:tcPr marL="45720" marR="45720"/>
                </a:tc>
                <a:extLst>
                  <a:ext uri="{0D108BD9-81ED-4DB2-BD59-A6C34878D82A}">
                    <a16:rowId xmlns:a16="http://schemas.microsoft.com/office/drawing/2014/main" val="10007"/>
                  </a:ext>
                </a:extLst>
              </a:tr>
              <a:tr h="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Common stock - $5 par value…………..</a:t>
                      </a:r>
                    </a:p>
                  </a:txBody>
                  <a:tcPr marL="45720" marR="45720"/>
                </a:tc>
                <a:tc>
                  <a:txBody>
                    <a:bodyPr/>
                    <a:lstStyle/>
                    <a:p>
                      <a:pPr algn="r"/>
                      <a:endParaRPr lang="en-US" sz="1200" dirty="0">
                        <a:latin typeface="Verdana" panose="020B0604030504040204" pitchFamily="34" charset="0"/>
                        <a:ea typeface="Verdana" panose="020B0604030504040204" pitchFamily="34" charset="0"/>
                        <a:cs typeface="Verdana" panose="020B0604030504040204" pitchFamily="34" charset="0"/>
                      </a:endParaRP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 (100,000)</a:t>
                      </a:r>
                    </a:p>
                  </a:txBody>
                  <a:tcPr marL="45720" marR="45720"/>
                </a:tc>
                <a:tc>
                  <a:txBody>
                    <a:bodyPr/>
                    <a:lstStyle/>
                    <a:p>
                      <a:pPr algn="r"/>
                      <a:endParaRPr lang="en-US" sz="1200" dirty="0">
                        <a:latin typeface="Verdana" panose="020B0604030504040204" pitchFamily="34" charset="0"/>
                        <a:ea typeface="Verdana" panose="020B0604030504040204" pitchFamily="34" charset="0"/>
                        <a:cs typeface="Verdana" panose="020B0604030504040204" pitchFamily="34" charset="0"/>
                      </a:endParaRPr>
                    </a:p>
                  </a:txBody>
                  <a:tcPr marL="45720" marR="45720"/>
                </a:tc>
                <a:extLst>
                  <a:ext uri="{0D108BD9-81ED-4DB2-BD59-A6C34878D82A}">
                    <a16:rowId xmlns:a16="http://schemas.microsoft.com/office/drawing/2014/main" val="10008"/>
                  </a:ext>
                </a:extLst>
              </a:tr>
              <a:tr h="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Additional paid-in capital …………………</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(40,000)</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(20,000)</a:t>
                      </a:r>
                    </a:p>
                  </a:txBody>
                  <a:tcPr marL="45720" marR="45720"/>
                </a:tc>
                <a:tc>
                  <a:txBody>
                    <a:bodyPr/>
                    <a:lstStyle/>
                    <a:p>
                      <a:pPr algn="r"/>
                      <a:endParaRPr lang="en-US" sz="1200">
                        <a:latin typeface="Verdana" panose="020B0604030504040204" pitchFamily="34" charset="0"/>
                        <a:ea typeface="Verdana" panose="020B0604030504040204" pitchFamily="34" charset="0"/>
                        <a:cs typeface="Verdana" panose="020B0604030504040204" pitchFamily="34" charset="0"/>
                      </a:endParaRPr>
                    </a:p>
                  </a:txBody>
                  <a:tcPr marL="45720" marR="45720"/>
                </a:tc>
                <a:extLst>
                  <a:ext uri="{0D108BD9-81ED-4DB2-BD59-A6C34878D82A}">
                    <a16:rowId xmlns:a16="http://schemas.microsoft.com/office/drawing/2014/main" val="10009"/>
                  </a:ext>
                </a:extLst>
              </a:tr>
              <a:tr h="14585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Retained earnings, 1/1…………………….</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(870,000)</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(370,000)</a:t>
                      </a:r>
                    </a:p>
                  </a:txBody>
                  <a:tcPr marL="45720" marR="45720"/>
                </a:tc>
                <a:tc>
                  <a:txBody>
                    <a:bodyPr/>
                    <a:lstStyle/>
                    <a:p>
                      <a:pPr algn="r"/>
                      <a:endParaRPr lang="en-US" sz="1200">
                        <a:latin typeface="Verdana" panose="020B0604030504040204" pitchFamily="34" charset="0"/>
                        <a:ea typeface="Verdana" panose="020B0604030504040204" pitchFamily="34" charset="0"/>
                        <a:cs typeface="Verdana" panose="020B0604030504040204" pitchFamily="34" charset="0"/>
                      </a:endParaRPr>
                    </a:p>
                  </a:txBody>
                  <a:tcPr marL="45720" marR="45720"/>
                </a:tc>
                <a:extLst>
                  <a:ext uri="{0D108BD9-81ED-4DB2-BD59-A6C34878D82A}">
                    <a16:rowId xmlns:a16="http://schemas.microsoft.com/office/drawing/2014/main" val="10010"/>
                  </a:ext>
                </a:extLst>
              </a:tr>
              <a:tr h="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Dividends declared…………………………..</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110,000</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10,000</a:t>
                      </a:r>
                    </a:p>
                  </a:txBody>
                  <a:tcPr marL="45720" marR="45720"/>
                </a:tc>
                <a:tc>
                  <a:txBody>
                    <a:bodyPr/>
                    <a:lstStyle/>
                    <a:p>
                      <a:pPr algn="r"/>
                      <a:endParaRPr lang="en-US" sz="1200">
                        <a:latin typeface="Verdana" panose="020B0604030504040204" pitchFamily="34" charset="0"/>
                        <a:ea typeface="Verdana" panose="020B0604030504040204" pitchFamily="34" charset="0"/>
                        <a:cs typeface="Verdana" panose="020B0604030504040204" pitchFamily="34" charset="0"/>
                      </a:endParaRPr>
                    </a:p>
                  </a:txBody>
                  <a:tcPr marL="45720" marR="45720"/>
                </a:tc>
                <a:extLst>
                  <a:ext uri="{0D108BD9-81ED-4DB2-BD59-A6C34878D82A}">
                    <a16:rowId xmlns:a16="http://schemas.microsoft.com/office/drawing/2014/main" val="10011"/>
                  </a:ext>
                </a:extLst>
              </a:tr>
              <a:tr h="13061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Revenues………………………………………….</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(1,000,000)</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(500,000)</a:t>
                      </a:r>
                    </a:p>
                  </a:txBody>
                  <a:tcPr marL="45720" marR="45720"/>
                </a:tc>
                <a:tc>
                  <a:txBody>
                    <a:bodyPr/>
                    <a:lstStyle/>
                    <a:p>
                      <a:pPr algn="r"/>
                      <a:endParaRPr lang="en-US" sz="1200">
                        <a:latin typeface="Verdana" panose="020B0604030504040204" pitchFamily="34" charset="0"/>
                        <a:ea typeface="Verdana" panose="020B0604030504040204" pitchFamily="34" charset="0"/>
                        <a:cs typeface="Verdana" panose="020B0604030504040204" pitchFamily="34" charset="0"/>
                      </a:endParaRPr>
                    </a:p>
                  </a:txBody>
                  <a:tcPr marL="45720" marR="45720"/>
                </a:tc>
                <a:extLst>
                  <a:ext uri="{0D108BD9-81ED-4DB2-BD59-A6C34878D82A}">
                    <a16:rowId xmlns:a16="http://schemas.microsoft.com/office/drawing/2014/main" val="10012"/>
                  </a:ext>
                </a:extLst>
              </a:tr>
              <a:tr h="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Expenses……………………………………………</a:t>
                      </a:r>
                    </a:p>
                  </a:txBody>
                  <a:tcPr marL="45720" marR="45720"/>
                </a:tc>
                <a:tc>
                  <a:txBody>
                    <a:bodyPr/>
                    <a:lstStyle/>
                    <a:p>
                      <a:pPr algn="r"/>
                      <a:r>
                        <a:rPr lang="en-US" sz="1200" u="sng" dirty="0">
                          <a:latin typeface="Verdana" panose="020B0604030504040204" pitchFamily="34" charset="0"/>
                          <a:ea typeface="Verdana" panose="020B0604030504040204" pitchFamily="34" charset="0"/>
                          <a:cs typeface="Verdana" panose="020B0604030504040204" pitchFamily="34" charset="0"/>
                        </a:rPr>
                        <a:t>800,000</a:t>
                      </a:r>
                    </a:p>
                  </a:txBody>
                  <a:tcPr marL="45720" marR="45720"/>
                </a:tc>
                <a:tc>
                  <a:txBody>
                    <a:bodyPr/>
                    <a:lstStyle/>
                    <a:p>
                      <a:pPr algn="r"/>
                      <a:r>
                        <a:rPr lang="en-US" sz="1200" u="sng" dirty="0">
                          <a:latin typeface="Verdana" panose="020B0604030504040204" pitchFamily="34" charset="0"/>
                          <a:ea typeface="Verdana" panose="020B0604030504040204" pitchFamily="34" charset="0"/>
                          <a:cs typeface="Verdana" panose="020B0604030504040204" pitchFamily="34" charset="0"/>
                        </a:rPr>
                        <a:t>380,000</a:t>
                      </a:r>
                    </a:p>
                  </a:txBody>
                  <a:tcPr marL="45720" marR="45720"/>
                </a:tc>
                <a:tc>
                  <a:txBody>
                    <a:bodyPr/>
                    <a:lstStyle/>
                    <a:p>
                      <a:pPr algn="r"/>
                      <a:endParaRPr lang="en-US" sz="1200">
                        <a:latin typeface="Verdana" panose="020B0604030504040204" pitchFamily="34" charset="0"/>
                        <a:ea typeface="Verdana" panose="020B0604030504040204" pitchFamily="34" charset="0"/>
                        <a:cs typeface="Verdana" panose="020B0604030504040204" pitchFamily="34" charset="0"/>
                      </a:endParaRPr>
                    </a:p>
                  </a:txBody>
                  <a:tcPr marL="45720" marR="45720"/>
                </a:tc>
                <a:extLst>
                  <a:ext uri="{0D108BD9-81ED-4DB2-BD59-A6C34878D82A}">
                    <a16:rowId xmlns:a16="http://schemas.microsoft.com/office/drawing/2014/main" val="10013"/>
                  </a:ext>
                </a:extLst>
              </a:tr>
              <a:tr h="0">
                <a:tc>
                  <a:txBody>
                    <a:bodyPr/>
                    <a:lstStyle/>
                    <a:p>
                      <a:pPr marL="228600" indent="0"/>
                      <a:r>
                        <a:rPr lang="en-US" sz="1200" b="1" dirty="0">
                          <a:latin typeface="Verdana" panose="020B0604030504040204" pitchFamily="34" charset="0"/>
                          <a:ea typeface="Verdana" panose="020B0604030504040204" pitchFamily="34" charset="0"/>
                          <a:cs typeface="Verdana" panose="020B0604030504040204" pitchFamily="34" charset="0"/>
                        </a:rPr>
                        <a:t>Owners’ equity 12/31………….</a:t>
                      </a:r>
                    </a:p>
                  </a:txBody>
                  <a:tcPr marL="45720" marR="45720"/>
                </a:tc>
                <a:tc>
                  <a:txBody>
                    <a:bodyPr/>
                    <a:lstStyle/>
                    <a:p>
                      <a:pPr algn="r"/>
                      <a:r>
                        <a:rPr lang="en-US" sz="1200" b="1" dirty="0">
                          <a:latin typeface="Verdana" panose="020B0604030504040204" pitchFamily="34" charset="0"/>
                          <a:ea typeface="Verdana" panose="020B0604030504040204" pitchFamily="34" charset="0"/>
                          <a:cs typeface="Verdana" panose="020B0604030504040204" pitchFamily="34" charset="0"/>
                        </a:rPr>
                        <a:t>$ (2,600,000)</a:t>
                      </a:r>
                    </a:p>
                  </a:txBody>
                  <a:tcPr marL="45720" marR="45720"/>
                </a:tc>
                <a:tc>
                  <a:txBody>
                    <a:bodyPr/>
                    <a:lstStyle/>
                    <a:p>
                      <a:pPr algn="r"/>
                      <a:r>
                        <a:rPr lang="en-US" sz="1200" b="1" dirty="0">
                          <a:latin typeface="Verdana" panose="020B0604030504040204" pitchFamily="34" charset="0"/>
                          <a:ea typeface="Verdana" panose="020B0604030504040204" pitchFamily="34" charset="0"/>
                          <a:cs typeface="Verdana" panose="020B0604030504040204" pitchFamily="34" charset="0"/>
                        </a:rPr>
                        <a:t>$</a:t>
                      </a:r>
                      <a:r>
                        <a:rPr lang="en-US" sz="1200" b="1" baseline="0" dirty="0">
                          <a:latin typeface="Verdana" panose="020B0604030504040204" pitchFamily="34" charset="0"/>
                          <a:ea typeface="Verdana" panose="020B0604030504040204" pitchFamily="34" charset="0"/>
                          <a:cs typeface="Verdana" panose="020B0604030504040204" pitchFamily="34" charset="0"/>
                        </a:rPr>
                        <a:t> (600,000)</a:t>
                      </a:r>
                      <a:endParaRPr lang="en-US" sz="1200" b="1" dirty="0">
                        <a:latin typeface="Verdana" panose="020B0604030504040204" pitchFamily="34" charset="0"/>
                        <a:ea typeface="Verdana" panose="020B0604030504040204" pitchFamily="34" charset="0"/>
                        <a:cs typeface="Verdana" panose="020B0604030504040204" pitchFamily="34" charset="0"/>
                      </a:endParaRPr>
                    </a:p>
                  </a:txBody>
                  <a:tcPr marL="45720" marR="45720"/>
                </a:tc>
                <a:tc>
                  <a:txBody>
                    <a:bodyPr/>
                    <a:lstStyle/>
                    <a:p>
                      <a:pPr algn="r"/>
                      <a:endParaRPr lang="en-US" sz="1200" b="1" dirty="0">
                        <a:latin typeface="Verdana" panose="020B0604030504040204" pitchFamily="34" charset="0"/>
                        <a:ea typeface="Verdana" panose="020B0604030504040204" pitchFamily="34" charset="0"/>
                        <a:cs typeface="Verdana" panose="020B0604030504040204" pitchFamily="34" charset="0"/>
                      </a:endParaRPr>
                    </a:p>
                  </a:txBody>
                  <a:tcPr marL="45720" marR="45720"/>
                </a:tc>
                <a:extLst>
                  <a:ext uri="{0D108BD9-81ED-4DB2-BD59-A6C34878D82A}">
                    <a16:rowId xmlns:a16="http://schemas.microsoft.com/office/drawing/2014/main" val="10014"/>
                  </a:ext>
                </a:extLst>
              </a:tr>
              <a:tr h="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Retained earnings,</a:t>
                      </a:r>
                      <a:r>
                        <a:rPr lang="en-US" sz="1200" baseline="0" dirty="0">
                          <a:latin typeface="Verdana" panose="020B0604030504040204" pitchFamily="34" charset="0"/>
                          <a:ea typeface="Verdana" panose="020B0604030504040204" pitchFamily="34" charset="0"/>
                          <a:cs typeface="Verdana" panose="020B0604030504040204" pitchFamily="34" charset="0"/>
                        </a:rPr>
                        <a:t> 12/31</a:t>
                      </a:r>
                      <a:r>
                        <a:rPr lang="en-US" sz="1200" dirty="0">
                          <a:latin typeface="Verdana" panose="020B0604030504040204" pitchFamily="34" charset="0"/>
                          <a:ea typeface="Verdana" panose="020B0604030504040204" pitchFamily="34" charset="0"/>
                          <a:cs typeface="Verdana" panose="020B0604030504040204" pitchFamily="34" charset="0"/>
                        </a:rPr>
                        <a:t>………………….</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(960,000)*</a:t>
                      </a:r>
                    </a:p>
                  </a:txBody>
                  <a:tcPr marL="45720" marR="45720"/>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(480,000)*</a:t>
                      </a:r>
                    </a:p>
                  </a:txBody>
                  <a:tcPr marL="45720" marR="45720"/>
                </a:tc>
                <a:tc>
                  <a:txBody>
                    <a:bodyPr/>
                    <a:lstStyle/>
                    <a:p>
                      <a:pPr algn="r"/>
                      <a:endParaRPr lang="en-US" sz="1200" dirty="0">
                        <a:latin typeface="Verdana" panose="020B0604030504040204" pitchFamily="34" charset="0"/>
                        <a:ea typeface="Verdana" panose="020B0604030504040204" pitchFamily="34" charset="0"/>
                        <a:cs typeface="Verdana" panose="020B0604030504040204" pitchFamily="34" charset="0"/>
                      </a:endParaRPr>
                    </a:p>
                  </a:txBody>
                  <a:tcPr marL="45720" marR="4572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813419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3600" dirty="0"/>
              <a:t>FASB ASC Topics 805 and 810</a:t>
            </a:r>
          </a:p>
        </p:txBody>
      </p:sp>
      <p:sp>
        <p:nvSpPr>
          <p:cNvPr id="9" name="Content Placeholder 8"/>
          <p:cNvSpPr>
            <a:spLocks noGrp="1"/>
          </p:cNvSpPr>
          <p:nvPr>
            <p:ph sz="quarter" idx="10"/>
          </p:nvPr>
        </p:nvSpPr>
        <p:spPr>
          <a:xfrm>
            <a:off x="304800" y="1600200"/>
            <a:ext cx="8534400" cy="4724400"/>
          </a:xfrm>
        </p:spPr>
        <p:txBody>
          <a:bodyPr vert="horz" lIns="91440" tIns="45720" rIns="91440" bIns="45720" rtlCol="0" anchor="t">
            <a:noAutofit/>
          </a:bodyPr>
          <a:lstStyle/>
          <a:p>
            <a:pPr marL="457200" indent="-457200"/>
            <a:r>
              <a:rPr lang="en-US" sz="2600" dirty="0"/>
              <a:t>FASB Accounting Standards Codification (ASC) “Business Combinations” (Topic 805) and “Consolidation” (Topic 810) provide guidance using the </a:t>
            </a:r>
            <a:r>
              <a:rPr lang="en-US" sz="2600" i="1" dirty="0"/>
              <a:t>acquisition method</a:t>
            </a:r>
            <a:r>
              <a:rPr lang="en-US" sz="2600" dirty="0"/>
              <a:t>.</a:t>
            </a:r>
          </a:p>
          <a:p>
            <a:pPr marL="457200" indent="-457200"/>
            <a:r>
              <a:rPr lang="en-US" sz="2600" dirty="0"/>
              <a:t>The acquisition method embraces the </a:t>
            </a:r>
            <a:r>
              <a:rPr lang="en-US" sz="2600" i="1" dirty="0"/>
              <a:t>fair-value</a:t>
            </a:r>
            <a:r>
              <a:rPr lang="en-US" sz="2600" dirty="0"/>
              <a:t> measurement for measuring and assessing business activity.</a:t>
            </a:r>
          </a:p>
        </p:txBody>
      </p:sp>
    </p:spTree>
    <p:extLst>
      <p:ext uri="{BB962C8B-B14F-4D97-AF65-F5344CB8AC3E}">
        <p14:creationId xmlns:p14="http://schemas.microsoft.com/office/powerpoint/2010/main" val="20487940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Acquisition Method When Dissolution Takes Place</a:t>
            </a:r>
          </a:p>
        </p:txBody>
      </p:sp>
      <p:sp>
        <p:nvSpPr>
          <p:cNvPr id="3" name="Content Placeholder 2"/>
          <p:cNvSpPr>
            <a:spLocks noGrp="1"/>
          </p:cNvSpPr>
          <p:nvPr>
            <p:ph sz="quarter" idx="10"/>
          </p:nvPr>
        </p:nvSpPr>
        <p:spPr>
          <a:xfrm>
            <a:off x="381000" y="1600200"/>
            <a:ext cx="8382000" cy="4724400"/>
          </a:xfrm>
        </p:spPr>
        <p:txBody>
          <a:bodyPr vert="horz" lIns="91440" tIns="45720" rIns="91440" bIns="45720" rtlCol="0" anchor="t">
            <a:noAutofit/>
          </a:bodyPr>
          <a:lstStyle/>
          <a:p>
            <a:pPr marL="457200" indent="-457200"/>
            <a:r>
              <a:rPr lang="en-US" sz="2600" dirty="0"/>
              <a:t>The continuing firm prepares a journal entry to record</a:t>
            </a:r>
          </a:p>
          <a:p>
            <a:pPr marL="920750" lvl="1" indent="-457200"/>
            <a:r>
              <a:rPr lang="en-US" sz="2400" dirty="0"/>
              <a:t>Fair value of the consideration transferred to acquire the dissolved firm.</a:t>
            </a:r>
          </a:p>
          <a:p>
            <a:pPr marL="920750" lvl="1" indent="-457200"/>
            <a:r>
              <a:rPr lang="en-US" sz="2400" dirty="0"/>
              <a:t>Identified assets acquired and liabilities assumed at their individual fair values.</a:t>
            </a:r>
          </a:p>
          <a:p>
            <a:pPr marL="457200" indent="-457200"/>
            <a:r>
              <a:rPr lang="en-US" sz="2600" dirty="0"/>
              <a:t>The entry to record the fair value of the combination depends on whether the consideration transferred is equal to, exceeds, or is less than the fair value of the net assets of the firm dissolved.</a:t>
            </a:r>
          </a:p>
        </p:txBody>
      </p:sp>
    </p:spTree>
    <p:extLst>
      <p:ext uri="{BB962C8B-B14F-4D97-AF65-F5344CB8AC3E}">
        <p14:creationId xmlns:p14="http://schemas.microsoft.com/office/powerpoint/2010/main" val="11120560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Learning Objective 2-6a</a:t>
            </a:r>
          </a:p>
        </p:txBody>
      </p:sp>
      <p:sp>
        <p:nvSpPr>
          <p:cNvPr id="5" name="Content Placeholder 4"/>
          <p:cNvSpPr>
            <a:spLocks noGrp="1"/>
          </p:cNvSpPr>
          <p:nvPr>
            <p:ph sz="quarter" idx="10"/>
          </p:nvPr>
        </p:nvSpPr>
        <p:spPr>
          <a:xfrm>
            <a:off x="457200" y="1600200"/>
            <a:ext cx="8229600" cy="4724400"/>
          </a:xfrm>
        </p:spPr>
        <p:txBody>
          <a:bodyPr>
            <a:normAutofit/>
          </a:bodyPr>
          <a:lstStyle/>
          <a:p>
            <a:pPr marL="0" indent="0">
              <a:spcBef>
                <a:spcPts val="0"/>
              </a:spcBef>
              <a:buNone/>
            </a:pPr>
            <a:r>
              <a:rPr lang="en-US" sz="2800" dirty="0"/>
              <a:t>Prepare the journal entry to consolidate the accounts of a subsidiary if dissolution</a:t>
            </a:r>
          </a:p>
          <a:p>
            <a:pPr marL="0" indent="0">
              <a:spcBef>
                <a:spcPts val="0"/>
              </a:spcBef>
              <a:buNone/>
            </a:pPr>
            <a:r>
              <a:rPr lang="en-US" sz="2800" dirty="0"/>
              <a:t>takes place.</a:t>
            </a:r>
          </a:p>
        </p:txBody>
      </p:sp>
    </p:spTree>
    <p:extLst>
      <p:ext uri="{BB962C8B-B14F-4D97-AF65-F5344CB8AC3E}">
        <p14:creationId xmlns:p14="http://schemas.microsoft.com/office/powerpoint/2010/main" val="9747284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219200"/>
          </a:xfrm>
        </p:spPr>
        <p:txBody>
          <a:bodyPr>
            <a:noAutofit/>
          </a:bodyPr>
          <a:lstStyle/>
          <a:p>
            <a:r>
              <a:rPr lang="en-US" sz="2800" dirty="0"/>
              <a:t>Consideration Transferred = Fair Values of Net Assets Acquired—Subsidiary Dissolved (1 of 2)</a:t>
            </a:r>
          </a:p>
        </p:txBody>
      </p:sp>
      <p:sp>
        <p:nvSpPr>
          <p:cNvPr id="4" name="Content Placeholder 3"/>
          <p:cNvSpPr>
            <a:spLocks noGrp="1"/>
          </p:cNvSpPr>
          <p:nvPr>
            <p:ph sz="quarter" idx="10"/>
          </p:nvPr>
        </p:nvSpPr>
        <p:spPr>
          <a:xfrm>
            <a:off x="304800" y="1600200"/>
            <a:ext cx="8534400" cy="4724400"/>
          </a:xfrm>
        </p:spPr>
        <p:txBody>
          <a:bodyPr vert="horz" lIns="91440" tIns="45720" rIns="91440" bIns="45720" rtlCol="0" anchor="t">
            <a:noAutofit/>
          </a:bodyPr>
          <a:lstStyle/>
          <a:p>
            <a:pPr marL="457200" indent="-457200"/>
            <a:r>
              <a:rPr lang="en-US" sz="2600" dirty="0"/>
              <a:t>Under the acquisition method, </a:t>
            </a:r>
            <a:r>
              <a:rPr lang="en-US" sz="2600" dirty="0" err="1"/>
              <a:t>BigNet</a:t>
            </a:r>
            <a:r>
              <a:rPr lang="en-US" sz="2600" dirty="0"/>
              <a:t> records </a:t>
            </a:r>
            <a:r>
              <a:rPr lang="en-US" sz="2600" dirty="0" err="1"/>
              <a:t>Smallport’s</a:t>
            </a:r>
            <a:r>
              <a:rPr lang="en-US" sz="2600" dirty="0"/>
              <a:t> assets and liabilities at fair value, ignoring original book values. Revenue, expense, dividend, and equity accounts cannot be transferred to a parent and are not included.</a:t>
            </a:r>
          </a:p>
        </p:txBody>
      </p:sp>
    </p:spTree>
    <p:extLst>
      <p:ext uri="{BB962C8B-B14F-4D97-AF65-F5344CB8AC3E}">
        <p14:creationId xmlns:p14="http://schemas.microsoft.com/office/powerpoint/2010/main" val="7233858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Consideration Transferred = Fair Values of Net Assets Acquired—Subsidiary Dissolved (2 of 2)</a:t>
            </a:r>
          </a:p>
        </p:txBody>
      </p:sp>
      <p:pic>
        <p:nvPicPr>
          <p:cNvPr id="16" name="Picture 2" descr="BigNet Company’s Financial Records – December 31&#10;Current assets debited 300,000&#10;Computers and Equipment debited  600,000&#10;Capitalized Software debited 1,200,000&#10;Customer Contracts debited 700,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833956"/>
            <a:ext cx="7823200" cy="3347644"/>
          </a:xfrm>
          <a:prstGeom prst="rect">
            <a:avLst/>
          </a:prstGeom>
          <a:noFill/>
          <a:ln w="9525">
            <a:solidFill>
              <a:srgbClr val="003300"/>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6268224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219200"/>
          </a:xfrm>
        </p:spPr>
        <p:txBody>
          <a:bodyPr>
            <a:noAutofit/>
          </a:bodyPr>
          <a:lstStyle/>
          <a:p>
            <a:r>
              <a:rPr lang="en-US" sz="2800" dirty="0"/>
              <a:t>Consideration Transferred Exceeds Fair Values of Net Assets Acquired and Liabilities Assumed </a:t>
            </a:r>
          </a:p>
        </p:txBody>
      </p:sp>
      <p:sp>
        <p:nvSpPr>
          <p:cNvPr id="8" name="Content Placeholder 7"/>
          <p:cNvSpPr>
            <a:spLocks noGrp="1"/>
          </p:cNvSpPr>
          <p:nvPr>
            <p:ph sz="quarter" idx="10"/>
          </p:nvPr>
        </p:nvSpPr>
        <p:spPr>
          <a:xfrm>
            <a:off x="381000" y="1600200"/>
            <a:ext cx="8382000" cy="4724400"/>
          </a:xfrm>
        </p:spPr>
        <p:txBody>
          <a:bodyPr vert="horz" lIns="91440" tIns="45720" rIns="91440" bIns="45720" rtlCol="0" anchor="t">
            <a:normAutofit/>
          </a:bodyPr>
          <a:lstStyle/>
          <a:p>
            <a:pPr marL="457200" indent="-457200"/>
            <a:r>
              <a:rPr lang="en-US" sz="2200" dirty="0" err="1"/>
              <a:t>BigNet</a:t>
            </a:r>
            <a:r>
              <a:rPr lang="en-US" sz="2200" dirty="0"/>
              <a:t> transfers to the owners of </a:t>
            </a:r>
            <a:r>
              <a:rPr lang="en-US" sz="2200" dirty="0" err="1"/>
              <a:t>Smallport</a:t>
            </a:r>
            <a:r>
              <a:rPr lang="en-US" sz="2200" dirty="0"/>
              <a:t> consideration of $1,000,000 in cash plus 20,000 shares of common stock with a fair value of $100 per share in exchange for ownership of the company. The $3,000,000 consideration transferred from </a:t>
            </a:r>
            <a:r>
              <a:rPr lang="en-US" sz="2200" dirty="0" err="1"/>
              <a:t>BigNet</a:t>
            </a:r>
            <a:r>
              <a:rPr lang="en-US" sz="2200" dirty="0"/>
              <a:t> to </a:t>
            </a:r>
            <a:r>
              <a:rPr lang="en-US" sz="2200" dirty="0" err="1"/>
              <a:t>Smallport</a:t>
            </a:r>
            <a:r>
              <a:rPr lang="en-US" sz="2200" dirty="0"/>
              <a:t> results in an excess amount exchanged over the fair value of the net assets acquired. </a:t>
            </a:r>
          </a:p>
          <a:p>
            <a:pPr marL="457200" indent="-457200"/>
            <a:r>
              <a:rPr lang="en-US" sz="2200" dirty="0"/>
              <a:t>When the consideration transferred in an acquisition exceeds total net fair value of the identified assets and liabilities, the excess ($450,000 in this case) is allocated to an unidentifiable asset known as goodwill.</a:t>
            </a:r>
          </a:p>
        </p:txBody>
      </p:sp>
    </p:spTree>
    <p:extLst>
      <p:ext uri="{BB962C8B-B14F-4D97-AF65-F5344CB8AC3E}">
        <p14:creationId xmlns:p14="http://schemas.microsoft.com/office/powerpoint/2010/main" val="1008426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a:t>Journal Entry to Record an Acquisition Resulting in Goodwill (1 of 2)</a:t>
            </a:r>
          </a:p>
        </p:txBody>
      </p:sp>
      <p:sp>
        <p:nvSpPr>
          <p:cNvPr id="3" name="Content Placeholder 2"/>
          <p:cNvSpPr>
            <a:spLocks noGrp="1"/>
          </p:cNvSpPr>
          <p:nvPr>
            <p:ph sz="quarter" idx="10"/>
          </p:nvPr>
        </p:nvSpPr>
        <p:spPr>
          <a:xfrm>
            <a:off x="304800" y="1600200"/>
            <a:ext cx="8458200" cy="4724400"/>
          </a:xfrm>
        </p:spPr>
        <p:txBody>
          <a:bodyPr vert="horz" lIns="91440" tIns="45720" rIns="91440" bIns="45720" rtlCol="0" anchor="t">
            <a:noAutofit/>
          </a:bodyPr>
          <a:lstStyle/>
          <a:p>
            <a:pPr marL="457200" indent="-457200">
              <a:spcBef>
                <a:spcPts val="600"/>
              </a:spcBef>
            </a:pPr>
            <a:r>
              <a:rPr lang="en-US" sz="2600" dirty="0" err="1"/>
              <a:t>BigNet’s</a:t>
            </a:r>
            <a:r>
              <a:rPr lang="en-US" sz="2600" dirty="0"/>
              <a:t> $3,000,000 consideration results in $450,000 in excess of the fair value of </a:t>
            </a:r>
            <a:r>
              <a:rPr lang="en-US" sz="2600" dirty="0" err="1"/>
              <a:t>Smallport’s</a:t>
            </a:r>
            <a:r>
              <a:rPr lang="en-US" sz="2600" dirty="0"/>
              <a:t> net assets. </a:t>
            </a:r>
            <a:r>
              <a:rPr lang="en-US" sz="2600" dirty="0" err="1"/>
              <a:t>BigNet</a:t>
            </a:r>
            <a:r>
              <a:rPr lang="en-US" sz="2600" dirty="0"/>
              <a:t> records $450,000 in goodwill and the fair value of each asset and liability in the following journal entry at the acquisition date.</a:t>
            </a:r>
          </a:p>
        </p:txBody>
      </p:sp>
    </p:spTree>
    <p:extLst>
      <p:ext uri="{BB962C8B-B14F-4D97-AF65-F5344CB8AC3E}">
        <p14:creationId xmlns:p14="http://schemas.microsoft.com/office/powerpoint/2010/main" val="24615121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400" dirty="0"/>
              <a:t>Journal Entry to Record an Acquisition Resulting in Goodwill (2 of 2)</a:t>
            </a:r>
          </a:p>
        </p:txBody>
      </p:sp>
      <p:pic>
        <p:nvPicPr>
          <p:cNvPr id="6" name="Picture 2" descr="BigNet Company’s Financial Records – December 31&#10;BigNet Company’s Financial Records – December 31&#10;Current Assets debited 300,000&#10;Computers and Equipment debited 600,000&#10;Capitalized Software debited 1,200,000&#10;Customer Contracts debited 700,000&#10;Goodwill debited 450,000&#10;Notes payable credited 250,000&#10;Cash (paid by BigNet) credited 1,000,000&#10;Common stock (20,000 shares issued by BigNet at $10 par value) credited 200,000&#10;Additional paid-in capital credited 1,800,000&#10;Explanation: To record acquisition of Smallport Company. Assets acquired and liabilities assumed are recorded at individual fair values with excess fair value attributed to goodwi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418" y="1752600"/>
            <a:ext cx="8383165" cy="373904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139074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a:t>Consideration Transferred Is Less Than Net Identified Asset Fair Values</a:t>
            </a:r>
          </a:p>
        </p:txBody>
      </p:sp>
      <p:sp>
        <p:nvSpPr>
          <p:cNvPr id="8" name="Content Placeholder 7"/>
          <p:cNvSpPr>
            <a:spLocks noGrp="1"/>
          </p:cNvSpPr>
          <p:nvPr>
            <p:ph sz="quarter" idx="10"/>
          </p:nvPr>
        </p:nvSpPr>
        <p:spPr>
          <a:xfrm>
            <a:off x="381000" y="1600200"/>
            <a:ext cx="8382000" cy="4724400"/>
          </a:xfrm>
        </p:spPr>
        <p:txBody>
          <a:bodyPr vert="horz" lIns="91440" tIns="45720" rIns="91440" bIns="45720" rtlCol="0" anchor="t">
            <a:noAutofit/>
          </a:bodyPr>
          <a:lstStyle/>
          <a:p>
            <a:pPr marL="457200" indent="-457200">
              <a:spcBef>
                <a:spcPts val="600"/>
              </a:spcBef>
            </a:pPr>
            <a:r>
              <a:rPr lang="en-US" sz="2600" dirty="0"/>
              <a:t>An exception to the general rule of recording business acquisitions at fair value of the consideration transferred occurs in the rare circumstance of a bargain purchase. </a:t>
            </a:r>
          </a:p>
          <a:p>
            <a:pPr marL="457200" indent="-457200">
              <a:spcBef>
                <a:spcPts val="600"/>
              </a:spcBef>
            </a:pPr>
            <a:r>
              <a:rPr lang="en-US" sz="2600" dirty="0"/>
              <a:t>Bargain purchase: The fair value of the consideration transferred by the acquirer is less than the fair value received in an acquisition, which is considered more relevant for asset valuation than the consideration transferred.</a:t>
            </a:r>
          </a:p>
        </p:txBody>
      </p:sp>
    </p:spTree>
    <p:extLst>
      <p:ext uri="{BB962C8B-B14F-4D97-AF65-F5344CB8AC3E}">
        <p14:creationId xmlns:p14="http://schemas.microsoft.com/office/powerpoint/2010/main" val="26703927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Journal Entry to Record a Bargain Purchase</a:t>
            </a:r>
          </a:p>
        </p:txBody>
      </p:sp>
      <p:sp>
        <p:nvSpPr>
          <p:cNvPr id="3" name="Content Placeholder 2"/>
          <p:cNvSpPr>
            <a:spLocks noGrp="1"/>
          </p:cNvSpPr>
          <p:nvPr>
            <p:ph sz="quarter" idx="10"/>
          </p:nvPr>
        </p:nvSpPr>
        <p:spPr>
          <a:xfrm>
            <a:off x="304800" y="1600200"/>
            <a:ext cx="8534400" cy="1828800"/>
          </a:xfrm>
        </p:spPr>
        <p:txBody>
          <a:bodyPr vert="horz" lIns="91440" tIns="45720" rIns="91440" bIns="45720" rtlCol="0" anchor="t">
            <a:noAutofit/>
          </a:bodyPr>
          <a:lstStyle/>
          <a:p>
            <a:pPr marL="457200" indent="-457200">
              <a:spcBef>
                <a:spcPts val="600"/>
              </a:spcBef>
            </a:pPr>
            <a:r>
              <a:rPr lang="en-US" sz="2200" dirty="0" err="1"/>
              <a:t>BigNet</a:t>
            </a:r>
            <a:r>
              <a:rPr lang="en-US" sz="2200" dirty="0"/>
              <a:t> transfers consideration of $2,000,000 to the owners of </a:t>
            </a:r>
            <a:r>
              <a:rPr lang="en-US" sz="2200" dirty="0" err="1"/>
              <a:t>Smallport</a:t>
            </a:r>
            <a:r>
              <a:rPr lang="en-US" sz="2200" dirty="0"/>
              <a:t> in exchange for their business. </a:t>
            </a:r>
            <a:r>
              <a:rPr lang="en-US" sz="2200" dirty="0" err="1"/>
              <a:t>BigNet</a:t>
            </a:r>
            <a:r>
              <a:rPr lang="en-US" sz="2200" dirty="0"/>
              <a:t> conveys no cash and issues 20,000 shares of $10 par common stock that has a $100 per share fair value. </a:t>
            </a:r>
          </a:p>
        </p:txBody>
      </p:sp>
      <p:pic>
        <p:nvPicPr>
          <p:cNvPr id="6" name="Picture 2" descr="BigNet Company’s Financial Records – December 31&#10;Current Assets  300,000&#10;Computers and Equipment  600,000&#10;Capitalized Software  1,200,000&#10;Customer Contracts  700,000&#10; Notes Payable    250,000&#10; Common Stock (20,000 shares issued by &#10;BigNet at $10 par value)  200,000&#10; Additional Paid-In Capital  1,800,000&#10; Gain on Bargain Purchase  550,000&#10;To record acquisition of Smallport Company. Assets acquired and liabilities assumed are each recorded at fair value. Excess net asset fair value is attributed to a gain on bargain purchase.&#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489222"/>
            <a:ext cx="6771409" cy="283537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6284533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3600" dirty="0"/>
              <a:t>Learning Objective 2-6b</a:t>
            </a:r>
          </a:p>
        </p:txBody>
      </p:sp>
      <p:sp>
        <p:nvSpPr>
          <p:cNvPr id="9" name="Content Placeholder 8"/>
          <p:cNvSpPr>
            <a:spLocks noGrp="1"/>
          </p:cNvSpPr>
          <p:nvPr>
            <p:ph sz="quarter" idx="10"/>
          </p:nvPr>
        </p:nvSpPr>
        <p:spPr>
          <a:xfrm>
            <a:off x="304800" y="1600200"/>
            <a:ext cx="8534400" cy="4724400"/>
          </a:xfrm>
        </p:spPr>
        <p:txBody>
          <a:bodyPr>
            <a:noAutofit/>
          </a:bodyPr>
          <a:lstStyle/>
          <a:p>
            <a:pPr marL="0" indent="0">
              <a:buNone/>
            </a:pPr>
            <a:r>
              <a:rPr lang="en-US" sz="2800" dirty="0"/>
              <a:t>Prepare the journal entry to record the various related costs involved in a business combination.</a:t>
            </a:r>
          </a:p>
        </p:txBody>
      </p:sp>
    </p:spTree>
    <p:extLst>
      <p:ext uri="{BB962C8B-B14F-4D97-AF65-F5344CB8AC3E}">
        <p14:creationId xmlns:p14="http://schemas.microsoft.com/office/powerpoint/2010/main" val="483977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Learning Objective 2-1</a:t>
            </a:r>
          </a:p>
        </p:txBody>
      </p:sp>
      <p:sp>
        <p:nvSpPr>
          <p:cNvPr id="10" name="Content Placeholder 9"/>
          <p:cNvSpPr>
            <a:spLocks noGrp="1"/>
          </p:cNvSpPr>
          <p:nvPr>
            <p:ph sz="quarter" idx="10"/>
          </p:nvPr>
        </p:nvSpPr>
        <p:spPr>
          <a:xfrm>
            <a:off x="304800" y="1600200"/>
            <a:ext cx="8534400" cy="4572000"/>
          </a:xfrm>
        </p:spPr>
        <p:txBody>
          <a:bodyPr>
            <a:normAutofit/>
          </a:bodyPr>
          <a:lstStyle/>
          <a:p>
            <a:pPr marL="0" indent="0">
              <a:buNone/>
            </a:pPr>
            <a:r>
              <a:rPr lang="en-US" sz="2800" dirty="0"/>
              <a:t>Discuss the motives for business combinations.</a:t>
            </a:r>
          </a:p>
        </p:txBody>
      </p:sp>
    </p:spTree>
    <p:extLst>
      <p:ext uri="{BB962C8B-B14F-4D97-AF65-F5344CB8AC3E}">
        <p14:creationId xmlns:p14="http://schemas.microsoft.com/office/powerpoint/2010/main" val="5490804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Related Costs of Business Combinations (1 of 2)</a:t>
            </a:r>
          </a:p>
        </p:txBody>
      </p:sp>
      <p:sp>
        <p:nvSpPr>
          <p:cNvPr id="6" name="Content Placeholder 5"/>
          <p:cNvSpPr>
            <a:spLocks noGrp="1"/>
          </p:cNvSpPr>
          <p:nvPr>
            <p:ph sz="quarter" idx="10"/>
          </p:nvPr>
        </p:nvSpPr>
        <p:spPr>
          <a:xfrm>
            <a:off x="381000" y="1600200"/>
            <a:ext cx="8382000" cy="4800600"/>
          </a:xfrm>
        </p:spPr>
        <p:txBody>
          <a:bodyPr>
            <a:noAutofit/>
          </a:bodyPr>
          <a:lstStyle/>
          <a:p>
            <a:pPr marL="457200" indent="-457200">
              <a:spcBef>
                <a:spcPts val="600"/>
              </a:spcBef>
            </a:pPr>
            <a:r>
              <a:rPr lang="en-US" sz="2400" dirty="0"/>
              <a:t>Three additional categories of costs are incurred in business combinations, regardless of whether dissolution takes place: </a:t>
            </a:r>
          </a:p>
          <a:p>
            <a:pPr marL="914400" indent="-457200">
              <a:spcBef>
                <a:spcPts val="600"/>
              </a:spcBef>
              <a:buAutoNum type="arabicPeriod"/>
            </a:pPr>
            <a:r>
              <a:rPr lang="en-US" sz="2200" dirty="0"/>
              <a:t>Attorneys, accountants, investment bankers, and other professionals engaged for combination-related services. These service fees are expensed in the period incurred. </a:t>
            </a:r>
          </a:p>
          <a:p>
            <a:pPr marL="914400" indent="-457200">
              <a:spcBef>
                <a:spcPts val="600"/>
              </a:spcBef>
              <a:buAutoNum type="arabicPeriod"/>
            </a:pPr>
            <a:r>
              <a:rPr lang="en-US" sz="2200" dirty="0"/>
              <a:t>An acquiring firm’s internal costs (secretarial and management time allocated to the acquisition activity). Such indirect costs are reported as current year expenses, too.</a:t>
            </a:r>
          </a:p>
        </p:txBody>
      </p:sp>
    </p:spTree>
    <p:extLst>
      <p:ext uri="{BB962C8B-B14F-4D97-AF65-F5344CB8AC3E}">
        <p14:creationId xmlns:p14="http://schemas.microsoft.com/office/powerpoint/2010/main" val="1137434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Related Costs of Business Combinations (2 of 2)</a:t>
            </a:r>
          </a:p>
        </p:txBody>
      </p:sp>
      <p:sp>
        <p:nvSpPr>
          <p:cNvPr id="6" name="Content Placeholder 5"/>
          <p:cNvSpPr>
            <a:spLocks noGrp="1"/>
          </p:cNvSpPr>
          <p:nvPr>
            <p:ph sz="quarter" idx="10"/>
          </p:nvPr>
        </p:nvSpPr>
        <p:spPr>
          <a:xfrm>
            <a:off x="381000" y="1600200"/>
            <a:ext cx="8382000" cy="4800600"/>
          </a:xfrm>
        </p:spPr>
        <p:txBody>
          <a:bodyPr>
            <a:noAutofit/>
          </a:bodyPr>
          <a:lstStyle/>
          <a:p>
            <a:pPr marL="914400" indent="-457200">
              <a:spcBef>
                <a:spcPts val="600"/>
              </a:spcBef>
              <a:buFont typeface="+mj-lt"/>
              <a:buAutoNum type="arabicPeriod" startAt="3"/>
            </a:pPr>
            <a:r>
              <a:rPr lang="en-US" sz="2200" dirty="0"/>
              <a:t>Amounts incurred to register and issue securities in connection with a business combination simply reduce the otherwise determinable fair value of those securities. </a:t>
            </a:r>
          </a:p>
        </p:txBody>
      </p:sp>
    </p:spTree>
    <p:extLst>
      <p:ext uri="{BB962C8B-B14F-4D97-AF65-F5344CB8AC3E}">
        <p14:creationId xmlns:p14="http://schemas.microsoft.com/office/powerpoint/2010/main" val="19823273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Journal Entry to Record Related Costs of Business Combinations</a:t>
            </a:r>
          </a:p>
        </p:txBody>
      </p:sp>
      <p:sp>
        <p:nvSpPr>
          <p:cNvPr id="5" name="Content Placeholder 4"/>
          <p:cNvSpPr>
            <a:spLocks noGrp="1"/>
          </p:cNvSpPr>
          <p:nvPr>
            <p:ph sz="quarter" idx="10"/>
          </p:nvPr>
        </p:nvSpPr>
        <p:spPr>
          <a:xfrm>
            <a:off x="304800" y="1600200"/>
            <a:ext cx="8534400" cy="1143000"/>
          </a:xfrm>
        </p:spPr>
        <p:txBody>
          <a:bodyPr>
            <a:noAutofit/>
          </a:bodyPr>
          <a:lstStyle/>
          <a:p>
            <a:pPr marL="457200" indent="-457200"/>
            <a:r>
              <a:rPr lang="en-US" sz="2200" dirty="0"/>
              <a:t>Regardless of whether dissolution occurs or separate incorporation is maintained, </a:t>
            </a:r>
            <a:r>
              <a:rPr lang="en-US" sz="2200" dirty="0" err="1"/>
              <a:t>BigNet</a:t>
            </a:r>
            <a:r>
              <a:rPr lang="en-US" sz="2200" dirty="0"/>
              <a:t> records these transactions as follows:</a:t>
            </a:r>
          </a:p>
        </p:txBody>
      </p:sp>
      <p:pic>
        <p:nvPicPr>
          <p:cNvPr id="6" name="Picture 2" descr="BigNet Company’s Financial Records&#10;Professional Services Expense debited 100,000&#10;Cash credited 100,000&#10;Explanation: To record as expenses of the current period any direct combination costs.&#10;Salaries and Administrative Expenses debited 75,000&#10;Accounts Payable (or Cash) credited 75,000&#10;Explanation: To record as expense of the current period any indirect combination costs.&#10;Additional paid-in capital debited 20,000&#10;Cash credited 20,000&#10;Explanation: To record costs to register and issue stock in connection with the Smallport acquisitio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459" y="3048000"/>
            <a:ext cx="7791082" cy="270163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0277001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Learning Objective 2-6c</a:t>
            </a:r>
          </a:p>
        </p:txBody>
      </p:sp>
      <p:sp>
        <p:nvSpPr>
          <p:cNvPr id="10" name="Content Placeholder 9"/>
          <p:cNvSpPr>
            <a:spLocks noGrp="1"/>
          </p:cNvSpPr>
          <p:nvPr>
            <p:ph sz="quarter" idx="10"/>
          </p:nvPr>
        </p:nvSpPr>
        <p:spPr>
          <a:xfrm>
            <a:off x="304800" y="1600200"/>
            <a:ext cx="8534400" cy="4572000"/>
          </a:xfrm>
        </p:spPr>
        <p:txBody>
          <a:bodyPr>
            <a:normAutofit/>
          </a:bodyPr>
          <a:lstStyle/>
          <a:p>
            <a:pPr marL="0" indent="0">
              <a:buNone/>
            </a:pPr>
            <a:r>
              <a:rPr lang="en-US" sz="2800" dirty="0"/>
              <a:t>Prepare the journal entry to record a business combination when the acquired firm retains its separate existence.</a:t>
            </a:r>
          </a:p>
        </p:txBody>
      </p:sp>
    </p:spTree>
    <p:extLst>
      <p:ext uri="{BB962C8B-B14F-4D97-AF65-F5344CB8AC3E}">
        <p14:creationId xmlns:p14="http://schemas.microsoft.com/office/powerpoint/2010/main" val="37060462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dirty="0"/>
              <a:t>The Acquisition Method When Separate Incorporation Is Maintained (1 of 2)</a:t>
            </a:r>
          </a:p>
        </p:txBody>
      </p:sp>
      <p:sp>
        <p:nvSpPr>
          <p:cNvPr id="5" name="Content Placeholder 4"/>
          <p:cNvSpPr>
            <a:spLocks noGrp="1"/>
          </p:cNvSpPr>
          <p:nvPr>
            <p:ph sz="quarter" idx="10"/>
          </p:nvPr>
        </p:nvSpPr>
        <p:spPr>
          <a:xfrm>
            <a:off x="304800" y="1600200"/>
            <a:ext cx="8458200" cy="4724400"/>
          </a:xfrm>
        </p:spPr>
        <p:txBody>
          <a:bodyPr>
            <a:noAutofit/>
          </a:bodyPr>
          <a:lstStyle/>
          <a:p>
            <a:pPr marL="457200" indent="-457200">
              <a:spcBef>
                <a:spcPts val="600"/>
              </a:spcBef>
              <a:buClr>
                <a:schemeClr val="tx1"/>
              </a:buClr>
            </a:pPr>
            <a:r>
              <a:rPr lang="en-US" sz="2600" dirty="0"/>
              <a:t>Significant differences are evident in combinations in which each company remains a legally incorporated separate entity.</a:t>
            </a:r>
          </a:p>
          <a:p>
            <a:pPr marL="914400" indent="-457200">
              <a:spcBef>
                <a:spcPts val="600"/>
              </a:spcBef>
              <a:buClr>
                <a:schemeClr val="tx1"/>
              </a:buClr>
              <a:buFont typeface="+mj-lt"/>
              <a:buAutoNum type="arabicPeriod"/>
            </a:pPr>
            <a:r>
              <a:rPr lang="en-US" sz="2400" dirty="0"/>
              <a:t>Consolidation of the financial information is only simulated. </a:t>
            </a:r>
          </a:p>
          <a:p>
            <a:pPr marL="914400" indent="-457200">
              <a:spcBef>
                <a:spcPts val="600"/>
              </a:spcBef>
              <a:buClr>
                <a:schemeClr val="tx1"/>
              </a:buClr>
              <a:buFont typeface="+mj-lt"/>
              <a:buAutoNum type="arabicPeriod"/>
            </a:pPr>
            <a:r>
              <a:rPr lang="en-US" sz="2400" dirty="0"/>
              <a:t>Acquiring company does not physically record the acquired assets and liabilities.</a:t>
            </a:r>
          </a:p>
          <a:p>
            <a:pPr marL="914400" indent="-457200">
              <a:spcBef>
                <a:spcPts val="600"/>
              </a:spcBef>
              <a:buClr>
                <a:schemeClr val="tx1"/>
              </a:buClr>
              <a:buFont typeface="+mj-lt"/>
              <a:buAutoNum type="arabicPeriod"/>
            </a:pPr>
            <a:r>
              <a:rPr lang="en-US" sz="2400" dirty="0"/>
              <a:t>Dissolution does not occur; each company maintains independent record-keeping. </a:t>
            </a:r>
          </a:p>
        </p:txBody>
      </p:sp>
    </p:spTree>
    <p:extLst>
      <p:ext uri="{BB962C8B-B14F-4D97-AF65-F5344CB8AC3E}">
        <p14:creationId xmlns:p14="http://schemas.microsoft.com/office/powerpoint/2010/main" val="41863294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dirty="0"/>
              <a:t>The Acquisition Method When Separate Incorporation Is Maintained (2 of 2)</a:t>
            </a:r>
          </a:p>
        </p:txBody>
      </p:sp>
      <p:sp>
        <p:nvSpPr>
          <p:cNvPr id="5" name="Content Placeholder 4"/>
          <p:cNvSpPr>
            <a:spLocks noGrp="1"/>
          </p:cNvSpPr>
          <p:nvPr>
            <p:ph sz="quarter" idx="10"/>
          </p:nvPr>
        </p:nvSpPr>
        <p:spPr>
          <a:xfrm>
            <a:off x="381000" y="1600200"/>
            <a:ext cx="8382000" cy="4724400"/>
          </a:xfrm>
        </p:spPr>
        <p:txBody>
          <a:bodyPr>
            <a:noAutofit/>
          </a:bodyPr>
          <a:lstStyle/>
          <a:p>
            <a:pPr marL="914400" indent="-457200">
              <a:spcBef>
                <a:spcPts val="600"/>
              </a:spcBef>
              <a:buClr>
                <a:schemeClr val="tx1"/>
              </a:buClr>
              <a:buFont typeface="+mj-lt"/>
              <a:buAutoNum type="arabicPeriod" startAt="4"/>
            </a:pPr>
            <a:r>
              <a:rPr lang="en-US" sz="2400" dirty="0"/>
              <a:t>To facilitate the preparation of consolidated financial statements, a worksheet and consolidation entries are employed using data gathered from these separate companies although neither company ever records consolidation worksheet entries in its journals.</a:t>
            </a:r>
          </a:p>
        </p:txBody>
      </p:sp>
    </p:spTree>
    <p:extLst>
      <p:ext uri="{BB962C8B-B14F-4D97-AF65-F5344CB8AC3E}">
        <p14:creationId xmlns:p14="http://schemas.microsoft.com/office/powerpoint/2010/main" val="40847811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Acquisition Method—Subsidiary Is Not Dissolved (1 of 4)</a:t>
            </a:r>
          </a:p>
        </p:txBody>
      </p:sp>
      <p:sp>
        <p:nvSpPr>
          <p:cNvPr id="3" name="Content Placeholder 2"/>
          <p:cNvSpPr>
            <a:spLocks noGrp="1"/>
          </p:cNvSpPr>
          <p:nvPr>
            <p:ph sz="quarter" idx="10"/>
          </p:nvPr>
        </p:nvSpPr>
        <p:spPr>
          <a:xfrm>
            <a:off x="304800" y="1600200"/>
            <a:ext cx="8534400" cy="4724400"/>
          </a:xfrm>
        </p:spPr>
        <p:txBody>
          <a:bodyPr>
            <a:normAutofit/>
          </a:bodyPr>
          <a:lstStyle/>
          <a:p>
            <a:pPr marL="457200" indent="-457200">
              <a:spcBef>
                <a:spcPts val="600"/>
              </a:spcBef>
              <a:spcAft>
                <a:spcPts val="600"/>
              </a:spcAft>
            </a:pPr>
            <a:r>
              <a:rPr lang="en-US" sz="2400" dirty="0" err="1"/>
              <a:t>BigNet</a:t>
            </a:r>
            <a:r>
              <a:rPr lang="en-US" sz="2400" dirty="0"/>
              <a:t> acquires </a:t>
            </a:r>
            <a:r>
              <a:rPr lang="en-US" sz="2400" dirty="0" err="1"/>
              <a:t>Smallport</a:t>
            </a:r>
            <a:r>
              <a:rPr lang="en-US" sz="2400" dirty="0"/>
              <a:t> Company on December 31 by issuing 26,000 shares of $10 par value common stock valued at $100 per share. </a:t>
            </a:r>
            <a:r>
              <a:rPr lang="en-US" sz="2400" dirty="0" err="1"/>
              <a:t>BigNet</a:t>
            </a:r>
            <a:r>
              <a:rPr lang="en-US" sz="2400" dirty="0"/>
              <a:t> pays fees of $40,000 to a third party for its assistance.</a:t>
            </a:r>
          </a:p>
          <a:p>
            <a:pPr marL="457200" indent="-457200">
              <a:spcBef>
                <a:spcPts val="600"/>
              </a:spcBef>
              <a:spcAft>
                <a:spcPts val="600"/>
              </a:spcAft>
            </a:pPr>
            <a:r>
              <a:rPr lang="en-US" sz="2400" dirty="0" err="1"/>
              <a:t>BigNet</a:t>
            </a:r>
            <a:r>
              <a:rPr lang="en-US" sz="2400" dirty="0"/>
              <a:t> promises to pay an additional $83,200 to the former owners if </a:t>
            </a:r>
            <a:r>
              <a:rPr lang="en-US" sz="2400" dirty="0" err="1"/>
              <a:t>Smallport’s</a:t>
            </a:r>
            <a:r>
              <a:rPr lang="en-US" sz="2400" dirty="0"/>
              <a:t> earnings exceed $300,000 during the next annual period, with an expected present value of $20,000 for the contingent liability as shown below.</a:t>
            </a:r>
          </a:p>
        </p:txBody>
      </p:sp>
    </p:spTree>
    <p:extLst>
      <p:ext uri="{BB962C8B-B14F-4D97-AF65-F5344CB8AC3E}">
        <p14:creationId xmlns:p14="http://schemas.microsoft.com/office/powerpoint/2010/main" val="3584018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dirty="0"/>
              <a:t>Acquisition Method—Subsidiary Is Not Dissolved (2 of 4)</a:t>
            </a:r>
          </a:p>
        </p:txBody>
      </p:sp>
      <p:graphicFrame>
        <p:nvGraphicFramePr>
          <p:cNvPr id="3" name="Table 2"/>
          <p:cNvGraphicFramePr>
            <a:graphicFrameLocks noGrp="1"/>
          </p:cNvGraphicFramePr>
          <p:nvPr>
            <p:extLst>
              <p:ext uri="{D42A27DB-BD31-4B8C-83A1-F6EECF244321}">
                <p14:modId xmlns:p14="http://schemas.microsoft.com/office/powerpoint/2010/main" val="1552948330"/>
              </p:ext>
            </p:extLst>
          </p:nvPr>
        </p:nvGraphicFramePr>
        <p:xfrm>
          <a:off x="381000" y="2590800"/>
          <a:ext cx="7850505" cy="1493520"/>
        </p:xfrm>
        <a:graphic>
          <a:graphicData uri="http://schemas.openxmlformats.org/drawingml/2006/table">
            <a:tbl>
              <a:tblPr firstRow="1" bandRow="1">
                <a:tableStyleId>{5940675A-B579-460E-94D1-54222C63F5DA}</a:tableStyleId>
              </a:tblPr>
              <a:tblGrid>
                <a:gridCol w="6172200">
                  <a:extLst>
                    <a:ext uri="{9D8B030D-6E8A-4147-A177-3AD203B41FA5}">
                      <a16:colId xmlns:a16="http://schemas.microsoft.com/office/drawing/2014/main" val="20000"/>
                    </a:ext>
                  </a:extLst>
                </a:gridCol>
                <a:gridCol w="1678305">
                  <a:extLst>
                    <a:ext uri="{9D8B030D-6E8A-4147-A177-3AD203B41FA5}">
                      <a16:colId xmlns:a16="http://schemas.microsoft.com/office/drawing/2014/main" val="20001"/>
                    </a:ext>
                  </a:extLst>
                </a:gridCol>
              </a:tblGrid>
              <a:tr h="497840">
                <a:tc>
                  <a:txBody>
                    <a:bodyPr/>
                    <a:lstStyle/>
                    <a:p>
                      <a:r>
                        <a:rPr lang="en-US" sz="1800" dirty="0">
                          <a:latin typeface="Verdana" panose="020B0604030504040204" pitchFamily="34" charset="0"/>
                          <a:ea typeface="Verdana" panose="020B0604030504040204" pitchFamily="34" charset="0"/>
                          <a:cs typeface="Verdana" panose="020B0604030504040204" pitchFamily="34" charset="0"/>
                        </a:rPr>
                        <a:t>Fair value of securities issued</a:t>
                      </a:r>
                      <a:r>
                        <a:rPr lang="en-US" sz="1800" baseline="0" dirty="0">
                          <a:latin typeface="Verdana" panose="020B0604030504040204" pitchFamily="34" charset="0"/>
                          <a:ea typeface="Verdana" panose="020B0604030504040204" pitchFamily="34" charset="0"/>
                          <a:cs typeface="Verdana" panose="020B0604030504040204" pitchFamily="34" charset="0"/>
                        </a:rPr>
                        <a:t> by </a:t>
                      </a:r>
                      <a:r>
                        <a:rPr lang="en-US" sz="1800" baseline="0" dirty="0" err="1">
                          <a:latin typeface="Verdana" panose="020B0604030504040204" pitchFamily="34" charset="0"/>
                          <a:ea typeface="Verdana" panose="020B0604030504040204" pitchFamily="34" charset="0"/>
                          <a:cs typeface="Verdana" panose="020B0604030504040204" pitchFamily="34" charset="0"/>
                        </a:rPr>
                        <a:t>BigNet</a:t>
                      </a:r>
                      <a:r>
                        <a:rPr lang="en-US" sz="1800" baseline="0" dirty="0">
                          <a:latin typeface="Verdana" panose="020B0604030504040204" pitchFamily="34" charset="0"/>
                          <a:ea typeface="Verdana" panose="020B0604030504040204" pitchFamily="34" charset="0"/>
                          <a:cs typeface="Verdana" panose="020B0604030504040204" pitchFamily="34" charset="0"/>
                        </a:rPr>
                        <a:t>………………..</a:t>
                      </a:r>
                      <a:endParaRPr lang="en-US" sz="18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800" dirty="0">
                          <a:latin typeface="Verdana" panose="020B0604030504040204" pitchFamily="34" charset="0"/>
                          <a:ea typeface="Verdana" panose="020B0604030504040204" pitchFamily="34" charset="0"/>
                          <a:cs typeface="Verdana" panose="020B0604030504040204" pitchFamily="34" charset="0"/>
                        </a:rPr>
                        <a:t>$</a:t>
                      </a:r>
                      <a:r>
                        <a:rPr lang="en-US" sz="1800" baseline="0" dirty="0">
                          <a:latin typeface="Verdana" panose="020B0604030504040204" pitchFamily="34" charset="0"/>
                          <a:ea typeface="Verdana" panose="020B0604030504040204" pitchFamily="34" charset="0"/>
                          <a:cs typeface="Verdana" panose="020B0604030504040204" pitchFamily="34" charset="0"/>
                        </a:rPr>
                        <a:t> 2,600,000</a:t>
                      </a:r>
                    </a:p>
                  </a:txBody>
                  <a:tcPr anchor="ctr"/>
                </a:tc>
                <a:extLst>
                  <a:ext uri="{0D108BD9-81ED-4DB2-BD59-A6C34878D82A}">
                    <a16:rowId xmlns:a16="http://schemas.microsoft.com/office/drawing/2014/main" val="10000"/>
                  </a:ext>
                </a:extLst>
              </a:tr>
              <a:tr h="497840">
                <a:tc>
                  <a:txBody>
                    <a:bodyPr/>
                    <a:lstStyle/>
                    <a:p>
                      <a:r>
                        <a:rPr lang="en-US" sz="1800" dirty="0">
                          <a:latin typeface="Verdana" panose="020B0604030504040204" pitchFamily="34" charset="0"/>
                          <a:ea typeface="Verdana" panose="020B0604030504040204" pitchFamily="34" charset="0"/>
                          <a:cs typeface="Verdana" panose="020B0604030504040204" pitchFamily="34" charset="0"/>
                        </a:rPr>
                        <a:t>Fair value of contingent performance liability………….</a:t>
                      </a:r>
                    </a:p>
                  </a:txBody>
                  <a:tcPr anchor="ctr"/>
                </a:tc>
                <a:tc>
                  <a:txBody>
                    <a:bodyPr/>
                    <a:lstStyle/>
                    <a:p>
                      <a:pPr algn="r"/>
                      <a:r>
                        <a:rPr lang="en-US" sz="1800" u="sng" dirty="0">
                          <a:latin typeface="Verdana" panose="020B0604030504040204" pitchFamily="34" charset="0"/>
                          <a:ea typeface="Verdana" panose="020B0604030504040204" pitchFamily="34" charset="0"/>
                          <a:cs typeface="Verdana" panose="020B0604030504040204" pitchFamily="34" charset="0"/>
                        </a:rPr>
                        <a:t>       20,000</a:t>
                      </a:r>
                    </a:p>
                  </a:txBody>
                  <a:tcPr anchor="ctr"/>
                </a:tc>
                <a:extLst>
                  <a:ext uri="{0D108BD9-81ED-4DB2-BD59-A6C34878D82A}">
                    <a16:rowId xmlns:a16="http://schemas.microsoft.com/office/drawing/2014/main" val="10001"/>
                  </a:ext>
                </a:extLst>
              </a:tr>
              <a:tr h="497840">
                <a:tc>
                  <a:txBody>
                    <a:bodyPr/>
                    <a:lstStyle/>
                    <a:p>
                      <a:r>
                        <a:rPr lang="en-US" sz="1800" dirty="0">
                          <a:latin typeface="Verdana" panose="020B0604030504040204" pitchFamily="34" charset="0"/>
                          <a:ea typeface="Verdana" panose="020B0604030504040204" pitchFamily="34" charset="0"/>
                          <a:cs typeface="Verdana" panose="020B0604030504040204" pitchFamily="34" charset="0"/>
                        </a:rPr>
                        <a:t>Total fair value of consideration transferred…………..</a:t>
                      </a:r>
                    </a:p>
                  </a:txBody>
                  <a:tcPr anchor="ctr"/>
                </a:tc>
                <a:tc>
                  <a:txBody>
                    <a:bodyPr/>
                    <a:lstStyle/>
                    <a:p>
                      <a:pPr algn="r"/>
                      <a:r>
                        <a:rPr lang="en-US" sz="1800" u="sng" dirty="0">
                          <a:latin typeface="Verdana" panose="020B0604030504040204" pitchFamily="34" charset="0"/>
                          <a:ea typeface="Verdana" panose="020B0604030504040204" pitchFamily="34" charset="0"/>
                          <a:cs typeface="Verdana" panose="020B0604030504040204" pitchFamily="34" charset="0"/>
                        </a:rPr>
                        <a:t>$ 2,620,000</a:t>
                      </a: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909679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Acquisition Method—Subsidiary Is Not Dissolved (3 of 4)</a:t>
            </a:r>
          </a:p>
        </p:txBody>
      </p:sp>
      <p:sp>
        <p:nvSpPr>
          <p:cNvPr id="8" name="Content Placeholder 7"/>
          <p:cNvSpPr>
            <a:spLocks noGrp="1"/>
          </p:cNvSpPr>
          <p:nvPr>
            <p:ph sz="quarter" idx="10"/>
          </p:nvPr>
        </p:nvSpPr>
        <p:spPr>
          <a:xfrm>
            <a:off x="304800" y="1600200"/>
            <a:ext cx="8534400" cy="4724400"/>
          </a:xfrm>
        </p:spPr>
        <p:txBody>
          <a:bodyPr vert="horz" lIns="91440" tIns="45720" rIns="91440" bIns="45720" rtlCol="0" anchor="t">
            <a:normAutofit/>
          </a:bodyPr>
          <a:lstStyle/>
          <a:p>
            <a:pPr marL="457200" indent="-457200">
              <a:spcBef>
                <a:spcPts val="600"/>
              </a:spcBef>
              <a:spcAft>
                <a:spcPts val="600"/>
              </a:spcAft>
            </a:pPr>
            <a:r>
              <a:rPr lang="en-US" sz="2600" dirty="0"/>
              <a:t>When the subsidiary remains separate, the parent establishes an investment account that initially reflects the acquired firm’s acquisition-date fair value. Because </a:t>
            </a:r>
            <a:r>
              <a:rPr lang="en-US" sz="2600" dirty="0" err="1"/>
              <a:t>Smallport</a:t>
            </a:r>
            <a:r>
              <a:rPr lang="en-US" sz="2600" dirty="0"/>
              <a:t> maintains its separate identity, </a:t>
            </a:r>
            <a:r>
              <a:rPr lang="en-US" sz="2600" dirty="0" err="1"/>
              <a:t>BigNet</a:t>
            </a:r>
            <a:r>
              <a:rPr lang="en-US" sz="2600" dirty="0"/>
              <a:t> prepares the following journal entries on its books to record the business combination.</a:t>
            </a:r>
          </a:p>
        </p:txBody>
      </p:sp>
    </p:spTree>
    <p:extLst>
      <p:ext uri="{BB962C8B-B14F-4D97-AF65-F5344CB8AC3E}">
        <p14:creationId xmlns:p14="http://schemas.microsoft.com/office/powerpoint/2010/main" val="21080397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dirty="0"/>
              <a:t>Acquisition Method—Subsidiary Is Not Dissolved (4 of 4)</a:t>
            </a:r>
          </a:p>
        </p:txBody>
      </p:sp>
      <p:pic>
        <p:nvPicPr>
          <p:cNvPr id="6" name="Picture 2" descr="BigNet Company’s Financial Records – December 31&#10;Investment in Smallport Company (consideration transferred) debited 2,620,000&#10;Contingent Performance Liability credited 20,000&#10;Common Stock (26,000 shares issued by BigNet at $10 par value) credited 260,000&#10;Additional Paid-In Capital (value of shares in excess of par value) credited 2,340,000&#10;Explanation: To record acquisition of Smallport Company, which maintains its separate legal identity.&#10;Professional Services Expense debited 40,000&#10;Cash (paid for third-party fees) credited 40,000&#10;Explanation: To record combination costs.&#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777" y="1981200"/>
            <a:ext cx="8548447" cy="299044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049048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219200"/>
          </a:xfrm>
        </p:spPr>
        <p:txBody>
          <a:bodyPr>
            <a:normAutofit/>
          </a:bodyPr>
          <a:lstStyle/>
          <a:p>
            <a:r>
              <a:rPr lang="en-US" sz="3600" dirty="0"/>
              <a:t>Reasons for Firms to Combine</a:t>
            </a:r>
          </a:p>
        </p:txBody>
      </p:sp>
      <p:sp>
        <p:nvSpPr>
          <p:cNvPr id="4" name="Content Placeholder 3"/>
          <p:cNvSpPr>
            <a:spLocks noGrp="1"/>
          </p:cNvSpPr>
          <p:nvPr>
            <p:ph sz="quarter" idx="10"/>
          </p:nvPr>
        </p:nvSpPr>
        <p:spPr>
          <a:xfrm>
            <a:off x="304800" y="1600200"/>
            <a:ext cx="8534400" cy="4724400"/>
          </a:xfrm>
        </p:spPr>
        <p:txBody>
          <a:bodyPr vert="horz" lIns="91440" tIns="45720" rIns="91440" bIns="45720" rtlCol="0" anchor="t">
            <a:noAutofit/>
          </a:bodyPr>
          <a:lstStyle/>
          <a:p>
            <a:pPr marL="457200" indent="-457200"/>
            <a:r>
              <a:rPr lang="en-US" sz="2400" dirty="0"/>
              <a:t>No two business combinations are exactly alike, but they share one or more of the following characteristics that potentially enhance profitability: </a:t>
            </a:r>
          </a:p>
          <a:p>
            <a:pPr marL="920750" lvl="1" indent="-457200"/>
            <a:r>
              <a:rPr lang="en-US" sz="2200" dirty="0"/>
              <a:t>Vertical integration.</a:t>
            </a:r>
          </a:p>
          <a:p>
            <a:pPr marL="920750" lvl="1" indent="-457200"/>
            <a:r>
              <a:rPr lang="en-US" sz="2200" dirty="0"/>
              <a:t>Cost savings.</a:t>
            </a:r>
          </a:p>
          <a:p>
            <a:pPr marL="920750" lvl="1" indent="-457200"/>
            <a:r>
              <a:rPr lang="en-US" sz="2200" dirty="0"/>
              <a:t>Quick entry for products into markets.</a:t>
            </a:r>
          </a:p>
          <a:p>
            <a:pPr marL="920750" lvl="1" indent="-457200"/>
            <a:r>
              <a:rPr lang="en-US" sz="2200" dirty="0"/>
              <a:t>Economies of scale.</a:t>
            </a:r>
          </a:p>
          <a:p>
            <a:pPr marL="920750" lvl="1" indent="-457200">
              <a:buSzPct val="100000"/>
            </a:pPr>
            <a:r>
              <a:rPr lang="en-US" sz="2200" dirty="0"/>
              <a:t>More attractive financing opportunities.</a:t>
            </a:r>
          </a:p>
          <a:p>
            <a:pPr marL="920750" lvl="1" indent="-457200">
              <a:buSzPct val="100000"/>
            </a:pPr>
            <a:r>
              <a:rPr lang="en-US" sz="2200" dirty="0"/>
              <a:t>Diversification of business risk.</a:t>
            </a:r>
          </a:p>
          <a:p>
            <a:pPr marL="920750" lvl="1" indent="-457200">
              <a:buSzPct val="100000"/>
            </a:pPr>
            <a:r>
              <a:rPr lang="en-US" sz="2200" dirty="0"/>
              <a:t>Business expansion.</a:t>
            </a:r>
          </a:p>
          <a:p>
            <a:pPr marL="920750" lvl="1" indent="-457200">
              <a:buSzPct val="100000"/>
            </a:pPr>
            <a:r>
              <a:rPr lang="en-US" sz="2200" dirty="0"/>
              <a:t>Increasingly competitive environment.</a:t>
            </a:r>
          </a:p>
        </p:txBody>
      </p:sp>
    </p:spTree>
    <p:extLst>
      <p:ext uri="{BB962C8B-B14F-4D97-AF65-F5344CB8AC3E}">
        <p14:creationId xmlns:p14="http://schemas.microsoft.com/office/powerpoint/2010/main" val="37415453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3600" dirty="0"/>
              <a:t>Learning Objective 2-7</a:t>
            </a:r>
          </a:p>
        </p:txBody>
      </p:sp>
      <p:sp>
        <p:nvSpPr>
          <p:cNvPr id="9" name="Content Placeholder 8"/>
          <p:cNvSpPr>
            <a:spLocks noGrp="1"/>
          </p:cNvSpPr>
          <p:nvPr>
            <p:ph sz="quarter" idx="10"/>
          </p:nvPr>
        </p:nvSpPr>
        <p:spPr>
          <a:xfrm>
            <a:off x="381000" y="1600200"/>
            <a:ext cx="8382000" cy="4724400"/>
          </a:xfrm>
        </p:spPr>
        <p:txBody>
          <a:bodyPr>
            <a:normAutofit/>
          </a:bodyPr>
          <a:lstStyle/>
          <a:p>
            <a:pPr marL="0" indent="0">
              <a:buNone/>
            </a:pPr>
            <a:r>
              <a:rPr lang="en-US" sz="2800" dirty="0"/>
              <a:t>Prepare a worksheet to consolidate the financial statements of two companies that form a business combination in the absence of dissolution.</a:t>
            </a:r>
          </a:p>
        </p:txBody>
      </p:sp>
    </p:spTree>
    <p:extLst>
      <p:ext uri="{BB962C8B-B14F-4D97-AF65-F5344CB8AC3E}">
        <p14:creationId xmlns:p14="http://schemas.microsoft.com/office/powerpoint/2010/main" val="32500952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Acquisition Method—Consolidation Work paper Example</a:t>
            </a:r>
          </a:p>
        </p:txBody>
      </p:sp>
      <p:sp>
        <p:nvSpPr>
          <p:cNvPr id="4" name="Content Placeholder 3"/>
          <p:cNvSpPr>
            <a:spLocks noGrp="1"/>
          </p:cNvSpPr>
          <p:nvPr>
            <p:ph sz="quarter" idx="10"/>
          </p:nvPr>
        </p:nvSpPr>
        <p:spPr>
          <a:xfrm>
            <a:off x="457200" y="1524000"/>
            <a:ext cx="8229600" cy="457200"/>
          </a:xfrm>
        </p:spPr>
        <p:txBody>
          <a:bodyPr>
            <a:normAutofit/>
          </a:bodyPr>
          <a:lstStyle/>
          <a:p>
            <a:pPr marL="0" indent="0">
              <a:buNone/>
            </a:pPr>
            <a:r>
              <a:rPr lang="en-US" sz="2200" b="1" dirty="0"/>
              <a:t>EXHIBIT 2.6 </a:t>
            </a:r>
            <a:r>
              <a:rPr lang="en-US" sz="2200" dirty="0"/>
              <a:t>Acquisition Method – Date of acquisition</a:t>
            </a:r>
          </a:p>
        </p:txBody>
      </p:sp>
      <p:pic>
        <p:nvPicPr>
          <p:cNvPr id="1026" name="Picture 2" descr="Income Statement&#10;Revenues: BigNet (1,000,000), Smallport 0, Consolidated Total (1,000,000&#10;Expenses: BigNet 840,000, Smallport 0, Consolidated total 840,000&#10; Net Income: BigNet (160,000), Smallport 0, consolidated total (160,000)&#10;Statement of Retained Earnings&#10;Retained earnings, 1/1: BigNet (870,000), Smallport 0, Consolidated total (870,000)&#10;Net Income (above): BigNet (160,000), Smallport 0, Consolidated total (160,000)&#10;Dividends declared: BigNet 110,000, Smallport 0, Consolidated Totals 110,000&#10; Retained earnings, 12/31: BigNet (920,000), Smallport 0, Consolidated Totals (920,000)&#10;Balance Sheet&#10;Current assets: BigNet 1,060,000, Smallport 300,000, Consolidated total 1,360,000&#10;Investment in Smallport Company: BigNet 2,620,000, Smallport 0, Consolidation entries credit (S) 600,000, (A) 2,020,000, Consolidated total 0&#10;Computers and equipment: BigNet 1,300,000, Smallport 400,000, Consolidation entries debit (A) 200,000, Consolidated totals 1,900,000&#10;Capitalized software: BigNet 500,000, Smallport 100,000, Consolidation entries debit (A) 1,100,000, Consolidated total 1,700,000&#10;Customer contracts: BigNet 0, Smallport 0, Consolidation entries debit (A) 700,000, Consolidated total 700,000&#10;Goodwill: BigNet 0, Smallport 0, Consolidation entries debit (A) 70,000, Consolidated total 70,000&#10;Total assets: BigNet 5,480,000, Smallport 800,000, Consolidated total 5,730,000&#10;Notes Payable: BigNet (300,000), Smallport (200,000), Consolidation entries credit (A) 50,000, Consolidated total (550,000)&#10;Contingent performance liability: BigNet (20,000), Smallport 0, Consolidated total (20,000)&#10;Common stock: BigNet (1,860,000), Smallport (100,000), Consolidation entries debit (S) 100,000, Consolidated total (1,860,000)&#10;Additional paid-in capital: BigNet (2,380,000), Smallport (20,000), Consolidation entries debit (S)20,000, Consolidated total (2,380,000,&#10;Retained earnings, 12/31 (above): BigNet (920,000), Smallport (480,000), Consolidation entries debit (S) 480,000, Consolidated total (920,000)&#10;Total liabilities and equities: BigNet (5,480,000), Smallport (800,000), Consolidation entries debit 2,670,000, Consolidation entries  credit 2,670,000, Consolidated total (5,730,00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0679" y="1981200"/>
            <a:ext cx="6597921"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91553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152400"/>
            <a:ext cx="7924800" cy="1219200"/>
          </a:xfrm>
        </p:spPr>
        <p:txBody>
          <a:bodyPr>
            <a:normAutofit/>
          </a:bodyPr>
          <a:lstStyle/>
          <a:p>
            <a:r>
              <a:rPr lang="en-US" sz="3600" dirty="0"/>
              <a:t>Consolidation Worksheet Entries (1 of 4)</a:t>
            </a:r>
          </a:p>
        </p:txBody>
      </p:sp>
      <p:sp>
        <p:nvSpPr>
          <p:cNvPr id="9" name="Content Placeholder 8"/>
          <p:cNvSpPr>
            <a:spLocks noGrp="1"/>
          </p:cNvSpPr>
          <p:nvPr>
            <p:ph sz="quarter" idx="10"/>
          </p:nvPr>
        </p:nvSpPr>
        <p:spPr>
          <a:xfrm>
            <a:off x="381000" y="1600200"/>
            <a:ext cx="8382000" cy="4648200"/>
          </a:xfrm>
        </p:spPr>
        <p:txBody>
          <a:bodyPr>
            <a:normAutofit/>
          </a:bodyPr>
          <a:lstStyle/>
          <a:p>
            <a:pPr marL="457200" indent="-457200"/>
            <a:r>
              <a:rPr lang="en-US" sz="2600" dirty="0"/>
              <a:t>Consolidation worksheet entries (adjustments and eliminations) are entered on the worksheet only. </a:t>
            </a:r>
          </a:p>
          <a:p>
            <a:pPr marL="457200" indent="-457200">
              <a:spcBef>
                <a:spcPts val="600"/>
              </a:spcBef>
            </a:pPr>
            <a:r>
              <a:rPr lang="en-US" sz="2600" dirty="0"/>
              <a:t>Steps in the process:</a:t>
            </a:r>
          </a:p>
          <a:p>
            <a:pPr marL="914400" indent="-450850">
              <a:spcBef>
                <a:spcPts val="600"/>
              </a:spcBef>
              <a:buFont typeface="+mj-lt"/>
              <a:buAutoNum type="arabicPeriod"/>
              <a:defRPr/>
            </a:pPr>
            <a:r>
              <a:rPr lang="en-US" sz="2400" dirty="0"/>
              <a:t>Prior to constructing a worksheet, the parent prepares a formal allocation of the acquisition-date fair value similar to the equity method procedures.</a:t>
            </a:r>
          </a:p>
        </p:txBody>
      </p:sp>
    </p:spTree>
    <p:extLst>
      <p:ext uri="{BB962C8B-B14F-4D97-AF65-F5344CB8AC3E}">
        <p14:creationId xmlns:p14="http://schemas.microsoft.com/office/powerpoint/2010/main" val="14568522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152400"/>
            <a:ext cx="7848004" cy="1219200"/>
          </a:xfrm>
        </p:spPr>
        <p:txBody>
          <a:bodyPr>
            <a:normAutofit/>
          </a:bodyPr>
          <a:lstStyle/>
          <a:p>
            <a:r>
              <a:rPr lang="en-US" sz="3600" dirty="0"/>
              <a:t>Consolidation Worksheet Entries (2 of 4)</a:t>
            </a:r>
          </a:p>
        </p:txBody>
      </p:sp>
      <p:pic>
        <p:nvPicPr>
          <p:cNvPr id="6" name="Picture 3" descr="Acquisition-Date Fair Value Allocation Schedule&#10;Fair value of consideration transferred by BigNet  $2,620,000&#10;Book value of Smallport (see Exhibit 2.3)  600,000&#10;Excess of fair value over book value     $2,020,000&#10;Allocations made to specific accounts based on acquisition -date fair and book value differences (see Exhibit 2.3):&#10; Computers and equipment ($600,000 - $400,000) 200,000&#10; Capitalized software ($1,200,000 – 100,000)  1,100,000&#10; Customer contracts ($700,000 – 0)   700,000&#10; Notes payable ($250,000 – 200,000)   (50,000) 1,950,000&#10;Excess fair value not identified with specific items – Goodwill   $70,000&#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2167" y="1981860"/>
            <a:ext cx="7982233" cy="234696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6775318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219200"/>
          </a:xfrm>
        </p:spPr>
        <p:txBody>
          <a:bodyPr>
            <a:normAutofit/>
          </a:bodyPr>
          <a:lstStyle/>
          <a:p>
            <a:r>
              <a:rPr lang="en-US" sz="3600" dirty="0"/>
              <a:t>Consolidation Worksheet Entries (3 of 4)</a:t>
            </a:r>
          </a:p>
        </p:txBody>
      </p:sp>
      <p:sp>
        <p:nvSpPr>
          <p:cNvPr id="8" name="Content Placeholder 7"/>
          <p:cNvSpPr>
            <a:spLocks noGrp="1"/>
          </p:cNvSpPr>
          <p:nvPr>
            <p:ph sz="quarter" idx="10"/>
          </p:nvPr>
        </p:nvSpPr>
        <p:spPr>
          <a:xfrm>
            <a:off x="381000" y="1600200"/>
            <a:ext cx="8382000" cy="4724400"/>
          </a:xfrm>
        </p:spPr>
        <p:txBody>
          <a:bodyPr>
            <a:normAutofit/>
          </a:bodyPr>
          <a:lstStyle/>
          <a:p>
            <a:pPr marL="914400" indent="-457200">
              <a:spcBef>
                <a:spcPts val="600"/>
              </a:spcBef>
              <a:buFont typeface="+mj-lt"/>
              <a:buAutoNum type="arabicPeriod" startAt="2"/>
              <a:defRPr/>
            </a:pPr>
            <a:r>
              <a:rPr lang="en-US" sz="2400" dirty="0"/>
              <a:t>Acquisition-date financial information for parent (after journal entry for the investment and combination costs) and sub is recorded in the first two columns of the worksheet (sub’s prior revenue and expense already closed).</a:t>
            </a:r>
          </a:p>
          <a:p>
            <a:pPr marL="914400" indent="-457200">
              <a:spcBef>
                <a:spcPts val="600"/>
              </a:spcBef>
              <a:buFont typeface="+mj-lt"/>
              <a:buAutoNum type="arabicPeriod" startAt="2"/>
              <a:defRPr/>
            </a:pPr>
            <a:r>
              <a:rPr lang="en-US" sz="2400" dirty="0"/>
              <a:t>Remove the sub’s equity account balances and remove the Investment in Sub balance (Entry S).</a:t>
            </a:r>
          </a:p>
          <a:p>
            <a:pPr marL="914400" indent="-457200">
              <a:spcBef>
                <a:spcPts val="600"/>
              </a:spcBef>
              <a:buFont typeface="+mj-lt"/>
              <a:buAutoNum type="arabicPeriod" startAt="2"/>
              <a:defRPr/>
            </a:pPr>
            <a:r>
              <a:rPr lang="en-US" sz="2400" dirty="0"/>
              <a:t>Remove the excess payment in the investment account at acquisition date and assign it to the specific accounts indicated by the fair-value allocation schedule (Entry A).</a:t>
            </a:r>
          </a:p>
        </p:txBody>
      </p:sp>
    </p:spTree>
    <p:extLst>
      <p:ext uri="{BB962C8B-B14F-4D97-AF65-F5344CB8AC3E}">
        <p14:creationId xmlns:p14="http://schemas.microsoft.com/office/powerpoint/2010/main" val="29309639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991" y="152400"/>
            <a:ext cx="7827818" cy="1219200"/>
          </a:xfrm>
        </p:spPr>
        <p:txBody>
          <a:bodyPr>
            <a:normAutofit/>
          </a:bodyPr>
          <a:lstStyle/>
          <a:p>
            <a:r>
              <a:rPr lang="en-US" sz="3600" dirty="0"/>
              <a:t>Consolidation Worksheet Entries (4 of 4)</a:t>
            </a:r>
          </a:p>
        </p:txBody>
      </p:sp>
      <p:sp>
        <p:nvSpPr>
          <p:cNvPr id="8" name="Content Placeholder 7"/>
          <p:cNvSpPr>
            <a:spLocks noGrp="1"/>
          </p:cNvSpPr>
          <p:nvPr>
            <p:ph sz="quarter" idx="10"/>
          </p:nvPr>
        </p:nvSpPr>
        <p:spPr>
          <a:xfrm>
            <a:off x="381000" y="1600200"/>
            <a:ext cx="8305800" cy="4724400"/>
          </a:xfrm>
        </p:spPr>
        <p:txBody>
          <a:bodyPr>
            <a:normAutofit/>
          </a:bodyPr>
          <a:lstStyle/>
          <a:p>
            <a:pPr marL="914400" indent="-457200">
              <a:spcBef>
                <a:spcPts val="600"/>
              </a:spcBef>
              <a:spcAft>
                <a:spcPts val="600"/>
              </a:spcAft>
              <a:buFont typeface="+mj-lt"/>
              <a:buAutoNum type="arabicPeriod" startAt="5"/>
              <a:defRPr/>
            </a:pPr>
            <a:r>
              <a:rPr lang="en-US" sz="2600" dirty="0"/>
              <a:t>Combine all account balances and extend into the Consolidated Totals column.</a:t>
            </a:r>
          </a:p>
          <a:p>
            <a:pPr marL="914400" indent="-457200">
              <a:spcBef>
                <a:spcPts val="600"/>
              </a:spcBef>
              <a:spcAft>
                <a:spcPts val="600"/>
              </a:spcAft>
              <a:buFont typeface="+mj-lt"/>
              <a:buAutoNum type="arabicPeriod" startAt="5"/>
              <a:defRPr/>
            </a:pPr>
            <a:r>
              <a:rPr lang="en-US" sz="2600" dirty="0"/>
              <a:t>Subtract consolidated expenses from revenues to arrive at net income.</a:t>
            </a:r>
          </a:p>
        </p:txBody>
      </p:sp>
    </p:spTree>
    <p:extLst>
      <p:ext uri="{BB962C8B-B14F-4D97-AF65-F5344CB8AC3E}">
        <p14:creationId xmlns:p14="http://schemas.microsoft.com/office/powerpoint/2010/main" val="30524736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Acquisition Method—Consolidation Work paper Journal Entries</a:t>
            </a:r>
          </a:p>
        </p:txBody>
      </p:sp>
      <p:sp>
        <p:nvSpPr>
          <p:cNvPr id="5" name="Content Placeholder 4"/>
          <p:cNvSpPr>
            <a:spLocks noGrp="1"/>
          </p:cNvSpPr>
          <p:nvPr>
            <p:ph sz="quarter" idx="10"/>
          </p:nvPr>
        </p:nvSpPr>
        <p:spPr>
          <a:xfrm>
            <a:off x="381000" y="1600200"/>
            <a:ext cx="8305800" cy="457200"/>
          </a:xfrm>
        </p:spPr>
        <p:txBody>
          <a:bodyPr>
            <a:normAutofit/>
          </a:bodyPr>
          <a:lstStyle/>
          <a:p>
            <a:pPr marL="0" indent="0" algn="ctr">
              <a:buNone/>
            </a:pPr>
            <a:r>
              <a:rPr lang="en-US" sz="2400" dirty="0"/>
              <a:t>Consolidation Entry S</a:t>
            </a:r>
          </a:p>
        </p:txBody>
      </p:sp>
      <p:pic>
        <p:nvPicPr>
          <p:cNvPr id="9" name="Picture 2" descr="Common Stock (Smallport Company) debited 100,000&#10;Additional Paid-In Capital (Smallport Company) debited 20,000&#10;Retained Earnings (Smallport Company) debited 480,000&#10;Investment in Smallport Company credited 600,00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 y="2209800"/>
            <a:ext cx="8595360" cy="1295400"/>
          </a:xfrm>
          <a:prstGeom prst="rect">
            <a:avLst/>
          </a:prstGeom>
          <a:noFill/>
          <a:ln w="9525">
            <a:solidFill>
              <a:schemeClr val="accent1"/>
            </a:solidFill>
            <a:miter lim="800000"/>
            <a:headEnd/>
            <a:tailEnd/>
          </a:ln>
          <a:extLst>
            <a:ext uri="{909E8E84-426E-40DD-AFC4-6F175D3DCCD1}">
              <a14:hiddenFill xmlns:a14="http://schemas.microsoft.com/office/drawing/2010/main">
                <a:solidFill>
                  <a:schemeClr val="accent1"/>
                </a:solidFill>
              </a14:hiddenFill>
            </a:ext>
          </a:extLst>
        </p:spPr>
      </p:pic>
      <p:sp>
        <p:nvSpPr>
          <p:cNvPr id="6" name="Content Placeholder 5"/>
          <p:cNvSpPr>
            <a:spLocks noGrp="1"/>
          </p:cNvSpPr>
          <p:nvPr>
            <p:ph sz="quarter" idx="11"/>
          </p:nvPr>
        </p:nvSpPr>
        <p:spPr>
          <a:xfrm>
            <a:off x="304800" y="3657600"/>
            <a:ext cx="8564880" cy="457200"/>
          </a:xfrm>
        </p:spPr>
        <p:txBody>
          <a:bodyPr>
            <a:noAutofit/>
          </a:bodyPr>
          <a:lstStyle/>
          <a:p>
            <a:pPr marL="0" indent="0" algn="ctr">
              <a:buNone/>
            </a:pPr>
            <a:r>
              <a:rPr lang="en-US" sz="2400" dirty="0"/>
              <a:t>Consolidation Entry A</a:t>
            </a:r>
          </a:p>
        </p:txBody>
      </p:sp>
      <p:pic>
        <p:nvPicPr>
          <p:cNvPr id="10" name="Picture 3" descr="Computers and Equipment debited  200,000&#10;Capitalized Software debited 1,100,000&#10;Customer Contracts debited 700,000&#10;Goodwill debited 70,000&#10;Note Payable credited 50,000&#10;Investment in Smallport Company credited 2,020,000&#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 y="4326550"/>
            <a:ext cx="8595360" cy="19218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9830617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Learning Objective 2-8</a:t>
            </a:r>
          </a:p>
        </p:txBody>
      </p:sp>
      <p:sp>
        <p:nvSpPr>
          <p:cNvPr id="5" name="Content Placeholder 4"/>
          <p:cNvSpPr>
            <a:spLocks noGrp="1"/>
          </p:cNvSpPr>
          <p:nvPr>
            <p:ph sz="quarter" idx="10"/>
          </p:nvPr>
        </p:nvSpPr>
        <p:spPr>
          <a:xfrm>
            <a:off x="304800" y="1600200"/>
            <a:ext cx="8534400" cy="4724400"/>
          </a:xfrm>
        </p:spPr>
        <p:txBody>
          <a:bodyPr>
            <a:normAutofit/>
          </a:bodyPr>
          <a:lstStyle/>
          <a:p>
            <a:pPr marL="0" indent="0">
              <a:buNone/>
            </a:pPr>
            <a:r>
              <a:rPr lang="en-US" sz="2800" dirty="0"/>
              <a:t>Describe the accounting treatment for the various intangible assets often acquired in a business combination.</a:t>
            </a:r>
          </a:p>
        </p:txBody>
      </p:sp>
    </p:spTree>
    <p:extLst>
      <p:ext uri="{BB962C8B-B14F-4D97-AF65-F5344CB8AC3E}">
        <p14:creationId xmlns:p14="http://schemas.microsoft.com/office/powerpoint/2010/main" val="22917246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Acquisition-Date Fair-Value Allocations</a:t>
            </a:r>
          </a:p>
        </p:txBody>
      </p:sp>
      <p:sp>
        <p:nvSpPr>
          <p:cNvPr id="5" name="Content Placeholder 4"/>
          <p:cNvSpPr>
            <a:spLocks noGrp="1"/>
          </p:cNvSpPr>
          <p:nvPr>
            <p:ph sz="quarter" idx="10"/>
          </p:nvPr>
        </p:nvSpPr>
        <p:spPr>
          <a:xfrm>
            <a:off x="381000" y="1600200"/>
            <a:ext cx="8382000" cy="4724400"/>
          </a:xfrm>
        </p:spPr>
        <p:txBody>
          <a:bodyPr>
            <a:normAutofit/>
          </a:bodyPr>
          <a:lstStyle/>
          <a:p>
            <a:pPr marL="457200" indent="-457200">
              <a:spcBef>
                <a:spcPts val="0"/>
              </a:spcBef>
            </a:pPr>
            <a:r>
              <a:rPr lang="en-US" sz="2600" dirty="0"/>
              <a:t>In determining whether to recognize an intangible asset in a business combination, two specific criteria are essential. Intangible assets:</a:t>
            </a:r>
          </a:p>
          <a:p>
            <a:pPr marL="969963" lvl="1" indent="-457200">
              <a:buSzPct val="100000"/>
              <a:buFont typeface="Verdana" panose="020B0604030504040204" pitchFamily="34" charset="0"/>
              <a:buChar char="–"/>
            </a:pPr>
            <a:r>
              <a:rPr lang="en-US" sz="2400" dirty="0"/>
              <a:t>Arise from contractual or other legal rights (most intangibles in business combinations meet the contractual-legal criterion).</a:t>
            </a:r>
          </a:p>
          <a:p>
            <a:pPr marL="969963" lvl="1" indent="-457200">
              <a:buSzPct val="100000"/>
              <a:buFont typeface="Verdana" panose="020B0604030504040204" pitchFamily="34" charset="0"/>
              <a:buChar char="–"/>
            </a:pPr>
            <a:r>
              <a:rPr lang="en-US" sz="2400" dirty="0"/>
              <a:t>Are capable of being sold or otherwise separated from the acquired enterprise.</a:t>
            </a:r>
          </a:p>
        </p:txBody>
      </p:sp>
    </p:spTree>
    <p:extLst>
      <p:ext uri="{BB962C8B-B14F-4D97-AF65-F5344CB8AC3E}">
        <p14:creationId xmlns:p14="http://schemas.microsoft.com/office/powerpoint/2010/main" val="4804429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219200"/>
          </a:xfrm>
        </p:spPr>
        <p:txBody>
          <a:bodyPr>
            <a:noAutofit/>
          </a:bodyPr>
          <a:lstStyle/>
          <a:p>
            <a:r>
              <a:rPr lang="en-US" sz="2800" dirty="0"/>
              <a:t>Intangible Assets That Meet the Criteria for Recognition Separately from Goodwill (1 of 7)</a:t>
            </a:r>
          </a:p>
        </p:txBody>
      </p:sp>
      <p:sp>
        <p:nvSpPr>
          <p:cNvPr id="3" name="Content Placeholder 2"/>
          <p:cNvSpPr>
            <a:spLocks noGrp="1"/>
          </p:cNvSpPr>
          <p:nvPr>
            <p:ph sz="quarter" idx="10"/>
          </p:nvPr>
        </p:nvSpPr>
        <p:spPr>
          <a:xfrm>
            <a:off x="381000" y="1600200"/>
            <a:ext cx="8382000" cy="4724400"/>
          </a:xfrm>
        </p:spPr>
        <p:txBody>
          <a:bodyPr>
            <a:noAutofit/>
          </a:bodyPr>
          <a:lstStyle/>
          <a:p>
            <a:pPr marL="0" indent="0">
              <a:buNone/>
            </a:pPr>
            <a:r>
              <a:rPr lang="en-US" sz="2200" b="1" dirty="0"/>
              <a:t>EXHIBIT 2.7 </a:t>
            </a:r>
            <a:r>
              <a:rPr lang="en-US" sz="2200" dirty="0"/>
              <a:t>Illustrative Examples of Intangible Assets That Meet the Criteria for Recognition Separately from Goodwill (FASB ASC paragraphs 805-20-55-11 through 45) </a:t>
            </a:r>
          </a:p>
          <a:p>
            <a:pPr marL="0" indent="0">
              <a:buNone/>
            </a:pPr>
            <a:r>
              <a:rPr lang="en-US" sz="2200" dirty="0"/>
              <a:t>The following are examples of intangible assets that meet the criteria for recognition as an asset apart from goodwill. The following illustrative list is not intended to be all-inclusive; thus, an acquired intangible asset could meet the recognition criteria of this statement but not be included on that list. Assets designated by the symbol</a:t>
            </a:r>
            <a:r>
              <a:rPr lang="en-US" sz="2200" baseline="30000" dirty="0"/>
              <a:t>(c)</a:t>
            </a:r>
            <a:r>
              <a:rPr lang="en-US" sz="2200" dirty="0"/>
              <a:t> are those that would generally be recognized separately from goodwill because they meet the contractual-legal criterion. </a:t>
            </a:r>
          </a:p>
        </p:txBody>
      </p:sp>
    </p:spTree>
    <p:extLst>
      <p:ext uri="{BB962C8B-B14F-4D97-AF65-F5344CB8AC3E}">
        <p14:creationId xmlns:p14="http://schemas.microsoft.com/office/powerpoint/2010/main" val="3518340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EXHIBIT 2.1 Recent Notable Business Combinations</a:t>
            </a:r>
          </a:p>
        </p:txBody>
      </p:sp>
      <p:graphicFrame>
        <p:nvGraphicFramePr>
          <p:cNvPr id="12" name="Table 11"/>
          <p:cNvGraphicFramePr>
            <a:graphicFrameLocks noGrp="1"/>
          </p:cNvGraphicFramePr>
          <p:nvPr>
            <p:extLst>
              <p:ext uri="{D42A27DB-BD31-4B8C-83A1-F6EECF244321}">
                <p14:modId xmlns:p14="http://schemas.microsoft.com/office/powerpoint/2010/main" val="1683662006"/>
              </p:ext>
            </p:extLst>
          </p:nvPr>
        </p:nvGraphicFramePr>
        <p:xfrm>
          <a:off x="457200" y="1600200"/>
          <a:ext cx="8229600" cy="4663440"/>
        </p:xfrm>
        <a:graphic>
          <a:graphicData uri="http://schemas.openxmlformats.org/drawingml/2006/table">
            <a:tbl>
              <a:tblPr firstRow="1" bandRow="1">
                <a:tableStyleId>{5940675A-B579-460E-94D1-54222C63F5DA}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152400">
                <a:tc>
                  <a:txBody>
                    <a:bodyPr/>
                    <a:lstStyle/>
                    <a:p>
                      <a:pPr algn="ctr"/>
                      <a:r>
                        <a:rPr lang="en-US" sz="1200" b="1" dirty="0">
                          <a:latin typeface="Verdana" panose="020B0604030504040204" pitchFamily="34" charset="0"/>
                          <a:ea typeface="Verdana" panose="020B0604030504040204" pitchFamily="34" charset="0"/>
                          <a:cs typeface="Verdana" panose="020B0604030504040204" pitchFamily="34" charset="0"/>
                        </a:rPr>
                        <a:t>Acquirer</a:t>
                      </a:r>
                    </a:p>
                  </a:txBody>
                  <a:tcPr anchor="ctr"/>
                </a:tc>
                <a:tc>
                  <a:txBody>
                    <a:bodyPr/>
                    <a:lstStyle/>
                    <a:p>
                      <a:pPr algn="ctr"/>
                      <a:r>
                        <a:rPr lang="en-US" sz="1200" b="1" dirty="0">
                          <a:latin typeface="Verdana" panose="020B0604030504040204" pitchFamily="34" charset="0"/>
                          <a:ea typeface="Verdana" panose="020B0604030504040204" pitchFamily="34" charset="0"/>
                          <a:cs typeface="Verdana" panose="020B0604030504040204" pitchFamily="34" charset="0"/>
                        </a:rPr>
                        <a:t>Target</a:t>
                      </a:r>
                    </a:p>
                  </a:txBody>
                  <a:tcPr anchor="ctr"/>
                </a:tc>
                <a:tc>
                  <a:txBody>
                    <a:bodyPr/>
                    <a:lstStyle/>
                    <a:p>
                      <a:pPr algn="ctr"/>
                      <a:r>
                        <a:rPr lang="en-US" sz="1200" b="1" dirty="0">
                          <a:latin typeface="Verdana" panose="020B0604030504040204" pitchFamily="34" charset="0"/>
                          <a:ea typeface="Verdana" panose="020B0604030504040204" pitchFamily="34" charset="0"/>
                          <a:cs typeface="Verdana" panose="020B0604030504040204" pitchFamily="34" charset="0"/>
                        </a:rPr>
                        <a:t>Deal Value</a:t>
                      </a:r>
                    </a:p>
                  </a:txBody>
                  <a:tcPr anchor="ctr"/>
                </a:tc>
                <a:extLst>
                  <a:ext uri="{0D108BD9-81ED-4DB2-BD59-A6C34878D82A}">
                    <a16:rowId xmlns:a16="http://schemas.microsoft.com/office/drawing/2014/main" val="10000"/>
                  </a:ext>
                </a:extLst>
              </a:tr>
              <a:tr h="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AT&amp;T</a:t>
                      </a:r>
                    </a:p>
                  </a:txBody>
                  <a:tcPr anchor="ctr"/>
                </a:tc>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DirecTV</a:t>
                      </a:r>
                    </a:p>
                  </a:txBody>
                  <a:tcPr anchor="ctr"/>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$47.4B</a:t>
                      </a:r>
                    </a:p>
                  </a:txBody>
                  <a:tcPr anchor="ctr"/>
                </a:tc>
                <a:extLst>
                  <a:ext uri="{0D108BD9-81ED-4DB2-BD59-A6C34878D82A}">
                    <a16:rowId xmlns:a16="http://schemas.microsoft.com/office/drawing/2014/main" val="10001"/>
                  </a:ext>
                </a:extLst>
              </a:tr>
              <a:tr h="13716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Berkshire</a:t>
                      </a:r>
                      <a:r>
                        <a:rPr lang="en-US" sz="1200" baseline="0" dirty="0">
                          <a:latin typeface="Verdana" panose="020B0604030504040204" pitchFamily="34" charset="0"/>
                          <a:ea typeface="Verdana" panose="020B0604030504040204" pitchFamily="34" charset="0"/>
                          <a:cs typeface="Verdana" panose="020B0604030504040204" pitchFamily="34" charset="0"/>
                        </a:rPr>
                        <a:t> Hathaway, Inc.</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Precision </a:t>
                      </a:r>
                      <a:r>
                        <a:rPr lang="en-US" sz="1200" dirty="0" err="1">
                          <a:latin typeface="Verdana" panose="020B0604030504040204" pitchFamily="34" charset="0"/>
                          <a:ea typeface="Verdana" panose="020B0604030504040204" pitchFamily="34" charset="0"/>
                          <a:cs typeface="Verdana" panose="020B0604030504040204" pitchFamily="34" charset="0"/>
                        </a:rPr>
                        <a:t>Castparts</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$32.0B</a:t>
                      </a:r>
                    </a:p>
                  </a:txBody>
                  <a:tcPr anchor="ctr"/>
                </a:tc>
                <a:extLst>
                  <a:ext uri="{0D108BD9-81ED-4DB2-BD59-A6C34878D82A}">
                    <a16:rowId xmlns:a16="http://schemas.microsoft.com/office/drawing/2014/main" val="10002"/>
                  </a:ext>
                </a:extLst>
              </a:tr>
              <a:tr h="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Visa,</a:t>
                      </a:r>
                      <a:r>
                        <a:rPr lang="en-US" sz="1200" baseline="0" dirty="0">
                          <a:latin typeface="Verdana" panose="020B0604030504040204" pitchFamily="34" charset="0"/>
                          <a:ea typeface="Verdana" panose="020B0604030504040204" pitchFamily="34" charset="0"/>
                          <a:cs typeface="Verdana" panose="020B0604030504040204" pitchFamily="34" charset="0"/>
                        </a:rPr>
                        <a:t> Inc.</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Visa Europe Ltd</a:t>
                      </a:r>
                    </a:p>
                  </a:txBody>
                  <a:tcPr anchor="ctr"/>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$23.3B</a:t>
                      </a:r>
                    </a:p>
                  </a:txBody>
                  <a:tcPr anchor="ctr"/>
                </a:tc>
                <a:extLst>
                  <a:ext uri="{0D108BD9-81ED-4DB2-BD59-A6C34878D82A}">
                    <a16:rowId xmlns:a16="http://schemas.microsoft.com/office/drawing/2014/main" val="10003"/>
                  </a:ext>
                </a:extLst>
              </a:tr>
              <a:tr h="121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Verdana" panose="020B0604030504040204" pitchFamily="34" charset="0"/>
                          <a:ea typeface="Verdana" panose="020B0604030504040204" pitchFamily="34" charset="0"/>
                          <a:cs typeface="Verdana" panose="020B0604030504040204" pitchFamily="34" charset="0"/>
                        </a:rPr>
                        <a:t>Facebook,</a:t>
                      </a:r>
                      <a:r>
                        <a:rPr lang="en-US" sz="1200" baseline="0" dirty="0">
                          <a:latin typeface="Verdana" panose="020B0604030504040204" pitchFamily="34" charset="0"/>
                          <a:ea typeface="Verdana" panose="020B0604030504040204" pitchFamily="34" charset="0"/>
                          <a:cs typeface="Verdana" panose="020B0604030504040204" pitchFamily="34" charset="0"/>
                        </a:rPr>
                        <a:t> Inc.</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200" dirty="0" err="1">
                          <a:latin typeface="Verdana" panose="020B0604030504040204" pitchFamily="34" charset="0"/>
                          <a:ea typeface="Verdana" panose="020B0604030504040204" pitchFamily="34" charset="0"/>
                          <a:cs typeface="Verdana" panose="020B0604030504040204" pitchFamily="34" charset="0"/>
                        </a:rPr>
                        <a:t>WhatsApp</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$17.2B</a:t>
                      </a:r>
                    </a:p>
                  </a:txBody>
                  <a:tcPr anchor="ctr"/>
                </a:tc>
                <a:extLst>
                  <a:ext uri="{0D108BD9-81ED-4DB2-BD59-A6C34878D82A}">
                    <a16:rowId xmlns:a16="http://schemas.microsoft.com/office/drawing/2014/main" val="10004"/>
                  </a:ext>
                </a:extLst>
              </a:tr>
              <a:tr h="15240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MeadWestvaco</a:t>
                      </a:r>
                    </a:p>
                  </a:txBody>
                  <a:tcPr anchor="ctr"/>
                </a:tc>
                <a:tc>
                  <a:txBody>
                    <a:bodyPr/>
                    <a:lstStyle/>
                    <a:p>
                      <a:r>
                        <a:rPr lang="en-US" sz="1200" dirty="0" err="1">
                          <a:latin typeface="Verdana" panose="020B0604030504040204" pitchFamily="34" charset="0"/>
                          <a:ea typeface="Verdana" panose="020B0604030504040204" pitchFamily="34" charset="0"/>
                          <a:cs typeface="Verdana" panose="020B0604030504040204" pitchFamily="34" charset="0"/>
                        </a:rPr>
                        <a:t>RockTenn</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$16.0B</a:t>
                      </a:r>
                    </a:p>
                  </a:txBody>
                  <a:tcPr anchor="ctr"/>
                </a:tc>
                <a:extLst>
                  <a:ext uri="{0D108BD9-81ED-4DB2-BD59-A6C34878D82A}">
                    <a16:rowId xmlns:a16="http://schemas.microsoft.com/office/drawing/2014/main" val="10005"/>
                  </a:ext>
                </a:extLst>
              </a:tr>
              <a:tr h="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Intel Corporation</a:t>
                      </a:r>
                    </a:p>
                  </a:txBody>
                  <a:tcPr anchor="ctr"/>
                </a:tc>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Altera Corporation</a:t>
                      </a:r>
                    </a:p>
                  </a:txBody>
                  <a:tcPr anchor="ctr"/>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$15.0B</a:t>
                      </a:r>
                    </a:p>
                  </a:txBody>
                  <a:tcPr anchor="ctr"/>
                </a:tc>
                <a:extLst>
                  <a:ext uri="{0D108BD9-81ED-4DB2-BD59-A6C34878D82A}">
                    <a16:rowId xmlns:a16="http://schemas.microsoft.com/office/drawing/2014/main" val="10006"/>
                  </a:ext>
                </a:extLst>
              </a:tr>
              <a:tr h="13716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CVS Health Corporation</a:t>
                      </a:r>
                    </a:p>
                  </a:txBody>
                  <a:tcPr anchor="ctr"/>
                </a:tc>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Omnicare, Inc.</a:t>
                      </a:r>
                    </a:p>
                  </a:txBody>
                  <a:tcPr anchor="ctr"/>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$12.9B</a:t>
                      </a:r>
                    </a:p>
                  </a:txBody>
                  <a:tcPr anchor="ctr"/>
                </a:tc>
                <a:extLst>
                  <a:ext uri="{0D108BD9-81ED-4DB2-BD59-A6C34878D82A}">
                    <a16:rowId xmlns:a16="http://schemas.microsoft.com/office/drawing/2014/main" val="10007"/>
                  </a:ext>
                </a:extLst>
              </a:tr>
              <a:tr h="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Marriott</a:t>
                      </a:r>
                    </a:p>
                  </a:txBody>
                  <a:tcPr anchor="ctr"/>
                </a:tc>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Starwood Hotels Intl</a:t>
                      </a:r>
                    </a:p>
                  </a:txBody>
                  <a:tcPr anchor="ctr"/>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$12.2B</a:t>
                      </a:r>
                    </a:p>
                  </a:txBody>
                  <a:tcPr anchor="ctr"/>
                </a:tc>
                <a:extLst>
                  <a:ext uri="{0D108BD9-81ED-4DB2-BD59-A6C34878D82A}">
                    <a16:rowId xmlns:a16="http://schemas.microsoft.com/office/drawing/2014/main" val="10008"/>
                  </a:ext>
                </a:extLst>
              </a:tr>
              <a:tr h="12192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Merck</a:t>
                      </a:r>
                    </a:p>
                  </a:txBody>
                  <a:tcPr anchor="ctr"/>
                </a:tc>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Cubist</a:t>
                      </a:r>
                    </a:p>
                  </a:txBody>
                  <a:tcPr anchor="ctr"/>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$ 9.5B</a:t>
                      </a:r>
                    </a:p>
                  </a:txBody>
                  <a:tcPr anchor="ctr"/>
                </a:tc>
                <a:extLst>
                  <a:ext uri="{0D108BD9-81ED-4DB2-BD59-A6C34878D82A}">
                    <a16:rowId xmlns:a16="http://schemas.microsoft.com/office/drawing/2014/main" val="10009"/>
                  </a:ext>
                </a:extLst>
              </a:tr>
              <a:tr h="15240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Weyerhaeuser</a:t>
                      </a:r>
                    </a:p>
                  </a:txBody>
                  <a:tcPr anchor="ctr"/>
                </a:tc>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Plum Creek</a:t>
                      </a:r>
                      <a:r>
                        <a:rPr lang="en-US" sz="1200" baseline="0" dirty="0">
                          <a:latin typeface="Verdana" panose="020B0604030504040204" pitchFamily="34" charset="0"/>
                          <a:ea typeface="Verdana" panose="020B0604030504040204" pitchFamily="34" charset="0"/>
                          <a:cs typeface="Verdana" panose="020B0604030504040204" pitchFamily="34" charset="0"/>
                        </a:rPr>
                        <a:t> Timber</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$ 8.4B</a:t>
                      </a:r>
                    </a:p>
                  </a:txBody>
                  <a:tcPr anchor="ctr"/>
                </a:tc>
                <a:extLst>
                  <a:ext uri="{0D108BD9-81ED-4DB2-BD59-A6C34878D82A}">
                    <a16:rowId xmlns:a16="http://schemas.microsoft.com/office/drawing/2014/main" val="10010"/>
                  </a:ext>
                </a:extLst>
              </a:tr>
              <a:tr h="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Celgene Corporation</a:t>
                      </a:r>
                    </a:p>
                  </a:txBody>
                  <a:tcPr anchor="ctr"/>
                </a:tc>
                <a:tc>
                  <a:txBody>
                    <a:bodyPr/>
                    <a:lstStyle/>
                    <a:p>
                      <a:r>
                        <a:rPr lang="en-US" sz="1200" dirty="0" err="1">
                          <a:latin typeface="Verdana" panose="020B0604030504040204" pitchFamily="34" charset="0"/>
                          <a:ea typeface="Verdana" panose="020B0604030504040204" pitchFamily="34" charset="0"/>
                          <a:cs typeface="Verdana" panose="020B0604030504040204" pitchFamily="34" charset="0"/>
                        </a:rPr>
                        <a:t>Receptos</a:t>
                      </a:r>
                      <a:r>
                        <a:rPr lang="en-US" sz="1200" dirty="0">
                          <a:latin typeface="Verdana" panose="020B0604030504040204" pitchFamily="34" charset="0"/>
                          <a:ea typeface="Verdana" panose="020B0604030504040204" pitchFamily="34" charset="0"/>
                          <a:cs typeface="Verdana" panose="020B0604030504040204" pitchFamily="34" charset="0"/>
                        </a:rPr>
                        <a:t>, Inc.</a:t>
                      </a:r>
                    </a:p>
                  </a:txBody>
                  <a:tcPr anchor="ctr"/>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$ 7.2B</a:t>
                      </a:r>
                    </a:p>
                  </a:txBody>
                  <a:tcPr anchor="ctr"/>
                </a:tc>
                <a:extLst>
                  <a:ext uri="{0D108BD9-81ED-4DB2-BD59-A6C34878D82A}">
                    <a16:rowId xmlns:a16="http://schemas.microsoft.com/office/drawing/2014/main" val="10011"/>
                  </a:ext>
                </a:extLst>
              </a:tr>
              <a:tr h="13716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Cox Automotive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a:latin typeface="Verdana" panose="020B0604030504040204" pitchFamily="34" charset="0"/>
                          <a:ea typeface="Verdana" panose="020B0604030504040204" pitchFamily="34" charset="0"/>
                          <a:cs typeface="Verdana" panose="020B0604030504040204" pitchFamily="34" charset="0"/>
                        </a:rPr>
                        <a:t>Dealertrack</a:t>
                      </a:r>
                      <a:r>
                        <a:rPr lang="en-US" sz="1200" dirty="0">
                          <a:latin typeface="Verdana" panose="020B0604030504040204" pitchFamily="34" charset="0"/>
                          <a:ea typeface="Verdana" panose="020B0604030504040204" pitchFamily="34" charset="0"/>
                          <a:cs typeface="Verdana" panose="020B0604030504040204" pitchFamily="34" charset="0"/>
                        </a:rPr>
                        <a:t> Technologies</a:t>
                      </a:r>
                    </a:p>
                  </a:txBody>
                  <a:tcPr anchor="ctr"/>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$ 4.0B</a:t>
                      </a:r>
                    </a:p>
                  </a:txBody>
                  <a:tcPr anchor="ctr"/>
                </a:tc>
                <a:extLst>
                  <a:ext uri="{0D108BD9-81ED-4DB2-BD59-A6C34878D82A}">
                    <a16:rowId xmlns:a16="http://schemas.microsoft.com/office/drawing/2014/main" val="10012"/>
                  </a:ext>
                </a:extLst>
              </a:tr>
              <a:tr h="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FedEx</a:t>
                      </a:r>
                    </a:p>
                  </a:txBody>
                  <a:tcPr anchor="ctr"/>
                </a:tc>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TNT</a:t>
                      </a:r>
                      <a:r>
                        <a:rPr lang="en-US" sz="1200" baseline="0" dirty="0">
                          <a:latin typeface="Verdana" panose="020B0604030504040204" pitchFamily="34" charset="0"/>
                          <a:ea typeface="Verdana" panose="020B0604030504040204" pitchFamily="34" charset="0"/>
                          <a:cs typeface="Verdana" panose="020B0604030504040204" pitchFamily="34" charset="0"/>
                        </a:rPr>
                        <a:t> Express</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$ 4.8B</a:t>
                      </a:r>
                    </a:p>
                  </a:txBody>
                  <a:tcPr anchor="ctr"/>
                </a:tc>
                <a:extLst>
                  <a:ext uri="{0D108BD9-81ED-4DB2-BD59-A6C34878D82A}">
                    <a16:rowId xmlns:a16="http://schemas.microsoft.com/office/drawing/2014/main" val="10013"/>
                  </a:ext>
                </a:extLst>
              </a:tr>
              <a:tr h="12192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Expedia</a:t>
                      </a:r>
                    </a:p>
                  </a:txBody>
                  <a:tcPr anchor="ctr"/>
                </a:tc>
                <a:tc>
                  <a:txBody>
                    <a:bodyPr/>
                    <a:lstStyle/>
                    <a:p>
                      <a:r>
                        <a:rPr lang="en-US" sz="1200" dirty="0" err="1">
                          <a:latin typeface="Verdana" panose="020B0604030504040204" pitchFamily="34" charset="0"/>
                          <a:ea typeface="Verdana" panose="020B0604030504040204" pitchFamily="34" charset="0"/>
                          <a:cs typeface="Verdana" panose="020B0604030504040204" pitchFamily="34" charset="0"/>
                        </a:rPr>
                        <a:t>HomeAway</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$ 3.9B</a:t>
                      </a:r>
                    </a:p>
                  </a:txBody>
                  <a:tcPr anchor="ctr"/>
                </a:tc>
                <a:extLst>
                  <a:ext uri="{0D108BD9-81ED-4DB2-BD59-A6C34878D82A}">
                    <a16:rowId xmlns:a16="http://schemas.microsoft.com/office/drawing/2014/main" val="10014"/>
                  </a:ext>
                </a:extLst>
              </a:tr>
              <a:tr h="152400">
                <a:tc>
                  <a:txBody>
                    <a:bodyPr/>
                    <a:lstStyle/>
                    <a:p>
                      <a:r>
                        <a:rPr lang="en-US" sz="1200" dirty="0" err="1">
                          <a:latin typeface="Verdana" panose="020B0604030504040204" pitchFamily="34" charset="0"/>
                          <a:ea typeface="Verdana" panose="020B0604030504040204" pitchFamily="34" charset="0"/>
                          <a:cs typeface="Verdana" panose="020B0604030504040204" pitchFamily="34" charset="0"/>
                        </a:rPr>
                        <a:t>Microsemi</a:t>
                      </a:r>
                      <a:r>
                        <a:rPr lang="en-US" sz="1200" baseline="0" dirty="0">
                          <a:latin typeface="Verdana" panose="020B0604030504040204" pitchFamily="34" charset="0"/>
                          <a:ea typeface="Verdana" panose="020B0604030504040204" pitchFamily="34" charset="0"/>
                          <a:cs typeface="Verdana" panose="020B0604030504040204" pitchFamily="34" charset="0"/>
                        </a:rPr>
                        <a:t> Corporation</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PMC-Sierra,</a:t>
                      </a:r>
                      <a:r>
                        <a:rPr lang="en-US" sz="1200" baseline="0" dirty="0">
                          <a:latin typeface="Verdana" panose="020B0604030504040204" pitchFamily="34" charset="0"/>
                          <a:ea typeface="Verdana" panose="020B0604030504040204" pitchFamily="34" charset="0"/>
                          <a:cs typeface="Verdana" panose="020B0604030504040204" pitchFamily="34" charset="0"/>
                        </a:rPr>
                        <a:t> Inc.</a:t>
                      </a:r>
                      <a:endParaRPr lang="en-US" sz="12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$ 2.5B</a:t>
                      </a:r>
                    </a:p>
                  </a:txBody>
                  <a:tcPr anchor="ctr"/>
                </a:tc>
                <a:extLst>
                  <a:ext uri="{0D108BD9-81ED-4DB2-BD59-A6C34878D82A}">
                    <a16:rowId xmlns:a16="http://schemas.microsoft.com/office/drawing/2014/main" val="10015"/>
                  </a:ext>
                </a:extLst>
              </a:tr>
              <a:tr h="0">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Constellation Brands</a:t>
                      </a:r>
                    </a:p>
                  </a:txBody>
                  <a:tcPr anchor="ctr"/>
                </a:tc>
                <a:tc>
                  <a:txBody>
                    <a:bodyPr/>
                    <a:lstStyle/>
                    <a:p>
                      <a:r>
                        <a:rPr lang="en-US" sz="1200" dirty="0">
                          <a:latin typeface="Verdana" panose="020B0604030504040204" pitchFamily="34" charset="0"/>
                          <a:ea typeface="Verdana" panose="020B0604030504040204" pitchFamily="34" charset="0"/>
                          <a:cs typeface="Verdana" panose="020B0604030504040204" pitchFamily="34" charset="0"/>
                        </a:rPr>
                        <a:t>Ballast Point Brewing &amp; Spirits</a:t>
                      </a:r>
                    </a:p>
                  </a:txBody>
                  <a:tcPr anchor="ctr"/>
                </a:tc>
                <a:tc>
                  <a:txBody>
                    <a:bodyPr/>
                    <a:lstStyle/>
                    <a:p>
                      <a:pPr algn="r"/>
                      <a:r>
                        <a:rPr lang="en-US" sz="1200" dirty="0">
                          <a:latin typeface="Verdana" panose="020B0604030504040204" pitchFamily="34" charset="0"/>
                          <a:ea typeface="Verdana" panose="020B0604030504040204" pitchFamily="34" charset="0"/>
                          <a:cs typeface="Verdana" panose="020B0604030504040204" pitchFamily="34" charset="0"/>
                        </a:rPr>
                        <a:t>$ 1.0B</a:t>
                      </a:r>
                    </a:p>
                  </a:txBody>
                  <a:tcPr anchor="ct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4428161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219200"/>
          </a:xfrm>
        </p:spPr>
        <p:txBody>
          <a:bodyPr>
            <a:noAutofit/>
          </a:bodyPr>
          <a:lstStyle/>
          <a:p>
            <a:r>
              <a:rPr lang="en-US" sz="2800" dirty="0"/>
              <a:t>Intangible Assets That Meet the Criteria for Recognition Separately from Goodwill (2 of 7)</a:t>
            </a:r>
          </a:p>
        </p:txBody>
      </p:sp>
      <p:sp>
        <p:nvSpPr>
          <p:cNvPr id="3" name="Content Placeholder 2"/>
          <p:cNvSpPr>
            <a:spLocks noGrp="1"/>
          </p:cNvSpPr>
          <p:nvPr>
            <p:ph sz="quarter" idx="10"/>
          </p:nvPr>
        </p:nvSpPr>
        <p:spPr>
          <a:xfrm>
            <a:off x="381000" y="1600200"/>
            <a:ext cx="8305800" cy="4724400"/>
          </a:xfrm>
        </p:spPr>
        <p:txBody>
          <a:bodyPr>
            <a:normAutofit/>
          </a:bodyPr>
          <a:lstStyle/>
          <a:p>
            <a:pPr marL="0" indent="0">
              <a:buNone/>
            </a:pPr>
            <a:r>
              <a:rPr lang="en-US" sz="2400" dirty="0"/>
              <a:t>Assets designated by the symbol (s) do not arise from contractual or other legal rights but should nonetheless be recognized separately from goodwill because they meet the separability criterion. The determination of whether a specific acquired intangible asset meets the criteria in this statement for recognition apart from goodwill should be based on the facts and circumstances of each individual business combination.*</a:t>
            </a:r>
          </a:p>
        </p:txBody>
      </p:sp>
    </p:spTree>
    <p:extLst>
      <p:ext uri="{BB962C8B-B14F-4D97-AF65-F5344CB8AC3E}">
        <p14:creationId xmlns:p14="http://schemas.microsoft.com/office/powerpoint/2010/main" val="14491809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Intangible Assets That Meet the Criteria for Recognition Separately from Goodwill (3 of 7)</a:t>
            </a:r>
          </a:p>
        </p:txBody>
      </p:sp>
      <p:sp>
        <p:nvSpPr>
          <p:cNvPr id="3" name="Content Placeholder 2"/>
          <p:cNvSpPr>
            <a:spLocks noGrp="1"/>
          </p:cNvSpPr>
          <p:nvPr>
            <p:ph sz="quarter" idx="10"/>
          </p:nvPr>
        </p:nvSpPr>
        <p:spPr>
          <a:xfrm>
            <a:off x="457200" y="1600200"/>
            <a:ext cx="8229600" cy="4724400"/>
          </a:xfrm>
        </p:spPr>
        <p:txBody>
          <a:bodyPr>
            <a:normAutofit/>
          </a:bodyPr>
          <a:lstStyle/>
          <a:p>
            <a:pPr marL="0" indent="0">
              <a:buNone/>
            </a:pPr>
            <a:r>
              <a:rPr lang="en-US" sz="2400" b="1" dirty="0"/>
              <a:t>Marketing-Related Intangible Assets</a:t>
            </a:r>
          </a:p>
          <a:p>
            <a:pPr marL="457200" indent="-457200">
              <a:buFont typeface="+mj-lt"/>
              <a:buAutoNum type="arabicPeriod"/>
            </a:pPr>
            <a:r>
              <a:rPr lang="en-US" sz="2400" dirty="0"/>
              <a:t>Trademarks, trade names.</a:t>
            </a:r>
            <a:r>
              <a:rPr lang="en-US" sz="2400" baseline="30000" dirty="0"/>
              <a:t>c</a:t>
            </a:r>
          </a:p>
          <a:p>
            <a:pPr marL="457200" indent="-457200">
              <a:buFont typeface="+mj-lt"/>
              <a:buAutoNum type="arabicPeriod"/>
            </a:pPr>
            <a:r>
              <a:rPr lang="en-US" sz="2400" dirty="0"/>
              <a:t>Service marks, collective marks, certification marks.</a:t>
            </a:r>
            <a:r>
              <a:rPr lang="en-US" sz="2400" baseline="30000" dirty="0"/>
              <a:t>c</a:t>
            </a:r>
            <a:endParaRPr lang="en-US" sz="2400" dirty="0"/>
          </a:p>
          <a:p>
            <a:pPr marL="457200" indent="-457200">
              <a:buFont typeface="+mj-lt"/>
              <a:buAutoNum type="arabicPeriod"/>
            </a:pPr>
            <a:r>
              <a:rPr lang="en-US" sz="2400" dirty="0"/>
              <a:t>Trade dress (unique color, shape, or package design).</a:t>
            </a:r>
            <a:r>
              <a:rPr lang="en-US" sz="2400" baseline="30000" dirty="0"/>
              <a:t>c</a:t>
            </a:r>
            <a:endParaRPr lang="en-US" sz="2400" dirty="0"/>
          </a:p>
          <a:p>
            <a:pPr marL="457200" indent="-457200">
              <a:buFont typeface="+mj-lt"/>
              <a:buAutoNum type="arabicPeriod"/>
            </a:pPr>
            <a:r>
              <a:rPr lang="en-US" sz="2400" dirty="0"/>
              <a:t>Newspaper mastheads.</a:t>
            </a:r>
            <a:r>
              <a:rPr lang="en-US" sz="2400" baseline="30000" dirty="0"/>
              <a:t>c</a:t>
            </a:r>
            <a:endParaRPr lang="en-US" sz="2400" dirty="0"/>
          </a:p>
          <a:p>
            <a:pPr marL="457200" indent="-457200">
              <a:buFont typeface="+mj-lt"/>
              <a:buAutoNum type="arabicPeriod"/>
            </a:pPr>
            <a:r>
              <a:rPr lang="en-US" sz="2400" dirty="0"/>
              <a:t>Internet domain names.</a:t>
            </a:r>
            <a:r>
              <a:rPr lang="en-US" sz="2400" baseline="30000" dirty="0"/>
              <a:t>c</a:t>
            </a:r>
            <a:endParaRPr lang="en-US" sz="2400" dirty="0"/>
          </a:p>
          <a:p>
            <a:pPr marL="457200" indent="-457200">
              <a:buFont typeface="+mj-lt"/>
              <a:buAutoNum type="arabicPeriod"/>
            </a:pPr>
            <a:r>
              <a:rPr lang="en-US" sz="2400" dirty="0"/>
              <a:t>Noncompetition agreements.</a:t>
            </a:r>
            <a:r>
              <a:rPr lang="en-US" sz="2400" baseline="30000" dirty="0"/>
              <a:t>c</a:t>
            </a:r>
          </a:p>
        </p:txBody>
      </p:sp>
    </p:spTree>
    <p:extLst>
      <p:ext uri="{BB962C8B-B14F-4D97-AF65-F5344CB8AC3E}">
        <p14:creationId xmlns:p14="http://schemas.microsoft.com/office/powerpoint/2010/main" val="29620209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Intangible Assets That Meet the Criteria for Recognition Separately from Goodwill (4 of 7)</a:t>
            </a:r>
          </a:p>
        </p:txBody>
      </p:sp>
      <p:sp>
        <p:nvSpPr>
          <p:cNvPr id="3" name="Content Placeholder 2"/>
          <p:cNvSpPr>
            <a:spLocks noGrp="1"/>
          </p:cNvSpPr>
          <p:nvPr>
            <p:ph sz="quarter" idx="10"/>
          </p:nvPr>
        </p:nvSpPr>
        <p:spPr>
          <a:xfrm>
            <a:off x="457200" y="1600200"/>
            <a:ext cx="8229600" cy="4724400"/>
          </a:xfrm>
        </p:spPr>
        <p:txBody>
          <a:bodyPr>
            <a:noAutofit/>
          </a:bodyPr>
          <a:lstStyle/>
          <a:p>
            <a:pPr marL="0" indent="0">
              <a:buNone/>
            </a:pPr>
            <a:r>
              <a:rPr lang="en-US" sz="2400" b="1" dirty="0"/>
              <a:t>Customer-Related Intangible Assets</a:t>
            </a:r>
          </a:p>
          <a:p>
            <a:pPr marL="457200" indent="-457200">
              <a:buFont typeface="+mj-lt"/>
              <a:buAutoNum type="arabicPeriod"/>
            </a:pPr>
            <a:r>
              <a:rPr lang="en-US" sz="2400" dirty="0"/>
              <a:t>Customer lists.</a:t>
            </a:r>
            <a:r>
              <a:rPr lang="en-US" sz="2400" baseline="30000" dirty="0"/>
              <a:t>c</a:t>
            </a:r>
            <a:endParaRPr lang="en-US" sz="2400" dirty="0"/>
          </a:p>
          <a:p>
            <a:pPr marL="457200" indent="-457200">
              <a:buFont typeface="+mj-lt"/>
              <a:buAutoNum type="arabicPeriod"/>
            </a:pPr>
            <a:r>
              <a:rPr lang="en-US" sz="2400" dirty="0"/>
              <a:t>Order or production backlog.</a:t>
            </a:r>
            <a:r>
              <a:rPr lang="en-US" sz="2400" baseline="30000" dirty="0"/>
              <a:t>c</a:t>
            </a:r>
            <a:endParaRPr lang="en-US" sz="2400" dirty="0"/>
          </a:p>
          <a:p>
            <a:pPr marL="457200" indent="-457200">
              <a:buFont typeface="+mj-lt"/>
              <a:buAutoNum type="arabicPeriod"/>
            </a:pPr>
            <a:r>
              <a:rPr lang="en-US" sz="2400" dirty="0"/>
              <a:t>Customer contracts and related customer relationships.</a:t>
            </a:r>
            <a:r>
              <a:rPr lang="en-US" sz="2400" baseline="30000" dirty="0"/>
              <a:t>c</a:t>
            </a:r>
            <a:endParaRPr lang="en-US" sz="2400" dirty="0"/>
          </a:p>
          <a:p>
            <a:pPr marL="457200" indent="-457200">
              <a:buFont typeface="+mj-lt"/>
              <a:buAutoNum type="arabicPeriod"/>
            </a:pPr>
            <a:r>
              <a:rPr lang="en-US" sz="2400" dirty="0"/>
              <a:t>Non-contractual customer </a:t>
            </a:r>
            <a:r>
              <a:rPr lang="en-US" sz="2400" dirty="0" err="1"/>
              <a:t>relationships.</a:t>
            </a:r>
            <a:r>
              <a:rPr lang="en-US" sz="2400" baseline="30000" dirty="0" err="1"/>
              <a:t>c</a:t>
            </a:r>
            <a:endParaRPr lang="en-US" sz="2400" baseline="30000" dirty="0"/>
          </a:p>
        </p:txBody>
      </p:sp>
    </p:spTree>
    <p:extLst>
      <p:ext uri="{BB962C8B-B14F-4D97-AF65-F5344CB8AC3E}">
        <p14:creationId xmlns:p14="http://schemas.microsoft.com/office/powerpoint/2010/main" val="31455221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Intangible Assets That Meet the Criteria for Recognition Separately from Goodwill (5 of 7)</a:t>
            </a:r>
          </a:p>
        </p:txBody>
      </p:sp>
      <p:sp>
        <p:nvSpPr>
          <p:cNvPr id="3" name="Content Placeholder 2"/>
          <p:cNvSpPr>
            <a:spLocks noGrp="1"/>
          </p:cNvSpPr>
          <p:nvPr>
            <p:ph sz="quarter" idx="10"/>
          </p:nvPr>
        </p:nvSpPr>
        <p:spPr>
          <a:xfrm>
            <a:off x="457200" y="1600200"/>
            <a:ext cx="8229600" cy="4724400"/>
          </a:xfrm>
        </p:spPr>
        <p:txBody>
          <a:bodyPr>
            <a:noAutofit/>
          </a:bodyPr>
          <a:lstStyle/>
          <a:p>
            <a:pPr marL="0" indent="0">
              <a:buNone/>
            </a:pPr>
            <a:r>
              <a:rPr lang="en-US" sz="2400" b="1" dirty="0"/>
              <a:t>Artistic-Related Intangible Assets</a:t>
            </a:r>
          </a:p>
          <a:p>
            <a:pPr marL="457200" indent="-457200">
              <a:buFont typeface="+mj-lt"/>
              <a:buAutoNum type="arabicPeriod"/>
            </a:pPr>
            <a:r>
              <a:rPr lang="en-US" sz="2400" dirty="0"/>
              <a:t>Plays, operas, and ballets.</a:t>
            </a:r>
            <a:r>
              <a:rPr lang="en-US" sz="2400" baseline="30000" dirty="0"/>
              <a:t>c</a:t>
            </a:r>
            <a:endParaRPr lang="en-US" sz="2400" dirty="0"/>
          </a:p>
          <a:p>
            <a:pPr marL="457200" indent="-457200">
              <a:buFont typeface="+mj-lt"/>
              <a:buAutoNum type="arabicPeriod"/>
            </a:pPr>
            <a:r>
              <a:rPr lang="en-US" sz="2400" dirty="0"/>
              <a:t>Books, magazines, newspapers and other literary </a:t>
            </a:r>
            <a:r>
              <a:rPr lang="en-US" sz="2400" dirty="0" err="1"/>
              <a:t>works.</a:t>
            </a:r>
            <a:r>
              <a:rPr lang="en-US" sz="2400" baseline="30000" dirty="0" err="1"/>
              <a:t>c</a:t>
            </a:r>
            <a:endParaRPr lang="en-US" sz="2400" baseline="30000" dirty="0"/>
          </a:p>
          <a:p>
            <a:pPr marL="457200" indent="-457200">
              <a:buFont typeface="+mj-lt"/>
              <a:buAutoNum type="arabicPeriod" startAt="3"/>
            </a:pPr>
            <a:r>
              <a:rPr lang="en-US" sz="2400" dirty="0"/>
              <a:t>Musical works such as compositions, song lyrics, and advertising </a:t>
            </a:r>
            <a:r>
              <a:rPr lang="en-US" sz="2400" dirty="0" err="1"/>
              <a:t>jingles.</a:t>
            </a:r>
            <a:r>
              <a:rPr lang="en-US" sz="2400" baseline="30000" dirty="0" err="1"/>
              <a:t>c</a:t>
            </a:r>
            <a:endParaRPr lang="en-US" sz="2400" dirty="0"/>
          </a:p>
          <a:p>
            <a:pPr marL="457200" indent="-457200">
              <a:buFont typeface="+mj-lt"/>
              <a:buAutoNum type="arabicPeriod" startAt="3"/>
            </a:pPr>
            <a:r>
              <a:rPr lang="en-US" sz="2400" dirty="0"/>
              <a:t>Pictures and </a:t>
            </a:r>
            <a:r>
              <a:rPr lang="en-US" sz="2400" dirty="0" err="1"/>
              <a:t>photographs.</a:t>
            </a:r>
            <a:r>
              <a:rPr lang="en-US" sz="2400" baseline="30000" dirty="0" err="1"/>
              <a:t>c</a:t>
            </a:r>
            <a:endParaRPr lang="en-US" sz="2400" dirty="0"/>
          </a:p>
          <a:p>
            <a:pPr marL="457200" indent="-457200">
              <a:buFont typeface="+mj-lt"/>
              <a:buAutoNum type="arabicPeriod" startAt="3"/>
            </a:pPr>
            <a:r>
              <a:rPr lang="en-US" sz="2400" dirty="0"/>
              <a:t>Video and audiovisual material, including motion pictures, music videos, and television </a:t>
            </a:r>
            <a:r>
              <a:rPr lang="en-US" sz="2400" dirty="0" err="1"/>
              <a:t>programs.</a:t>
            </a:r>
            <a:r>
              <a:rPr lang="en-US" sz="2400" baseline="30000" dirty="0" err="1"/>
              <a:t>c</a:t>
            </a:r>
            <a:endParaRPr lang="en-US" sz="2400" dirty="0"/>
          </a:p>
        </p:txBody>
      </p:sp>
    </p:spTree>
    <p:extLst>
      <p:ext uri="{BB962C8B-B14F-4D97-AF65-F5344CB8AC3E}">
        <p14:creationId xmlns:p14="http://schemas.microsoft.com/office/powerpoint/2010/main" val="18939415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Intangible Assets That Meet the Criteria for Recognition Separately from Goodwill (6 of 7)</a:t>
            </a:r>
          </a:p>
        </p:txBody>
      </p:sp>
      <p:sp>
        <p:nvSpPr>
          <p:cNvPr id="3" name="Content Placeholder 2"/>
          <p:cNvSpPr>
            <a:spLocks noGrp="1"/>
          </p:cNvSpPr>
          <p:nvPr>
            <p:ph sz="quarter" idx="10"/>
          </p:nvPr>
        </p:nvSpPr>
        <p:spPr>
          <a:xfrm>
            <a:off x="457200" y="1600200"/>
            <a:ext cx="8229600" cy="4724400"/>
          </a:xfrm>
        </p:spPr>
        <p:txBody>
          <a:bodyPr>
            <a:noAutofit/>
          </a:bodyPr>
          <a:lstStyle/>
          <a:p>
            <a:pPr marL="0" indent="0">
              <a:spcBef>
                <a:spcPts val="300"/>
              </a:spcBef>
              <a:buNone/>
            </a:pPr>
            <a:r>
              <a:rPr lang="en-US" sz="2200" b="1" dirty="0"/>
              <a:t>Contract-Based Intangible Assets</a:t>
            </a:r>
          </a:p>
          <a:p>
            <a:pPr marL="457200" indent="-457200">
              <a:spcBef>
                <a:spcPts val="300"/>
              </a:spcBef>
              <a:buFont typeface="+mj-lt"/>
              <a:buAutoNum type="arabicPeriod"/>
            </a:pPr>
            <a:r>
              <a:rPr lang="en-US" sz="2200" dirty="0"/>
              <a:t>Licensing, royalty, standstill agreements.</a:t>
            </a:r>
            <a:r>
              <a:rPr lang="en-US" sz="2200" baseline="30000" dirty="0"/>
              <a:t>c</a:t>
            </a:r>
            <a:endParaRPr lang="en-US" sz="2200" dirty="0"/>
          </a:p>
          <a:p>
            <a:pPr marL="457200" indent="-457200">
              <a:spcBef>
                <a:spcPts val="300"/>
              </a:spcBef>
              <a:buFont typeface="+mj-lt"/>
              <a:buAutoNum type="arabicPeriod"/>
            </a:pPr>
            <a:r>
              <a:rPr lang="en-US" sz="2200" dirty="0"/>
              <a:t>Advertising, construction, management, service, or supply contracts.</a:t>
            </a:r>
            <a:r>
              <a:rPr lang="en-US" sz="2200" baseline="30000" dirty="0"/>
              <a:t>c</a:t>
            </a:r>
            <a:endParaRPr lang="en-US" sz="2200" dirty="0"/>
          </a:p>
          <a:p>
            <a:pPr marL="457200" indent="-457200">
              <a:spcBef>
                <a:spcPts val="300"/>
              </a:spcBef>
              <a:buFont typeface="+mj-lt"/>
              <a:buAutoNum type="arabicPeriod"/>
            </a:pPr>
            <a:r>
              <a:rPr lang="en-US" sz="2200" dirty="0"/>
              <a:t>Lease agreements.</a:t>
            </a:r>
            <a:r>
              <a:rPr lang="en-US" sz="2200" baseline="30000" dirty="0"/>
              <a:t>c</a:t>
            </a:r>
            <a:endParaRPr lang="en-US" sz="2200" dirty="0"/>
          </a:p>
          <a:p>
            <a:pPr marL="457200" indent="-457200">
              <a:spcBef>
                <a:spcPts val="300"/>
              </a:spcBef>
              <a:buFont typeface="+mj-lt"/>
              <a:buAutoNum type="arabicPeriod"/>
            </a:pPr>
            <a:r>
              <a:rPr lang="en-US" sz="2200" dirty="0"/>
              <a:t>Construction </a:t>
            </a:r>
            <a:r>
              <a:rPr lang="en-US" sz="2200" dirty="0" err="1"/>
              <a:t>permits.</a:t>
            </a:r>
            <a:r>
              <a:rPr lang="en-US" sz="2200" baseline="30000" dirty="0" err="1"/>
              <a:t>c</a:t>
            </a:r>
            <a:endParaRPr lang="en-US" sz="2200" baseline="30000" dirty="0"/>
          </a:p>
          <a:p>
            <a:pPr marL="457200" indent="-457200">
              <a:spcBef>
                <a:spcPts val="300"/>
              </a:spcBef>
              <a:buFont typeface="+mj-lt"/>
              <a:buAutoNum type="arabicPeriod" startAt="5"/>
            </a:pPr>
            <a:r>
              <a:rPr lang="en-US" sz="2200" dirty="0"/>
              <a:t>Franchise </a:t>
            </a:r>
            <a:r>
              <a:rPr lang="en-US" sz="2200" dirty="0" err="1"/>
              <a:t>agreements.</a:t>
            </a:r>
            <a:r>
              <a:rPr lang="en-US" sz="2200" baseline="30000" dirty="0" err="1"/>
              <a:t>c</a:t>
            </a:r>
            <a:endParaRPr lang="en-US" sz="2200" dirty="0"/>
          </a:p>
          <a:p>
            <a:pPr marL="457200" indent="-457200">
              <a:spcBef>
                <a:spcPts val="300"/>
              </a:spcBef>
              <a:buFont typeface="+mj-lt"/>
              <a:buAutoNum type="arabicPeriod" startAt="5"/>
            </a:pPr>
            <a:r>
              <a:rPr lang="en-US" sz="2200" dirty="0"/>
              <a:t>Operating and broadcast </a:t>
            </a:r>
            <a:r>
              <a:rPr lang="en-US" sz="2200" dirty="0" err="1"/>
              <a:t>rights.</a:t>
            </a:r>
            <a:r>
              <a:rPr lang="en-US" sz="2200" baseline="30000" dirty="0" err="1"/>
              <a:t>c</a:t>
            </a:r>
            <a:endParaRPr lang="en-US" sz="2200" dirty="0"/>
          </a:p>
          <a:p>
            <a:pPr marL="457200" indent="-457200">
              <a:spcBef>
                <a:spcPts val="300"/>
              </a:spcBef>
              <a:buFont typeface="+mj-lt"/>
              <a:buAutoNum type="arabicPeriod" startAt="5"/>
            </a:pPr>
            <a:r>
              <a:rPr lang="en-US" sz="2200" dirty="0"/>
              <a:t>Use rights such as landing, drilling, water, air, mineral, timber cutting, and route </a:t>
            </a:r>
            <a:r>
              <a:rPr lang="en-US" sz="2200" dirty="0" err="1"/>
              <a:t>authorities.</a:t>
            </a:r>
            <a:r>
              <a:rPr lang="en-US" sz="2200" baseline="30000" dirty="0" err="1"/>
              <a:t>c</a:t>
            </a:r>
            <a:endParaRPr lang="en-US" sz="2200" dirty="0"/>
          </a:p>
          <a:p>
            <a:pPr marL="457200" indent="-457200">
              <a:spcBef>
                <a:spcPts val="300"/>
              </a:spcBef>
              <a:buFont typeface="+mj-lt"/>
              <a:buAutoNum type="arabicPeriod" startAt="5"/>
            </a:pPr>
            <a:r>
              <a:rPr lang="en-US" sz="2200" dirty="0"/>
              <a:t>Servicing contracts such as mortgage servicing </a:t>
            </a:r>
            <a:r>
              <a:rPr lang="en-US" sz="2200" dirty="0" err="1"/>
              <a:t>contracts.</a:t>
            </a:r>
            <a:r>
              <a:rPr lang="en-US" sz="2200" baseline="30000" dirty="0" err="1"/>
              <a:t>c</a:t>
            </a:r>
            <a:endParaRPr lang="en-US" sz="2200" dirty="0"/>
          </a:p>
          <a:p>
            <a:pPr marL="457200" indent="-457200">
              <a:spcBef>
                <a:spcPts val="300"/>
              </a:spcBef>
              <a:buFont typeface="+mj-lt"/>
              <a:buAutoNum type="arabicPeriod" startAt="5"/>
            </a:pPr>
            <a:r>
              <a:rPr lang="en-US" sz="2200" dirty="0"/>
              <a:t>Employment </a:t>
            </a:r>
            <a:r>
              <a:rPr lang="en-US" sz="2200" dirty="0" err="1"/>
              <a:t>contracts.</a:t>
            </a:r>
            <a:r>
              <a:rPr lang="en-US" sz="2200" baseline="30000" dirty="0" err="1"/>
              <a:t>c</a:t>
            </a:r>
            <a:endParaRPr lang="en-US" sz="2200" baseline="30000" dirty="0"/>
          </a:p>
        </p:txBody>
      </p:sp>
    </p:spTree>
    <p:extLst>
      <p:ext uri="{BB962C8B-B14F-4D97-AF65-F5344CB8AC3E}">
        <p14:creationId xmlns:p14="http://schemas.microsoft.com/office/powerpoint/2010/main" val="14432193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Intangible Assets That Meet the Criteria for Recognition Separately from Goodwill (7 of 7)</a:t>
            </a:r>
          </a:p>
        </p:txBody>
      </p:sp>
      <p:sp>
        <p:nvSpPr>
          <p:cNvPr id="3" name="Content Placeholder 2"/>
          <p:cNvSpPr>
            <a:spLocks noGrp="1"/>
          </p:cNvSpPr>
          <p:nvPr>
            <p:ph sz="quarter" idx="10"/>
          </p:nvPr>
        </p:nvSpPr>
        <p:spPr>
          <a:xfrm>
            <a:off x="457200" y="1600200"/>
            <a:ext cx="8229600" cy="4724400"/>
          </a:xfrm>
        </p:spPr>
        <p:txBody>
          <a:bodyPr>
            <a:noAutofit/>
          </a:bodyPr>
          <a:lstStyle/>
          <a:p>
            <a:pPr marL="0" indent="0">
              <a:buNone/>
            </a:pPr>
            <a:r>
              <a:rPr lang="en-US" sz="2400" b="1" dirty="0"/>
              <a:t>Technology-Based Intangible Assets</a:t>
            </a:r>
          </a:p>
          <a:p>
            <a:pPr marL="457200" indent="-457200">
              <a:buFont typeface="+mj-lt"/>
              <a:buAutoNum type="arabicPeriod"/>
            </a:pPr>
            <a:r>
              <a:rPr lang="en-US" sz="2400" dirty="0"/>
              <a:t>Patented technology.</a:t>
            </a:r>
            <a:r>
              <a:rPr lang="en-US" sz="2400" baseline="30000" dirty="0"/>
              <a:t>c</a:t>
            </a:r>
            <a:endParaRPr lang="en-US" sz="2400" dirty="0"/>
          </a:p>
          <a:p>
            <a:pPr marL="457200" indent="-457200">
              <a:buFont typeface="+mj-lt"/>
              <a:buAutoNum type="arabicPeriod"/>
            </a:pPr>
            <a:r>
              <a:rPr lang="en-US" sz="2400" dirty="0"/>
              <a:t>Computer software and mask works.</a:t>
            </a:r>
            <a:r>
              <a:rPr lang="en-US" sz="2400" baseline="30000" dirty="0"/>
              <a:t>c</a:t>
            </a:r>
            <a:endParaRPr lang="en-US" sz="2400" dirty="0"/>
          </a:p>
          <a:p>
            <a:pPr marL="457200" indent="-457200">
              <a:buFont typeface="+mj-lt"/>
              <a:buAutoNum type="arabicPeriod"/>
            </a:pPr>
            <a:r>
              <a:rPr lang="en-US" sz="2400" dirty="0"/>
              <a:t>Unpatented </a:t>
            </a:r>
            <a:r>
              <a:rPr lang="en-US" sz="2400" dirty="0" err="1"/>
              <a:t>technology.</a:t>
            </a:r>
            <a:r>
              <a:rPr lang="en-US" sz="2400" baseline="30000" dirty="0" err="1"/>
              <a:t>s</a:t>
            </a:r>
            <a:endParaRPr lang="en-US" sz="2400" baseline="30000" dirty="0"/>
          </a:p>
          <a:p>
            <a:pPr marL="457200" indent="-457200">
              <a:buFont typeface="+mj-lt"/>
              <a:buAutoNum type="arabicPeriod" startAt="4"/>
            </a:pPr>
            <a:r>
              <a:rPr lang="en-US" sz="2400" dirty="0"/>
              <a:t>Databases including title </a:t>
            </a:r>
            <a:r>
              <a:rPr lang="en-US" sz="2400" dirty="0" err="1"/>
              <a:t>plants.</a:t>
            </a:r>
            <a:r>
              <a:rPr lang="en-US" sz="2400" baseline="30000" dirty="0" err="1"/>
              <a:t>s</a:t>
            </a:r>
            <a:endParaRPr lang="en-US" sz="2400" dirty="0"/>
          </a:p>
          <a:p>
            <a:pPr marL="457200" indent="-457200">
              <a:buFont typeface="+mj-lt"/>
              <a:buAutoNum type="arabicPeriod" startAt="4"/>
            </a:pPr>
            <a:r>
              <a:rPr lang="en-US" sz="2400" dirty="0"/>
              <a:t>Trade secrets, including secret formulas, processes, and </a:t>
            </a:r>
            <a:r>
              <a:rPr lang="en-US" sz="2400" dirty="0" err="1"/>
              <a:t>recipes.</a:t>
            </a:r>
            <a:r>
              <a:rPr lang="en-US" sz="2400" baseline="30000" dirty="0" err="1"/>
              <a:t>c</a:t>
            </a:r>
            <a:endParaRPr lang="en-US" sz="2400" baseline="30000" dirty="0"/>
          </a:p>
          <a:p>
            <a:pPr marL="0" indent="0">
              <a:buNone/>
            </a:pPr>
            <a:r>
              <a:rPr lang="en-US" sz="2400" baseline="30000" dirty="0"/>
              <a:t>*</a:t>
            </a:r>
            <a:r>
              <a:rPr lang="en-US" sz="2400" dirty="0"/>
              <a:t> The intangible assets designated by the symbol (c) also could meet the separability criterion. However, separability is not a necessary condition for an asset to meet the contractual-legal criterion. </a:t>
            </a:r>
          </a:p>
        </p:txBody>
      </p:sp>
    </p:spTree>
    <p:extLst>
      <p:ext uri="{BB962C8B-B14F-4D97-AF65-F5344CB8AC3E}">
        <p14:creationId xmlns:p14="http://schemas.microsoft.com/office/powerpoint/2010/main" val="346453021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Acquisition-Date Fair-Value Allocations—Additional Issues</a:t>
            </a:r>
          </a:p>
        </p:txBody>
      </p:sp>
      <p:sp>
        <p:nvSpPr>
          <p:cNvPr id="8" name="Content Placeholder 7"/>
          <p:cNvSpPr>
            <a:spLocks noGrp="1"/>
          </p:cNvSpPr>
          <p:nvPr>
            <p:ph sz="quarter" idx="10"/>
          </p:nvPr>
        </p:nvSpPr>
        <p:spPr>
          <a:xfrm>
            <a:off x="304800" y="1600200"/>
            <a:ext cx="8534400" cy="4648200"/>
          </a:xfrm>
        </p:spPr>
        <p:txBody>
          <a:bodyPr>
            <a:normAutofit/>
          </a:bodyPr>
          <a:lstStyle/>
          <a:p>
            <a:pPr marL="457200" indent="-457200">
              <a:spcBef>
                <a:spcPts val="600"/>
              </a:spcBef>
              <a:buSzPct val="100000"/>
            </a:pPr>
            <a:r>
              <a:rPr lang="en-US" sz="2400" dirty="0">
                <a:cs typeface="Times New Roman" pitchFamily="18" charset="0"/>
              </a:rPr>
              <a:t>Preexisting goodwill recorded in the acquired company’s accounts is ignored in the acquisition-date fair value.</a:t>
            </a:r>
            <a:r>
              <a:rPr lang="en-US" sz="2400" dirty="0"/>
              <a:t> Goodwill is recognized only if excess remains after recognizing fair values of net identified assets.</a:t>
            </a:r>
          </a:p>
          <a:p>
            <a:pPr marL="457200" indent="-457200">
              <a:spcBef>
                <a:spcPts val="600"/>
              </a:spcBef>
            </a:pPr>
            <a:r>
              <a:rPr lang="en-US" sz="2400" dirty="0"/>
              <a:t>Acquired IPR&amp;D (acquired businesses to in-process research and development) is measured at acquisition-date fair value, recognized as an asset, and tested for impairment. It is not amortized until its useful life is determined to be no longer indefinite.</a:t>
            </a:r>
          </a:p>
        </p:txBody>
      </p:sp>
    </p:spTree>
    <p:extLst>
      <p:ext uri="{BB962C8B-B14F-4D97-AF65-F5344CB8AC3E}">
        <p14:creationId xmlns:p14="http://schemas.microsoft.com/office/powerpoint/2010/main" val="160366950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Convergence between U.S. and International Accounting Standards</a:t>
            </a:r>
          </a:p>
        </p:txBody>
      </p:sp>
      <p:sp>
        <p:nvSpPr>
          <p:cNvPr id="3" name="Content Placeholder 2"/>
          <p:cNvSpPr>
            <a:spLocks noGrp="1"/>
          </p:cNvSpPr>
          <p:nvPr>
            <p:ph sz="quarter" idx="10"/>
          </p:nvPr>
        </p:nvSpPr>
        <p:spPr>
          <a:xfrm>
            <a:off x="304800" y="1600200"/>
            <a:ext cx="8458200" cy="4724400"/>
          </a:xfrm>
        </p:spPr>
        <p:txBody>
          <a:bodyPr>
            <a:noAutofit/>
          </a:bodyPr>
          <a:lstStyle/>
          <a:p>
            <a:pPr marL="457200" indent="-457200">
              <a:spcBef>
                <a:spcPts val="600"/>
              </a:spcBef>
              <a:buSzPct val="100000"/>
            </a:pPr>
            <a:r>
              <a:rPr lang="en-US" sz="2400" dirty="0"/>
              <a:t>FASB Project Updates: </a:t>
            </a:r>
            <a:r>
              <a:rPr lang="en-US" sz="2400" i="1" dirty="0"/>
              <a:t>Business Combinations: Applying the Acquisition Method—Joint Project of the IASB and FASB</a:t>
            </a:r>
            <a:r>
              <a:rPr lang="en-US" sz="2400" dirty="0"/>
              <a:t>: October 25, 2007) goal was to develop a standard with a common set of principles and guidance.</a:t>
            </a:r>
          </a:p>
          <a:p>
            <a:pPr marL="457200" indent="-457200">
              <a:spcBef>
                <a:spcPts val="600"/>
              </a:spcBef>
              <a:buSzPct val="100000"/>
            </a:pPr>
            <a:r>
              <a:rPr lang="en-US" sz="2400" dirty="0"/>
              <a:t>IASB International Financial Reporting Standard 3 (</a:t>
            </a:r>
            <a:r>
              <a:rPr lang="en-US" sz="2400" i="1" dirty="0"/>
              <a:t>IFRS 3) </a:t>
            </a:r>
            <a:r>
              <a:rPr lang="en-US" sz="2400" dirty="0"/>
              <a:t>Revised and FASB ASC Topics 805, “Business Combinations,” and 810, “Consolidation,” effectively converged accounting for business combinations.</a:t>
            </a:r>
          </a:p>
        </p:txBody>
      </p:sp>
    </p:spTree>
    <p:extLst>
      <p:ext uri="{BB962C8B-B14F-4D97-AF65-F5344CB8AC3E}">
        <p14:creationId xmlns:p14="http://schemas.microsoft.com/office/powerpoint/2010/main" val="128430497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Learning Objective 2-9</a:t>
            </a:r>
          </a:p>
        </p:txBody>
      </p:sp>
      <p:sp>
        <p:nvSpPr>
          <p:cNvPr id="5" name="Content Placeholder 4"/>
          <p:cNvSpPr>
            <a:spLocks noGrp="1"/>
          </p:cNvSpPr>
          <p:nvPr>
            <p:ph sz="quarter" idx="10"/>
          </p:nvPr>
        </p:nvSpPr>
        <p:spPr>
          <a:xfrm>
            <a:off x="304800" y="1600200"/>
            <a:ext cx="8534400" cy="4724400"/>
          </a:xfrm>
        </p:spPr>
        <p:txBody>
          <a:bodyPr>
            <a:normAutofit/>
          </a:bodyPr>
          <a:lstStyle/>
          <a:p>
            <a:pPr marL="0" indent="0">
              <a:buNone/>
            </a:pPr>
            <a:r>
              <a:rPr lang="en-US" sz="2800" dirty="0"/>
              <a:t>Appendix 2A: Identify the general characteristics of the legacy purchase and pooling of interest methods of accounting for past business combinations. Understand the effects that persist today in financial statements from the use of these legacy methods.</a:t>
            </a:r>
          </a:p>
        </p:txBody>
      </p:sp>
    </p:spTree>
    <p:extLst>
      <p:ext uri="{BB962C8B-B14F-4D97-AF65-F5344CB8AC3E}">
        <p14:creationId xmlns:p14="http://schemas.microsoft.com/office/powerpoint/2010/main" val="19480890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a:t>Appendix A: Legacy Methods of Accounting for Business Combinations</a:t>
            </a:r>
          </a:p>
        </p:txBody>
      </p:sp>
      <p:sp>
        <p:nvSpPr>
          <p:cNvPr id="4" name="Content Placeholder 3"/>
          <p:cNvSpPr>
            <a:spLocks noGrp="1"/>
          </p:cNvSpPr>
          <p:nvPr>
            <p:ph sz="quarter" idx="10"/>
          </p:nvPr>
        </p:nvSpPr>
        <p:spPr>
          <a:xfrm>
            <a:off x="304800" y="1600200"/>
            <a:ext cx="8458200" cy="4724400"/>
          </a:xfrm>
        </p:spPr>
        <p:txBody>
          <a:bodyPr>
            <a:normAutofit/>
          </a:bodyPr>
          <a:lstStyle/>
          <a:p>
            <a:pPr marL="457200" indent="-457200">
              <a:lnSpc>
                <a:spcPct val="90000"/>
              </a:lnSpc>
            </a:pPr>
            <a:r>
              <a:rPr lang="en-US" sz="2800" dirty="0"/>
              <a:t>Since the ACQUISITION METHOD is applied to business combinations occurring in 2009 and after, the two prior methods are still in use.</a:t>
            </a:r>
          </a:p>
          <a:p>
            <a:pPr marL="914400" indent="-457200">
              <a:spcBef>
                <a:spcPts val="600"/>
              </a:spcBef>
              <a:buClr>
                <a:srgbClr val="00005C"/>
              </a:buClr>
              <a:buSzPct val="100000"/>
              <a:buFont typeface="Verdana" panose="020B0604030504040204" pitchFamily="34" charset="0"/>
              <a:buChar char="–"/>
            </a:pPr>
            <a:r>
              <a:rPr lang="en-US" sz="2600" dirty="0"/>
              <a:t>2002 to 2008: Purchase Method</a:t>
            </a:r>
          </a:p>
          <a:p>
            <a:pPr marL="914400" indent="-457200">
              <a:spcBef>
                <a:spcPts val="600"/>
              </a:spcBef>
              <a:buClr>
                <a:srgbClr val="00005C"/>
              </a:buClr>
              <a:buSzPct val="100000"/>
              <a:buFont typeface="Verdana" panose="020B0604030504040204" pitchFamily="34" charset="0"/>
              <a:buChar char="–"/>
            </a:pPr>
            <a:r>
              <a:rPr lang="en-US" sz="2600" dirty="0"/>
              <a:t>Prior to 2002: Purchase Method or Pooling of Interests Method </a:t>
            </a:r>
          </a:p>
        </p:txBody>
      </p:sp>
    </p:spTree>
    <p:extLst>
      <p:ext uri="{BB962C8B-B14F-4D97-AF65-F5344CB8AC3E}">
        <p14:creationId xmlns:p14="http://schemas.microsoft.com/office/powerpoint/2010/main" val="4094244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3600" dirty="0"/>
              <a:t>Learning Objective 2-2</a:t>
            </a:r>
          </a:p>
        </p:txBody>
      </p:sp>
      <p:sp>
        <p:nvSpPr>
          <p:cNvPr id="9" name="Content Placeholder 8"/>
          <p:cNvSpPr>
            <a:spLocks noGrp="1"/>
          </p:cNvSpPr>
          <p:nvPr>
            <p:ph sz="quarter" idx="10"/>
          </p:nvPr>
        </p:nvSpPr>
        <p:spPr>
          <a:xfrm>
            <a:off x="304800" y="1600200"/>
            <a:ext cx="8534400" cy="4724400"/>
          </a:xfrm>
        </p:spPr>
        <p:txBody>
          <a:bodyPr>
            <a:normAutofit/>
          </a:bodyPr>
          <a:lstStyle/>
          <a:p>
            <a:pPr marL="0" indent="0">
              <a:buNone/>
            </a:pPr>
            <a:r>
              <a:rPr lang="en-US" sz="2800" dirty="0"/>
              <a:t>Recognize when consolidation of financial information into a single set of statements is necessary.</a:t>
            </a:r>
          </a:p>
        </p:txBody>
      </p:sp>
    </p:spTree>
    <p:extLst>
      <p:ext uri="{BB962C8B-B14F-4D97-AF65-F5344CB8AC3E}">
        <p14:creationId xmlns:p14="http://schemas.microsoft.com/office/powerpoint/2010/main" val="85501109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Purchase Method: An Application of the Cost Principle</a:t>
            </a:r>
          </a:p>
        </p:txBody>
      </p:sp>
      <p:sp>
        <p:nvSpPr>
          <p:cNvPr id="3" name="Content Placeholder 2"/>
          <p:cNvSpPr>
            <a:spLocks noGrp="1"/>
          </p:cNvSpPr>
          <p:nvPr>
            <p:ph sz="quarter" idx="10"/>
          </p:nvPr>
        </p:nvSpPr>
        <p:spPr>
          <a:xfrm>
            <a:off x="152400" y="1600200"/>
            <a:ext cx="8763000" cy="4724400"/>
          </a:xfrm>
        </p:spPr>
        <p:txBody>
          <a:bodyPr>
            <a:normAutofit/>
          </a:bodyPr>
          <a:lstStyle/>
          <a:p>
            <a:pPr marL="457200" indent="-457200"/>
            <a:r>
              <a:rPr lang="en-US" sz="2800" dirty="0"/>
              <a:t>How the cost-based purchase method differs from the fair-value-based acquisition method:</a:t>
            </a:r>
          </a:p>
          <a:p>
            <a:pPr marL="919163" indent="-461963">
              <a:spcBef>
                <a:spcPts val="600"/>
              </a:spcBef>
              <a:buSzPct val="100000"/>
              <a:buFont typeface="Verdana" panose="020B0604030504040204" pitchFamily="34" charset="0"/>
              <a:buChar char="–"/>
            </a:pPr>
            <a:r>
              <a:rPr lang="en-US" sz="2600" dirty="0"/>
              <a:t>Acquisition date allocations (including bargain purchases).</a:t>
            </a:r>
          </a:p>
          <a:p>
            <a:pPr marL="919163" indent="-461963">
              <a:spcBef>
                <a:spcPts val="600"/>
              </a:spcBef>
              <a:buSzPct val="100000"/>
              <a:buFont typeface="Verdana" panose="020B0604030504040204" pitchFamily="34" charset="0"/>
              <a:buChar char="–"/>
            </a:pPr>
            <a:r>
              <a:rPr lang="en-US" sz="2600" dirty="0"/>
              <a:t>Direct combination costs.</a:t>
            </a:r>
          </a:p>
          <a:p>
            <a:pPr marL="919163" indent="-461963">
              <a:spcBef>
                <a:spcPts val="600"/>
              </a:spcBef>
              <a:buSzPct val="100000"/>
              <a:buFont typeface="Verdana" panose="020B0604030504040204" pitchFamily="34" charset="0"/>
              <a:buChar char="–"/>
            </a:pPr>
            <a:r>
              <a:rPr lang="en-US" sz="2600" dirty="0"/>
              <a:t>Contingent consideration.</a:t>
            </a:r>
          </a:p>
          <a:p>
            <a:pPr marL="919163" indent="-461963">
              <a:spcBef>
                <a:spcPts val="600"/>
              </a:spcBef>
              <a:buSzPct val="100000"/>
              <a:buFont typeface="Verdana" panose="020B0604030504040204" pitchFamily="34" charset="0"/>
              <a:buChar char="–"/>
              <a:defRPr/>
            </a:pPr>
            <a:r>
              <a:rPr lang="en-US" sz="2600" dirty="0"/>
              <a:t>In-process R&amp;D.</a:t>
            </a:r>
          </a:p>
        </p:txBody>
      </p:sp>
    </p:spTree>
    <p:extLst>
      <p:ext uri="{BB962C8B-B14F-4D97-AF65-F5344CB8AC3E}">
        <p14:creationId xmlns:p14="http://schemas.microsoft.com/office/powerpoint/2010/main" val="34715279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a:t>Purchase-Date Cost Allocations (Including Bargain Purchases) (1 of 2)</a:t>
            </a:r>
          </a:p>
        </p:txBody>
      </p:sp>
      <p:sp>
        <p:nvSpPr>
          <p:cNvPr id="3" name="Content Placeholder 2"/>
          <p:cNvSpPr>
            <a:spLocks noGrp="1"/>
          </p:cNvSpPr>
          <p:nvPr>
            <p:ph sz="quarter" idx="10"/>
          </p:nvPr>
        </p:nvSpPr>
        <p:spPr>
          <a:xfrm>
            <a:off x="381000" y="1524000"/>
            <a:ext cx="8382000" cy="4800600"/>
          </a:xfrm>
        </p:spPr>
        <p:txBody>
          <a:bodyPr>
            <a:normAutofit/>
          </a:bodyPr>
          <a:lstStyle/>
          <a:p>
            <a:pPr marL="457200" indent="-457200">
              <a:spcBef>
                <a:spcPts val="600"/>
              </a:spcBef>
              <a:buSzPct val="100000"/>
            </a:pPr>
            <a:r>
              <a:rPr lang="en-US" sz="2400" dirty="0"/>
              <a:t>The purchase method based its cost allocations on the combination-date fair values of the acquired assets and liabilities.</a:t>
            </a:r>
          </a:p>
          <a:p>
            <a:pPr marL="457200" indent="-457200">
              <a:spcBef>
                <a:spcPts val="600"/>
              </a:spcBef>
              <a:buSzPct val="100000"/>
            </a:pPr>
            <a:r>
              <a:rPr lang="en-US" sz="2400" dirty="0"/>
              <a:t>Excess of cost over the sum of the net identified asset fair values was attributed to goodwill.</a:t>
            </a:r>
          </a:p>
          <a:p>
            <a:pPr marL="457200" indent="-457200">
              <a:spcBef>
                <a:spcPts val="600"/>
              </a:spcBef>
              <a:buSzPct val="100000"/>
            </a:pPr>
            <a:r>
              <a:rPr lang="en-US" sz="2400" dirty="0"/>
              <a:t>A bargain purchase occurred when the sum of the individual fair values of the acquired net assets exceeded the purchase cost. </a:t>
            </a:r>
          </a:p>
          <a:p>
            <a:pPr marL="457200" indent="-457200">
              <a:spcBef>
                <a:spcPts val="600"/>
              </a:spcBef>
              <a:buSzPct val="100000"/>
            </a:pPr>
            <a:r>
              <a:rPr lang="en-US" sz="2400" dirty="0"/>
              <a:t>To record a bargain purchase at cost, however, the purchase method required that certain long-term assets be recorded at amounts below their assessed fair values.</a:t>
            </a:r>
          </a:p>
        </p:txBody>
      </p:sp>
    </p:spTree>
    <p:extLst>
      <p:ext uri="{BB962C8B-B14F-4D97-AF65-F5344CB8AC3E}">
        <p14:creationId xmlns:p14="http://schemas.microsoft.com/office/powerpoint/2010/main" val="37170270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t>Purchase-Date Cost Allocations (Including Bargain Purchases) (2 of 2)</a:t>
            </a:r>
          </a:p>
        </p:txBody>
      </p:sp>
      <p:sp>
        <p:nvSpPr>
          <p:cNvPr id="3" name="Content Placeholder 2"/>
          <p:cNvSpPr>
            <a:spLocks noGrp="1"/>
          </p:cNvSpPr>
          <p:nvPr>
            <p:ph sz="quarter" idx="10"/>
          </p:nvPr>
        </p:nvSpPr>
        <p:spPr>
          <a:xfrm>
            <a:off x="381000" y="1600200"/>
            <a:ext cx="8382000" cy="4724400"/>
          </a:xfrm>
        </p:spPr>
        <p:txBody>
          <a:bodyPr>
            <a:normAutofit/>
          </a:bodyPr>
          <a:lstStyle/>
          <a:p>
            <a:pPr marL="457200" indent="-457200">
              <a:spcBef>
                <a:spcPts val="600"/>
              </a:spcBef>
              <a:buSzPct val="100000"/>
            </a:pPr>
            <a:r>
              <a:rPr lang="en-US" sz="2600" dirty="0"/>
              <a:t>Acquirer measures and recognizes fair values of each of the assets acquired and liabilities assumed at the date of combination, regardless of consideration transferred. Therefore: </a:t>
            </a:r>
          </a:p>
          <a:p>
            <a:pPr marL="914400" lvl="2" indent="-452438">
              <a:spcBef>
                <a:spcPts val="600"/>
              </a:spcBef>
              <a:buSzPct val="100000"/>
              <a:buFont typeface="Verdana" panose="020B0604030504040204" pitchFamily="34" charset="0"/>
              <a:buChar char="–"/>
              <a:tabLst>
                <a:tab pos="850900" algn="l"/>
              </a:tabLst>
            </a:pPr>
            <a:r>
              <a:rPr lang="en-US" dirty="0"/>
              <a:t>No assets are recorded at amounts below their assessed fair values, as is the case with bargain purchases accounted for by the purchase method.</a:t>
            </a:r>
          </a:p>
          <a:p>
            <a:pPr marL="914400" lvl="2" indent="-452438">
              <a:spcBef>
                <a:spcPts val="600"/>
              </a:spcBef>
              <a:buSzPct val="100000"/>
              <a:buFont typeface="Verdana" panose="020B0604030504040204" pitchFamily="34" charset="0"/>
              <a:buChar char="–"/>
              <a:tabLst>
                <a:tab pos="850900" algn="l"/>
              </a:tabLst>
            </a:pPr>
            <a:r>
              <a:rPr lang="en-US" dirty="0"/>
              <a:t>A gain on bargain purchase is recognized at the acquisition date.</a:t>
            </a:r>
          </a:p>
        </p:txBody>
      </p:sp>
    </p:spTree>
    <p:extLst>
      <p:ext uri="{BB962C8B-B14F-4D97-AF65-F5344CB8AC3E}">
        <p14:creationId xmlns:p14="http://schemas.microsoft.com/office/powerpoint/2010/main" val="167859585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Direct Combination Costs and Contingent Consideration</a:t>
            </a:r>
          </a:p>
        </p:txBody>
      </p:sp>
      <p:sp>
        <p:nvSpPr>
          <p:cNvPr id="3" name="Content Placeholder 2"/>
          <p:cNvSpPr>
            <a:spLocks noGrp="1"/>
          </p:cNvSpPr>
          <p:nvPr>
            <p:ph sz="quarter" idx="10"/>
          </p:nvPr>
        </p:nvSpPr>
        <p:spPr>
          <a:xfrm>
            <a:off x="304800" y="1600200"/>
            <a:ext cx="8458200" cy="4724400"/>
          </a:xfrm>
        </p:spPr>
        <p:txBody>
          <a:bodyPr>
            <a:noAutofit/>
          </a:bodyPr>
          <a:lstStyle/>
          <a:p>
            <a:pPr marL="457200" indent="-457200">
              <a:spcBef>
                <a:spcPts val="600"/>
              </a:spcBef>
              <a:buSzPct val="100000"/>
            </a:pPr>
            <a:r>
              <a:rPr lang="en-US" sz="2400" dirty="0"/>
              <a:t>Under the purchase method, the investment cost basis included direct combination costs for professional services to assist in various phases of the transaction.</a:t>
            </a:r>
          </a:p>
          <a:p>
            <a:pPr marL="457200" indent="-457200">
              <a:spcBef>
                <a:spcPts val="600"/>
              </a:spcBef>
              <a:buSzPct val="100000"/>
            </a:pPr>
            <a:r>
              <a:rPr lang="en-US" sz="2400" dirty="0"/>
              <a:t>Contingent consideration obligations arising from agreements to provide additional payments to former owners if they meet specified future performance measures are accounted for as post combination adjustments to the purchase cost (or stockholders’ equity if the parent’s equity share value is involved) upon resolution of the contingency.</a:t>
            </a:r>
          </a:p>
        </p:txBody>
      </p:sp>
    </p:spTree>
    <p:extLst>
      <p:ext uri="{BB962C8B-B14F-4D97-AF65-F5344CB8AC3E}">
        <p14:creationId xmlns:p14="http://schemas.microsoft.com/office/powerpoint/2010/main" val="370552394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In-Process Research and Development </a:t>
            </a:r>
          </a:p>
        </p:txBody>
      </p:sp>
      <p:sp>
        <p:nvSpPr>
          <p:cNvPr id="3" name="Content Placeholder 2"/>
          <p:cNvSpPr>
            <a:spLocks noGrp="1"/>
          </p:cNvSpPr>
          <p:nvPr>
            <p:ph sz="quarter" idx="10"/>
          </p:nvPr>
        </p:nvSpPr>
        <p:spPr>
          <a:xfrm>
            <a:off x="304800" y="1600200"/>
            <a:ext cx="8534400" cy="4724400"/>
          </a:xfrm>
        </p:spPr>
        <p:txBody>
          <a:bodyPr>
            <a:normAutofit/>
          </a:bodyPr>
          <a:lstStyle/>
          <a:p>
            <a:pPr marL="457200" indent="-457200">
              <a:spcBef>
                <a:spcPts val="600"/>
              </a:spcBef>
              <a:buSzPct val="100000"/>
            </a:pPr>
            <a:r>
              <a:rPr lang="en-US" sz="2600" dirty="0"/>
              <a:t>Under the purchase method, financial reporting standards required immediate expensing of acquired IPR&amp;D if the project had not yet reached technological feasibility and the assets had no future alternative uses.</a:t>
            </a:r>
          </a:p>
          <a:p>
            <a:pPr marL="457200" indent="-457200">
              <a:spcBef>
                <a:spcPts val="600"/>
              </a:spcBef>
              <a:buSzPct val="100000"/>
            </a:pPr>
            <a:r>
              <a:rPr lang="en-US" sz="2600" dirty="0"/>
              <a:t>Expensing acquired IPR&amp;D was consistent with the accounting treatment for a firm’s ongoing research and development costs. </a:t>
            </a:r>
          </a:p>
        </p:txBody>
      </p:sp>
    </p:spTree>
    <p:extLst>
      <p:ext uri="{BB962C8B-B14F-4D97-AF65-F5344CB8AC3E}">
        <p14:creationId xmlns:p14="http://schemas.microsoft.com/office/powerpoint/2010/main" val="190414285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The Pooling of Interests Method: Continuity of Previous Ownership</a:t>
            </a:r>
          </a:p>
        </p:txBody>
      </p:sp>
      <p:sp>
        <p:nvSpPr>
          <p:cNvPr id="3" name="Content Placeholder 2"/>
          <p:cNvSpPr>
            <a:spLocks noGrp="1"/>
          </p:cNvSpPr>
          <p:nvPr>
            <p:ph sz="quarter" idx="10"/>
          </p:nvPr>
        </p:nvSpPr>
        <p:spPr>
          <a:xfrm>
            <a:off x="381000" y="1524000"/>
            <a:ext cx="8382000" cy="4800600"/>
          </a:xfrm>
        </p:spPr>
        <p:txBody>
          <a:bodyPr>
            <a:noAutofit/>
          </a:bodyPr>
          <a:lstStyle/>
          <a:p>
            <a:pPr marL="457200" indent="-457200">
              <a:spcBef>
                <a:spcPts val="600"/>
              </a:spcBef>
              <a:buSzPct val="100000"/>
            </a:pPr>
            <a:r>
              <a:rPr lang="en-US" sz="2600" dirty="0"/>
              <a:t>Under the pooling of interests method, owners of separate firms agreed to combine for mutual benefit and continue as owners of a combined firm. </a:t>
            </a:r>
          </a:p>
          <a:p>
            <a:pPr marL="457200" indent="-457200">
              <a:spcBef>
                <a:spcPts val="600"/>
              </a:spcBef>
              <a:buSzPct val="100000"/>
            </a:pPr>
            <a:r>
              <a:rPr lang="en-US" sz="2600" dirty="0"/>
              <a:t>Assets and liabilities were never bought or sold. Owners exchanged ownership shares to become joint owners of the combined firm.</a:t>
            </a:r>
          </a:p>
          <a:p>
            <a:pPr marL="457200" indent="-457200">
              <a:spcBef>
                <a:spcPts val="600"/>
              </a:spcBef>
              <a:buSzPct val="100000"/>
            </a:pPr>
            <a:r>
              <a:rPr lang="en-US" sz="2600" dirty="0"/>
              <a:t>One ownership group did not replace another. The method assured continuity of ownership interests before and after the business combination.</a:t>
            </a:r>
          </a:p>
        </p:txBody>
      </p:sp>
    </p:spTree>
    <p:extLst>
      <p:ext uri="{BB962C8B-B14F-4D97-AF65-F5344CB8AC3E}">
        <p14:creationId xmlns:p14="http://schemas.microsoft.com/office/powerpoint/2010/main" val="220247052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The Pooling of Interests Method Process</a:t>
            </a:r>
          </a:p>
        </p:txBody>
      </p:sp>
      <p:sp>
        <p:nvSpPr>
          <p:cNvPr id="3" name="Content Placeholder 2"/>
          <p:cNvSpPr>
            <a:spLocks noGrp="1"/>
          </p:cNvSpPr>
          <p:nvPr>
            <p:ph sz="quarter" idx="10"/>
          </p:nvPr>
        </p:nvSpPr>
        <p:spPr>
          <a:xfrm>
            <a:off x="381000" y="1600200"/>
            <a:ext cx="8305800" cy="4724400"/>
          </a:xfrm>
        </p:spPr>
        <p:txBody>
          <a:bodyPr>
            <a:normAutofit lnSpcReduction="10000"/>
          </a:bodyPr>
          <a:lstStyle/>
          <a:p>
            <a:pPr marL="457200" indent="-457200">
              <a:spcBef>
                <a:spcPts val="600"/>
              </a:spcBef>
              <a:spcAft>
                <a:spcPts val="600"/>
              </a:spcAft>
              <a:buClr>
                <a:schemeClr val="tx1"/>
              </a:buClr>
            </a:pPr>
            <a:r>
              <a:rPr lang="en-US" sz="2800" dirty="0"/>
              <a:t>Two important steps characterized the pooling of interests method:</a:t>
            </a:r>
          </a:p>
          <a:p>
            <a:pPr marL="909638" indent="-457200">
              <a:spcBef>
                <a:spcPts val="600"/>
              </a:spcBef>
              <a:spcAft>
                <a:spcPts val="0"/>
              </a:spcAft>
              <a:buClr>
                <a:schemeClr val="tx1"/>
              </a:buClr>
              <a:buSzPct val="100000"/>
              <a:buFont typeface="+mj-lt"/>
              <a:buAutoNum type="arabicPeriod"/>
            </a:pPr>
            <a:r>
              <a:rPr lang="en-US" sz="2600" dirty="0"/>
              <a:t>The book values of the assets and liabilities of both companies became the book values reported by the combined entity. </a:t>
            </a:r>
          </a:p>
          <a:p>
            <a:pPr marL="909638" indent="-457200">
              <a:spcBef>
                <a:spcPts val="600"/>
              </a:spcBef>
              <a:spcAft>
                <a:spcPts val="0"/>
              </a:spcAft>
              <a:buClr>
                <a:schemeClr val="tx1"/>
              </a:buClr>
              <a:buSzPct val="100000"/>
              <a:buFont typeface="+mj-lt"/>
              <a:buAutoNum type="arabicPeriod"/>
            </a:pPr>
            <a:r>
              <a:rPr lang="en-US" sz="2600" dirty="0"/>
              <a:t>The revenue and expense accounts were combined retrospectively as well as prospectively. The idea of continuity of ownership gave support for the recognition of income accruing to the owners both before and after the combination.</a:t>
            </a:r>
          </a:p>
        </p:txBody>
      </p:sp>
    </p:spTree>
    <p:extLst>
      <p:ext uri="{BB962C8B-B14F-4D97-AF65-F5344CB8AC3E}">
        <p14:creationId xmlns:p14="http://schemas.microsoft.com/office/powerpoint/2010/main" val="285498832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Pooling of Interests Review</a:t>
            </a:r>
          </a:p>
        </p:txBody>
      </p:sp>
      <p:sp>
        <p:nvSpPr>
          <p:cNvPr id="3" name="Content Placeholder 2"/>
          <p:cNvSpPr>
            <a:spLocks noGrp="1"/>
          </p:cNvSpPr>
          <p:nvPr>
            <p:ph sz="quarter" idx="10"/>
          </p:nvPr>
        </p:nvSpPr>
        <p:spPr>
          <a:xfrm>
            <a:off x="304800" y="1600200"/>
            <a:ext cx="8534400" cy="4724400"/>
          </a:xfrm>
        </p:spPr>
        <p:txBody>
          <a:bodyPr>
            <a:normAutofit/>
          </a:bodyPr>
          <a:lstStyle/>
          <a:p>
            <a:pPr marL="457200" indent="-457200">
              <a:spcBef>
                <a:spcPts val="600"/>
              </a:spcBef>
              <a:buSzPct val="100000"/>
            </a:pPr>
            <a:r>
              <a:rPr lang="en-US" sz="2400" dirty="0"/>
              <a:t>Reported income was typically higher than under the purchase accounting method. </a:t>
            </a:r>
          </a:p>
          <a:p>
            <a:pPr marL="457200" indent="-457200">
              <a:spcBef>
                <a:spcPts val="600"/>
              </a:spcBef>
              <a:buSzPct val="100000"/>
            </a:pPr>
            <a:r>
              <a:rPr lang="en-US" sz="2400" dirty="0"/>
              <a:t>There was less depreciation and amortization expense due to the smaller asset bases. </a:t>
            </a:r>
          </a:p>
          <a:p>
            <a:pPr marL="457200" indent="-457200">
              <a:spcBef>
                <a:spcPts val="600"/>
              </a:spcBef>
              <a:buSzPct val="100000"/>
            </a:pPr>
            <a:r>
              <a:rPr lang="en-US" sz="2400" dirty="0"/>
              <a:t>Prior to 2002, both the purchase and pooling of interest methods were allowed. </a:t>
            </a:r>
          </a:p>
          <a:p>
            <a:pPr marL="457200" indent="-457200">
              <a:spcBef>
                <a:spcPts val="600"/>
              </a:spcBef>
              <a:buSzPct val="100000"/>
            </a:pPr>
            <a:r>
              <a:rPr lang="en-US" sz="2400" dirty="0"/>
              <a:t>New standards set strict criteria for use of the pooling method. </a:t>
            </a:r>
          </a:p>
          <a:p>
            <a:pPr marL="457200" indent="-457200">
              <a:spcBef>
                <a:spcPts val="600"/>
              </a:spcBef>
              <a:buSzPct val="100000"/>
            </a:pPr>
            <a:r>
              <a:rPr lang="en-US" sz="2400" dirty="0"/>
              <a:t>If business combinations failed to meet the criteria, they had to be accounted for by the purchase method.</a:t>
            </a:r>
          </a:p>
        </p:txBody>
      </p:sp>
    </p:spTree>
    <p:extLst>
      <p:ext uri="{BB962C8B-B14F-4D97-AF65-F5344CB8AC3E}">
        <p14:creationId xmlns:p14="http://schemas.microsoft.com/office/powerpoint/2010/main" val="146636865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Pooling of Interests Criteria</a:t>
            </a:r>
          </a:p>
        </p:txBody>
      </p:sp>
      <p:sp>
        <p:nvSpPr>
          <p:cNvPr id="3" name="Content Placeholder 2"/>
          <p:cNvSpPr>
            <a:spLocks noGrp="1"/>
          </p:cNvSpPr>
          <p:nvPr>
            <p:ph sz="quarter" idx="10"/>
          </p:nvPr>
        </p:nvSpPr>
        <p:spPr>
          <a:xfrm>
            <a:off x="304800" y="1600200"/>
            <a:ext cx="8458200" cy="4800600"/>
          </a:xfrm>
        </p:spPr>
        <p:txBody>
          <a:bodyPr>
            <a:noAutofit/>
          </a:bodyPr>
          <a:lstStyle/>
          <a:p>
            <a:pPr marL="457200" indent="-457200">
              <a:spcBef>
                <a:spcPts val="400"/>
              </a:spcBef>
            </a:pPr>
            <a:r>
              <a:rPr lang="en-US" sz="2400" dirty="0"/>
              <a:t>Objectives of the criteria: </a:t>
            </a:r>
          </a:p>
          <a:p>
            <a:pPr marL="911225" indent="-457200">
              <a:spcBef>
                <a:spcPts val="400"/>
              </a:spcBef>
              <a:buSzPct val="100000"/>
              <a:buFont typeface="+mj-lt"/>
              <a:buAutoNum type="arabicPeriod"/>
            </a:pPr>
            <a:r>
              <a:rPr lang="en-US" sz="2200" dirty="0"/>
              <a:t>To ensure complete fusion of the two organizations, one company had to obtain substantially all (90 percent or more) of the voting stock of the other. </a:t>
            </a:r>
          </a:p>
          <a:p>
            <a:pPr marL="911225" indent="-457200">
              <a:spcBef>
                <a:spcPts val="400"/>
              </a:spcBef>
              <a:buSzPct val="100000"/>
              <a:buFont typeface="+mj-lt"/>
              <a:buAutoNum type="arabicPeriod"/>
            </a:pPr>
            <a:r>
              <a:rPr lang="en-US" sz="2200" dirty="0"/>
              <a:t>To prevent purchase combinations from being disguised as poolings. </a:t>
            </a:r>
          </a:p>
          <a:p>
            <a:pPr marL="457200" indent="-457200">
              <a:spcBef>
                <a:spcPts val="400"/>
              </a:spcBef>
            </a:pPr>
            <a:r>
              <a:rPr lang="en-US" sz="2400" dirty="0"/>
              <a:t>Past experience had shown that combination transactions were frequently manipulated so that they would qualify for pooling of interests treatment (usually to increase reported earnings). A number of qualifying criteria for pooling of interests treatment were designed to stop this practice.</a:t>
            </a:r>
          </a:p>
        </p:txBody>
      </p:sp>
    </p:spTree>
    <p:extLst>
      <p:ext uri="{BB962C8B-B14F-4D97-AF65-F5344CB8AC3E}">
        <p14:creationId xmlns:p14="http://schemas.microsoft.com/office/powerpoint/2010/main" val="384406982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Characteristics of the Purchase Method</a:t>
            </a:r>
          </a:p>
        </p:txBody>
      </p:sp>
      <p:sp>
        <p:nvSpPr>
          <p:cNvPr id="3" name="Content Placeholder 2"/>
          <p:cNvSpPr>
            <a:spLocks noGrp="1"/>
          </p:cNvSpPr>
          <p:nvPr>
            <p:ph sz="quarter" idx="10"/>
          </p:nvPr>
        </p:nvSpPr>
        <p:spPr>
          <a:xfrm>
            <a:off x="304800" y="1600200"/>
            <a:ext cx="8763000" cy="4724400"/>
          </a:xfrm>
        </p:spPr>
        <p:txBody>
          <a:bodyPr>
            <a:normAutofit fontScale="85000" lnSpcReduction="20000"/>
          </a:bodyPr>
          <a:lstStyle/>
          <a:p>
            <a:pPr marL="457200" indent="-457200">
              <a:lnSpc>
                <a:spcPct val="120000"/>
              </a:lnSpc>
            </a:pPr>
            <a:r>
              <a:rPr lang="en-US" sz="2800" dirty="0"/>
              <a:t>Characteristics of the purchase method: </a:t>
            </a:r>
          </a:p>
          <a:p>
            <a:pPr marL="914400" indent="-457200">
              <a:lnSpc>
                <a:spcPct val="120000"/>
              </a:lnSpc>
              <a:buSzPct val="100000"/>
              <a:buFont typeface="Verdana" panose="020B0604030504040204" pitchFamily="34" charset="0"/>
              <a:buChar char="–"/>
            </a:pPr>
            <a:r>
              <a:rPr lang="en-US" sz="2600" dirty="0"/>
              <a:t>Valuation basis is cost and includes direct combination costs but excludes the contingent consideration. </a:t>
            </a:r>
          </a:p>
          <a:p>
            <a:pPr marL="914400" indent="-457200">
              <a:lnSpc>
                <a:spcPct val="120000"/>
              </a:lnSpc>
              <a:buSzPct val="100000"/>
              <a:buFont typeface="Verdana" panose="020B0604030504040204" pitchFamily="34" charset="0"/>
              <a:buChar char="–"/>
            </a:pPr>
            <a:r>
              <a:rPr lang="en-US" sz="2600" dirty="0"/>
              <a:t>Cost is allocated to the assets acquired and liabilities assumed based on their individual fair values (unless a bargain purchase occurs and then the long-term items may be recorded as amounts less than their fair values). </a:t>
            </a:r>
          </a:p>
          <a:p>
            <a:pPr marL="914400" indent="-457200">
              <a:lnSpc>
                <a:spcPct val="120000"/>
              </a:lnSpc>
              <a:buSzPct val="100000"/>
              <a:buFont typeface="Verdana" panose="020B0604030504040204" pitchFamily="34" charset="0"/>
              <a:buChar char="–"/>
            </a:pPr>
            <a:r>
              <a:rPr lang="en-US" sz="2600" dirty="0"/>
              <a:t>Goodwill is the excess of cost over the fair values of the net assets purchased.</a:t>
            </a:r>
          </a:p>
          <a:p>
            <a:pPr marL="914400" indent="-457200">
              <a:lnSpc>
                <a:spcPct val="120000"/>
              </a:lnSpc>
              <a:buSzPct val="100000"/>
              <a:buFont typeface="Verdana" panose="020B0604030504040204" pitchFamily="34" charset="0"/>
              <a:buChar char="–"/>
            </a:pPr>
            <a:r>
              <a:rPr lang="en-US" sz="2600" dirty="0"/>
              <a:t>Acquired in-process research and development is expensed immediately at the purchase date. </a:t>
            </a:r>
          </a:p>
        </p:txBody>
      </p:sp>
    </p:spTree>
    <p:extLst>
      <p:ext uri="{BB962C8B-B14F-4D97-AF65-F5344CB8AC3E}">
        <p14:creationId xmlns:p14="http://schemas.microsoft.com/office/powerpoint/2010/main" val="709631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1219200"/>
          </a:xfrm>
        </p:spPr>
        <p:txBody>
          <a:bodyPr>
            <a:normAutofit/>
          </a:bodyPr>
          <a:lstStyle/>
          <a:p>
            <a:r>
              <a:rPr lang="en-US" sz="3600" dirty="0"/>
              <a:t>Consolidated Financial Reporting (1 of 2)</a:t>
            </a:r>
          </a:p>
        </p:txBody>
      </p:sp>
      <p:sp>
        <p:nvSpPr>
          <p:cNvPr id="4" name="Content Placeholder 3"/>
          <p:cNvSpPr>
            <a:spLocks noGrp="1"/>
          </p:cNvSpPr>
          <p:nvPr>
            <p:ph sz="quarter" idx="10"/>
          </p:nvPr>
        </p:nvSpPr>
        <p:spPr>
          <a:xfrm>
            <a:off x="304800" y="1600200"/>
            <a:ext cx="8534400" cy="4724400"/>
          </a:xfrm>
        </p:spPr>
        <p:txBody>
          <a:bodyPr>
            <a:noAutofit/>
          </a:bodyPr>
          <a:lstStyle/>
          <a:p>
            <a:pPr marL="457200" lvl="1" indent="-457200">
              <a:spcBef>
                <a:spcPts val="600"/>
              </a:spcBef>
              <a:buClr>
                <a:schemeClr val="tx1"/>
              </a:buClr>
              <a:buSzPct val="100000"/>
              <a:buFont typeface="Arial" panose="020B0604020202020204" pitchFamily="34" charset="0"/>
              <a:buChar char="•"/>
            </a:pPr>
            <a:r>
              <a:rPr lang="en-US" sz="2400" dirty="0"/>
              <a:t>Why consolidate financial information when two or more companies combine to create a single economic entity? According to FASB ASC (810-10-10-1):</a:t>
            </a:r>
          </a:p>
          <a:p>
            <a:pPr marL="914400" indent="-457200">
              <a:spcBef>
                <a:spcPts val="600"/>
              </a:spcBef>
              <a:buSzPct val="100000"/>
              <a:buFont typeface="Verdana" panose="020B0604030504040204" pitchFamily="34" charset="0"/>
              <a:buChar char="–"/>
            </a:pPr>
            <a:r>
              <a:rPr lang="en-US" sz="2200" dirty="0"/>
              <a:t>Consolidated financial statements provide more meaningful information than separate statements.</a:t>
            </a:r>
          </a:p>
          <a:p>
            <a:pPr marL="914400" indent="-457200">
              <a:spcBef>
                <a:spcPts val="600"/>
              </a:spcBef>
              <a:buSzPct val="100000"/>
              <a:buFont typeface="Verdana" panose="020B0604030504040204" pitchFamily="34" charset="0"/>
              <a:buChar char="–"/>
            </a:pPr>
            <a:r>
              <a:rPr lang="en-US" sz="2200" dirty="0"/>
              <a:t>Consolidated financial statements more fairly present the activities of the consolidated companies.</a:t>
            </a:r>
          </a:p>
          <a:p>
            <a:pPr marL="914400" indent="-457200">
              <a:spcBef>
                <a:spcPts val="600"/>
              </a:spcBef>
              <a:buSzPct val="100000"/>
              <a:buFont typeface="Verdana" panose="020B0604030504040204" pitchFamily="34" charset="0"/>
              <a:buChar char="–"/>
            </a:pPr>
            <a:r>
              <a:rPr lang="en-US" sz="2200" dirty="0"/>
              <a:t>Consolidated companies may retain their legal identities as separate corporations.</a:t>
            </a:r>
          </a:p>
        </p:txBody>
      </p:sp>
    </p:spTree>
    <p:extLst>
      <p:ext uri="{BB962C8B-B14F-4D97-AF65-F5344CB8AC3E}">
        <p14:creationId xmlns:p14="http://schemas.microsoft.com/office/powerpoint/2010/main" val="219625951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Characteristics of the Pooling of Interests Method</a:t>
            </a:r>
          </a:p>
        </p:txBody>
      </p:sp>
      <p:sp>
        <p:nvSpPr>
          <p:cNvPr id="3" name="Content Placeholder 2"/>
          <p:cNvSpPr>
            <a:spLocks noGrp="1"/>
          </p:cNvSpPr>
          <p:nvPr>
            <p:ph sz="quarter" idx="10"/>
          </p:nvPr>
        </p:nvSpPr>
        <p:spPr>
          <a:xfrm>
            <a:off x="304800" y="1600200"/>
            <a:ext cx="8534400" cy="4724400"/>
          </a:xfrm>
        </p:spPr>
        <p:txBody>
          <a:bodyPr>
            <a:normAutofit/>
          </a:bodyPr>
          <a:lstStyle/>
          <a:p>
            <a:pPr marL="457200" indent="-457200">
              <a:spcAft>
                <a:spcPts val="600"/>
              </a:spcAft>
            </a:pPr>
            <a:r>
              <a:rPr lang="en-US" sz="2600" dirty="0"/>
              <a:t>Characteristics of the pooling of interests method: </a:t>
            </a:r>
          </a:p>
          <a:p>
            <a:pPr marL="914400" indent="-457200">
              <a:spcBef>
                <a:spcPts val="600"/>
              </a:spcBef>
              <a:buSzPct val="100000"/>
              <a:buFont typeface="Verdana" panose="020B0604030504040204" pitchFamily="34" charset="0"/>
              <a:buChar char="–"/>
            </a:pPr>
            <a:r>
              <a:rPr lang="en-US" sz="2400" dirty="0"/>
              <a:t>Accounting incorporated a continuation of previous book values and ignored fair values exchanged in a business combination. </a:t>
            </a:r>
          </a:p>
          <a:p>
            <a:pPr marL="914400" indent="-457200">
              <a:spcBef>
                <a:spcPts val="600"/>
              </a:spcBef>
              <a:buSzPct val="100000"/>
              <a:buFont typeface="Verdana" panose="020B0604030504040204" pitchFamily="34" charset="0"/>
              <a:buChar char="–"/>
            </a:pPr>
            <a:r>
              <a:rPr lang="en-US" sz="2400" dirty="0"/>
              <a:t>Previously unrecognized (typically internally developed) intangibles continue to be reported at a zero value post combination. </a:t>
            </a:r>
          </a:p>
          <a:p>
            <a:pPr marL="914400" indent="-457200">
              <a:spcBef>
                <a:spcPts val="600"/>
              </a:spcBef>
              <a:buSzPct val="100000"/>
              <a:buFont typeface="Verdana" panose="020B0604030504040204" pitchFamily="34" charset="0"/>
              <a:buChar char="–"/>
            </a:pPr>
            <a:r>
              <a:rPr lang="en-US" sz="2400" dirty="0"/>
              <a:t>Values an acquired firm at its previously recorded book value, so no new amount for goodwill was ever recorded in a pooling.</a:t>
            </a:r>
          </a:p>
        </p:txBody>
      </p:sp>
    </p:spTree>
    <p:extLst>
      <p:ext uri="{BB962C8B-B14F-4D97-AF65-F5344CB8AC3E}">
        <p14:creationId xmlns:p14="http://schemas.microsoft.com/office/powerpoint/2010/main" val="420562402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Characteristics of the Acquisition Method</a:t>
            </a:r>
          </a:p>
        </p:txBody>
      </p:sp>
      <p:sp>
        <p:nvSpPr>
          <p:cNvPr id="3" name="Content Placeholder 2"/>
          <p:cNvSpPr>
            <a:spLocks noGrp="1"/>
          </p:cNvSpPr>
          <p:nvPr>
            <p:ph sz="quarter" idx="10"/>
          </p:nvPr>
        </p:nvSpPr>
        <p:spPr>
          <a:xfrm>
            <a:off x="304800" y="1600200"/>
            <a:ext cx="8534400" cy="4724400"/>
          </a:xfrm>
        </p:spPr>
        <p:txBody>
          <a:bodyPr>
            <a:noAutofit/>
          </a:bodyPr>
          <a:lstStyle/>
          <a:p>
            <a:pPr marL="457200" indent="-457200">
              <a:spcBef>
                <a:spcPts val="300"/>
              </a:spcBef>
              <a:buSzPct val="100000"/>
            </a:pPr>
            <a:r>
              <a:rPr lang="en-US" sz="2400" dirty="0"/>
              <a:t>Characteristics of the acquisition method: </a:t>
            </a:r>
          </a:p>
          <a:p>
            <a:pPr marL="914400" indent="-457200">
              <a:spcBef>
                <a:spcPts val="300"/>
              </a:spcBef>
              <a:buSzPct val="100000"/>
              <a:buFont typeface="Verdana" panose="020B0604030504040204" pitchFamily="34" charset="0"/>
              <a:buChar char="–"/>
            </a:pPr>
            <a:r>
              <a:rPr lang="en-US" sz="2200" dirty="0"/>
              <a:t>Valuation basis is fair value of consideration transferred and includes the contingent consideration but excludes direct combination costs. </a:t>
            </a:r>
          </a:p>
          <a:p>
            <a:pPr marL="914400" indent="-457200">
              <a:spcBef>
                <a:spcPts val="300"/>
              </a:spcBef>
              <a:buSzPct val="100000"/>
              <a:buFont typeface="Verdana" panose="020B0604030504040204" pitchFamily="34" charset="0"/>
              <a:buChar char="–"/>
            </a:pPr>
            <a:r>
              <a:rPr lang="en-US" sz="2200" dirty="0"/>
              <a:t>Assets acquired and liabilities assumed are recorded at their individual fair values. </a:t>
            </a:r>
          </a:p>
          <a:p>
            <a:pPr marL="914400" indent="-457200">
              <a:spcBef>
                <a:spcPts val="300"/>
              </a:spcBef>
              <a:buSzPct val="100000"/>
              <a:buFont typeface="Verdana" panose="020B0604030504040204" pitchFamily="34" charset="0"/>
              <a:buChar char="–"/>
            </a:pPr>
            <a:r>
              <a:rPr lang="en-US" sz="2200" dirty="0"/>
              <a:t>Goodwill is the excess of the consideration transferred over the fair values of the net assets acquired. </a:t>
            </a:r>
          </a:p>
          <a:p>
            <a:pPr marL="914400" indent="-457200">
              <a:spcBef>
                <a:spcPts val="300"/>
              </a:spcBef>
              <a:buSzPct val="100000"/>
              <a:buFont typeface="Verdana" panose="020B0604030504040204" pitchFamily="34" charset="0"/>
              <a:buChar char="–"/>
            </a:pPr>
            <a:r>
              <a:rPr lang="en-US" sz="2200" dirty="0"/>
              <a:t>Acquired in-process research and development is recognized as an asset. </a:t>
            </a:r>
          </a:p>
          <a:p>
            <a:pPr marL="914400" indent="-457200">
              <a:spcBef>
                <a:spcPts val="300"/>
              </a:spcBef>
              <a:buSzPct val="100000"/>
              <a:buFont typeface="Verdana" panose="020B0604030504040204" pitchFamily="34" charset="0"/>
              <a:buChar char="–"/>
            </a:pPr>
            <a:r>
              <a:rPr lang="en-US" sz="2200" dirty="0"/>
              <a:t>Professional service fees to help accomplish the acquisition are expensed.</a:t>
            </a:r>
          </a:p>
        </p:txBody>
      </p:sp>
    </p:spTree>
    <p:extLst>
      <p:ext uri="{BB962C8B-B14F-4D97-AF65-F5344CB8AC3E}">
        <p14:creationId xmlns:p14="http://schemas.microsoft.com/office/powerpoint/2010/main" val="298095220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dirty="0"/>
              <a:t>Learning Objective 2-10</a:t>
            </a:r>
          </a:p>
        </p:txBody>
      </p:sp>
      <p:sp>
        <p:nvSpPr>
          <p:cNvPr id="6" name="Content Placeholder 5"/>
          <p:cNvSpPr>
            <a:spLocks noGrp="1"/>
          </p:cNvSpPr>
          <p:nvPr>
            <p:ph sz="quarter" idx="10"/>
          </p:nvPr>
        </p:nvSpPr>
        <p:spPr>
          <a:xfrm>
            <a:off x="304800" y="1600200"/>
            <a:ext cx="8534400" cy="4648200"/>
          </a:xfrm>
        </p:spPr>
        <p:txBody>
          <a:bodyPr>
            <a:normAutofit/>
          </a:bodyPr>
          <a:lstStyle/>
          <a:p>
            <a:pPr marL="0" indent="0">
              <a:buNone/>
            </a:pPr>
            <a:r>
              <a:rPr lang="en-US" sz="2800" dirty="0"/>
              <a:t>Appendix 2B: Explain the rationale and procedures underlying a subsidiary’s election to adopt pushdown accounting.</a:t>
            </a:r>
          </a:p>
        </p:txBody>
      </p:sp>
    </p:spTree>
    <p:extLst>
      <p:ext uri="{BB962C8B-B14F-4D97-AF65-F5344CB8AC3E}">
        <p14:creationId xmlns:p14="http://schemas.microsoft.com/office/powerpoint/2010/main" val="372422118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Appendix B: Pushdown Accounting—External Reporting (1 of 2)</a:t>
            </a:r>
          </a:p>
        </p:txBody>
      </p:sp>
      <p:sp>
        <p:nvSpPr>
          <p:cNvPr id="5" name="Content Placeholder 4"/>
          <p:cNvSpPr>
            <a:spLocks noGrp="1"/>
          </p:cNvSpPr>
          <p:nvPr>
            <p:ph sz="quarter" idx="10"/>
          </p:nvPr>
        </p:nvSpPr>
        <p:spPr>
          <a:xfrm>
            <a:off x="381000" y="1600200"/>
            <a:ext cx="8382000" cy="4800600"/>
          </a:xfrm>
        </p:spPr>
        <p:txBody>
          <a:bodyPr>
            <a:noAutofit/>
          </a:bodyPr>
          <a:lstStyle/>
          <a:p>
            <a:pPr marL="457200" indent="-457200">
              <a:spcBef>
                <a:spcPts val="600"/>
              </a:spcBef>
            </a:pPr>
            <a:r>
              <a:rPr lang="en-US" sz="2400" dirty="0"/>
              <a:t>To address valuation issues for a subsidiary’s separately issued financial statements, the FASB issued Accounting Standards Update (ASU) No. 2014-17, </a:t>
            </a:r>
            <a:r>
              <a:rPr lang="en-US" sz="2400" i="1" dirty="0"/>
              <a:t>Business Combinations: Pushdown Accounting</a:t>
            </a:r>
            <a:r>
              <a:rPr lang="en-US" sz="2400" dirty="0"/>
              <a:t>,</a:t>
            </a:r>
            <a:r>
              <a:rPr lang="en-US" sz="2400" i="1" dirty="0"/>
              <a:t> </a:t>
            </a:r>
            <a:r>
              <a:rPr lang="en-US" sz="2400" dirty="0"/>
              <a:t>in November 2014. The ASU:</a:t>
            </a:r>
          </a:p>
          <a:p>
            <a:pPr marL="914400" indent="-457200">
              <a:spcBef>
                <a:spcPts val="600"/>
              </a:spcBef>
              <a:buSzPct val="100000"/>
              <a:buFont typeface="Verdana" panose="020B0604030504040204" pitchFamily="34" charset="0"/>
              <a:buChar char="–"/>
            </a:pPr>
            <a:r>
              <a:rPr lang="en-US" sz="2200" dirty="0"/>
              <a:t>Does not require pushdown accounting when the acquired firm maintains separate incorporation.</a:t>
            </a:r>
          </a:p>
          <a:p>
            <a:pPr marL="914400" indent="-457200">
              <a:spcBef>
                <a:spcPts val="600"/>
              </a:spcBef>
              <a:buSzPct val="100000"/>
              <a:buFont typeface="Verdana" panose="020B0604030504040204" pitchFamily="34" charset="0"/>
              <a:buChar char="–"/>
            </a:pPr>
            <a:r>
              <a:rPr lang="en-US" sz="2200" dirty="0"/>
              <a:t>Provides an option to apply pushdown accounting following a business combination in which the acquirer obtains control of an acquired entity and the acquired entity maintains separate incorporation. </a:t>
            </a:r>
          </a:p>
        </p:txBody>
      </p:sp>
    </p:spTree>
    <p:extLst>
      <p:ext uri="{BB962C8B-B14F-4D97-AF65-F5344CB8AC3E}">
        <p14:creationId xmlns:p14="http://schemas.microsoft.com/office/powerpoint/2010/main" val="194719853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Appendix B: Pushdown Accounting—External Reporting (2 of 2)</a:t>
            </a:r>
          </a:p>
        </p:txBody>
      </p:sp>
      <p:sp>
        <p:nvSpPr>
          <p:cNvPr id="5" name="Content Placeholder 4"/>
          <p:cNvSpPr>
            <a:spLocks noGrp="1"/>
          </p:cNvSpPr>
          <p:nvPr>
            <p:ph sz="quarter" idx="10"/>
          </p:nvPr>
        </p:nvSpPr>
        <p:spPr>
          <a:xfrm>
            <a:off x="381000" y="1600200"/>
            <a:ext cx="8382000" cy="4800600"/>
          </a:xfrm>
        </p:spPr>
        <p:txBody>
          <a:bodyPr>
            <a:noAutofit/>
          </a:bodyPr>
          <a:lstStyle/>
          <a:p>
            <a:pPr marL="457200" indent="-457200">
              <a:spcBef>
                <a:spcPts val="400"/>
              </a:spcBef>
            </a:pPr>
            <a:r>
              <a:rPr lang="en-US" sz="2400" dirty="0"/>
              <a:t>If pushdown accounting is used, the parent’s acquisition date valuations are “pushed down” to the subsidiary’s financial statements.</a:t>
            </a:r>
          </a:p>
        </p:txBody>
      </p:sp>
    </p:spTree>
    <p:extLst>
      <p:ext uri="{BB962C8B-B14F-4D97-AF65-F5344CB8AC3E}">
        <p14:creationId xmlns:p14="http://schemas.microsoft.com/office/powerpoint/2010/main" val="240317246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Pushdown Accounting—Other Issues</a:t>
            </a:r>
          </a:p>
        </p:txBody>
      </p:sp>
      <p:sp>
        <p:nvSpPr>
          <p:cNvPr id="3" name="Content Placeholder 2"/>
          <p:cNvSpPr>
            <a:spLocks noGrp="1"/>
          </p:cNvSpPr>
          <p:nvPr>
            <p:ph sz="quarter" idx="10"/>
          </p:nvPr>
        </p:nvSpPr>
        <p:spPr>
          <a:xfrm>
            <a:off x="304800" y="1600200"/>
            <a:ext cx="8534400" cy="4724400"/>
          </a:xfrm>
        </p:spPr>
        <p:txBody>
          <a:bodyPr>
            <a:noAutofit/>
          </a:bodyPr>
          <a:lstStyle/>
          <a:p>
            <a:pPr marL="457200" indent="-457200">
              <a:spcBef>
                <a:spcPts val="600"/>
              </a:spcBef>
              <a:buSzPct val="100000"/>
            </a:pPr>
            <a:r>
              <a:rPr lang="en-US" sz="2200" dirty="0"/>
              <a:t>Goodwill: Goodwill recognized in the combination is reported in the acquired entity’s separate financial statements.</a:t>
            </a:r>
          </a:p>
          <a:p>
            <a:pPr marL="457200" indent="-457200">
              <a:spcBef>
                <a:spcPts val="600"/>
              </a:spcBef>
              <a:buSzPct val="100000"/>
            </a:pPr>
            <a:r>
              <a:rPr lang="en-US" sz="2200" dirty="0"/>
              <a:t>Bargain purchase gains: The acquired entity does not recognize the gain in its income statement but as an adjustment to its additional paid-in capital. </a:t>
            </a:r>
          </a:p>
          <a:p>
            <a:pPr marL="457200" indent="-457200">
              <a:spcBef>
                <a:spcPts val="600"/>
              </a:spcBef>
              <a:buSzPct val="100000"/>
            </a:pPr>
            <a:r>
              <a:rPr lang="en-US" sz="2200" dirty="0"/>
              <a:t>Acquisition-related liabilities: Only the debt for which the acquired firm is jointly or severally liable must be recognized.</a:t>
            </a:r>
          </a:p>
          <a:p>
            <a:pPr marL="457200" indent="-457200">
              <a:spcBef>
                <a:spcPts val="600"/>
              </a:spcBef>
              <a:buSzPct val="100000"/>
            </a:pPr>
            <a:r>
              <a:rPr lang="en-US" sz="2200" dirty="0"/>
              <a:t>Acquisition-date subsidiary retained earnings: Company is recognized as a new reporting entity. Acquired firm reports zero acquisition-date retained earnings.</a:t>
            </a:r>
          </a:p>
        </p:txBody>
      </p:sp>
    </p:spTree>
    <p:extLst>
      <p:ext uri="{BB962C8B-B14F-4D97-AF65-F5344CB8AC3E}">
        <p14:creationId xmlns:p14="http://schemas.microsoft.com/office/powerpoint/2010/main" val="141227376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Pushdown Accounting—Internal Reporting</a:t>
            </a:r>
          </a:p>
        </p:txBody>
      </p:sp>
      <p:sp>
        <p:nvSpPr>
          <p:cNvPr id="3" name="Content Placeholder 2"/>
          <p:cNvSpPr>
            <a:spLocks noGrp="1"/>
          </p:cNvSpPr>
          <p:nvPr>
            <p:ph sz="quarter" idx="10"/>
          </p:nvPr>
        </p:nvSpPr>
        <p:spPr>
          <a:xfrm>
            <a:off x="304800" y="1600200"/>
            <a:ext cx="8534400" cy="4724400"/>
          </a:xfrm>
        </p:spPr>
        <p:txBody>
          <a:bodyPr>
            <a:normAutofit/>
          </a:bodyPr>
          <a:lstStyle/>
          <a:p>
            <a:pPr marL="457200" indent="-457200">
              <a:spcBef>
                <a:spcPts val="600"/>
              </a:spcBef>
            </a:pPr>
            <a:r>
              <a:rPr lang="en-US" sz="2600" dirty="0"/>
              <a:t>Pushdown accounting has several advantages for internal reporting. </a:t>
            </a:r>
          </a:p>
          <a:p>
            <a:pPr marL="914400" indent="-457200">
              <a:spcBef>
                <a:spcPts val="600"/>
              </a:spcBef>
              <a:spcAft>
                <a:spcPts val="0"/>
              </a:spcAft>
              <a:buSzPct val="100000"/>
              <a:buFont typeface="Verdana" panose="020B0604030504040204" pitchFamily="34" charset="0"/>
              <a:buChar char="–"/>
            </a:pPr>
            <a:r>
              <a:rPr lang="en-US" sz="2400" dirty="0"/>
              <a:t>It simplifies the consolidation process. </a:t>
            </a:r>
          </a:p>
          <a:p>
            <a:pPr marL="914400" indent="-457200">
              <a:spcBef>
                <a:spcPts val="600"/>
              </a:spcBef>
              <a:spcAft>
                <a:spcPts val="0"/>
              </a:spcAft>
              <a:buSzPct val="100000"/>
              <a:buFont typeface="Verdana" panose="020B0604030504040204" pitchFamily="34" charset="0"/>
              <a:buChar char="–"/>
            </a:pPr>
            <a:r>
              <a:rPr lang="en-US" sz="2400" dirty="0"/>
              <a:t>Amortizations of the excess fair value allocation would be incorporated in subsequent periods as well.</a:t>
            </a:r>
          </a:p>
          <a:p>
            <a:pPr marL="914400" indent="-457200">
              <a:spcBef>
                <a:spcPts val="600"/>
              </a:spcBef>
              <a:spcAft>
                <a:spcPts val="0"/>
              </a:spcAft>
              <a:buSzPct val="100000"/>
              <a:buFont typeface="Verdana" panose="020B0604030504040204" pitchFamily="34" charset="0"/>
              <a:buChar char="–"/>
            </a:pPr>
            <a:r>
              <a:rPr lang="en-US" sz="2400" dirty="0"/>
              <a:t>Pushdown accounting does not address the many issues in preparing consolidated financial statements.</a:t>
            </a:r>
          </a:p>
        </p:txBody>
      </p:sp>
    </p:spTree>
    <p:extLst>
      <p:ext uri="{BB962C8B-B14F-4D97-AF65-F5344CB8AC3E}">
        <p14:creationId xmlns:p14="http://schemas.microsoft.com/office/powerpoint/2010/main" val="420553596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End of Presentation</a:t>
            </a:r>
          </a:p>
        </p:txBody>
      </p:sp>
    </p:spTree>
    <p:extLst>
      <p:ext uri="{BB962C8B-B14F-4D97-AF65-F5344CB8AC3E}">
        <p14:creationId xmlns:p14="http://schemas.microsoft.com/office/powerpoint/2010/main" val="2670598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1219200"/>
          </a:xfrm>
        </p:spPr>
        <p:txBody>
          <a:bodyPr>
            <a:normAutofit/>
          </a:bodyPr>
          <a:lstStyle/>
          <a:p>
            <a:r>
              <a:rPr lang="en-US" sz="3600" dirty="0"/>
              <a:t>Consolidated Financial Reporting (2 of 2)</a:t>
            </a:r>
          </a:p>
        </p:txBody>
      </p:sp>
      <p:sp>
        <p:nvSpPr>
          <p:cNvPr id="3" name="Content Placeholder 2"/>
          <p:cNvSpPr>
            <a:spLocks noGrp="1"/>
          </p:cNvSpPr>
          <p:nvPr>
            <p:ph sz="quarter" idx="10"/>
          </p:nvPr>
        </p:nvSpPr>
        <p:spPr>
          <a:xfrm>
            <a:off x="381000" y="1600200"/>
            <a:ext cx="8305800" cy="4724400"/>
          </a:xfrm>
        </p:spPr>
        <p:txBody>
          <a:bodyPr>
            <a:normAutofit/>
          </a:bodyPr>
          <a:lstStyle/>
          <a:p>
            <a:pPr marL="457200" lvl="1" indent="-457200">
              <a:spcBef>
                <a:spcPts val="0"/>
              </a:spcBef>
              <a:spcAft>
                <a:spcPts val="600"/>
              </a:spcAft>
              <a:buClr>
                <a:schemeClr val="tx1"/>
              </a:buClr>
              <a:buSzPct val="100000"/>
              <a:buFont typeface="Arial" panose="020B0604020202020204" pitchFamily="34" charset="0"/>
              <a:buChar char="•"/>
            </a:pPr>
            <a:r>
              <a:rPr lang="en-US" sz="2600" dirty="0"/>
              <a:t>To explain the process of preparing consolidated financial statements for a business combination, we address three questions: </a:t>
            </a:r>
          </a:p>
          <a:p>
            <a:pPr marL="917575" lvl="1" indent="-465138">
              <a:spcBef>
                <a:spcPts val="0"/>
              </a:spcBef>
              <a:spcAft>
                <a:spcPts val="600"/>
              </a:spcAft>
              <a:buSzPct val="100000"/>
              <a:buFont typeface="+mj-lt"/>
              <a:buAutoNum type="arabicPeriod"/>
            </a:pPr>
            <a:r>
              <a:rPr lang="en-US" sz="2400" dirty="0"/>
              <a:t>How is a business combination formed?</a:t>
            </a:r>
          </a:p>
          <a:p>
            <a:pPr marL="917575" lvl="1" indent="-465138">
              <a:spcBef>
                <a:spcPts val="0"/>
              </a:spcBef>
              <a:spcAft>
                <a:spcPts val="600"/>
              </a:spcAft>
              <a:buSzPct val="100000"/>
              <a:buFont typeface="+mj-lt"/>
              <a:buAutoNum type="arabicPeriod"/>
            </a:pPr>
            <a:r>
              <a:rPr lang="en-US" sz="2400" dirty="0"/>
              <a:t>What constitutes a controlling financial interest?</a:t>
            </a:r>
          </a:p>
          <a:p>
            <a:pPr marL="917575" lvl="1" indent="-465138">
              <a:spcBef>
                <a:spcPts val="0"/>
              </a:spcBef>
              <a:spcAft>
                <a:spcPts val="600"/>
              </a:spcAft>
              <a:buSzPct val="100000"/>
              <a:buFont typeface="+mj-lt"/>
              <a:buAutoNum type="arabicPeriod"/>
            </a:pPr>
            <a:r>
              <a:rPr lang="en-US" sz="2400" dirty="0"/>
              <a:t>How is the consolidation process carried out?</a:t>
            </a:r>
          </a:p>
        </p:txBody>
      </p:sp>
    </p:spTree>
    <p:extLst>
      <p:ext uri="{BB962C8B-B14F-4D97-AF65-F5344CB8AC3E}">
        <p14:creationId xmlns:p14="http://schemas.microsoft.com/office/powerpoint/2010/main" val="3839936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1165</TotalTime>
  <Words>12700</Words>
  <Application>Microsoft Office PowerPoint</Application>
  <PresentationFormat>On-screen Show (4:3)</PresentationFormat>
  <Paragraphs>740</Paragraphs>
  <Slides>87</Slides>
  <Notes>80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87</vt:i4>
      </vt:variant>
    </vt:vector>
  </HeadingPairs>
  <TitlesOfParts>
    <vt:vector size="95" baseType="lpstr">
      <vt:lpstr>Arial</vt:lpstr>
      <vt:lpstr>Calibri</vt:lpstr>
      <vt:lpstr>Courier New</vt:lpstr>
      <vt:lpstr>Times New Roman</vt:lpstr>
      <vt:lpstr>Verdana</vt:lpstr>
      <vt:lpstr>Wingdings</vt:lpstr>
      <vt:lpstr>Office Theme</vt:lpstr>
      <vt:lpstr>1_Office Theme</vt:lpstr>
      <vt:lpstr>Fundamentals of Advanced Accounting</vt:lpstr>
      <vt:lpstr>Current Accounting Standards for Business Combinations</vt:lpstr>
      <vt:lpstr>FASB ASC Topics 805 and 810</vt:lpstr>
      <vt:lpstr>Learning Objective 2-1</vt:lpstr>
      <vt:lpstr>Reasons for Firms to Combine</vt:lpstr>
      <vt:lpstr>EXHIBIT 2.1 Recent Notable Business Combinations</vt:lpstr>
      <vt:lpstr>Learning Objective 2-2</vt:lpstr>
      <vt:lpstr>Consolidated Financial Reporting (1 of 2)</vt:lpstr>
      <vt:lpstr>Consolidated Financial Reporting (2 of 2)</vt:lpstr>
      <vt:lpstr>Learning Objective 2-3</vt:lpstr>
      <vt:lpstr>Business Combinations</vt:lpstr>
      <vt:lpstr>Types of Business Combinations – Statutory Mergers</vt:lpstr>
      <vt:lpstr>Types of Business Combinations—Other Models</vt:lpstr>
      <vt:lpstr>Types of Business Combinations—Variable Interest Entity (VIE)</vt:lpstr>
      <vt:lpstr>Formats of Business Combinations</vt:lpstr>
      <vt:lpstr>FASB Control Model</vt:lpstr>
      <vt:lpstr>Consolidation of Financial Information</vt:lpstr>
      <vt:lpstr>What Is to Be Consolidated and When?</vt:lpstr>
      <vt:lpstr>How Does Consolidation Affect the Accounting Records?</vt:lpstr>
      <vt:lpstr>Learning Objective 2-4</vt:lpstr>
      <vt:lpstr>The Acquisition Method </vt:lpstr>
      <vt:lpstr>Fair Value</vt:lpstr>
      <vt:lpstr>Valuation Techniques</vt:lpstr>
      <vt:lpstr>Goodwill and Gains on Bargain Purchases</vt:lpstr>
      <vt:lpstr>Learning Objective 2-5</vt:lpstr>
      <vt:lpstr>Consideration Transferred = Fair Value of Net Assets Acquired Example </vt:lpstr>
      <vt:lpstr>Procedures for Consolidating Financial Information (1 of 2)</vt:lpstr>
      <vt:lpstr>Procedures for Consolidating Financial Information (2 of 2)</vt:lpstr>
      <vt:lpstr>EXHIBIT 2.3 Basic Consolidation Information</vt:lpstr>
      <vt:lpstr>Acquisition Method When Dissolution Takes Place</vt:lpstr>
      <vt:lpstr>Learning Objective 2-6a</vt:lpstr>
      <vt:lpstr>Consideration Transferred = Fair Values of Net Assets Acquired—Subsidiary Dissolved (1 of 2)</vt:lpstr>
      <vt:lpstr>Consideration Transferred = Fair Values of Net Assets Acquired—Subsidiary Dissolved (2 of 2)</vt:lpstr>
      <vt:lpstr>Consideration Transferred Exceeds Fair Values of Net Assets Acquired and Liabilities Assumed </vt:lpstr>
      <vt:lpstr>Journal Entry to Record an Acquisition Resulting in Goodwill (1 of 2)</vt:lpstr>
      <vt:lpstr>Journal Entry to Record an Acquisition Resulting in Goodwill (2 of 2)</vt:lpstr>
      <vt:lpstr>Consideration Transferred Is Less Than Net Identified Asset Fair Values</vt:lpstr>
      <vt:lpstr>Journal Entry to Record a Bargain Purchase</vt:lpstr>
      <vt:lpstr>Learning Objective 2-6b</vt:lpstr>
      <vt:lpstr>Related Costs of Business Combinations (1 of 2)</vt:lpstr>
      <vt:lpstr>Related Costs of Business Combinations (2 of 2)</vt:lpstr>
      <vt:lpstr>Journal Entry to Record Related Costs of Business Combinations</vt:lpstr>
      <vt:lpstr>Learning Objective 2-6c</vt:lpstr>
      <vt:lpstr>The Acquisition Method When Separate Incorporation Is Maintained (1 of 2)</vt:lpstr>
      <vt:lpstr>The Acquisition Method When Separate Incorporation Is Maintained (2 of 2)</vt:lpstr>
      <vt:lpstr>Acquisition Method—Subsidiary Is Not Dissolved (1 of 4)</vt:lpstr>
      <vt:lpstr>Acquisition Method—Subsidiary Is Not Dissolved (2 of 4)</vt:lpstr>
      <vt:lpstr>Acquisition Method—Subsidiary Is Not Dissolved (3 of 4)</vt:lpstr>
      <vt:lpstr>Acquisition Method—Subsidiary Is Not Dissolved (4 of 4)</vt:lpstr>
      <vt:lpstr>Learning Objective 2-7</vt:lpstr>
      <vt:lpstr>Acquisition Method—Consolidation Work paper Example</vt:lpstr>
      <vt:lpstr>Consolidation Worksheet Entries (1 of 4)</vt:lpstr>
      <vt:lpstr>Consolidation Worksheet Entries (2 of 4)</vt:lpstr>
      <vt:lpstr>Consolidation Worksheet Entries (3 of 4)</vt:lpstr>
      <vt:lpstr>Consolidation Worksheet Entries (4 of 4)</vt:lpstr>
      <vt:lpstr>Acquisition Method—Consolidation Work paper Journal Entries</vt:lpstr>
      <vt:lpstr>Learning Objective 2-8</vt:lpstr>
      <vt:lpstr>Acquisition-Date Fair-Value Allocations</vt:lpstr>
      <vt:lpstr>Intangible Assets That Meet the Criteria for Recognition Separately from Goodwill (1 of 7)</vt:lpstr>
      <vt:lpstr>Intangible Assets That Meet the Criteria for Recognition Separately from Goodwill (2 of 7)</vt:lpstr>
      <vt:lpstr>Intangible Assets That Meet the Criteria for Recognition Separately from Goodwill (3 of 7)</vt:lpstr>
      <vt:lpstr>Intangible Assets That Meet the Criteria for Recognition Separately from Goodwill (4 of 7)</vt:lpstr>
      <vt:lpstr>Intangible Assets That Meet the Criteria for Recognition Separately from Goodwill (5 of 7)</vt:lpstr>
      <vt:lpstr>Intangible Assets That Meet the Criteria for Recognition Separately from Goodwill (6 of 7)</vt:lpstr>
      <vt:lpstr>Intangible Assets That Meet the Criteria for Recognition Separately from Goodwill (7 of 7)</vt:lpstr>
      <vt:lpstr>Acquisition-Date Fair-Value Allocations—Additional Issues</vt:lpstr>
      <vt:lpstr>Convergence between U.S. and International Accounting Standards</vt:lpstr>
      <vt:lpstr>Learning Objective 2-9</vt:lpstr>
      <vt:lpstr>Appendix A: Legacy Methods of Accounting for Business Combinations</vt:lpstr>
      <vt:lpstr>Purchase Method: An Application of the Cost Principle</vt:lpstr>
      <vt:lpstr>Purchase-Date Cost Allocations (Including Bargain Purchases) (1 of 2)</vt:lpstr>
      <vt:lpstr>Purchase-Date Cost Allocations (Including Bargain Purchases) (2 of 2)</vt:lpstr>
      <vt:lpstr>Direct Combination Costs and Contingent Consideration</vt:lpstr>
      <vt:lpstr>In-Process Research and Development </vt:lpstr>
      <vt:lpstr>The Pooling of Interests Method: Continuity of Previous Ownership</vt:lpstr>
      <vt:lpstr>The Pooling of Interests Method Process</vt:lpstr>
      <vt:lpstr>Pooling of Interests Review</vt:lpstr>
      <vt:lpstr>Pooling of Interests Criteria</vt:lpstr>
      <vt:lpstr>Characteristics of the Purchase Method</vt:lpstr>
      <vt:lpstr>Characteristics of the Pooling of Interests Method</vt:lpstr>
      <vt:lpstr>Characteristics of the Acquisition Method</vt:lpstr>
      <vt:lpstr>Learning Objective 2-10</vt:lpstr>
      <vt:lpstr>Appendix B: Pushdown Accounting—External Reporting (1 of 2)</vt:lpstr>
      <vt:lpstr>Appendix B: Pushdown Accounting—External Reporting (2 of 2)</vt:lpstr>
      <vt:lpstr>Pushdown Accounting—Other Issues</vt:lpstr>
      <vt:lpstr>Pushdown Accounting—Internal Reporting</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Consolidation of Financial Information</dc:title>
  <dc:creator>Hoyle</dc:creator>
  <cp:keywords>Advanced Accounting</cp:keywords>
  <cp:lastModifiedBy>Malvine Litten</cp:lastModifiedBy>
  <cp:revision>113</cp:revision>
  <dcterms:created xsi:type="dcterms:W3CDTF">2016-11-17T01:00:19Z</dcterms:created>
  <dcterms:modified xsi:type="dcterms:W3CDTF">2017-07-01T18:23:08Z</dcterms:modified>
</cp:coreProperties>
</file>