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7"/>
  </p:notesMasterIdLst>
  <p:sldIdLst>
    <p:sldId id="256" r:id="rId2"/>
    <p:sldId id="259" r:id="rId3"/>
    <p:sldId id="260" r:id="rId4"/>
    <p:sldId id="270" r:id="rId5"/>
    <p:sldId id="277" r:id="rId6"/>
    <p:sldId id="261" r:id="rId7"/>
    <p:sldId id="272" r:id="rId8"/>
    <p:sldId id="278" r:id="rId9"/>
    <p:sldId id="279" r:id="rId10"/>
    <p:sldId id="280" r:id="rId11"/>
    <p:sldId id="281" r:id="rId12"/>
    <p:sldId id="294" r:id="rId13"/>
    <p:sldId id="282" r:id="rId14"/>
    <p:sldId id="263" r:id="rId15"/>
    <p:sldId id="283" r:id="rId16"/>
    <p:sldId id="284" r:id="rId17"/>
    <p:sldId id="286" r:id="rId18"/>
    <p:sldId id="287" r:id="rId19"/>
    <p:sldId id="295" r:id="rId20"/>
    <p:sldId id="288" r:id="rId21"/>
    <p:sldId id="289" r:id="rId22"/>
    <p:sldId id="290" r:id="rId23"/>
    <p:sldId id="291" r:id="rId24"/>
    <p:sldId id="292" r:id="rId25"/>
    <p:sldId id="29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AE0A8"/>
    <a:srgbClr val="002B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7450" autoAdjust="0"/>
  </p:normalViewPr>
  <p:slideViewPr>
    <p:cSldViewPr snapToGrid="0">
      <p:cViewPr varScale="1">
        <p:scale>
          <a:sx n="86" d="100"/>
          <a:sy n="86" d="100"/>
        </p:scale>
        <p:origin x="-136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357B6B-EA0B-469A-B6D0-E94D837B4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1410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0BA06-3D67-421B-8E2E-FDEFAC7CE14A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3024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F67D9-A793-45CE-937A-F6D85C7E760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19939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A225E-ED1D-4143-A0B1-625CF3D6ED9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70163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FB3CA-27B4-4F15-8AFB-27FEF602B9C0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27178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60FF1-8AAD-42CA-9A0C-71A0F919EB0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49662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EAB7F-33DA-4591-A1D3-5B73A625A30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99862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96AD8-0848-4851-8D8C-2B3A4F3A909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936749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C2C76-C5D7-43BA-997C-4497AB735AE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18895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BBCB6-9F23-450F-996B-30119CEB8A5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57237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2735C-222E-4A32-9715-596EE1DB456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02225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A31D7-C03C-47D4-A1DB-864747A80384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7405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84D88E-CA3C-4497-8C93-D41EBFDE108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709602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0A10AC-26EF-420D-B61E-75EF5573847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334602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7086D-BFF4-4373-A2CF-9C68F849010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534967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69CA5-0898-4C7F-8147-EB536F0AF6C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57227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80F271-894A-4998-A3A7-90E308DE565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90686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62DF1-4CA7-4ACF-9065-3A02C79747B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16660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E7C20-3A36-46BE-AED5-289BB67A5CA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43585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F76935-004A-4247-B4FE-42E91AEE25B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41155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C5854-2650-4029-939B-1085F70D39B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70438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AAA83-4D4C-4437-AE51-7E069D984CC7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95844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12BB-24A5-4811-80A4-D8A6ECA5A15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657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D5EFC-4430-4278-A674-C387B827AA7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60017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0BFD6-1D09-4936-97FA-BF255B98E5B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99045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E760C-F2B4-4B04-ADC4-46871B35821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7959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 noGrp="1"/>
          </p:cNvSpPr>
          <p:nvPr/>
        </p:nvSpPr>
        <p:spPr bwMode="auto">
          <a:xfrm>
            <a:off x="0" y="6492875"/>
            <a:ext cx="624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 userDrawn="1"/>
        </p:nvSpPr>
        <p:spPr bwMode="auto">
          <a:xfrm>
            <a:off x="0" y="6492875"/>
            <a:ext cx="624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14400" y="6494046"/>
            <a:ext cx="769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 </a:t>
            </a:r>
            <a:r>
              <a:rPr lang="en-US" sz="800" dirty="0" smtClean="0">
                <a:solidFill>
                  <a:schemeClr val="bg1"/>
                </a:solidFill>
              </a:rPr>
              <a:t>2018 </a:t>
            </a:r>
            <a:r>
              <a:rPr lang="en-US" sz="800" dirty="0" err="1">
                <a:solidFill>
                  <a:schemeClr val="bg1"/>
                </a:solidFill>
              </a:rPr>
              <a:t>Cengage</a:t>
            </a:r>
            <a:r>
              <a:rPr lang="en-US" sz="800" dirty="0">
                <a:solidFill>
                  <a:schemeClr val="bg1"/>
                </a:solidFill>
              </a:rPr>
              <a:t> Learning. </a:t>
            </a:r>
            <a:r>
              <a:rPr lang="en-US" sz="800" dirty="0" smtClean="0">
                <a:solidFill>
                  <a:schemeClr val="bg1"/>
                </a:solidFill>
              </a:rPr>
              <a:t>May </a:t>
            </a:r>
            <a:r>
              <a:rPr lang="en-US" sz="800" dirty="0">
                <a:solidFill>
                  <a:schemeClr val="bg1"/>
                </a:solidFill>
              </a:rPr>
              <a:t>not be scanned, copied or duplicated, or posted to a publicly accessible website, in whole or in </a:t>
            </a:r>
            <a:r>
              <a:rPr lang="en-US" sz="800" dirty="0" smtClean="0">
                <a:solidFill>
                  <a:schemeClr val="bg1"/>
                </a:solidFill>
              </a:rPr>
              <a:t>part,</a:t>
            </a:r>
            <a:r>
              <a:rPr lang="en-US" sz="800" baseline="0" dirty="0" smtClean="0">
                <a:solidFill>
                  <a:schemeClr val="bg1"/>
                </a:solidFill>
              </a:rPr>
              <a:t> except for use as permitted in a license distributed with a certain product or service or otherwise on a password-protected website or school-approved learning management system for classroom use.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0B14-70F6-4E84-AFDA-6A116BE8E9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E455-4CF6-46DE-AA1A-BEE7246B7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724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3200" i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4988D-0020-4CEA-8292-A19AF622F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ln w="57150" cmpd="dbl">
            <a:solidFill>
              <a:schemeClr val="bg1"/>
            </a:solidFill>
          </a:ln>
        </p:spPr>
        <p:txBody>
          <a:bodyPr/>
          <a:lstStyle>
            <a:lvl1pPr>
              <a:defRPr sz="48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1119E-3344-46EB-9B1B-1069D4A01F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25B20-C8D8-474B-AAE1-5A432A7589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4EDA8-B19A-42D6-9BE3-06D54B8D50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EC874-CCE6-41DD-BAE8-E21B829DFB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6F1A0-911B-4E1E-9862-9F132B0084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7E9DB-2EEB-42B6-B8C6-0E1F020B2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35BB8-B63A-4D6E-901F-01BFE042B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624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F54F40-6D50-4E88-85B7-06B1F93A78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Footer Placeholder 4"/>
          <p:cNvSpPr txBox="1">
            <a:spLocks noGrp="1"/>
          </p:cNvSpPr>
          <p:nvPr/>
        </p:nvSpPr>
        <p:spPr bwMode="auto">
          <a:xfrm>
            <a:off x="0" y="6492875"/>
            <a:ext cx="624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 bwMode="auto">
          <a:xfrm>
            <a:off x="0" y="6492875"/>
            <a:ext cx="624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914400" y="6494046"/>
            <a:ext cx="769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 </a:t>
            </a:r>
            <a:r>
              <a:rPr lang="en-US" sz="800" dirty="0" smtClean="0">
                <a:solidFill>
                  <a:schemeClr val="bg1"/>
                </a:solidFill>
              </a:rPr>
              <a:t>2018 </a:t>
            </a:r>
            <a:r>
              <a:rPr lang="en-US" sz="800" dirty="0" err="1">
                <a:solidFill>
                  <a:schemeClr val="bg1"/>
                </a:solidFill>
              </a:rPr>
              <a:t>Cengage</a:t>
            </a:r>
            <a:r>
              <a:rPr lang="en-US" sz="800" dirty="0">
                <a:solidFill>
                  <a:schemeClr val="bg1"/>
                </a:solidFill>
              </a:rPr>
              <a:t> Learning. </a:t>
            </a:r>
            <a:r>
              <a:rPr lang="en-US" sz="800" dirty="0" smtClean="0">
                <a:solidFill>
                  <a:schemeClr val="bg1"/>
                </a:solidFill>
              </a:rPr>
              <a:t>May </a:t>
            </a:r>
            <a:r>
              <a:rPr lang="en-US" sz="800" dirty="0">
                <a:solidFill>
                  <a:schemeClr val="bg1"/>
                </a:solidFill>
              </a:rPr>
              <a:t>not be scanned, copied or duplicated, or posted to a publicly accessible website, in whole or in </a:t>
            </a:r>
            <a:r>
              <a:rPr lang="en-US" sz="800" dirty="0" smtClean="0">
                <a:solidFill>
                  <a:schemeClr val="bg1"/>
                </a:solidFill>
              </a:rPr>
              <a:t>part,</a:t>
            </a:r>
            <a:r>
              <a:rPr lang="en-US" sz="800" baseline="0" dirty="0" smtClean="0">
                <a:solidFill>
                  <a:schemeClr val="bg1"/>
                </a:solidFill>
              </a:rPr>
              <a:t> except for use as permitted in a license distributed with a certain product or service or otherwise on a password-protected website or school-approved learning management system for classroom use.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9" r:id="rId6"/>
    <p:sldLayoutId id="2147483703" r:id="rId7"/>
    <p:sldLayoutId id="2147483702" r:id="rId8"/>
    <p:sldLayoutId id="2147483701" r:id="rId9"/>
    <p:sldLayoutId id="2147483700" r:id="rId10"/>
    <p:sldLayoutId id="214748369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800600"/>
            <a:ext cx="8382000" cy="1622425"/>
          </a:xfrm>
          <a:noFill/>
          <a:ln w="38100" cmpd="dbl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63500" dist="88900" dir="2700000" algn="tl">
                    <a:srgbClr val="000000">
                      <a:alpha val="65000"/>
                    </a:srgbClr>
                  </a:outerShdw>
                </a:effectLst>
              </a:rPr>
              <a:t>Chapter 30:  Formation and Internal Relations of General Partnerships</a:t>
            </a:r>
            <a:endParaRPr lang="en-US" dirty="0">
              <a:effectLst>
                <a:outerShdw blurRad="63500" dist="88900" dir="2700000" algn="tl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59983" y="619292"/>
            <a:ext cx="5831417" cy="3800308"/>
            <a:chOff x="1559983" y="381000"/>
            <a:chExt cx="5831417" cy="3800308"/>
          </a:xfrm>
        </p:grpSpPr>
        <p:pic>
          <p:nvPicPr>
            <p:cNvPr id="9" name="Picture 8" descr="9781337094757_lg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7030" b="36370"/>
            <a:stretch/>
          </p:blipFill>
          <p:spPr>
            <a:xfrm>
              <a:off x="1559983" y="381000"/>
              <a:ext cx="5831417" cy="3195817"/>
            </a:xfrm>
            <a:prstGeom prst="rect">
              <a:avLst/>
            </a:prstGeom>
          </p:spPr>
        </p:pic>
        <p:pic>
          <p:nvPicPr>
            <p:cNvPr id="10" name="Picture 9" descr="9781337094757_lg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0141"/>
            <a:stretch/>
          </p:blipFill>
          <p:spPr>
            <a:xfrm>
              <a:off x="1559983" y="2819400"/>
              <a:ext cx="5831417" cy="13619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Formation of General Partnerships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of Partnership </a:t>
            </a:r>
            <a:r>
              <a:rPr lang="en-US" dirty="0" smtClean="0">
                <a:cs typeface="Times New Roman" pitchFamily="18" charset="0"/>
              </a:rPr>
              <a:t>–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1" dirty="0" smtClean="0">
                <a:cs typeface="Times New Roman" pitchFamily="18" charset="0"/>
              </a:rPr>
              <a:t>Partnership Agreement </a:t>
            </a:r>
            <a:r>
              <a:rPr lang="en-US" dirty="0" smtClean="0">
                <a:cs typeface="Times New Roman" pitchFamily="18" charset="0"/>
              </a:rPr>
              <a:t>– </a:t>
            </a:r>
            <a:r>
              <a:rPr lang="en-US" i="0" dirty="0" smtClean="0">
                <a:cs typeface="Times New Roman" pitchFamily="18" charset="0"/>
              </a:rPr>
              <a:t>it is preferable, although not usually required, that the partners enter into a written partnership agreement.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32772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004B9B4A-0117-4575-8466-A1D2ACC4EC9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815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Formation of General Partnerships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3662"/>
            <a:ext cx="8458200" cy="49471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of Partnership (cont’d) </a:t>
            </a:r>
            <a:r>
              <a:rPr lang="en-US" dirty="0" smtClean="0">
                <a:cs typeface="Times New Roman" pitchFamily="18" charset="0"/>
              </a:rPr>
              <a:t>–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1" dirty="0" smtClean="0">
                <a:cs typeface="Times New Roman" pitchFamily="18" charset="0"/>
              </a:rPr>
              <a:t>Tests of Partnership Existence </a:t>
            </a:r>
            <a:r>
              <a:rPr lang="en-US" dirty="0" smtClean="0">
                <a:cs typeface="Times New Roman" pitchFamily="18" charset="0"/>
              </a:rPr>
              <a:t>–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0" dirty="0" smtClean="0">
                <a:cs typeface="Times New Roman" pitchFamily="18" charset="0"/>
              </a:rPr>
              <a:t>a partnership requires all of these:</a:t>
            </a:r>
          </a:p>
          <a:p>
            <a:pPr lvl="2" eaLnBrk="1" hangingPunct="1">
              <a:defRPr/>
            </a:pPr>
            <a:r>
              <a:rPr lang="en-US" sz="2800" b="1" dirty="0" smtClean="0">
                <a:cs typeface="Times New Roman" pitchFamily="18" charset="0"/>
              </a:rPr>
              <a:t>Association</a:t>
            </a:r>
            <a:r>
              <a:rPr lang="en-US" sz="2800" dirty="0" smtClean="0">
                <a:cs typeface="Times New Roman" pitchFamily="18" charset="0"/>
              </a:rPr>
              <a:t> – two or more persons with legal capacity who agree to become partners.</a:t>
            </a:r>
          </a:p>
          <a:p>
            <a:pPr lvl="2" eaLnBrk="1" hangingPunct="1">
              <a:defRPr/>
            </a:pPr>
            <a:r>
              <a:rPr lang="en-US" sz="2800" b="1" dirty="0" smtClean="0">
                <a:cs typeface="Times New Roman" pitchFamily="18" charset="0"/>
              </a:rPr>
              <a:t>Business for Profit Co-ownership</a:t>
            </a:r>
            <a:r>
              <a:rPr lang="en-US" sz="2800" dirty="0" smtClean="0">
                <a:cs typeface="Times New Roman" pitchFamily="18" charset="0"/>
              </a:rPr>
              <a:t> – includes sharing of profits and control of the business. </a:t>
            </a:r>
          </a:p>
          <a:p>
            <a:pPr lvl="2" eaLnBrk="1" hangingPunct="1">
              <a:defRPr/>
            </a:pPr>
            <a:r>
              <a:rPr lang="en-US" sz="2800" dirty="0" smtClean="0">
                <a:cs typeface="Times New Roman" pitchFamily="18" charset="0"/>
              </a:rPr>
              <a:t>Taking Sides, Problems 1, 3, 8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348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64373054-6935-4B0F-BB82-EDCEF51B6DD7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Tests for Existence of a Partnership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1905000"/>
            <a:ext cx="2667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1981200"/>
            <a:ext cx="274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Two or more persons with capacity?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62000" y="3352800"/>
            <a:ext cx="2667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2000" y="3581400"/>
            <a:ext cx="274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Business for profit?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62000" y="4953000"/>
            <a:ext cx="2667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2000" y="5029200"/>
            <a:ext cx="274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Co-ownership: profit sharing, loss sharing, control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5257800" y="3352800"/>
            <a:ext cx="2667000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57800" y="3581400"/>
            <a:ext cx="274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No Partnership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257800" y="5029200"/>
            <a:ext cx="2667000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7800" y="5257800"/>
            <a:ext cx="274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Partnership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429000" y="3810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343400" y="3810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429000" y="5410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429000" y="2362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819400" y="38862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2" idx="2"/>
            <a:endCxn id="17" idx="2"/>
          </p:cNvCxnSpPr>
          <p:nvPr/>
        </p:nvCxnSpPr>
        <p:spPr>
          <a:xfrm rot="5400000" flipH="1" flipV="1">
            <a:off x="4311650" y="3765550"/>
            <a:ext cx="101600" cy="4457700"/>
          </a:xfrm>
          <a:prstGeom prst="bentConnector3">
            <a:avLst>
              <a:gd name="adj1" fmla="val -2257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657600" y="5867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657600" y="1981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657600" y="3429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57600" y="5029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36887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C07DB169-ECD3-41A6-B79C-3FCD051303D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Formation of General Partnerships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of Partnership (cont’d) </a:t>
            </a:r>
            <a:r>
              <a:rPr lang="en-US" dirty="0" smtClean="0">
                <a:cs typeface="Times New Roman" pitchFamily="18" charset="0"/>
              </a:rPr>
              <a:t>–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1" dirty="0" smtClean="0">
                <a:cs typeface="Times New Roman" pitchFamily="18" charset="0"/>
              </a:rPr>
              <a:t>Partnership Capital </a:t>
            </a:r>
            <a:r>
              <a:rPr lang="en-US" dirty="0" smtClean="0">
                <a:cs typeface="Times New Roman" pitchFamily="18" charset="0"/>
              </a:rPr>
              <a:t>– </a:t>
            </a:r>
            <a:r>
              <a:rPr lang="en-US" i="0" dirty="0" smtClean="0">
                <a:cs typeface="Times New Roman" pitchFamily="18" charset="0"/>
              </a:rPr>
              <a:t>total money and property contributed by the partners for use by the partnership.</a:t>
            </a:r>
          </a:p>
          <a:p>
            <a:pPr lvl="1" eaLnBrk="1" hangingPunct="1">
              <a:defRPr/>
            </a:pPr>
            <a:r>
              <a:rPr lang="en-US" b="1" dirty="0" smtClean="0">
                <a:cs typeface="Times New Roman" pitchFamily="18" charset="0"/>
              </a:rPr>
              <a:t>Partnership Property </a:t>
            </a:r>
            <a:r>
              <a:rPr lang="en-US" i="0" dirty="0" smtClean="0">
                <a:cs typeface="Times New Roman" pitchFamily="18" charset="0"/>
              </a:rPr>
              <a:t>– sum of all the partnership’s assets, including all property acquired by the partnership.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itchFamily="18" charset="0"/>
              </a:rPr>
              <a:t>Thomas, p 638</a:t>
            </a:r>
          </a:p>
        </p:txBody>
      </p:sp>
      <p:sp>
        <p:nvSpPr>
          <p:cNvPr id="389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B9BF1E61-D88F-4442-81B8-51893F3C1DA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657350"/>
            <a:ext cx="8610600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Duties Among Partners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Fiduciary Duty </a:t>
            </a:r>
            <a:r>
              <a:rPr lang="en-US" sz="3600" i="0" dirty="0" smtClean="0"/>
              <a:t>– </a:t>
            </a:r>
            <a:r>
              <a:rPr lang="en-US" i="0" dirty="0" smtClean="0"/>
              <a:t>duty of utmost loyalty, fairness, and good faith owed by partners to each other and to the partnership; includes duty not to appropriate partnership opportunities, not to compete, not to have conflicts of interest, and not to reveal confidential information. (</a:t>
            </a:r>
            <a:r>
              <a:rPr lang="en-US" i="0" dirty="0" err="1" smtClean="0"/>
              <a:t>Enea</a:t>
            </a:r>
            <a:r>
              <a:rPr lang="en-US" i="0" dirty="0" smtClean="0"/>
              <a:t>, p 640, problem 15)</a:t>
            </a:r>
            <a:endParaRPr lang="en-US" sz="2400" dirty="0"/>
          </a:p>
        </p:txBody>
      </p:sp>
      <p:sp>
        <p:nvSpPr>
          <p:cNvPr id="40964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B32E9110-366A-4659-9AD1-D3FA67416EE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7213" y="1657350"/>
            <a:ext cx="8205787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Duties Among Partners (cont’d)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Duty of Obedience </a:t>
            </a:r>
            <a:r>
              <a:rPr lang="en-US" sz="3600" i="0" dirty="0" smtClean="0"/>
              <a:t>– </a:t>
            </a:r>
            <a:r>
              <a:rPr lang="en-US" sz="2800" i="0" dirty="0" smtClean="0"/>
              <a:t>duty to act in accordance with the partnership agreement and any business decisions properly made by the partners.</a:t>
            </a:r>
            <a:endParaRPr lang="en-US" i="0" dirty="0" smtClean="0"/>
          </a:p>
          <a:p>
            <a:pPr lvl="1" eaLnBrk="1" hangingPunct="1">
              <a:defRPr/>
            </a:pPr>
            <a:r>
              <a:rPr lang="en-US" sz="3600" b="1" dirty="0" smtClean="0"/>
              <a:t>Duty of Care </a:t>
            </a:r>
            <a:r>
              <a:rPr lang="en-US" sz="3600" i="0" dirty="0" smtClean="0"/>
              <a:t>– </a:t>
            </a:r>
            <a:r>
              <a:rPr lang="en-US" sz="2800" i="0" dirty="0" smtClean="0"/>
              <a:t>duty owed by partners to manage the partnership affairs without gross negligence, reckless conduct, intentional misconduct, or knowing violation of law.</a:t>
            </a:r>
            <a:endParaRPr lang="en-US" sz="2400" dirty="0"/>
          </a:p>
        </p:txBody>
      </p:sp>
      <p:sp>
        <p:nvSpPr>
          <p:cNvPr id="43012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47342839-56CA-4225-B2FE-4FED9BBE74B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8301" y="1657350"/>
            <a:ext cx="8610600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Rights Among Partners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b="1" dirty="0" smtClean="0"/>
              <a:t>Rights in Specific Partnership Property </a:t>
            </a:r>
            <a:r>
              <a:rPr lang="en-US" i="0" dirty="0" smtClean="0"/>
              <a:t>–right to use and possess partnership property for partnership purposes.</a:t>
            </a:r>
          </a:p>
          <a:p>
            <a:pPr lvl="1" eaLnBrk="1" hangingPunct="1">
              <a:defRPr/>
            </a:pPr>
            <a:r>
              <a:rPr lang="en-US" b="1" dirty="0"/>
              <a:t>Transferable Interest in Partnership </a:t>
            </a:r>
            <a:r>
              <a:rPr lang="en-US" dirty="0"/>
              <a:t>– the partner’s share of the profits and losses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smtClean="0"/>
              <a:t>right </a:t>
            </a:r>
            <a:r>
              <a:rPr lang="en-US" dirty="0"/>
              <a:t>to receive distributions</a:t>
            </a:r>
            <a:r>
              <a:rPr lang="en-US" dirty="0" smtClean="0"/>
              <a:t>. (problem 6)</a:t>
            </a:r>
            <a:endParaRPr lang="en-US" dirty="0"/>
          </a:p>
          <a:p>
            <a:pPr lvl="1" eaLnBrk="1" hangingPunct="1">
              <a:defRPr/>
            </a:pPr>
            <a:endParaRPr lang="en-US" sz="2400" dirty="0"/>
          </a:p>
        </p:txBody>
      </p:sp>
      <p:sp>
        <p:nvSpPr>
          <p:cNvPr id="4506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FE18013C-5F70-45D8-9BD8-7A40DDD5BF2F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2901" y="1657350"/>
            <a:ext cx="8343900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Rights Among Partners (cont’d)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Transferable Interest in Partnership (cont’d) </a:t>
            </a:r>
            <a:r>
              <a:rPr lang="en-US" sz="3600" i="0" dirty="0" smtClean="0"/>
              <a:t>–</a:t>
            </a:r>
          </a:p>
          <a:p>
            <a:pPr lvl="2" eaLnBrk="1" hangingPunct="1">
              <a:defRPr/>
            </a:pPr>
            <a:r>
              <a:rPr lang="en-US" sz="3000" b="1" dirty="0" smtClean="0"/>
              <a:t>Assignability </a:t>
            </a:r>
            <a:r>
              <a:rPr lang="en-US" sz="3000" dirty="0" smtClean="0"/>
              <a:t>– a partner may sell or assign his transferable interest; the new owner becomes entitled to the assigning partner’s right to receive distributions but does not become a partner.</a:t>
            </a:r>
            <a:endParaRPr lang="en-US" sz="3000" dirty="0"/>
          </a:p>
        </p:txBody>
      </p:sp>
      <p:sp>
        <p:nvSpPr>
          <p:cNvPr id="4915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8D124134-A8BC-468B-8F23-BDC08F6BDC6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41301" y="1657350"/>
            <a:ext cx="8445500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Rights Among Partners (cont’d)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Transferable Interest in Partnership (cont’d) </a:t>
            </a:r>
            <a:r>
              <a:rPr lang="en-US" sz="3600" i="0" dirty="0" smtClean="0"/>
              <a:t>–</a:t>
            </a:r>
          </a:p>
          <a:p>
            <a:pPr lvl="2" eaLnBrk="1" hangingPunct="1">
              <a:defRPr/>
            </a:pPr>
            <a:r>
              <a:rPr lang="en-US" sz="3000" b="1" dirty="0" smtClean="0"/>
              <a:t>Creditor’s Rights </a:t>
            </a:r>
            <a:r>
              <a:rPr lang="en-US" sz="3000" dirty="0" smtClean="0"/>
              <a:t>– a partner’s transferable interest is subject to the claims of creditors, who may obtain a charging order (judicial lien) against the partner’s transferable interest.</a:t>
            </a:r>
            <a:endParaRPr lang="en-US" sz="3000" dirty="0"/>
          </a:p>
        </p:txBody>
      </p:sp>
      <p:sp>
        <p:nvSpPr>
          <p:cNvPr id="51204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F86A28C6-547C-4BFF-B115-CE46A1B8FD1E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Partnership Property with </a:t>
            </a:r>
            <a:br>
              <a:rPr lang="en-US" dirty="0" smtClean="0"/>
            </a:br>
            <a:r>
              <a:rPr lang="en-US" dirty="0" smtClean="0"/>
              <a:t>Partner’s Interest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837248"/>
              </p:ext>
            </p:extLst>
          </p:nvPr>
        </p:nvGraphicFramePr>
        <p:xfrm>
          <a:off x="228600" y="1935163"/>
          <a:ext cx="868680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667000"/>
                <a:gridCol w="2171700"/>
                <a:gridCol w="2171700"/>
              </a:tblGrid>
              <a:tr h="66841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Partnership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Partner’s Interest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5078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partner is </a:t>
                      </a:r>
                      <a:r>
                        <a:rPr lang="en-US" sz="1400" i="1" dirty="0" smtClean="0"/>
                        <a:t>not </a:t>
                      </a:r>
                      <a:r>
                        <a:rPr lang="en-US" sz="1400" i="0" dirty="0" smtClean="0"/>
                        <a:t>a co-owner of partnership property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Tenant in</a:t>
                      </a:r>
                      <a:r>
                        <a:rPr lang="en-US" sz="1400" baseline="0" dirty="0" smtClean="0"/>
                        <a:t> partnership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 of profits and surplus</a:t>
                      </a:r>
                      <a:endParaRPr lang="en-US" sz="1400" dirty="0"/>
                    </a:p>
                  </a:txBody>
                  <a:tcPr/>
                </a:tc>
              </a:tr>
              <a:tr h="6684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Possession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 partnership purposes,</a:t>
                      </a:r>
                      <a:r>
                        <a:rPr lang="en-US" sz="1400" baseline="0" dirty="0" smtClean="0"/>
                        <a:t> not individual 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 partnership purposes, not individual 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Intangible, personal property right</a:t>
                      </a:r>
                      <a:endParaRPr lang="en-US" sz="1400" dirty="0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Assignability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Partner</a:t>
                      </a:r>
                      <a:r>
                        <a:rPr lang="en-US" sz="1400" baseline="0" dirty="0" smtClean="0"/>
                        <a:t> has </a:t>
                      </a:r>
                      <a:r>
                        <a:rPr lang="en-US" sz="1400" i="1" baseline="0" dirty="0" smtClean="0"/>
                        <a:t>no</a:t>
                      </a:r>
                      <a:r>
                        <a:rPr lang="en-US" sz="1400" i="0" baseline="0" dirty="0" smtClean="0"/>
                        <a:t> interest in partnership property which can be transferred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</a:t>
                      </a:r>
                      <a:r>
                        <a:rPr lang="en-US" sz="1400" baseline="0" dirty="0" smtClean="0"/>
                        <a:t> all other partners assign their rights in the property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Assignee does not become a partner</a:t>
                      </a:r>
                      <a:endParaRPr lang="en-US" sz="1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Attachment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Only for a claim against the partnership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Only for a claim against the partnership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By a charging order</a:t>
                      </a:r>
                      <a:endParaRPr lang="en-US" sz="1400" dirty="0"/>
                    </a:p>
                  </a:txBody>
                  <a:tcPr/>
                </a:tc>
              </a:tr>
              <a:tr h="6684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Inheritance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Partner has </a:t>
                      </a:r>
                      <a:r>
                        <a:rPr lang="en-US" sz="1400" i="1" dirty="0" smtClean="0"/>
                        <a:t>no </a:t>
                      </a:r>
                      <a:r>
                        <a:rPr lang="en-US" sz="1400" i="0" dirty="0" smtClean="0"/>
                        <a:t>interest in partnership property which can be transferred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Goes to surviving</a:t>
                      </a:r>
                      <a:r>
                        <a:rPr lang="en-US" sz="1400" baseline="0" dirty="0" smtClean="0"/>
                        <a:t> partner(s)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Passes to the personal representative of deceased partner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43100" y="22463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RUPA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60900" y="22590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UPA</a:t>
            </a:r>
          </a:p>
        </p:txBody>
      </p:sp>
      <p:sp>
        <p:nvSpPr>
          <p:cNvPr id="53291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51634EC9-6623-417C-A8E1-04B5A3367E7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4495800" y="1949450"/>
            <a:ext cx="130175" cy="6318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2286000"/>
            <a:ext cx="48291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Topics Covered in this Chapter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pPr marL="914400" indent="-62865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sz="3600" b="1" dirty="0" smtClean="0">
                <a:cs typeface="Times New Roman" pitchFamily="18" charset="0"/>
              </a:rPr>
              <a:t>Choosing a Business Association</a:t>
            </a:r>
            <a:br>
              <a:rPr lang="en-US" sz="3600" b="1" dirty="0" smtClean="0">
                <a:cs typeface="Times New Roman" pitchFamily="18" charset="0"/>
              </a:rPr>
            </a:br>
            <a:r>
              <a:rPr lang="en-US" sz="2800" b="1" dirty="0" smtClean="0">
                <a:cs typeface="Times New Roman" pitchFamily="18" charset="0"/>
              </a:rPr>
              <a:t>30-1	Factors Affecting the Choice</a:t>
            </a:r>
            <a:br>
              <a:rPr lang="en-US" sz="2800" b="1" dirty="0" smtClean="0">
                <a:cs typeface="Times New Roman" pitchFamily="18" charset="0"/>
              </a:rPr>
            </a:br>
            <a:r>
              <a:rPr lang="en-US" sz="2800" b="1" dirty="0" smtClean="0">
                <a:cs typeface="Times New Roman" pitchFamily="18" charset="0"/>
              </a:rPr>
              <a:t>30-2	Forms of Business Associations</a:t>
            </a:r>
            <a:endParaRPr lang="en-US" sz="3600" b="1" dirty="0">
              <a:cs typeface="Times New Roman" pitchFamily="18" charset="0"/>
            </a:endParaRPr>
          </a:p>
          <a:p>
            <a:pPr marL="914400" indent="-62865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sz="3600" b="1" dirty="0" smtClean="0">
                <a:cs typeface="Times New Roman" pitchFamily="18" charset="0"/>
              </a:rPr>
              <a:t>Formation of General Partnership</a:t>
            </a:r>
            <a:br>
              <a:rPr lang="en-US" sz="3600" b="1" dirty="0" smtClean="0">
                <a:cs typeface="Times New Roman" pitchFamily="18" charset="0"/>
              </a:rPr>
            </a:br>
            <a:r>
              <a:rPr lang="en-US" sz="2800" b="1" dirty="0" smtClean="0">
                <a:cs typeface="Times New Roman" pitchFamily="18" charset="0"/>
              </a:rPr>
              <a:t>30-3	Nature of Partnerships</a:t>
            </a:r>
            <a:br>
              <a:rPr lang="en-US" sz="2800" b="1" dirty="0" smtClean="0">
                <a:cs typeface="Times New Roman" pitchFamily="18" charset="0"/>
              </a:rPr>
            </a:br>
            <a:r>
              <a:rPr lang="en-US" sz="2800" b="1" dirty="0" smtClean="0">
                <a:cs typeface="Times New Roman" pitchFamily="18" charset="0"/>
              </a:rPr>
              <a:t>30-4	Formation of Partnerships</a:t>
            </a:r>
            <a:endParaRPr lang="en-US" sz="3600" b="1" dirty="0" smtClean="0">
              <a:cs typeface="Times New Roman" pitchFamily="18" charset="0"/>
            </a:endParaRPr>
          </a:p>
          <a:p>
            <a:pPr marL="914400" indent="-62865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sz="3600" b="1" dirty="0" smtClean="0">
                <a:cs typeface="Times New Roman" pitchFamily="18" charset="0"/>
              </a:rPr>
              <a:t>Relationships Among Partners</a:t>
            </a:r>
            <a:br>
              <a:rPr lang="en-US" sz="3600" b="1" dirty="0" smtClean="0">
                <a:cs typeface="Times New Roman" pitchFamily="18" charset="0"/>
              </a:rPr>
            </a:br>
            <a:r>
              <a:rPr lang="en-US" sz="2800" b="1" dirty="0" smtClean="0">
                <a:cs typeface="Times New Roman" pitchFamily="18" charset="0"/>
              </a:rPr>
              <a:t>30-5	Duties Among Partners</a:t>
            </a:r>
            <a:br>
              <a:rPr lang="en-US" sz="2800" b="1" dirty="0" smtClean="0">
                <a:cs typeface="Times New Roman" pitchFamily="18" charset="0"/>
              </a:rPr>
            </a:br>
            <a:r>
              <a:rPr lang="en-US" sz="2800" b="1" dirty="0" smtClean="0">
                <a:cs typeface="Times New Roman" pitchFamily="18" charset="0"/>
              </a:rPr>
              <a:t>30-6	Rights Among Partners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endParaRPr lang="en-US" sz="3600" b="1" dirty="0">
              <a:cs typeface="Times New Roman" pitchFamily="18" charset="0"/>
            </a:endParaRPr>
          </a:p>
        </p:txBody>
      </p:sp>
      <p:sp>
        <p:nvSpPr>
          <p:cNvPr id="16388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459C77D4-6304-4206-9F55-AEFF27A4AE0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7213" y="1600200"/>
            <a:ext cx="8129587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Rights Among Partners (cont’d)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Distributions </a:t>
            </a:r>
            <a:r>
              <a:rPr lang="en-US" sz="3600" i="0" dirty="0" smtClean="0"/>
              <a:t>– transfer of partnership property from the partnership to a partner.</a:t>
            </a:r>
          </a:p>
          <a:p>
            <a:pPr lvl="2" eaLnBrk="1" hangingPunct="1">
              <a:defRPr/>
            </a:pPr>
            <a:r>
              <a:rPr lang="en-US" b="1" dirty="0" smtClean="0"/>
              <a:t>Profits </a:t>
            </a:r>
            <a:r>
              <a:rPr lang="en-US" dirty="0" smtClean="0"/>
              <a:t>– each partner is entitled to an equal share of the profits unless otherwise agreed.</a:t>
            </a:r>
          </a:p>
          <a:p>
            <a:pPr lvl="2" eaLnBrk="1" hangingPunct="1">
              <a:defRPr/>
            </a:pPr>
            <a:r>
              <a:rPr lang="en-US" b="1" dirty="0" smtClean="0"/>
              <a:t>Capital </a:t>
            </a:r>
            <a:r>
              <a:rPr lang="en-US" dirty="0" smtClean="0"/>
              <a:t>– a partner does not have a right to receive a distribution of the capital contributions in his account before his withdrawal or the liquidation of the partnership.</a:t>
            </a:r>
            <a:endParaRPr lang="en-US" b="1" dirty="0"/>
          </a:p>
        </p:txBody>
      </p:sp>
      <p:sp>
        <p:nvSpPr>
          <p:cNvPr id="5530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440254B6-C1D1-4C72-A4FD-DD09ECAA467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399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Rights Among Partners (cont’d)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Distributions (cont’d) </a:t>
            </a:r>
            <a:r>
              <a:rPr lang="en-US" sz="3600" i="0" dirty="0" smtClean="0"/>
              <a:t>–</a:t>
            </a:r>
          </a:p>
          <a:p>
            <a:pPr lvl="2" eaLnBrk="1" hangingPunct="1">
              <a:defRPr/>
            </a:pPr>
            <a:r>
              <a:rPr lang="en-US" b="1" dirty="0" smtClean="0"/>
              <a:t>Indemnification </a:t>
            </a:r>
            <a:r>
              <a:rPr lang="en-US" dirty="0" smtClean="0"/>
              <a:t>– if a partner makes an advance (loan) to the partnership, he is entitled to repayment plus interest, a partner is entitled to reimbursement for payments made and indemnification for liabilities incurred by the partner in the ordinary course of the business.</a:t>
            </a:r>
          </a:p>
          <a:p>
            <a:pPr lvl="2" eaLnBrk="1" hangingPunct="1">
              <a:defRPr/>
            </a:pPr>
            <a:r>
              <a:rPr lang="en-US" b="1" dirty="0" smtClean="0"/>
              <a:t>Compensation </a:t>
            </a:r>
            <a:r>
              <a:rPr lang="en-US" dirty="0" smtClean="0"/>
              <a:t>– unless otherwise agreed, no partner is entitled to payment for services rendered to the partnership.</a:t>
            </a:r>
            <a:endParaRPr lang="en-US" b="1" dirty="0"/>
          </a:p>
        </p:txBody>
      </p:sp>
      <p:sp>
        <p:nvSpPr>
          <p:cNvPr id="57348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31E82CA0-E559-4B34-A4DD-6400BCB6B416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7213" y="1657350"/>
            <a:ext cx="8129587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Rights Among Partners (cont’d)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Management </a:t>
            </a:r>
            <a:r>
              <a:rPr lang="en-US" sz="3600" i="0" dirty="0" smtClean="0"/>
              <a:t>– each partner has equal rights in management of the partnership unless otherwise agreed.</a:t>
            </a:r>
          </a:p>
        </p:txBody>
      </p:sp>
      <p:sp>
        <p:nvSpPr>
          <p:cNvPr id="5939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BAAC6B73-73F9-4166-B6DA-A76F8EA8CFF5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7213" y="1657350"/>
            <a:ext cx="8129587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Rights Among Partners (cont’d)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Choice of Associates </a:t>
            </a:r>
            <a:r>
              <a:rPr lang="en-US" sz="3600" i="0" dirty="0" smtClean="0"/>
              <a:t>– under the doctrine of </a:t>
            </a:r>
            <a:r>
              <a:rPr lang="en-US" sz="3600" dirty="0" smtClean="0"/>
              <a:t>delectus personae</a:t>
            </a:r>
            <a:r>
              <a:rPr lang="en-US" sz="3600" i="0" dirty="0" smtClean="0"/>
              <a:t>, no person can become a member of a partnership without the consent of all the partners.</a:t>
            </a:r>
          </a:p>
        </p:txBody>
      </p:sp>
      <p:sp>
        <p:nvSpPr>
          <p:cNvPr id="61444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91E5EA03-E51F-4295-A11A-9C1E5905B4E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1" y="1752600"/>
            <a:ext cx="8305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Rights Among Partners (cont’d)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Enforcement Rights </a:t>
            </a:r>
            <a:r>
              <a:rPr lang="en-US" sz="3600" i="0" dirty="0" smtClean="0"/>
              <a:t>– </a:t>
            </a:r>
          </a:p>
          <a:p>
            <a:pPr lvl="2" eaLnBrk="1" hangingPunct="1">
              <a:defRPr/>
            </a:pPr>
            <a:r>
              <a:rPr lang="en-US" sz="2800" b="1" dirty="0" smtClean="0"/>
              <a:t>Information</a:t>
            </a:r>
            <a:r>
              <a:rPr lang="en-US" sz="2800" dirty="0" smtClean="0"/>
              <a:t> – each partner has the right (1)  </a:t>
            </a:r>
            <a:r>
              <a:rPr lang="en-US" sz="2800" i="1" dirty="0" smtClean="0"/>
              <a:t>without demand, </a:t>
            </a:r>
            <a:r>
              <a:rPr lang="en-US" sz="2800" dirty="0" smtClean="0"/>
              <a:t>to any information concerning the partnership and reasonably required for the proper exercise of the partner’s rights and duties and (2) </a:t>
            </a:r>
            <a:r>
              <a:rPr lang="en-US" sz="2800" i="1" dirty="0" smtClean="0"/>
              <a:t>on demand, </a:t>
            </a:r>
            <a:r>
              <a:rPr lang="en-US" sz="2800" dirty="0" smtClean="0"/>
              <a:t>to any other information concerning the partnership.</a:t>
            </a:r>
          </a:p>
        </p:txBody>
      </p:sp>
      <p:sp>
        <p:nvSpPr>
          <p:cNvPr id="63492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6716ED51-D178-4734-8C24-3F5C50D3D930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Relationship Among Partners</a:t>
            </a: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733550"/>
            <a:ext cx="8686799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</a:rPr>
              <a:t>Rights Among Partners (cont’d) </a:t>
            </a:r>
            <a:r>
              <a:rPr lang="en-US" dirty="0" smtClean="0"/>
              <a:t>– </a:t>
            </a:r>
            <a:endParaRPr lang="en-US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3600" b="1" dirty="0" smtClean="0"/>
              <a:t>Enforcement Rights </a:t>
            </a:r>
            <a:r>
              <a:rPr lang="en-US" sz="3600" i="0" dirty="0" smtClean="0"/>
              <a:t>– </a:t>
            </a:r>
          </a:p>
          <a:p>
            <a:pPr lvl="2" eaLnBrk="1" hangingPunct="1">
              <a:defRPr/>
            </a:pPr>
            <a:r>
              <a:rPr lang="en-US" sz="2800" b="1" dirty="0" smtClean="0"/>
              <a:t>Legal Action</a:t>
            </a:r>
            <a:r>
              <a:rPr lang="en-US" sz="2800" dirty="0" smtClean="0"/>
              <a:t> – a partner may maintain a direct suit against the partnership or another partner for legal of equitable relief to enforce the partner’s rights; the partnership itself may maintain an action against a partner for any breach of the partnership agreement or for the violation of any duty owed to the partnership.</a:t>
            </a:r>
          </a:p>
        </p:txBody>
      </p:sp>
      <p:sp>
        <p:nvSpPr>
          <p:cNvPr id="6554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8AF54884-DFBF-4DF0-A12D-46B79854AA40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Formation and Internal Relations </a:t>
            </a:r>
            <a:br>
              <a:rPr lang="en-US" sz="4400" dirty="0" smtClean="0"/>
            </a:br>
            <a:r>
              <a:rPr lang="en-US" sz="4400" dirty="0" smtClean="0"/>
              <a:t>of General Partnerships</a:t>
            </a:r>
            <a:endParaRPr lang="en-US" sz="4400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cs typeface="Times New Roman" pitchFamily="18" charset="0"/>
              </a:rPr>
              <a:t>	</a:t>
            </a:r>
            <a:r>
              <a:rPr lang="en-US" sz="3800" dirty="0" smtClean="0">
                <a:cs typeface="Times New Roman" pitchFamily="18" charset="0"/>
              </a:rPr>
              <a:t>A business enterprise may be operated or conducted as a sole proprietorship, an unincorporated business association (such as a general partnership, a limited partnership, or a limited liability company [LLC], a limited liability partnership), or a corporation.</a:t>
            </a:r>
            <a:endParaRPr lang="en-US" sz="3800" dirty="0">
              <a:cs typeface="Times New Roman" pitchFamily="18" charset="0"/>
            </a:endParaRPr>
          </a:p>
        </p:txBody>
      </p:sp>
      <p:sp>
        <p:nvSpPr>
          <p:cNvPr id="1843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1D6DAAD8-50C5-40C8-B637-107E1E0B066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Choosing a Business Association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Times New Roman" pitchFamily="18" charset="0"/>
              </a:rPr>
              <a:t>	The owners of an enterprise determine the form of business unit they wish to use based upon their specific circumstances.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0484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D0EF7EA1-8034-4F4E-BE00-393850BCAA0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General Partnership, Limited Partnership, Limited Liability Company, and Corporation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792288"/>
          <a:ext cx="8686800" cy="445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905000"/>
                <a:gridCol w="2011680"/>
                <a:gridCol w="1737360"/>
                <a:gridCol w="1737360"/>
              </a:tblGrid>
              <a:tr h="4876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General Partnership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Limited Partnership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Limited Liability Company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Corporation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7488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Transferability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Financial interest may be assigned; membership requires consent of all partners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Financial interest may be assigned, and assignee may become limited partner if all partners consent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Financial interest may be assigned; membership requires consent of all members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Freely transferable unless shareholders agree otherwise</a:t>
                      </a:r>
                      <a:endParaRPr lang="en-US" sz="1100" dirty="0"/>
                    </a:p>
                  </a:txBody>
                  <a:tcPr/>
                </a:tc>
              </a:tr>
              <a:tr h="71711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Liability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Partners have unlimited liability*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General partners have limited liability**;</a:t>
                      </a:r>
                      <a:r>
                        <a:rPr lang="en-US" sz="1100" baseline="0" dirty="0" smtClean="0"/>
                        <a:t> Limited partners have limited liability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</a:t>
                      </a:r>
                      <a:r>
                        <a:rPr lang="en-US" sz="1100" baseline="0" dirty="0" smtClean="0"/>
                        <a:t> members have limited liability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Shareholders have limited liability</a:t>
                      </a:r>
                      <a:endParaRPr lang="en-US" sz="1100" dirty="0"/>
                    </a:p>
                  </a:txBody>
                  <a:tcPr/>
                </a:tc>
              </a:tr>
              <a:tr h="41103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Control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By all partners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By general partners,</a:t>
                      </a:r>
                      <a:r>
                        <a:rPr lang="en-US" sz="1100" baseline="0" dirty="0" smtClean="0"/>
                        <a:t> not limited partners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By all members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By board of directors</a:t>
                      </a:r>
                      <a:r>
                        <a:rPr lang="en-US" sz="1100" baseline="0" dirty="0" smtClean="0"/>
                        <a:t> elected by shareholders</a:t>
                      </a:r>
                      <a:endParaRPr lang="en-US" sz="1100" dirty="0"/>
                    </a:p>
                  </a:txBody>
                  <a:tcPr/>
                </a:tc>
              </a:tr>
              <a:tr h="127311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Continuity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none" dirty="0" smtClean="0"/>
                        <a:t>RUPA: Usually unaffected by death,</a:t>
                      </a:r>
                      <a:r>
                        <a:rPr lang="en-US" sz="1100" u="none" baseline="0" dirty="0" smtClean="0"/>
                        <a:t> bankruptcy, or – in a term partnership – withdrawal of a partner; </a:t>
                      </a:r>
                    </a:p>
                    <a:p>
                      <a:pPr algn="l"/>
                      <a:r>
                        <a:rPr lang="en-US" sz="1100" u="none" baseline="0" dirty="0" smtClean="0"/>
                        <a:t>UPA: Dissolved by death, bankruptcy, or withdrawal of partner</a:t>
                      </a:r>
                      <a:endParaRPr lang="en-US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Dissolved by death, bankruptcy, or withdrawal of general partner;</a:t>
                      </a:r>
                    </a:p>
                    <a:p>
                      <a:r>
                        <a:rPr lang="en-US" sz="1100" u="none" dirty="0" smtClean="0"/>
                        <a:t>Unaffected</a:t>
                      </a:r>
                      <a:r>
                        <a:rPr lang="en-US" sz="1100" u="none" baseline="0" dirty="0" smtClean="0"/>
                        <a:t> by death, bankruptcy, or withdrawal of limited partner</a:t>
                      </a:r>
                      <a:endParaRPr lang="en-US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</a:t>
                      </a:r>
                      <a:r>
                        <a:rPr lang="en-US" sz="1100" baseline="0" dirty="0" smtClean="0"/>
                        <a:t> many states death, bankruptcy, or withdrawal of members does </a:t>
                      </a:r>
                      <a:r>
                        <a:rPr lang="en-US" sz="1100" i="1" baseline="0" dirty="0" smtClean="0"/>
                        <a:t>not </a:t>
                      </a:r>
                      <a:r>
                        <a:rPr lang="en-US" sz="1100" i="0" baseline="0" dirty="0" smtClean="0"/>
                        <a:t>dissolve LLC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Unaffected by death, bankruptcy, or withdrawal of shareholder</a:t>
                      </a:r>
                      <a:endParaRPr lang="en-US" sz="1100" dirty="0"/>
                    </a:p>
                  </a:txBody>
                  <a:tcPr/>
                </a:tc>
              </a:tr>
              <a:tr h="64621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Taxation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May elect that only partners are taxed.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May elect that only partners are taxed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May elect that only members are taxed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Corporation</a:t>
                      </a:r>
                      <a:r>
                        <a:rPr lang="en-US" sz="1100" baseline="0" dirty="0" smtClean="0"/>
                        <a:t> taxed unless subchapter S applies;</a:t>
                      </a:r>
                    </a:p>
                    <a:p>
                      <a:r>
                        <a:rPr lang="en-US" sz="1100" baseline="0" dirty="0" smtClean="0"/>
                        <a:t>Shareholders taxed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7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142E09A7-5501-4E38-BF2A-54A7F572386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Choosing a Business Association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Factors Affecting the Choice</a:t>
            </a:r>
            <a:r>
              <a:rPr lang="en-US" dirty="0" smtClean="0">
                <a:cs typeface="Times New Roman" pitchFamily="18" charset="0"/>
              </a:rPr>
              <a:t> – </a:t>
            </a:r>
            <a:r>
              <a:rPr lang="en-US" sz="3200" dirty="0" smtClean="0">
                <a:cs typeface="Times New Roman" pitchFamily="18" charset="0"/>
              </a:rPr>
              <a:t>in choosing the form in which to conduct business the owners should consider a number of factors, including ease of formation, Federal and State income tax laws, external liability, management and control, transferability of ownership interests, and continuity.</a:t>
            </a:r>
            <a:endParaRPr lang="en-US" sz="2800" dirty="0"/>
          </a:p>
        </p:txBody>
      </p:sp>
      <p:sp>
        <p:nvSpPr>
          <p:cNvPr id="2458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3E9A7A3D-DAC6-47D3-9A32-C0A396CFDC8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Choosing a Business Association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Forms of Business Associations</a:t>
            </a:r>
            <a:r>
              <a:rPr lang="en-US" dirty="0" smtClean="0">
                <a:cs typeface="Times New Roman" pitchFamily="18" charset="0"/>
              </a:rPr>
              <a:t> –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Sole Proprietorship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General Partnership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Joint Venture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Limited Partnership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Limited Liability Company (LLC)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Limited Liability Partnership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Limited Liability Limited Partnership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Corporation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Business Trusts</a:t>
            </a:r>
            <a:endParaRPr lang="en-US" sz="2400" dirty="0"/>
          </a:p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26628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4BD7A65F-8324-42C4-A33E-BC6953D9E55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Formation of General Partnerships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Nature of Partnership </a:t>
            </a:r>
            <a:r>
              <a:rPr lang="en-US" dirty="0" smtClean="0">
                <a:cs typeface="Times New Roman" pitchFamily="18" charset="0"/>
              </a:rPr>
              <a:t>– an association of two or more persons to carry on as co-owners of a business for profit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b="1" dirty="0" smtClean="0">
                <a:cs typeface="Times New Roman" pitchFamily="18" charset="0"/>
              </a:rPr>
              <a:t>Entity Theory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2" eaLnBrk="1" hangingPunct="1">
              <a:defRPr/>
            </a:pPr>
            <a:r>
              <a:rPr lang="en-US" b="1" dirty="0" smtClean="0">
                <a:cs typeface="Times New Roman" pitchFamily="18" charset="0"/>
              </a:rPr>
              <a:t>Partnership as a Legal Entity </a:t>
            </a:r>
            <a:r>
              <a:rPr lang="en-US" dirty="0" smtClean="0">
                <a:cs typeface="Times New Roman" pitchFamily="18" charset="0"/>
              </a:rPr>
              <a:t>– an organization having a legal existence separate from that of its members; the Revised Act considers a partnership a legal entity for nearly all purposes.</a:t>
            </a:r>
          </a:p>
        </p:txBody>
      </p:sp>
      <p:sp>
        <p:nvSpPr>
          <p:cNvPr id="2867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1607ACAE-6ED6-42E3-818F-758E8B4334E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Formation of General Partnerships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Nature of Partnership (cont’d) </a:t>
            </a:r>
            <a:r>
              <a:rPr lang="en-US" dirty="0" smtClean="0">
                <a:cs typeface="Times New Roman" pitchFamily="18" charset="0"/>
              </a:rPr>
              <a:t>–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1" dirty="0" smtClean="0">
                <a:cs typeface="Times New Roman" pitchFamily="18" charset="0"/>
              </a:rPr>
              <a:t>Entity Theory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2" eaLnBrk="1" hangingPunct="1">
              <a:defRPr/>
            </a:pPr>
            <a:r>
              <a:rPr lang="en-US" sz="3200" b="1" dirty="0" smtClean="0">
                <a:cs typeface="Times New Roman" pitchFamily="18" charset="0"/>
              </a:rPr>
              <a:t>Partnership as a Legal Aggregate </a:t>
            </a:r>
            <a:r>
              <a:rPr lang="en-US" sz="3200" dirty="0" smtClean="0">
                <a:cs typeface="Times New Roman" pitchFamily="18" charset="0"/>
              </a:rPr>
              <a:t>– a group of individuals not having a legal existence separate from that of its members; the Revised Act considers a partnership a legal aggregate for few purposes.</a:t>
            </a:r>
          </a:p>
        </p:txBody>
      </p:sp>
      <p:sp>
        <p:nvSpPr>
          <p:cNvPr id="30724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  <a:noFill/>
        </p:spPr>
        <p:txBody>
          <a:bodyPr/>
          <a:lstStyle/>
          <a:p>
            <a:fld id="{CD733D3A-DBE5-4A0B-9332-A9E12B5BE29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nnRoberts15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Impact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MannRoberts15e</Template>
  <TotalTime>547</TotalTime>
  <Words>1420</Words>
  <Application>Microsoft Office PowerPoint</Application>
  <PresentationFormat>On-screen Show (4:3)</PresentationFormat>
  <Paragraphs>205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MannRoberts15e</vt:lpstr>
      <vt:lpstr>Chapter 30:  Formation and Internal Relations of General Partnerships</vt:lpstr>
      <vt:lpstr>Topics Covered in this Chapter</vt:lpstr>
      <vt:lpstr>Formation and Internal Relations  of General Partnerships</vt:lpstr>
      <vt:lpstr>Choosing a Business Association</vt:lpstr>
      <vt:lpstr>General Partnership, Limited Partnership, Limited Liability Company, and Corporation</vt:lpstr>
      <vt:lpstr>Choosing a Business Association</vt:lpstr>
      <vt:lpstr>Choosing a Business Association</vt:lpstr>
      <vt:lpstr>Formation of General Partnerships</vt:lpstr>
      <vt:lpstr>Formation of General Partnerships</vt:lpstr>
      <vt:lpstr>Formation of General Partnerships</vt:lpstr>
      <vt:lpstr>Formation of General Partnerships</vt:lpstr>
      <vt:lpstr>Tests for Existence of a Partnership</vt:lpstr>
      <vt:lpstr>Formation of General Partnerships</vt:lpstr>
      <vt:lpstr>Relationship Among Partners</vt:lpstr>
      <vt:lpstr>Relationship Among Partners</vt:lpstr>
      <vt:lpstr>Relationship Among Partners</vt:lpstr>
      <vt:lpstr>Relationship Among Partners</vt:lpstr>
      <vt:lpstr>Relationship Among Partners</vt:lpstr>
      <vt:lpstr>Partnership Property with  Partner’s Interest</vt:lpstr>
      <vt:lpstr>Relationship Among Partners</vt:lpstr>
      <vt:lpstr>Relationship Among Partners</vt:lpstr>
      <vt:lpstr>Relationship Among Partners</vt:lpstr>
      <vt:lpstr>Relationship Among Partners</vt:lpstr>
      <vt:lpstr>Relationship Among Partners</vt:lpstr>
      <vt:lpstr>Relationship Among Partners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Smith &amp; Roberson's Business Law 15e</dc:title>
  <dc:subject>Smith &amp; Roberson's Business Law 15e</dc:subject>
  <dc:creator>Joseph Zavaletta</dc:creator>
  <cp:lastModifiedBy>Hellen</cp:lastModifiedBy>
  <cp:revision>64</cp:revision>
  <dcterms:created xsi:type="dcterms:W3CDTF">2010-11-02T14:25:03Z</dcterms:created>
  <dcterms:modified xsi:type="dcterms:W3CDTF">2019-04-09T05:44:11Z</dcterms:modified>
</cp:coreProperties>
</file>