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96" r:id="rId1"/>
  </p:sldMasterIdLst>
  <p:notesMasterIdLst>
    <p:notesMasterId r:id="rId26"/>
  </p:notesMasterIdLst>
  <p:sldIdLst>
    <p:sldId id="256" r:id="rId2"/>
    <p:sldId id="307" r:id="rId3"/>
    <p:sldId id="259" r:id="rId4"/>
    <p:sldId id="260" r:id="rId5"/>
    <p:sldId id="301" r:id="rId6"/>
    <p:sldId id="277" r:id="rId7"/>
    <p:sldId id="278" r:id="rId8"/>
    <p:sldId id="279" r:id="rId9"/>
    <p:sldId id="280" r:id="rId10"/>
    <p:sldId id="281" r:id="rId11"/>
    <p:sldId id="282" r:id="rId12"/>
    <p:sldId id="302" r:id="rId13"/>
    <p:sldId id="283" r:id="rId14"/>
    <p:sldId id="284" r:id="rId15"/>
    <p:sldId id="285" r:id="rId16"/>
    <p:sldId id="270" r:id="rId17"/>
    <p:sldId id="286" r:id="rId18"/>
    <p:sldId id="287" r:id="rId19"/>
    <p:sldId id="288" r:id="rId20"/>
    <p:sldId id="289" r:id="rId21"/>
    <p:sldId id="290" r:id="rId22"/>
    <p:sldId id="291" r:id="rId23"/>
    <p:sldId id="292" r:id="rId24"/>
    <p:sldId id="293" r:id="rId25"/>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FF0000"/>
    <a:srgbClr val="FAE0A8"/>
    <a:srgbClr val="002B55"/>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441" autoAdjust="0"/>
    <p:restoredTop sz="97450" autoAdjust="0"/>
  </p:normalViewPr>
  <p:slideViewPr>
    <p:cSldViewPr>
      <p:cViewPr varScale="1">
        <p:scale>
          <a:sx n="86" d="100"/>
          <a:sy n="86" d="100"/>
        </p:scale>
        <p:origin x="-1363" y="-77"/>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409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410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410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10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410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A7943875-6067-4FEA-AFB6-4E927A2423F2}" type="slidenum">
              <a:rPr lang="en-US"/>
              <a:pPr/>
              <a:t>‹#›</a:t>
            </a:fld>
            <a:endParaRPr lang="en-US"/>
          </a:p>
        </p:txBody>
      </p:sp>
    </p:spTree>
    <p:extLst>
      <p:ext uri="{BB962C8B-B14F-4D97-AF65-F5344CB8AC3E}">
        <p14:creationId xmlns:p14="http://schemas.microsoft.com/office/powerpoint/2010/main" xmlns="" val="3877968349"/>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Arial" charset="0"/>
      </a:defRPr>
    </a:lvl1pPr>
    <a:lvl2pPr marL="457200" algn="l" rtl="0" fontAlgn="base">
      <a:spcBef>
        <a:spcPct val="30000"/>
      </a:spcBef>
      <a:spcAft>
        <a:spcPct val="0"/>
      </a:spcAft>
      <a:defRPr sz="1200" kern="1200">
        <a:solidFill>
          <a:schemeClr val="tx1"/>
        </a:solidFill>
        <a:latin typeface="Arial" charset="0"/>
        <a:ea typeface="+mn-ea"/>
        <a:cs typeface="Arial" charset="0"/>
      </a:defRPr>
    </a:lvl2pPr>
    <a:lvl3pPr marL="914400" algn="l" rtl="0" fontAlgn="base">
      <a:spcBef>
        <a:spcPct val="30000"/>
      </a:spcBef>
      <a:spcAft>
        <a:spcPct val="0"/>
      </a:spcAft>
      <a:defRPr sz="1200" kern="1200">
        <a:solidFill>
          <a:schemeClr val="tx1"/>
        </a:solidFill>
        <a:latin typeface="Arial" charset="0"/>
        <a:ea typeface="+mn-ea"/>
        <a:cs typeface="Arial" charset="0"/>
      </a:defRPr>
    </a:lvl3pPr>
    <a:lvl4pPr marL="1371600" algn="l" rtl="0" fontAlgn="base">
      <a:spcBef>
        <a:spcPct val="30000"/>
      </a:spcBef>
      <a:spcAft>
        <a:spcPct val="0"/>
      </a:spcAft>
      <a:defRPr sz="1200" kern="1200">
        <a:solidFill>
          <a:schemeClr val="tx1"/>
        </a:solidFill>
        <a:latin typeface="Arial" charset="0"/>
        <a:ea typeface="+mn-ea"/>
        <a:cs typeface="Arial" charset="0"/>
      </a:defRPr>
    </a:lvl4pPr>
    <a:lvl5pPr marL="1828800" algn="l" rtl="0" fontAlgn="base">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7943875-6067-4FEA-AFB6-4E927A2423F2}" type="slidenum">
              <a:rPr lang="en-US" smtClean="0"/>
              <a:pPr/>
              <a:t>1</a:t>
            </a:fld>
            <a:endParaRPr lang="en-US"/>
          </a:p>
        </p:txBody>
      </p:sp>
    </p:spTree>
    <p:extLst>
      <p:ext uri="{BB962C8B-B14F-4D97-AF65-F5344CB8AC3E}">
        <p14:creationId xmlns:p14="http://schemas.microsoft.com/office/powerpoint/2010/main" xmlns="" val="247351034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EA8C627-8857-499D-B033-3271F3F80536}" type="slidenum">
              <a:rPr lang="en-US"/>
              <a:pPr/>
              <a:t>10</a:t>
            </a:fld>
            <a:endParaRPr lang="en-US"/>
          </a:p>
        </p:txBody>
      </p:sp>
      <p:sp>
        <p:nvSpPr>
          <p:cNvPr id="142338" name="Rectangle 2"/>
          <p:cNvSpPr>
            <a:spLocks noGrp="1" noRot="1" noChangeAspect="1" noChangeArrowheads="1" noTextEdit="1"/>
          </p:cNvSpPr>
          <p:nvPr>
            <p:ph type="sldImg"/>
          </p:nvPr>
        </p:nvSpPr>
        <p:spPr>
          <a:ln/>
        </p:spPr>
      </p:sp>
      <p:sp>
        <p:nvSpPr>
          <p:cNvPr id="14233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xmlns="" val="279961765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EA8C627-8857-499D-B033-3271F3F80536}" type="slidenum">
              <a:rPr lang="en-US"/>
              <a:pPr/>
              <a:t>11</a:t>
            </a:fld>
            <a:endParaRPr lang="en-US"/>
          </a:p>
        </p:txBody>
      </p:sp>
      <p:sp>
        <p:nvSpPr>
          <p:cNvPr id="142338" name="Rectangle 2"/>
          <p:cNvSpPr>
            <a:spLocks noGrp="1" noRot="1" noChangeAspect="1" noChangeArrowheads="1" noTextEdit="1"/>
          </p:cNvSpPr>
          <p:nvPr>
            <p:ph type="sldImg"/>
          </p:nvPr>
        </p:nvSpPr>
        <p:spPr>
          <a:ln/>
        </p:spPr>
      </p:sp>
      <p:sp>
        <p:nvSpPr>
          <p:cNvPr id="14233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xmlns="" val="264908842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7943875-6067-4FEA-AFB6-4E927A2423F2}" type="slidenum">
              <a:rPr lang="en-US" smtClean="0"/>
              <a:pPr/>
              <a:t>12</a:t>
            </a:fld>
            <a:endParaRPr lang="en-US"/>
          </a:p>
        </p:txBody>
      </p:sp>
    </p:spTree>
    <p:extLst>
      <p:ext uri="{BB962C8B-B14F-4D97-AF65-F5344CB8AC3E}">
        <p14:creationId xmlns:p14="http://schemas.microsoft.com/office/powerpoint/2010/main" xmlns="" val="379709161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EA8C627-8857-499D-B033-3271F3F80536}" type="slidenum">
              <a:rPr lang="en-US"/>
              <a:pPr/>
              <a:t>13</a:t>
            </a:fld>
            <a:endParaRPr lang="en-US"/>
          </a:p>
        </p:txBody>
      </p:sp>
      <p:sp>
        <p:nvSpPr>
          <p:cNvPr id="142338" name="Rectangle 2"/>
          <p:cNvSpPr>
            <a:spLocks noGrp="1" noRot="1" noChangeAspect="1" noChangeArrowheads="1" noTextEdit="1"/>
          </p:cNvSpPr>
          <p:nvPr>
            <p:ph type="sldImg"/>
          </p:nvPr>
        </p:nvSpPr>
        <p:spPr>
          <a:ln/>
        </p:spPr>
      </p:sp>
      <p:sp>
        <p:nvSpPr>
          <p:cNvPr id="14233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xmlns="" val="416318583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EA8C627-8857-499D-B033-3271F3F80536}" type="slidenum">
              <a:rPr lang="en-US"/>
              <a:pPr/>
              <a:t>14</a:t>
            </a:fld>
            <a:endParaRPr lang="en-US"/>
          </a:p>
        </p:txBody>
      </p:sp>
      <p:sp>
        <p:nvSpPr>
          <p:cNvPr id="142338" name="Rectangle 2"/>
          <p:cNvSpPr>
            <a:spLocks noGrp="1" noRot="1" noChangeAspect="1" noChangeArrowheads="1" noTextEdit="1"/>
          </p:cNvSpPr>
          <p:nvPr>
            <p:ph type="sldImg"/>
          </p:nvPr>
        </p:nvSpPr>
        <p:spPr>
          <a:ln/>
        </p:spPr>
      </p:sp>
      <p:sp>
        <p:nvSpPr>
          <p:cNvPr id="14233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xmlns="" val="197864702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EA8C627-8857-499D-B033-3271F3F80536}" type="slidenum">
              <a:rPr lang="en-US"/>
              <a:pPr/>
              <a:t>15</a:t>
            </a:fld>
            <a:endParaRPr lang="en-US"/>
          </a:p>
        </p:txBody>
      </p:sp>
      <p:sp>
        <p:nvSpPr>
          <p:cNvPr id="142338" name="Rectangle 2"/>
          <p:cNvSpPr>
            <a:spLocks noGrp="1" noRot="1" noChangeAspect="1" noChangeArrowheads="1" noTextEdit="1"/>
          </p:cNvSpPr>
          <p:nvPr>
            <p:ph type="sldImg"/>
          </p:nvPr>
        </p:nvSpPr>
        <p:spPr>
          <a:ln/>
        </p:spPr>
      </p:sp>
      <p:sp>
        <p:nvSpPr>
          <p:cNvPr id="14233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xmlns="" val="192001677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EA8C627-8857-499D-B033-3271F3F80536}" type="slidenum">
              <a:rPr lang="en-US"/>
              <a:pPr/>
              <a:t>16</a:t>
            </a:fld>
            <a:endParaRPr lang="en-US"/>
          </a:p>
        </p:txBody>
      </p:sp>
      <p:sp>
        <p:nvSpPr>
          <p:cNvPr id="142338" name="Rectangle 2"/>
          <p:cNvSpPr>
            <a:spLocks noGrp="1" noRot="1" noChangeAspect="1" noChangeArrowheads="1" noTextEdit="1"/>
          </p:cNvSpPr>
          <p:nvPr>
            <p:ph type="sldImg"/>
          </p:nvPr>
        </p:nvSpPr>
        <p:spPr>
          <a:ln/>
        </p:spPr>
      </p:sp>
      <p:sp>
        <p:nvSpPr>
          <p:cNvPr id="14233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xmlns="" val="420826304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EA8C627-8857-499D-B033-3271F3F80536}" type="slidenum">
              <a:rPr lang="en-US"/>
              <a:pPr/>
              <a:t>17</a:t>
            </a:fld>
            <a:endParaRPr lang="en-US"/>
          </a:p>
        </p:txBody>
      </p:sp>
      <p:sp>
        <p:nvSpPr>
          <p:cNvPr id="142338" name="Rectangle 2"/>
          <p:cNvSpPr>
            <a:spLocks noGrp="1" noRot="1" noChangeAspect="1" noChangeArrowheads="1" noTextEdit="1"/>
          </p:cNvSpPr>
          <p:nvPr>
            <p:ph type="sldImg"/>
          </p:nvPr>
        </p:nvSpPr>
        <p:spPr>
          <a:ln/>
        </p:spPr>
      </p:sp>
      <p:sp>
        <p:nvSpPr>
          <p:cNvPr id="14233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xmlns="" val="357457994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EA8C627-8857-499D-B033-3271F3F80536}" type="slidenum">
              <a:rPr lang="en-US"/>
              <a:pPr/>
              <a:t>18</a:t>
            </a:fld>
            <a:endParaRPr lang="en-US"/>
          </a:p>
        </p:txBody>
      </p:sp>
      <p:sp>
        <p:nvSpPr>
          <p:cNvPr id="142338" name="Rectangle 2"/>
          <p:cNvSpPr>
            <a:spLocks noGrp="1" noRot="1" noChangeAspect="1" noChangeArrowheads="1" noTextEdit="1"/>
          </p:cNvSpPr>
          <p:nvPr>
            <p:ph type="sldImg"/>
          </p:nvPr>
        </p:nvSpPr>
        <p:spPr>
          <a:ln/>
        </p:spPr>
      </p:sp>
      <p:sp>
        <p:nvSpPr>
          <p:cNvPr id="14233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xmlns="" val="306654578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EA8C627-8857-499D-B033-3271F3F80536}" type="slidenum">
              <a:rPr lang="en-US"/>
              <a:pPr/>
              <a:t>19</a:t>
            </a:fld>
            <a:endParaRPr lang="en-US"/>
          </a:p>
        </p:txBody>
      </p:sp>
      <p:sp>
        <p:nvSpPr>
          <p:cNvPr id="142338" name="Rectangle 2"/>
          <p:cNvSpPr>
            <a:spLocks noGrp="1" noRot="1" noChangeAspect="1" noChangeArrowheads="1" noTextEdit="1"/>
          </p:cNvSpPr>
          <p:nvPr>
            <p:ph type="sldImg"/>
          </p:nvPr>
        </p:nvSpPr>
        <p:spPr>
          <a:ln/>
        </p:spPr>
      </p:sp>
      <p:sp>
        <p:nvSpPr>
          <p:cNvPr id="14233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xmlns="" val="36962753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85A8089-C0AF-40F6-A2A7-4A37309768CE}" type="slidenum">
              <a:rPr lang="en-US"/>
              <a:pPr/>
              <a:t>2</a:t>
            </a:fld>
            <a:endParaRPr lang="en-US"/>
          </a:p>
        </p:txBody>
      </p:sp>
      <p:sp>
        <p:nvSpPr>
          <p:cNvPr id="141314" name="Rectangle 2"/>
          <p:cNvSpPr>
            <a:spLocks noGrp="1" noRot="1" noChangeAspect="1" noChangeArrowheads="1" noTextEdit="1"/>
          </p:cNvSpPr>
          <p:nvPr>
            <p:ph type="sldImg"/>
          </p:nvPr>
        </p:nvSpPr>
        <p:spPr>
          <a:ln/>
        </p:spPr>
      </p:sp>
      <p:sp>
        <p:nvSpPr>
          <p:cNvPr id="141315"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xmlns="" val="116344708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EA8C627-8857-499D-B033-3271F3F80536}" type="slidenum">
              <a:rPr lang="en-US"/>
              <a:pPr/>
              <a:t>20</a:t>
            </a:fld>
            <a:endParaRPr lang="en-US"/>
          </a:p>
        </p:txBody>
      </p:sp>
      <p:sp>
        <p:nvSpPr>
          <p:cNvPr id="142338" name="Rectangle 2"/>
          <p:cNvSpPr>
            <a:spLocks noGrp="1" noRot="1" noChangeAspect="1" noChangeArrowheads="1" noTextEdit="1"/>
          </p:cNvSpPr>
          <p:nvPr>
            <p:ph type="sldImg"/>
          </p:nvPr>
        </p:nvSpPr>
        <p:spPr>
          <a:ln/>
        </p:spPr>
      </p:sp>
      <p:sp>
        <p:nvSpPr>
          <p:cNvPr id="14233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xmlns="" val="311497972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EA8C627-8857-499D-B033-3271F3F80536}" type="slidenum">
              <a:rPr lang="en-US"/>
              <a:pPr/>
              <a:t>21</a:t>
            </a:fld>
            <a:endParaRPr lang="en-US"/>
          </a:p>
        </p:txBody>
      </p:sp>
      <p:sp>
        <p:nvSpPr>
          <p:cNvPr id="142338" name="Rectangle 2"/>
          <p:cNvSpPr>
            <a:spLocks noGrp="1" noRot="1" noChangeAspect="1" noChangeArrowheads="1" noTextEdit="1"/>
          </p:cNvSpPr>
          <p:nvPr>
            <p:ph type="sldImg"/>
          </p:nvPr>
        </p:nvSpPr>
        <p:spPr>
          <a:ln/>
        </p:spPr>
      </p:sp>
      <p:sp>
        <p:nvSpPr>
          <p:cNvPr id="14233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xmlns="" val="162159027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EA8C627-8857-499D-B033-3271F3F80536}" type="slidenum">
              <a:rPr lang="en-US"/>
              <a:pPr/>
              <a:t>22</a:t>
            </a:fld>
            <a:endParaRPr lang="en-US"/>
          </a:p>
        </p:txBody>
      </p:sp>
      <p:sp>
        <p:nvSpPr>
          <p:cNvPr id="142338" name="Rectangle 2"/>
          <p:cNvSpPr>
            <a:spLocks noGrp="1" noRot="1" noChangeAspect="1" noChangeArrowheads="1" noTextEdit="1"/>
          </p:cNvSpPr>
          <p:nvPr>
            <p:ph type="sldImg"/>
          </p:nvPr>
        </p:nvSpPr>
        <p:spPr>
          <a:ln/>
        </p:spPr>
      </p:sp>
      <p:sp>
        <p:nvSpPr>
          <p:cNvPr id="14233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xmlns="" val="219630748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EA8C627-8857-499D-B033-3271F3F80536}" type="slidenum">
              <a:rPr lang="en-US"/>
              <a:pPr/>
              <a:t>23</a:t>
            </a:fld>
            <a:endParaRPr lang="en-US"/>
          </a:p>
        </p:txBody>
      </p:sp>
      <p:sp>
        <p:nvSpPr>
          <p:cNvPr id="142338" name="Rectangle 2"/>
          <p:cNvSpPr>
            <a:spLocks noGrp="1" noRot="1" noChangeAspect="1" noChangeArrowheads="1" noTextEdit="1"/>
          </p:cNvSpPr>
          <p:nvPr>
            <p:ph type="sldImg"/>
          </p:nvPr>
        </p:nvSpPr>
        <p:spPr>
          <a:ln/>
        </p:spPr>
      </p:sp>
      <p:sp>
        <p:nvSpPr>
          <p:cNvPr id="14233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xmlns="" val="44232256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EA8C627-8857-499D-B033-3271F3F80536}" type="slidenum">
              <a:rPr lang="en-US"/>
              <a:pPr/>
              <a:t>24</a:t>
            </a:fld>
            <a:endParaRPr lang="en-US"/>
          </a:p>
        </p:txBody>
      </p:sp>
      <p:sp>
        <p:nvSpPr>
          <p:cNvPr id="142338" name="Rectangle 2"/>
          <p:cNvSpPr>
            <a:spLocks noGrp="1" noRot="1" noChangeAspect="1" noChangeArrowheads="1" noTextEdit="1"/>
          </p:cNvSpPr>
          <p:nvPr>
            <p:ph type="sldImg"/>
          </p:nvPr>
        </p:nvSpPr>
        <p:spPr>
          <a:ln/>
        </p:spPr>
      </p:sp>
      <p:sp>
        <p:nvSpPr>
          <p:cNvPr id="14233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xmlns="" val="34769309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85A8089-C0AF-40F6-A2A7-4A37309768CE}" type="slidenum">
              <a:rPr lang="en-US"/>
              <a:pPr/>
              <a:t>3</a:t>
            </a:fld>
            <a:endParaRPr lang="en-US"/>
          </a:p>
        </p:txBody>
      </p:sp>
      <p:sp>
        <p:nvSpPr>
          <p:cNvPr id="141314" name="Rectangle 2"/>
          <p:cNvSpPr>
            <a:spLocks noGrp="1" noRot="1" noChangeAspect="1" noChangeArrowheads="1" noTextEdit="1"/>
          </p:cNvSpPr>
          <p:nvPr>
            <p:ph type="sldImg"/>
          </p:nvPr>
        </p:nvSpPr>
        <p:spPr>
          <a:ln/>
        </p:spPr>
      </p:sp>
      <p:sp>
        <p:nvSpPr>
          <p:cNvPr id="141315"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xmlns="" val="35291219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EA8C627-8857-499D-B033-3271F3F80536}" type="slidenum">
              <a:rPr lang="en-US"/>
              <a:pPr/>
              <a:t>4</a:t>
            </a:fld>
            <a:endParaRPr lang="en-US"/>
          </a:p>
        </p:txBody>
      </p:sp>
      <p:sp>
        <p:nvSpPr>
          <p:cNvPr id="142338" name="Rectangle 2"/>
          <p:cNvSpPr>
            <a:spLocks noGrp="1" noRot="1" noChangeAspect="1" noChangeArrowheads="1" noTextEdit="1"/>
          </p:cNvSpPr>
          <p:nvPr>
            <p:ph type="sldImg"/>
          </p:nvPr>
        </p:nvSpPr>
        <p:spPr>
          <a:ln/>
        </p:spPr>
      </p:sp>
      <p:sp>
        <p:nvSpPr>
          <p:cNvPr id="14233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xmlns="" val="5263047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7943875-6067-4FEA-AFB6-4E927A2423F2}" type="slidenum">
              <a:rPr lang="en-US" smtClean="0"/>
              <a:pPr/>
              <a:t>5</a:t>
            </a:fld>
            <a:endParaRPr lang="en-US"/>
          </a:p>
        </p:txBody>
      </p:sp>
    </p:spTree>
    <p:extLst>
      <p:ext uri="{BB962C8B-B14F-4D97-AF65-F5344CB8AC3E}">
        <p14:creationId xmlns:p14="http://schemas.microsoft.com/office/powerpoint/2010/main" xmlns="" val="387709958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EA8C627-8857-499D-B033-3271F3F80536}" type="slidenum">
              <a:rPr lang="en-US"/>
              <a:pPr/>
              <a:t>6</a:t>
            </a:fld>
            <a:endParaRPr lang="en-US"/>
          </a:p>
        </p:txBody>
      </p:sp>
      <p:sp>
        <p:nvSpPr>
          <p:cNvPr id="142338" name="Rectangle 2"/>
          <p:cNvSpPr>
            <a:spLocks noGrp="1" noRot="1" noChangeAspect="1" noChangeArrowheads="1" noTextEdit="1"/>
          </p:cNvSpPr>
          <p:nvPr>
            <p:ph type="sldImg"/>
          </p:nvPr>
        </p:nvSpPr>
        <p:spPr>
          <a:ln/>
        </p:spPr>
      </p:sp>
      <p:sp>
        <p:nvSpPr>
          <p:cNvPr id="14233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xmlns="" val="165765503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EA8C627-8857-499D-B033-3271F3F80536}" type="slidenum">
              <a:rPr lang="en-US"/>
              <a:pPr/>
              <a:t>7</a:t>
            </a:fld>
            <a:endParaRPr lang="en-US"/>
          </a:p>
        </p:txBody>
      </p:sp>
      <p:sp>
        <p:nvSpPr>
          <p:cNvPr id="142338" name="Rectangle 2"/>
          <p:cNvSpPr>
            <a:spLocks noGrp="1" noRot="1" noChangeAspect="1" noChangeArrowheads="1" noTextEdit="1"/>
          </p:cNvSpPr>
          <p:nvPr>
            <p:ph type="sldImg"/>
          </p:nvPr>
        </p:nvSpPr>
        <p:spPr>
          <a:ln/>
        </p:spPr>
      </p:sp>
      <p:sp>
        <p:nvSpPr>
          <p:cNvPr id="14233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xmlns="" val="356456629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EA8C627-8857-499D-B033-3271F3F80536}" type="slidenum">
              <a:rPr lang="en-US"/>
              <a:pPr/>
              <a:t>8</a:t>
            </a:fld>
            <a:endParaRPr lang="en-US"/>
          </a:p>
        </p:txBody>
      </p:sp>
      <p:sp>
        <p:nvSpPr>
          <p:cNvPr id="142338" name="Rectangle 2"/>
          <p:cNvSpPr>
            <a:spLocks noGrp="1" noRot="1" noChangeAspect="1" noChangeArrowheads="1" noTextEdit="1"/>
          </p:cNvSpPr>
          <p:nvPr>
            <p:ph type="sldImg"/>
          </p:nvPr>
        </p:nvSpPr>
        <p:spPr>
          <a:ln/>
        </p:spPr>
      </p:sp>
      <p:sp>
        <p:nvSpPr>
          <p:cNvPr id="14233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xmlns="" val="215665103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EA8C627-8857-499D-B033-3271F3F80536}" type="slidenum">
              <a:rPr lang="en-US"/>
              <a:pPr/>
              <a:t>9</a:t>
            </a:fld>
            <a:endParaRPr lang="en-US"/>
          </a:p>
        </p:txBody>
      </p:sp>
      <p:sp>
        <p:nvSpPr>
          <p:cNvPr id="142338" name="Rectangle 2"/>
          <p:cNvSpPr>
            <a:spLocks noGrp="1" noRot="1" noChangeAspect="1" noChangeArrowheads="1" noTextEdit="1"/>
          </p:cNvSpPr>
          <p:nvPr>
            <p:ph type="sldImg"/>
          </p:nvPr>
        </p:nvSpPr>
        <p:spPr>
          <a:ln/>
        </p:spPr>
      </p:sp>
      <p:sp>
        <p:nvSpPr>
          <p:cNvPr id="14233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xmlns="" val="23653712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5123" name="Rectangle 3"/>
          <p:cNvSpPr>
            <a:spLocks noGrp="1" noChangeArrowheads="1"/>
          </p:cNvSpPr>
          <p:nvPr>
            <p:ph type="ctrTitle"/>
          </p:nvPr>
        </p:nvSpPr>
        <p:spPr>
          <a:xfrm>
            <a:off x="685800" y="2130425"/>
            <a:ext cx="7772400" cy="1470025"/>
          </a:xfrm>
        </p:spPr>
        <p:txBody>
          <a:bodyPr/>
          <a:lstStyle>
            <a:lvl1pPr>
              <a:defRPr/>
            </a:lvl1pPr>
          </a:lstStyle>
          <a:p>
            <a:r>
              <a:rPr lang="en-US" smtClean="0"/>
              <a:t>Click to edit Master title style</a:t>
            </a:r>
            <a:endParaRPr lang="en-US"/>
          </a:p>
        </p:txBody>
      </p:sp>
      <p:sp>
        <p:nvSpPr>
          <p:cNvPr id="5124" name="Rectangle 4"/>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smtClean="0"/>
              <a:t>Click to edit Master subtitle style</a:t>
            </a:r>
            <a:endParaRPr lang="en-US"/>
          </a:p>
        </p:txBody>
      </p:sp>
      <p:sp>
        <p:nvSpPr>
          <p:cNvPr id="5127" name="Footer Placeholder 4"/>
          <p:cNvSpPr txBox="1">
            <a:spLocks noGrp="1"/>
          </p:cNvSpPr>
          <p:nvPr/>
        </p:nvSpPr>
        <p:spPr bwMode="auto">
          <a:xfrm>
            <a:off x="0" y="6492875"/>
            <a:ext cx="6248400" cy="365125"/>
          </a:xfrm>
          <a:prstGeom prst="rect">
            <a:avLst/>
          </a:prstGeom>
          <a:noFill/>
          <a:ln w="9525">
            <a:noFill/>
            <a:miter lim="800000"/>
            <a:headEnd/>
            <a:tailEnd/>
          </a:ln>
        </p:spPr>
        <p:txBody>
          <a:bodyPr anchor="b"/>
          <a:lstStyle/>
          <a:p>
            <a:endParaRPr lang="en-US" sz="800">
              <a:solidFill>
                <a:schemeClr val="bg1"/>
              </a:solidFill>
            </a:endParaRPr>
          </a:p>
        </p:txBody>
      </p:sp>
      <p:sp>
        <p:nvSpPr>
          <p:cNvPr id="5" name="Footer Placeholder 4"/>
          <p:cNvSpPr txBox="1">
            <a:spLocks noGrp="1"/>
          </p:cNvSpPr>
          <p:nvPr userDrawn="1"/>
        </p:nvSpPr>
        <p:spPr bwMode="auto">
          <a:xfrm>
            <a:off x="0" y="6492875"/>
            <a:ext cx="6248400" cy="365125"/>
          </a:xfrm>
          <a:prstGeom prst="rect">
            <a:avLst/>
          </a:prstGeom>
          <a:noFill/>
          <a:ln w="9525">
            <a:noFill/>
            <a:miter lim="800000"/>
            <a:headEnd/>
            <a:tailEnd/>
          </a:ln>
        </p:spPr>
        <p:txBody>
          <a:bodyPr anchor="b"/>
          <a:lstStyle/>
          <a:p>
            <a:endParaRPr lang="en-US" sz="800">
              <a:solidFill>
                <a:schemeClr val="bg1"/>
              </a:solidFill>
            </a:endParaRPr>
          </a:p>
        </p:txBody>
      </p:sp>
      <p:sp>
        <p:nvSpPr>
          <p:cNvPr id="8" name="Rectangle 7"/>
          <p:cNvSpPr/>
          <p:nvPr userDrawn="1"/>
        </p:nvSpPr>
        <p:spPr>
          <a:xfrm>
            <a:off x="914400" y="6494046"/>
            <a:ext cx="7696200" cy="338554"/>
          </a:xfrm>
          <a:prstGeom prst="rect">
            <a:avLst/>
          </a:prstGeom>
        </p:spPr>
        <p:txBody>
          <a:bodyPr wrap="square">
            <a:spAutoFit/>
          </a:bodyPr>
          <a:lstStyle/>
          <a:p>
            <a:r>
              <a:rPr lang="en-US" sz="800" dirty="0">
                <a:solidFill>
                  <a:schemeClr val="bg1"/>
                </a:solidFill>
              </a:rPr>
              <a:t>© </a:t>
            </a:r>
            <a:r>
              <a:rPr lang="en-US" sz="800" dirty="0" smtClean="0">
                <a:solidFill>
                  <a:schemeClr val="bg1"/>
                </a:solidFill>
              </a:rPr>
              <a:t>2018 </a:t>
            </a:r>
            <a:r>
              <a:rPr lang="en-US" sz="800" dirty="0" err="1">
                <a:solidFill>
                  <a:schemeClr val="bg1"/>
                </a:solidFill>
              </a:rPr>
              <a:t>Cengage</a:t>
            </a:r>
            <a:r>
              <a:rPr lang="en-US" sz="800" dirty="0">
                <a:solidFill>
                  <a:schemeClr val="bg1"/>
                </a:solidFill>
              </a:rPr>
              <a:t> Learning. </a:t>
            </a:r>
            <a:r>
              <a:rPr lang="en-US" sz="800" dirty="0" smtClean="0">
                <a:solidFill>
                  <a:schemeClr val="bg1"/>
                </a:solidFill>
              </a:rPr>
              <a:t>May </a:t>
            </a:r>
            <a:r>
              <a:rPr lang="en-US" sz="800" dirty="0">
                <a:solidFill>
                  <a:schemeClr val="bg1"/>
                </a:solidFill>
              </a:rPr>
              <a:t>not be scanned, copied or duplicated, or posted to a publicly accessible website, in whole or in </a:t>
            </a:r>
            <a:r>
              <a:rPr lang="en-US" sz="800" dirty="0" smtClean="0">
                <a:solidFill>
                  <a:schemeClr val="bg1"/>
                </a:solidFill>
              </a:rPr>
              <a:t>part,</a:t>
            </a:r>
            <a:r>
              <a:rPr lang="en-US" sz="800" baseline="0" dirty="0" smtClean="0">
                <a:solidFill>
                  <a:schemeClr val="bg1"/>
                </a:solidFill>
              </a:rPr>
              <a:t> except for use as permitted in a license distributed with a certain product or service or otherwise on a password-protected website or school-approved learning management system for classroom use.</a:t>
            </a:r>
            <a:endParaRPr lang="en-US" sz="800" dirty="0">
              <a:solidFill>
                <a:schemeClr val="bg1"/>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endParaRPr lang="en-US"/>
          </a:p>
        </p:txBody>
      </p:sp>
      <p:sp>
        <p:nvSpPr>
          <p:cNvPr id="5" name="Slide Number Placeholder 4"/>
          <p:cNvSpPr>
            <a:spLocks noGrp="1"/>
          </p:cNvSpPr>
          <p:nvPr>
            <p:ph type="sldNum" sz="quarter" idx="11"/>
          </p:nvPr>
        </p:nvSpPr>
        <p:spPr/>
        <p:txBody>
          <a:bodyPr/>
          <a:lstStyle>
            <a:lvl1pPr>
              <a:defRPr/>
            </a:lvl1pPr>
          </a:lstStyle>
          <a:p>
            <a:fld id="{4CA06A78-E7F0-4243-9107-595137DB12E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0"/>
            <a:ext cx="2286000" cy="63246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0" y="0"/>
            <a:ext cx="6705600" cy="6324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endParaRPr lang="en-US"/>
          </a:p>
        </p:txBody>
      </p:sp>
      <p:sp>
        <p:nvSpPr>
          <p:cNvPr id="5" name="Slide Number Placeholder 4"/>
          <p:cNvSpPr>
            <a:spLocks noGrp="1"/>
          </p:cNvSpPr>
          <p:nvPr>
            <p:ph type="sldNum" sz="quarter" idx="11"/>
          </p:nvPr>
        </p:nvSpPr>
        <p:spPr/>
        <p:txBody>
          <a:bodyPr/>
          <a:lstStyle>
            <a:lvl1pPr>
              <a:defRPr/>
            </a:lvl1pPr>
          </a:lstStyle>
          <a:p>
            <a:fld id="{F4A78795-07E9-4695-9AFF-D01EDE4D614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76400"/>
            <a:ext cx="8305800" cy="4724400"/>
          </a:xfrm>
        </p:spPr>
        <p:txBody>
          <a:bodyPr/>
          <a:lstStyle>
            <a:lvl1pPr>
              <a:defRPr sz="4000">
                <a:solidFill>
                  <a:schemeClr val="bg1"/>
                </a:solidFill>
                <a:effectLst>
                  <a:outerShdw blurRad="50800" dist="38100" dir="2700000" algn="tl" rotWithShape="0">
                    <a:prstClr val="black">
                      <a:alpha val="40000"/>
                    </a:prstClr>
                  </a:outerShdw>
                </a:effectLst>
              </a:defRPr>
            </a:lvl1pPr>
            <a:lvl2pPr>
              <a:defRPr sz="3200" i="0">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smtClean="0"/>
              <a:t>Click to edit Master text styles</a:t>
            </a:r>
          </a:p>
          <a:p>
            <a:pPr lvl="1"/>
            <a:r>
              <a:rPr lang="en-US" dirty="0" smtClean="0"/>
              <a:t>Second level</a:t>
            </a:r>
          </a:p>
          <a:p>
            <a:pPr lvl="2"/>
            <a:r>
              <a:rPr lang="en-US" dirty="0" smtClean="0"/>
              <a:t>Third level</a:t>
            </a:r>
          </a:p>
        </p:txBody>
      </p:sp>
      <p:sp>
        <p:nvSpPr>
          <p:cNvPr id="4" name="Footer Placeholder 3"/>
          <p:cNvSpPr>
            <a:spLocks noGrp="1"/>
          </p:cNvSpPr>
          <p:nvPr>
            <p:ph type="ftr" sz="quarter" idx="10"/>
          </p:nvPr>
        </p:nvSpPr>
        <p:spPr/>
        <p:txBody>
          <a:bodyPr/>
          <a:lstStyle>
            <a:lvl1pPr>
              <a:defRPr/>
            </a:lvl1pPr>
          </a:lstStyle>
          <a:p>
            <a:endParaRPr lang="en-US"/>
          </a:p>
        </p:txBody>
      </p:sp>
      <p:sp>
        <p:nvSpPr>
          <p:cNvPr id="5" name="Slide Number Placeholder 4"/>
          <p:cNvSpPr>
            <a:spLocks noGrp="1"/>
          </p:cNvSpPr>
          <p:nvPr>
            <p:ph type="sldNum" sz="quarter" idx="11"/>
          </p:nvPr>
        </p:nvSpPr>
        <p:spPr/>
        <p:txBody>
          <a:bodyPr/>
          <a:lstStyle>
            <a:lvl1pPr>
              <a:defRPr/>
            </a:lvl1pPr>
          </a:lstStyle>
          <a:p>
            <a:fld id="{8CBE094F-651B-4F61-A7C1-5DBA662360AE}" type="slidenum">
              <a:rPr lang="en-US" smtClean="0"/>
              <a:pPr/>
              <a:t>‹#›</a:t>
            </a:fld>
            <a:endParaRPr lang="en-US"/>
          </a:p>
        </p:txBody>
      </p:sp>
      <p:sp>
        <p:nvSpPr>
          <p:cNvPr id="6" name="Title 1"/>
          <p:cNvSpPr>
            <a:spLocks noGrp="1"/>
          </p:cNvSpPr>
          <p:nvPr>
            <p:ph type="title"/>
          </p:nvPr>
        </p:nvSpPr>
        <p:spPr>
          <a:xfrm>
            <a:off x="0" y="0"/>
            <a:ext cx="9144000" cy="1600200"/>
          </a:xfrm>
          <a:ln w="57150" cmpd="dbl">
            <a:solidFill>
              <a:schemeClr val="bg1"/>
            </a:solidFill>
          </a:ln>
        </p:spPr>
        <p:txBody>
          <a:bodyPr/>
          <a:lstStyle>
            <a:lvl1pPr>
              <a:defRPr sz="4800" b="1">
                <a:effectLst/>
                <a:latin typeface="Arial" pitchFamily="34" charset="0"/>
                <a:cs typeface="Arial" pitchFamily="34" charset="0"/>
              </a:defRPr>
            </a:lvl1pPr>
          </a:lstStyle>
          <a:p>
            <a:r>
              <a:rPr lang="en-US" dirty="0"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Footer Placeholder 3"/>
          <p:cNvSpPr>
            <a:spLocks noGrp="1"/>
          </p:cNvSpPr>
          <p:nvPr>
            <p:ph type="ftr" sz="quarter" idx="10"/>
          </p:nvPr>
        </p:nvSpPr>
        <p:spPr/>
        <p:txBody>
          <a:bodyPr/>
          <a:lstStyle>
            <a:lvl1pPr>
              <a:defRPr/>
            </a:lvl1pPr>
          </a:lstStyle>
          <a:p>
            <a:endParaRPr lang="en-US"/>
          </a:p>
        </p:txBody>
      </p:sp>
      <p:sp>
        <p:nvSpPr>
          <p:cNvPr id="5" name="Slide Number Placeholder 4"/>
          <p:cNvSpPr>
            <a:spLocks noGrp="1"/>
          </p:cNvSpPr>
          <p:nvPr>
            <p:ph type="sldNum" sz="quarter" idx="11"/>
          </p:nvPr>
        </p:nvSpPr>
        <p:spPr/>
        <p:txBody>
          <a:bodyPr/>
          <a:lstStyle>
            <a:lvl1pPr>
              <a:defRPr/>
            </a:lvl1pPr>
          </a:lstStyle>
          <a:p>
            <a:fld id="{30376B03-4943-4F9B-81D1-17C79734736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767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86300" y="1600200"/>
            <a:ext cx="40767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0"/>
          </p:nvPr>
        </p:nvSpPr>
        <p:spPr/>
        <p:txBody>
          <a:bodyPr/>
          <a:lstStyle>
            <a:lvl1pPr>
              <a:defRPr/>
            </a:lvl1pPr>
          </a:lstStyle>
          <a:p>
            <a:endParaRPr lang="en-US"/>
          </a:p>
        </p:txBody>
      </p:sp>
      <p:sp>
        <p:nvSpPr>
          <p:cNvPr id="6" name="Slide Number Placeholder 5"/>
          <p:cNvSpPr>
            <a:spLocks noGrp="1"/>
          </p:cNvSpPr>
          <p:nvPr>
            <p:ph type="sldNum" sz="quarter" idx="11"/>
          </p:nvPr>
        </p:nvSpPr>
        <p:spPr/>
        <p:txBody>
          <a:bodyPr/>
          <a:lstStyle>
            <a:lvl1pPr>
              <a:defRPr/>
            </a:lvl1pPr>
          </a:lstStyle>
          <a:p>
            <a:fld id="{69476C2F-8CEA-4624-8EC1-E7A7AE893D9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Footer Placeholder 6"/>
          <p:cNvSpPr>
            <a:spLocks noGrp="1"/>
          </p:cNvSpPr>
          <p:nvPr>
            <p:ph type="ftr" sz="quarter" idx="10"/>
          </p:nvPr>
        </p:nvSpPr>
        <p:spPr/>
        <p:txBody>
          <a:bodyPr/>
          <a:lstStyle>
            <a:lvl1pPr>
              <a:defRPr/>
            </a:lvl1pPr>
          </a:lstStyle>
          <a:p>
            <a:endParaRPr lang="en-US"/>
          </a:p>
        </p:txBody>
      </p:sp>
      <p:sp>
        <p:nvSpPr>
          <p:cNvPr id="8" name="Slide Number Placeholder 7"/>
          <p:cNvSpPr>
            <a:spLocks noGrp="1"/>
          </p:cNvSpPr>
          <p:nvPr>
            <p:ph type="sldNum" sz="quarter" idx="11"/>
          </p:nvPr>
        </p:nvSpPr>
        <p:spPr/>
        <p:txBody>
          <a:bodyPr/>
          <a:lstStyle>
            <a:lvl1pPr>
              <a:defRPr/>
            </a:lvl1pPr>
          </a:lstStyle>
          <a:p>
            <a:fld id="{A145B460-0382-475A-BD5F-EFC7D75BD8F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lvl1pPr>
              <a:defRPr/>
            </a:lvl1pPr>
          </a:lstStyle>
          <a:p>
            <a:endParaRPr lang="en-US"/>
          </a:p>
        </p:txBody>
      </p:sp>
      <p:sp>
        <p:nvSpPr>
          <p:cNvPr id="4" name="Slide Number Placeholder 3"/>
          <p:cNvSpPr>
            <a:spLocks noGrp="1"/>
          </p:cNvSpPr>
          <p:nvPr>
            <p:ph type="sldNum" sz="quarter" idx="11"/>
          </p:nvPr>
        </p:nvSpPr>
        <p:spPr>
          <a:xfrm>
            <a:off x="7010400" y="6477000"/>
            <a:ext cx="1905000" cy="381000"/>
          </a:xfrm>
        </p:spPr>
        <p:txBody>
          <a:bodyPr/>
          <a:lstStyle>
            <a:lvl1pPr>
              <a:defRPr/>
            </a:lvl1pPr>
          </a:lstStyle>
          <a:p>
            <a:fld id="{6D47FF60-AD69-47AB-9186-417355F0386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lvl1pPr>
              <a:defRPr/>
            </a:lvl1pPr>
          </a:lstStyle>
          <a:p>
            <a:endParaRPr lang="en-US"/>
          </a:p>
        </p:txBody>
      </p:sp>
      <p:sp>
        <p:nvSpPr>
          <p:cNvPr id="3" name="Slide Number Placeholder 2"/>
          <p:cNvSpPr>
            <a:spLocks noGrp="1"/>
          </p:cNvSpPr>
          <p:nvPr>
            <p:ph type="sldNum" sz="quarter" idx="11"/>
          </p:nvPr>
        </p:nvSpPr>
        <p:spPr/>
        <p:txBody>
          <a:bodyPr/>
          <a:lstStyle>
            <a:lvl1pPr>
              <a:defRPr/>
            </a:lvl1pPr>
          </a:lstStyle>
          <a:p>
            <a:fld id="{6BBCBB73-ECE4-4B4E-9016-C61FDBE6FBC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endParaRPr lang="en-US"/>
          </a:p>
        </p:txBody>
      </p:sp>
      <p:sp>
        <p:nvSpPr>
          <p:cNvPr id="6" name="Slide Number Placeholder 5"/>
          <p:cNvSpPr>
            <a:spLocks noGrp="1"/>
          </p:cNvSpPr>
          <p:nvPr>
            <p:ph type="sldNum" sz="quarter" idx="11"/>
          </p:nvPr>
        </p:nvSpPr>
        <p:spPr/>
        <p:txBody>
          <a:bodyPr/>
          <a:lstStyle>
            <a:lvl1pPr>
              <a:defRPr/>
            </a:lvl1pPr>
          </a:lstStyle>
          <a:p>
            <a:fld id="{FE2D1633-6D0F-4246-B502-75632218041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endParaRPr lang="en-US"/>
          </a:p>
        </p:txBody>
      </p:sp>
      <p:sp>
        <p:nvSpPr>
          <p:cNvPr id="6" name="Slide Number Placeholder 5"/>
          <p:cNvSpPr>
            <a:spLocks noGrp="1"/>
          </p:cNvSpPr>
          <p:nvPr>
            <p:ph type="sldNum" sz="quarter" idx="11"/>
          </p:nvPr>
        </p:nvSpPr>
        <p:spPr/>
        <p:txBody>
          <a:bodyPr/>
          <a:lstStyle>
            <a:lvl1pPr>
              <a:defRPr/>
            </a:lvl1pPr>
          </a:lstStyle>
          <a:p>
            <a:fld id="{4670288B-A4CF-43FC-819F-CECF9FD24DD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2B55"/>
        </a:solidFill>
        <a:effectLst/>
      </p:bgPr>
    </p:bg>
    <p:spTree>
      <p:nvGrpSpPr>
        <p:cNvPr id="1" name=""/>
        <p:cNvGrpSpPr/>
        <p:nvPr/>
      </p:nvGrpSpPr>
      <p:grpSpPr>
        <a:xfrm>
          <a:off x="0" y="0"/>
          <a:ext cx="0" cy="0"/>
          <a:chOff x="0" y="0"/>
          <a:chExt cx="0" cy="0"/>
        </a:xfrm>
      </p:grpSpPr>
      <p:sp>
        <p:nvSpPr>
          <p:cNvPr id="1031" name="Rectangle 7"/>
          <p:cNvSpPr>
            <a:spLocks noChangeArrowheads="1"/>
          </p:cNvSpPr>
          <p:nvPr/>
        </p:nvSpPr>
        <p:spPr bwMode="auto">
          <a:xfrm>
            <a:off x="0" y="6400800"/>
            <a:ext cx="9144000" cy="457200"/>
          </a:xfrm>
          <a:prstGeom prst="rect">
            <a:avLst/>
          </a:prstGeom>
          <a:solidFill>
            <a:schemeClr val="tx1"/>
          </a:solidFill>
          <a:ln w="9525">
            <a:noFill/>
            <a:miter lim="800000"/>
            <a:headEnd/>
            <a:tailEnd/>
          </a:ln>
          <a:effectLst/>
        </p:spPr>
        <p:txBody>
          <a:bodyPr wrap="none" anchor="ctr"/>
          <a:lstStyle/>
          <a:p>
            <a:endParaRPr lang="en-US"/>
          </a:p>
        </p:txBody>
      </p:sp>
      <p:sp>
        <p:nvSpPr>
          <p:cNvPr id="1026" name="Rectangle 2"/>
          <p:cNvSpPr>
            <a:spLocks noGrp="1" noChangeArrowheads="1"/>
          </p:cNvSpPr>
          <p:nvPr>
            <p:ph type="title"/>
          </p:nvPr>
        </p:nvSpPr>
        <p:spPr bwMode="auto">
          <a:xfrm>
            <a:off x="0" y="0"/>
            <a:ext cx="9144000" cy="1600200"/>
          </a:xfrm>
          <a:prstGeom prst="rect">
            <a:avLst/>
          </a:prstGeom>
          <a:solidFill>
            <a:schemeClr val="tx2"/>
          </a:solid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305800" cy="47244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9" name="Rectangle 5"/>
          <p:cNvSpPr>
            <a:spLocks noGrp="1" noChangeArrowheads="1"/>
          </p:cNvSpPr>
          <p:nvPr>
            <p:ph type="ftr" sz="quarter" idx="3"/>
          </p:nvPr>
        </p:nvSpPr>
        <p:spPr bwMode="auto">
          <a:xfrm>
            <a:off x="0" y="6553200"/>
            <a:ext cx="6248400"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800">
                <a:solidFill>
                  <a:schemeClr val="bg1"/>
                </a:solidFill>
              </a:defRPr>
            </a:lvl1pPr>
          </a:lstStyle>
          <a:p>
            <a:endParaRPr lang="en-US"/>
          </a:p>
        </p:txBody>
      </p:sp>
      <p:sp>
        <p:nvSpPr>
          <p:cNvPr id="1030" name="Rectangle 6"/>
          <p:cNvSpPr>
            <a:spLocks noGrp="1" noChangeArrowheads="1"/>
          </p:cNvSpPr>
          <p:nvPr>
            <p:ph type="sldNum" sz="quarter" idx="4"/>
          </p:nvPr>
        </p:nvSpPr>
        <p:spPr bwMode="auto">
          <a:xfrm>
            <a:off x="7010400" y="6553200"/>
            <a:ext cx="2133600"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chemeClr val="bg1"/>
                </a:solidFill>
              </a:defRPr>
            </a:lvl1pPr>
          </a:lstStyle>
          <a:p>
            <a:fld id="{1DEEEEE8-D975-45AB-8DFC-E89437C117CF}" type="slidenum">
              <a:rPr lang="en-US" smtClean="0"/>
              <a:pPr/>
              <a:t>‹#›</a:t>
            </a:fld>
            <a:endParaRPr lang="en-US"/>
          </a:p>
        </p:txBody>
      </p:sp>
      <p:sp>
        <p:nvSpPr>
          <p:cNvPr id="1032" name="Footer Placeholder 4"/>
          <p:cNvSpPr txBox="1">
            <a:spLocks noGrp="1"/>
          </p:cNvSpPr>
          <p:nvPr/>
        </p:nvSpPr>
        <p:spPr bwMode="auto">
          <a:xfrm>
            <a:off x="0" y="6492875"/>
            <a:ext cx="6248400" cy="365125"/>
          </a:xfrm>
          <a:prstGeom prst="rect">
            <a:avLst/>
          </a:prstGeom>
          <a:noFill/>
          <a:ln w="9525">
            <a:noFill/>
            <a:miter lim="800000"/>
            <a:headEnd/>
            <a:tailEnd/>
          </a:ln>
        </p:spPr>
        <p:txBody>
          <a:bodyPr anchor="b"/>
          <a:lstStyle/>
          <a:p>
            <a:endParaRPr lang="en-US" sz="600">
              <a:solidFill>
                <a:schemeClr val="bg1"/>
              </a:solidFill>
            </a:endParaRPr>
          </a:p>
        </p:txBody>
      </p:sp>
      <p:sp>
        <p:nvSpPr>
          <p:cNvPr id="8" name="Rectangle 7"/>
          <p:cNvSpPr>
            <a:spLocks noChangeArrowheads="1"/>
          </p:cNvSpPr>
          <p:nvPr/>
        </p:nvSpPr>
        <p:spPr bwMode="auto">
          <a:xfrm>
            <a:off x="0" y="6400800"/>
            <a:ext cx="9144000" cy="457200"/>
          </a:xfrm>
          <a:prstGeom prst="rect">
            <a:avLst/>
          </a:prstGeom>
          <a:solidFill>
            <a:schemeClr val="tx1"/>
          </a:solidFill>
          <a:ln w="9525">
            <a:noFill/>
            <a:miter lim="800000"/>
            <a:headEnd/>
            <a:tailEnd/>
          </a:ln>
          <a:effectLst/>
        </p:spPr>
        <p:txBody>
          <a:bodyPr wrap="none" anchor="ctr"/>
          <a:lstStyle/>
          <a:p>
            <a:endParaRPr lang="en-US"/>
          </a:p>
        </p:txBody>
      </p:sp>
      <p:sp>
        <p:nvSpPr>
          <p:cNvPr id="10" name="Rectangle 9"/>
          <p:cNvSpPr/>
          <p:nvPr userDrawn="1"/>
        </p:nvSpPr>
        <p:spPr>
          <a:xfrm>
            <a:off x="914400" y="6494046"/>
            <a:ext cx="7696200" cy="338554"/>
          </a:xfrm>
          <a:prstGeom prst="rect">
            <a:avLst/>
          </a:prstGeom>
        </p:spPr>
        <p:txBody>
          <a:bodyPr wrap="square">
            <a:spAutoFit/>
          </a:bodyPr>
          <a:lstStyle/>
          <a:p>
            <a:r>
              <a:rPr lang="en-US" sz="800" dirty="0">
                <a:solidFill>
                  <a:schemeClr val="bg1"/>
                </a:solidFill>
              </a:rPr>
              <a:t>© </a:t>
            </a:r>
            <a:r>
              <a:rPr lang="en-US" sz="800" dirty="0" smtClean="0">
                <a:solidFill>
                  <a:schemeClr val="bg1"/>
                </a:solidFill>
              </a:rPr>
              <a:t>2018 </a:t>
            </a:r>
            <a:r>
              <a:rPr lang="en-US" sz="800" dirty="0" err="1">
                <a:solidFill>
                  <a:schemeClr val="bg1"/>
                </a:solidFill>
              </a:rPr>
              <a:t>Cengage</a:t>
            </a:r>
            <a:r>
              <a:rPr lang="en-US" sz="800" dirty="0">
                <a:solidFill>
                  <a:schemeClr val="bg1"/>
                </a:solidFill>
              </a:rPr>
              <a:t> Learning. </a:t>
            </a:r>
            <a:r>
              <a:rPr lang="en-US" sz="800" dirty="0" smtClean="0">
                <a:solidFill>
                  <a:schemeClr val="bg1"/>
                </a:solidFill>
              </a:rPr>
              <a:t>May </a:t>
            </a:r>
            <a:r>
              <a:rPr lang="en-US" sz="800" dirty="0">
                <a:solidFill>
                  <a:schemeClr val="bg1"/>
                </a:solidFill>
              </a:rPr>
              <a:t>not be scanned, copied or duplicated, or posted to a publicly accessible website, in whole or in </a:t>
            </a:r>
            <a:r>
              <a:rPr lang="en-US" sz="800" dirty="0" smtClean="0">
                <a:solidFill>
                  <a:schemeClr val="bg1"/>
                </a:solidFill>
              </a:rPr>
              <a:t>part,</a:t>
            </a:r>
            <a:r>
              <a:rPr lang="en-US" sz="800" baseline="0" dirty="0" smtClean="0">
                <a:solidFill>
                  <a:schemeClr val="bg1"/>
                </a:solidFill>
              </a:rPr>
              <a:t> except for use as permitted in a license distributed with a certain product or service or otherwise on a password-protected website or school-approved learning management system for classroom use.</a:t>
            </a:r>
            <a:endParaRPr lang="en-US" sz="800" dirty="0">
              <a:solidFill>
                <a:schemeClr val="bg1"/>
              </a:solidFill>
            </a:endParaRPr>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hdr="0" ftr="0" dt="0"/>
  <p:txStyles>
    <p:titleStyle>
      <a:lvl1pPr algn="ctr" rtl="0" eaLnBrk="1" fontAlgn="base" hangingPunct="1">
        <a:spcBef>
          <a:spcPct val="0"/>
        </a:spcBef>
        <a:spcAft>
          <a:spcPct val="0"/>
        </a:spcAft>
        <a:defRPr sz="4400">
          <a:solidFill>
            <a:schemeClr val="bg1"/>
          </a:solidFill>
          <a:effectLst>
            <a:outerShdw blurRad="38100" dist="38100" dir="2700000" algn="tl">
              <a:srgbClr val="808080"/>
            </a:outerShdw>
          </a:effectLst>
          <a:latin typeface="+mj-lt"/>
          <a:ea typeface="+mj-ea"/>
          <a:cs typeface="+mj-cs"/>
        </a:defRPr>
      </a:lvl1pPr>
      <a:lvl2pPr algn="ctr" rtl="0" eaLnBrk="1" fontAlgn="base" hangingPunct="1">
        <a:spcBef>
          <a:spcPct val="0"/>
        </a:spcBef>
        <a:spcAft>
          <a:spcPct val="0"/>
        </a:spcAft>
        <a:defRPr sz="4400">
          <a:solidFill>
            <a:schemeClr val="bg1"/>
          </a:solidFill>
          <a:effectLst>
            <a:outerShdw blurRad="38100" dist="38100" dir="2700000" algn="tl">
              <a:srgbClr val="808080"/>
            </a:outerShdw>
          </a:effectLst>
          <a:latin typeface="Impact" pitchFamily="34" charset="0"/>
          <a:cs typeface="Arial" charset="0"/>
        </a:defRPr>
      </a:lvl2pPr>
      <a:lvl3pPr algn="ctr" rtl="0" eaLnBrk="1" fontAlgn="base" hangingPunct="1">
        <a:spcBef>
          <a:spcPct val="0"/>
        </a:spcBef>
        <a:spcAft>
          <a:spcPct val="0"/>
        </a:spcAft>
        <a:defRPr sz="4400">
          <a:solidFill>
            <a:schemeClr val="bg1"/>
          </a:solidFill>
          <a:effectLst>
            <a:outerShdw blurRad="38100" dist="38100" dir="2700000" algn="tl">
              <a:srgbClr val="808080"/>
            </a:outerShdw>
          </a:effectLst>
          <a:latin typeface="Impact" pitchFamily="34" charset="0"/>
          <a:cs typeface="Arial" charset="0"/>
        </a:defRPr>
      </a:lvl3pPr>
      <a:lvl4pPr algn="ctr" rtl="0" eaLnBrk="1" fontAlgn="base" hangingPunct="1">
        <a:spcBef>
          <a:spcPct val="0"/>
        </a:spcBef>
        <a:spcAft>
          <a:spcPct val="0"/>
        </a:spcAft>
        <a:defRPr sz="4400">
          <a:solidFill>
            <a:schemeClr val="bg1"/>
          </a:solidFill>
          <a:effectLst>
            <a:outerShdw blurRad="38100" dist="38100" dir="2700000" algn="tl">
              <a:srgbClr val="808080"/>
            </a:outerShdw>
          </a:effectLst>
          <a:latin typeface="Impact" pitchFamily="34" charset="0"/>
          <a:cs typeface="Arial" charset="0"/>
        </a:defRPr>
      </a:lvl4pPr>
      <a:lvl5pPr algn="ctr" rtl="0" eaLnBrk="1" fontAlgn="base" hangingPunct="1">
        <a:spcBef>
          <a:spcPct val="0"/>
        </a:spcBef>
        <a:spcAft>
          <a:spcPct val="0"/>
        </a:spcAft>
        <a:defRPr sz="4400">
          <a:solidFill>
            <a:schemeClr val="bg1"/>
          </a:solidFill>
          <a:effectLst>
            <a:outerShdw blurRad="38100" dist="38100" dir="2700000" algn="tl">
              <a:srgbClr val="808080"/>
            </a:outerShdw>
          </a:effectLst>
          <a:latin typeface="Impact" pitchFamily="34" charset="0"/>
          <a:cs typeface="Arial" charset="0"/>
        </a:defRPr>
      </a:lvl5pPr>
      <a:lvl6pPr marL="457200" algn="ctr" rtl="0" eaLnBrk="1" fontAlgn="base" hangingPunct="1">
        <a:spcBef>
          <a:spcPct val="0"/>
        </a:spcBef>
        <a:spcAft>
          <a:spcPct val="0"/>
        </a:spcAft>
        <a:defRPr sz="4400">
          <a:solidFill>
            <a:schemeClr val="bg1"/>
          </a:solidFill>
          <a:effectLst>
            <a:outerShdw blurRad="38100" dist="38100" dir="2700000" algn="tl">
              <a:srgbClr val="808080"/>
            </a:outerShdw>
          </a:effectLst>
          <a:latin typeface="Impact" pitchFamily="34" charset="0"/>
          <a:cs typeface="Arial" charset="0"/>
        </a:defRPr>
      </a:lvl6pPr>
      <a:lvl7pPr marL="914400" algn="ctr" rtl="0" eaLnBrk="1" fontAlgn="base" hangingPunct="1">
        <a:spcBef>
          <a:spcPct val="0"/>
        </a:spcBef>
        <a:spcAft>
          <a:spcPct val="0"/>
        </a:spcAft>
        <a:defRPr sz="4400">
          <a:solidFill>
            <a:schemeClr val="bg1"/>
          </a:solidFill>
          <a:effectLst>
            <a:outerShdw blurRad="38100" dist="38100" dir="2700000" algn="tl">
              <a:srgbClr val="808080"/>
            </a:outerShdw>
          </a:effectLst>
          <a:latin typeface="Impact" pitchFamily="34" charset="0"/>
          <a:cs typeface="Arial" charset="0"/>
        </a:defRPr>
      </a:lvl7pPr>
      <a:lvl8pPr marL="1371600" algn="ctr" rtl="0" eaLnBrk="1" fontAlgn="base" hangingPunct="1">
        <a:spcBef>
          <a:spcPct val="0"/>
        </a:spcBef>
        <a:spcAft>
          <a:spcPct val="0"/>
        </a:spcAft>
        <a:defRPr sz="4400">
          <a:solidFill>
            <a:schemeClr val="bg1"/>
          </a:solidFill>
          <a:effectLst>
            <a:outerShdw blurRad="38100" dist="38100" dir="2700000" algn="tl">
              <a:srgbClr val="808080"/>
            </a:outerShdw>
          </a:effectLst>
          <a:latin typeface="Impact" pitchFamily="34" charset="0"/>
          <a:cs typeface="Arial" charset="0"/>
        </a:defRPr>
      </a:lvl8pPr>
      <a:lvl9pPr marL="1828800" algn="ctr" rtl="0" eaLnBrk="1" fontAlgn="base" hangingPunct="1">
        <a:spcBef>
          <a:spcPct val="0"/>
        </a:spcBef>
        <a:spcAft>
          <a:spcPct val="0"/>
        </a:spcAft>
        <a:defRPr sz="4400">
          <a:solidFill>
            <a:schemeClr val="bg1"/>
          </a:solidFill>
          <a:effectLst>
            <a:outerShdw blurRad="38100" dist="38100" dir="2700000" algn="tl">
              <a:srgbClr val="808080"/>
            </a:outerShdw>
          </a:effectLst>
          <a:latin typeface="Impact" pitchFamily="34" charset="0"/>
          <a:cs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cs typeface="+mn-cs"/>
        </a:defRPr>
      </a:lvl2pPr>
      <a:lvl3pPr marL="1143000" indent="-228600" algn="l" rtl="0" eaLnBrk="1" fontAlgn="base" hangingPunct="1">
        <a:spcBef>
          <a:spcPct val="20000"/>
        </a:spcBef>
        <a:spcAft>
          <a:spcPct val="0"/>
        </a:spcAft>
        <a:buChar char="•"/>
        <a:defRPr sz="2400">
          <a:solidFill>
            <a:schemeClr val="tx1"/>
          </a:solidFill>
          <a:latin typeface="+mn-lt"/>
          <a:cs typeface="+mn-cs"/>
        </a:defRPr>
      </a:lvl3pPr>
      <a:lvl4pPr marL="1600200" indent="-228600" algn="l" rtl="0" eaLnBrk="1" fontAlgn="base" hangingPunct="1">
        <a:spcBef>
          <a:spcPct val="20000"/>
        </a:spcBef>
        <a:spcAft>
          <a:spcPct val="0"/>
        </a:spcAft>
        <a:buChar char="–"/>
        <a:defRPr sz="2000">
          <a:solidFill>
            <a:schemeClr val="tx1"/>
          </a:solidFill>
          <a:latin typeface="+mn-lt"/>
          <a:cs typeface="+mn-cs"/>
        </a:defRPr>
      </a:lvl4pPr>
      <a:lvl5pPr marL="2057400" indent="-228600" algn="l" rtl="0" eaLnBrk="1" fontAlgn="base" hangingPunct="1">
        <a:spcBef>
          <a:spcPct val="20000"/>
        </a:spcBef>
        <a:spcAft>
          <a:spcPct val="0"/>
        </a:spcAft>
        <a:buChar char="»"/>
        <a:defRPr sz="2000">
          <a:solidFill>
            <a:schemeClr val="tx1"/>
          </a:solidFill>
          <a:latin typeface="+mn-lt"/>
          <a:cs typeface="+mn-cs"/>
        </a:defRPr>
      </a:lvl5pPr>
      <a:lvl6pPr marL="2514600" indent="-228600" algn="l" rtl="0" eaLnBrk="1" fontAlgn="base" hangingPunct="1">
        <a:spcBef>
          <a:spcPct val="20000"/>
        </a:spcBef>
        <a:spcAft>
          <a:spcPct val="0"/>
        </a:spcAft>
        <a:buChar char="»"/>
        <a:defRPr sz="2000">
          <a:solidFill>
            <a:schemeClr val="tx1"/>
          </a:solidFill>
          <a:latin typeface="+mn-lt"/>
          <a:cs typeface="+mn-cs"/>
        </a:defRPr>
      </a:lvl6pPr>
      <a:lvl7pPr marL="2971800" indent="-228600" algn="l" rtl="0" eaLnBrk="1" fontAlgn="base" hangingPunct="1">
        <a:spcBef>
          <a:spcPct val="20000"/>
        </a:spcBef>
        <a:spcAft>
          <a:spcPct val="0"/>
        </a:spcAft>
        <a:buChar char="»"/>
        <a:defRPr sz="2000">
          <a:solidFill>
            <a:schemeClr val="tx1"/>
          </a:solidFill>
          <a:latin typeface="+mn-lt"/>
          <a:cs typeface="+mn-cs"/>
        </a:defRPr>
      </a:lvl7pPr>
      <a:lvl8pPr marL="3429000" indent="-228600" algn="l" rtl="0" eaLnBrk="1" fontAlgn="base" hangingPunct="1">
        <a:spcBef>
          <a:spcPct val="20000"/>
        </a:spcBef>
        <a:spcAft>
          <a:spcPct val="0"/>
        </a:spcAft>
        <a:buChar char="»"/>
        <a:defRPr sz="2000">
          <a:solidFill>
            <a:schemeClr val="tx1"/>
          </a:solidFill>
          <a:latin typeface="+mn-lt"/>
          <a:cs typeface="+mn-cs"/>
        </a:defRPr>
      </a:lvl8pPr>
      <a:lvl9pPr marL="3886200" indent="-228600" algn="l" rtl="0" eaLnBrk="1" fontAlgn="base" hangingPunct="1">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381000" y="4800600"/>
            <a:ext cx="8458200" cy="1555750"/>
          </a:xfrm>
          <a:noFill/>
          <a:ln w="38100" cmpd="dbl">
            <a:solidFill>
              <a:schemeClr val="tx1"/>
            </a:solidFill>
          </a:ln>
          <a:effectLst>
            <a:outerShdw blurRad="50800" dist="38100" dir="2700000" algn="tl" rotWithShape="0">
              <a:prstClr val="black">
                <a:alpha val="40000"/>
              </a:prstClr>
            </a:outerShdw>
          </a:effectLst>
        </p:spPr>
        <p:txBody>
          <a:bodyPr>
            <a:scene3d>
              <a:camera prst="orthographicFront"/>
              <a:lightRig rig="threePt" dir="t"/>
            </a:scene3d>
            <a:sp3d extrusionH="57150">
              <a:bevelT w="38100" h="38100"/>
            </a:sp3d>
          </a:bodyPr>
          <a:lstStyle/>
          <a:p>
            <a:r>
              <a:rPr lang="en-US" sz="4300" dirty="0" smtClean="0">
                <a:effectLst>
                  <a:outerShdw blurRad="63500" dist="88900" dir="2700000" algn="tl">
                    <a:srgbClr val="000000">
                      <a:alpha val="65000"/>
                    </a:srgbClr>
                  </a:outerShdw>
                </a:effectLst>
              </a:rPr>
              <a:t>Chapter 31:  Operation and Dissolution of General Partnerships</a:t>
            </a:r>
            <a:endParaRPr lang="en-US" sz="4300" dirty="0">
              <a:effectLst>
                <a:outerShdw blurRad="63500" dist="88900" dir="2700000" algn="tl">
                  <a:srgbClr val="000000">
                    <a:alpha val="65000"/>
                  </a:srgbClr>
                </a:outerShdw>
              </a:effectLst>
            </a:endParaRPr>
          </a:p>
        </p:txBody>
      </p:sp>
      <p:sp>
        <p:nvSpPr>
          <p:cNvPr id="7" name="Rectangle 6"/>
          <p:cNvSpPr/>
          <p:nvPr/>
        </p:nvSpPr>
        <p:spPr>
          <a:xfrm>
            <a:off x="0" y="0"/>
            <a:ext cx="9144000" cy="685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7"/>
          <p:cNvGrpSpPr/>
          <p:nvPr/>
        </p:nvGrpSpPr>
        <p:grpSpPr>
          <a:xfrm>
            <a:off x="1559983" y="619292"/>
            <a:ext cx="5831417" cy="3800308"/>
            <a:chOff x="1559983" y="381000"/>
            <a:chExt cx="5831417" cy="3800308"/>
          </a:xfrm>
        </p:grpSpPr>
        <p:pic>
          <p:nvPicPr>
            <p:cNvPr id="9" name="Picture 8" descr="9781337094757_lg.jpg"/>
            <p:cNvPicPr>
              <a:picLocks noChangeAspect="1"/>
            </p:cNvPicPr>
            <p:nvPr/>
          </p:nvPicPr>
          <p:blipFill rotWithShape="1">
            <a:blip r:embed="rId3">
              <a:extLst>
                <a:ext uri="{28A0092B-C50C-407E-A947-70E740481C1C}">
                  <a14:useLocalDpi xmlns:a14="http://schemas.microsoft.com/office/drawing/2010/main" xmlns="" val="0"/>
                </a:ext>
              </a:extLst>
            </a:blip>
            <a:srcRect t="17030" b="36370"/>
            <a:stretch/>
          </p:blipFill>
          <p:spPr>
            <a:xfrm>
              <a:off x="1559983" y="381000"/>
              <a:ext cx="5831417" cy="3195817"/>
            </a:xfrm>
            <a:prstGeom prst="rect">
              <a:avLst/>
            </a:prstGeom>
          </p:spPr>
        </p:pic>
        <p:pic>
          <p:nvPicPr>
            <p:cNvPr id="10" name="Picture 9" descr="9781337094757_lg.jpg"/>
            <p:cNvPicPr>
              <a:picLocks noChangeAspect="1"/>
            </p:cNvPicPr>
            <p:nvPr/>
          </p:nvPicPr>
          <p:blipFill rotWithShape="1">
            <a:blip r:embed="rId3">
              <a:extLst>
                <a:ext uri="{28A0092B-C50C-407E-A947-70E740481C1C}">
                  <a14:useLocalDpi xmlns:a14="http://schemas.microsoft.com/office/drawing/2010/main" xmlns="" val="0"/>
                </a:ext>
              </a:extLst>
            </a:blip>
            <a:srcRect t="80141"/>
            <a:stretch/>
          </p:blipFill>
          <p:spPr>
            <a:xfrm>
              <a:off x="1559983" y="2819400"/>
              <a:ext cx="5831417" cy="1361908"/>
            </a:xfrm>
            <a:prstGeom prst="rect">
              <a:avLst/>
            </a:prstGeom>
          </p:spPr>
        </p:pic>
      </p:gr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2"/>
          <p:cNvSpPr>
            <a:spLocks noGrp="1" noChangeArrowheads="1"/>
          </p:cNvSpPr>
          <p:nvPr>
            <p:ph type="title"/>
          </p:nvPr>
        </p:nvSpPr>
        <p:spPr>
          <a:xfrm>
            <a:off x="0" y="0"/>
            <a:ext cx="9144000" cy="1600200"/>
          </a:xfrm>
        </p:spPr>
        <p:txBody>
          <a:bodyPr/>
          <a:lstStyle/>
          <a:p>
            <a:r>
              <a:rPr lang="en-US" sz="4400" dirty="0" smtClean="0"/>
              <a:t>Relationship of Partnership and Partners with Third Parties</a:t>
            </a:r>
            <a:endParaRPr lang="en-US" sz="4400" dirty="0"/>
          </a:p>
        </p:txBody>
      </p:sp>
      <p:sp>
        <p:nvSpPr>
          <p:cNvPr id="134147" name="Rectangle 3"/>
          <p:cNvSpPr>
            <a:spLocks noGrp="1" noChangeArrowheads="1"/>
          </p:cNvSpPr>
          <p:nvPr>
            <p:ph type="body" idx="1"/>
          </p:nvPr>
        </p:nvSpPr>
        <p:spPr>
          <a:xfrm>
            <a:off x="381000" y="1676400"/>
            <a:ext cx="8534400" cy="4724400"/>
          </a:xfrm>
          <a:ln/>
        </p:spPr>
        <p:txBody>
          <a:bodyPr/>
          <a:lstStyle/>
          <a:p>
            <a:pPr>
              <a:spcBef>
                <a:spcPts val="0"/>
              </a:spcBef>
            </a:pPr>
            <a:r>
              <a:rPr lang="en-US" dirty="0" smtClean="0">
                <a:solidFill>
                  <a:srgbClr val="FFFF66"/>
                </a:solidFill>
                <a:cs typeface="Times New Roman" pitchFamily="18" charset="0"/>
              </a:rPr>
              <a:t>Torts and Crimes of Partnership (cont’d)</a:t>
            </a:r>
            <a:r>
              <a:rPr lang="en-US" dirty="0" smtClean="0">
                <a:cs typeface="Times New Roman" pitchFamily="18" charset="0"/>
              </a:rPr>
              <a:t> – </a:t>
            </a:r>
          </a:p>
          <a:p>
            <a:pPr lvl="1">
              <a:spcBef>
                <a:spcPts val="0"/>
              </a:spcBef>
            </a:pPr>
            <a:r>
              <a:rPr lang="en-US" b="1" dirty="0" smtClean="0">
                <a:cs typeface="Times New Roman" pitchFamily="18" charset="0"/>
              </a:rPr>
              <a:t>Breach of Trust </a:t>
            </a:r>
            <a:r>
              <a:rPr lang="en-US" i="0" dirty="0" smtClean="0">
                <a:cs typeface="Times New Roman" pitchFamily="18" charset="0"/>
              </a:rPr>
              <a:t>– partnership is liable if a partner in the course of the partnership’s business or while acting with authority of the partnership breaches a trust by misapplying money or property entrusted by a third person; the partners are jointly and severally liable.</a:t>
            </a:r>
            <a:endParaRPr lang="en-US" dirty="0">
              <a:cs typeface="Times New Roman" pitchFamily="18" charset="0"/>
            </a:endParaRPr>
          </a:p>
        </p:txBody>
      </p:sp>
      <p:sp>
        <p:nvSpPr>
          <p:cNvPr id="16" name="Slide Number Placeholder 19"/>
          <p:cNvSpPr>
            <a:spLocks noGrp="1"/>
          </p:cNvSpPr>
          <p:nvPr>
            <p:ph type="sldNum" sz="quarter" idx="11"/>
          </p:nvPr>
        </p:nvSpPr>
        <p:spPr>
          <a:xfrm>
            <a:off x="7010400" y="6477000"/>
            <a:ext cx="1905000" cy="381000"/>
          </a:xfrm>
        </p:spPr>
        <p:txBody>
          <a:bodyPr/>
          <a:lstStyle/>
          <a:p>
            <a:fld id="{6D47FF60-AD69-47AB-9186-417355F0386C}" type="slidenum">
              <a:rPr lang="en-US" smtClean="0"/>
              <a:pPr/>
              <a:t>10</a:t>
            </a:fld>
            <a:endParaRPr lang="en-US"/>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2"/>
          <p:cNvSpPr>
            <a:spLocks noGrp="1" noChangeArrowheads="1"/>
          </p:cNvSpPr>
          <p:nvPr>
            <p:ph type="title"/>
          </p:nvPr>
        </p:nvSpPr>
        <p:spPr>
          <a:xfrm>
            <a:off x="0" y="0"/>
            <a:ext cx="9144000" cy="1600200"/>
          </a:xfrm>
        </p:spPr>
        <p:txBody>
          <a:bodyPr/>
          <a:lstStyle/>
          <a:p>
            <a:r>
              <a:rPr lang="en-US" sz="4400" dirty="0" smtClean="0"/>
              <a:t>Relationship of Partnership and Partners with Third Parties</a:t>
            </a:r>
            <a:endParaRPr lang="en-US" sz="4400" dirty="0"/>
          </a:p>
        </p:txBody>
      </p:sp>
      <p:sp>
        <p:nvSpPr>
          <p:cNvPr id="134147" name="Rectangle 3"/>
          <p:cNvSpPr>
            <a:spLocks noGrp="1" noChangeArrowheads="1"/>
          </p:cNvSpPr>
          <p:nvPr>
            <p:ph type="body" idx="1"/>
          </p:nvPr>
        </p:nvSpPr>
        <p:spPr>
          <a:xfrm>
            <a:off x="381000" y="1676400"/>
            <a:ext cx="8534400" cy="4724400"/>
          </a:xfrm>
          <a:ln/>
        </p:spPr>
        <p:txBody>
          <a:bodyPr/>
          <a:lstStyle/>
          <a:p>
            <a:r>
              <a:rPr lang="en-US" dirty="0" smtClean="0">
                <a:solidFill>
                  <a:srgbClr val="FFFF66"/>
                </a:solidFill>
                <a:cs typeface="Times New Roman" pitchFamily="18" charset="0"/>
              </a:rPr>
              <a:t>Torts and Crimes of Partnership (cont’d)</a:t>
            </a:r>
            <a:r>
              <a:rPr lang="en-US" dirty="0" smtClean="0">
                <a:cs typeface="Times New Roman" pitchFamily="18" charset="0"/>
              </a:rPr>
              <a:t> – </a:t>
            </a:r>
          </a:p>
          <a:p>
            <a:pPr lvl="1"/>
            <a:r>
              <a:rPr lang="en-US" b="1" dirty="0" smtClean="0">
                <a:cs typeface="Times New Roman" pitchFamily="18" charset="0"/>
              </a:rPr>
              <a:t>Crimes </a:t>
            </a:r>
            <a:r>
              <a:rPr lang="en-US" i="0" dirty="0" smtClean="0">
                <a:cs typeface="Times New Roman" pitchFamily="18" charset="0"/>
              </a:rPr>
              <a:t>– a partner is not criminally liable for the crimes of her partners unless she authorized or participated in them.</a:t>
            </a:r>
            <a:endParaRPr lang="en-US" dirty="0">
              <a:cs typeface="Times New Roman" pitchFamily="18" charset="0"/>
            </a:endParaRPr>
          </a:p>
        </p:txBody>
      </p:sp>
      <p:sp>
        <p:nvSpPr>
          <p:cNvPr id="16" name="Slide Number Placeholder 19"/>
          <p:cNvSpPr>
            <a:spLocks noGrp="1"/>
          </p:cNvSpPr>
          <p:nvPr>
            <p:ph type="sldNum" sz="quarter" idx="11"/>
          </p:nvPr>
        </p:nvSpPr>
        <p:spPr>
          <a:xfrm>
            <a:off x="7010400" y="6477000"/>
            <a:ext cx="1905000" cy="381000"/>
          </a:xfrm>
        </p:spPr>
        <p:txBody>
          <a:bodyPr/>
          <a:lstStyle/>
          <a:p>
            <a:fld id="{6D47FF60-AD69-47AB-9186-417355F0386C}" type="slidenum">
              <a:rPr lang="en-US" smtClean="0"/>
              <a:pPr/>
              <a:t>11</a:t>
            </a:fld>
            <a:endParaRPr lang="en-US"/>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600200"/>
          </a:xfrm>
        </p:spPr>
        <p:txBody>
          <a:bodyPr/>
          <a:lstStyle/>
          <a:p>
            <a:r>
              <a:rPr lang="en-US" dirty="0" smtClean="0"/>
              <a:t>Tort Liability</a:t>
            </a:r>
            <a:endParaRPr lang="en-US" dirty="0"/>
          </a:p>
        </p:txBody>
      </p:sp>
      <p:sp>
        <p:nvSpPr>
          <p:cNvPr id="19" name="Rounded Rectangle 18"/>
          <p:cNvSpPr/>
          <p:nvPr/>
        </p:nvSpPr>
        <p:spPr>
          <a:xfrm>
            <a:off x="2209800" y="2133600"/>
            <a:ext cx="304800" cy="304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p:cNvSpPr txBox="1"/>
          <p:nvPr/>
        </p:nvSpPr>
        <p:spPr>
          <a:xfrm>
            <a:off x="2209800" y="2133600"/>
            <a:ext cx="228600" cy="369332"/>
          </a:xfrm>
          <a:prstGeom prst="rect">
            <a:avLst/>
          </a:prstGeom>
          <a:noFill/>
        </p:spPr>
        <p:txBody>
          <a:bodyPr wrap="square" rtlCol="0">
            <a:spAutoFit/>
          </a:bodyPr>
          <a:lstStyle/>
          <a:p>
            <a:r>
              <a:rPr lang="en-US" b="1" dirty="0" smtClean="0"/>
              <a:t>P</a:t>
            </a:r>
            <a:endParaRPr lang="en-US" b="1" dirty="0"/>
          </a:p>
        </p:txBody>
      </p:sp>
      <p:sp>
        <p:nvSpPr>
          <p:cNvPr id="21" name="Rounded Rectangle 20"/>
          <p:cNvSpPr/>
          <p:nvPr/>
        </p:nvSpPr>
        <p:spPr>
          <a:xfrm>
            <a:off x="1447800" y="2667000"/>
            <a:ext cx="304800" cy="304800"/>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extBox 21"/>
          <p:cNvSpPr txBox="1"/>
          <p:nvPr/>
        </p:nvSpPr>
        <p:spPr>
          <a:xfrm>
            <a:off x="1447800" y="2667000"/>
            <a:ext cx="228600" cy="369332"/>
          </a:xfrm>
          <a:prstGeom prst="rect">
            <a:avLst/>
          </a:prstGeom>
          <a:noFill/>
        </p:spPr>
        <p:txBody>
          <a:bodyPr wrap="square" rtlCol="0">
            <a:spAutoFit/>
          </a:bodyPr>
          <a:lstStyle/>
          <a:p>
            <a:r>
              <a:rPr lang="en-US" b="1" dirty="0" smtClean="0"/>
              <a:t>A</a:t>
            </a:r>
            <a:endParaRPr lang="en-US" b="1" dirty="0"/>
          </a:p>
        </p:txBody>
      </p:sp>
      <p:sp>
        <p:nvSpPr>
          <p:cNvPr id="23" name="Rounded Rectangle 22"/>
          <p:cNvSpPr/>
          <p:nvPr/>
        </p:nvSpPr>
        <p:spPr>
          <a:xfrm>
            <a:off x="2895600" y="2667000"/>
            <a:ext cx="304800" cy="304800"/>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Box 23"/>
          <p:cNvSpPr txBox="1"/>
          <p:nvPr/>
        </p:nvSpPr>
        <p:spPr>
          <a:xfrm>
            <a:off x="2895600" y="2667000"/>
            <a:ext cx="228600" cy="369332"/>
          </a:xfrm>
          <a:prstGeom prst="rect">
            <a:avLst/>
          </a:prstGeom>
          <a:noFill/>
        </p:spPr>
        <p:txBody>
          <a:bodyPr wrap="square" rtlCol="0">
            <a:spAutoFit/>
          </a:bodyPr>
          <a:lstStyle/>
          <a:p>
            <a:r>
              <a:rPr lang="en-US" b="1" dirty="0" smtClean="0"/>
              <a:t>T</a:t>
            </a:r>
            <a:endParaRPr lang="en-US" b="1" dirty="0"/>
          </a:p>
        </p:txBody>
      </p:sp>
      <p:sp>
        <p:nvSpPr>
          <p:cNvPr id="25" name="TextBox 24"/>
          <p:cNvSpPr txBox="1"/>
          <p:nvPr/>
        </p:nvSpPr>
        <p:spPr>
          <a:xfrm>
            <a:off x="1828800" y="1752600"/>
            <a:ext cx="1295400" cy="338554"/>
          </a:xfrm>
          <a:prstGeom prst="rect">
            <a:avLst/>
          </a:prstGeom>
          <a:noFill/>
        </p:spPr>
        <p:txBody>
          <a:bodyPr wrap="square" rtlCol="0">
            <a:spAutoFit/>
          </a:bodyPr>
          <a:lstStyle/>
          <a:p>
            <a:r>
              <a:rPr lang="en-US" sz="1600" dirty="0" smtClean="0">
                <a:solidFill>
                  <a:schemeClr val="bg1"/>
                </a:solidFill>
              </a:rPr>
              <a:t>Partnership</a:t>
            </a:r>
            <a:endParaRPr lang="en-US" sz="1600" dirty="0">
              <a:solidFill>
                <a:schemeClr val="bg1"/>
              </a:solidFill>
            </a:endParaRPr>
          </a:p>
        </p:txBody>
      </p:sp>
      <p:sp>
        <p:nvSpPr>
          <p:cNvPr id="26" name="TextBox 25"/>
          <p:cNvSpPr txBox="1"/>
          <p:nvPr/>
        </p:nvSpPr>
        <p:spPr>
          <a:xfrm>
            <a:off x="533400" y="2678668"/>
            <a:ext cx="914400" cy="338554"/>
          </a:xfrm>
          <a:prstGeom prst="rect">
            <a:avLst/>
          </a:prstGeom>
          <a:noFill/>
        </p:spPr>
        <p:txBody>
          <a:bodyPr wrap="square" rtlCol="0">
            <a:spAutoFit/>
          </a:bodyPr>
          <a:lstStyle/>
          <a:p>
            <a:r>
              <a:rPr lang="en-US" sz="1600" dirty="0" smtClean="0">
                <a:solidFill>
                  <a:schemeClr val="bg1"/>
                </a:solidFill>
              </a:rPr>
              <a:t>Partner</a:t>
            </a:r>
            <a:endParaRPr lang="en-US" sz="1600" dirty="0">
              <a:solidFill>
                <a:schemeClr val="bg1"/>
              </a:solidFill>
            </a:endParaRPr>
          </a:p>
        </p:txBody>
      </p:sp>
      <p:sp>
        <p:nvSpPr>
          <p:cNvPr id="27" name="TextBox 26"/>
          <p:cNvSpPr txBox="1"/>
          <p:nvPr/>
        </p:nvSpPr>
        <p:spPr>
          <a:xfrm>
            <a:off x="3276600" y="2514600"/>
            <a:ext cx="838200" cy="584775"/>
          </a:xfrm>
          <a:prstGeom prst="rect">
            <a:avLst/>
          </a:prstGeom>
          <a:noFill/>
        </p:spPr>
        <p:txBody>
          <a:bodyPr wrap="square" rtlCol="0">
            <a:spAutoFit/>
          </a:bodyPr>
          <a:lstStyle/>
          <a:p>
            <a:r>
              <a:rPr lang="en-US" sz="1600" dirty="0" smtClean="0">
                <a:solidFill>
                  <a:schemeClr val="bg1"/>
                </a:solidFill>
              </a:rPr>
              <a:t>Third Party</a:t>
            </a:r>
            <a:endParaRPr lang="en-US" sz="1600" dirty="0">
              <a:solidFill>
                <a:schemeClr val="bg1"/>
              </a:solidFill>
            </a:endParaRPr>
          </a:p>
        </p:txBody>
      </p:sp>
      <p:sp>
        <p:nvSpPr>
          <p:cNvPr id="28" name="TextBox 27"/>
          <p:cNvSpPr txBox="1"/>
          <p:nvPr/>
        </p:nvSpPr>
        <p:spPr>
          <a:xfrm>
            <a:off x="533400" y="3124200"/>
            <a:ext cx="3657600" cy="646331"/>
          </a:xfrm>
          <a:prstGeom prst="rect">
            <a:avLst/>
          </a:prstGeom>
          <a:noFill/>
        </p:spPr>
        <p:txBody>
          <a:bodyPr wrap="square" rtlCol="0">
            <a:spAutoFit/>
          </a:bodyPr>
          <a:lstStyle/>
          <a:p>
            <a:pPr algn="ctr"/>
            <a:r>
              <a:rPr lang="en-US" dirty="0" smtClean="0">
                <a:solidFill>
                  <a:srgbClr val="FFFF00"/>
                </a:solidFill>
              </a:rPr>
              <a:t>Tort Within Authority or Ordinary Course of Business</a:t>
            </a:r>
            <a:endParaRPr lang="en-US" dirty="0">
              <a:solidFill>
                <a:srgbClr val="FFFF00"/>
              </a:solidFill>
            </a:endParaRPr>
          </a:p>
        </p:txBody>
      </p:sp>
      <p:sp>
        <p:nvSpPr>
          <p:cNvPr id="30" name="TextBox 29"/>
          <p:cNvSpPr txBox="1"/>
          <p:nvPr/>
        </p:nvSpPr>
        <p:spPr>
          <a:xfrm rot="2290332">
            <a:off x="2522453" y="2271131"/>
            <a:ext cx="727110" cy="276999"/>
          </a:xfrm>
          <a:prstGeom prst="rect">
            <a:avLst/>
          </a:prstGeom>
          <a:noFill/>
        </p:spPr>
        <p:txBody>
          <a:bodyPr wrap="square" rtlCol="0">
            <a:spAutoFit/>
          </a:bodyPr>
          <a:lstStyle/>
          <a:p>
            <a:r>
              <a:rPr lang="en-US" sz="1200" dirty="0" smtClean="0">
                <a:solidFill>
                  <a:schemeClr val="bg1"/>
                </a:solidFill>
              </a:rPr>
              <a:t>liable</a:t>
            </a:r>
            <a:endParaRPr lang="en-US" sz="1200" dirty="0">
              <a:solidFill>
                <a:schemeClr val="bg1"/>
              </a:solidFill>
            </a:endParaRPr>
          </a:p>
        </p:txBody>
      </p:sp>
      <p:cxnSp>
        <p:nvCxnSpPr>
          <p:cNvPr id="32" name="Straight Arrow Connector 31"/>
          <p:cNvCxnSpPr>
            <a:stCxn id="21" idx="0"/>
          </p:cNvCxnSpPr>
          <p:nvPr/>
        </p:nvCxnSpPr>
        <p:spPr>
          <a:xfrm rot="5400000" flipH="1" flipV="1">
            <a:off x="1638300" y="2171700"/>
            <a:ext cx="457200" cy="533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3" name="TextBox 32"/>
          <p:cNvSpPr txBox="1"/>
          <p:nvPr/>
        </p:nvSpPr>
        <p:spPr>
          <a:xfrm rot="18970354">
            <a:off x="1373641" y="2176345"/>
            <a:ext cx="948571" cy="276999"/>
          </a:xfrm>
          <a:prstGeom prst="rect">
            <a:avLst/>
          </a:prstGeom>
          <a:noFill/>
        </p:spPr>
        <p:txBody>
          <a:bodyPr wrap="square" rtlCol="0">
            <a:spAutoFit/>
          </a:bodyPr>
          <a:lstStyle/>
          <a:p>
            <a:r>
              <a:rPr lang="en-US" sz="1200" dirty="0" smtClean="0">
                <a:solidFill>
                  <a:schemeClr val="bg1"/>
                </a:solidFill>
              </a:rPr>
              <a:t>indemnity</a:t>
            </a:r>
            <a:endParaRPr lang="en-US" sz="1200" dirty="0">
              <a:solidFill>
                <a:schemeClr val="bg1"/>
              </a:solidFill>
            </a:endParaRPr>
          </a:p>
        </p:txBody>
      </p:sp>
      <p:sp>
        <p:nvSpPr>
          <p:cNvPr id="34" name="Rounded Rectangle 33"/>
          <p:cNvSpPr/>
          <p:nvPr/>
        </p:nvSpPr>
        <p:spPr>
          <a:xfrm>
            <a:off x="6019800" y="4459069"/>
            <a:ext cx="304800" cy="304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TextBox 34"/>
          <p:cNvSpPr txBox="1"/>
          <p:nvPr/>
        </p:nvSpPr>
        <p:spPr>
          <a:xfrm>
            <a:off x="6019800" y="4459069"/>
            <a:ext cx="228600" cy="369332"/>
          </a:xfrm>
          <a:prstGeom prst="rect">
            <a:avLst/>
          </a:prstGeom>
          <a:noFill/>
        </p:spPr>
        <p:txBody>
          <a:bodyPr wrap="square" rtlCol="0">
            <a:spAutoFit/>
          </a:bodyPr>
          <a:lstStyle/>
          <a:p>
            <a:r>
              <a:rPr lang="en-US" b="1" dirty="0" smtClean="0"/>
              <a:t>P</a:t>
            </a:r>
            <a:endParaRPr lang="en-US" b="1" dirty="0"/>
          </a:p>
        </p:txBody>
      </p:sp>
      <p:sp>
        <p:nvSpPr>
          <p:cNvPr id="36" name="Rounded Rectangle 35"/>
          <p:cNvSpPr/>
          <p:nvPr/>
        </p:nvSpPr>
        <p:spPr>
          <a:xfrm>
            <a:off x="5257800" y="4992469"/>
            <a:ext cx="304800" cy="304800"/>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TextBox 36"/>
          <p:cNvSpPr txBox="1"/>
          <p:nvPr/>
        </p:nvSpPr>
        <p:spPr>
          <a:xfrm>
            <a:off x="5257800" y="4992469"/>
            <a:ext cx="228600" cy="369332"/>
          </a:xfrm>
          <a:prstGeom prst="rect">
            <a:avLst/>
          </a:prstGeom>
          <a:noFill/>
        </p:spPr>
        <p:txBody>
          <a:bodyPr wrap="square" rtlCol="0">
            <a:spAutoFit/>
          </a:bodyPr>
          <a:lstStyle/>
          <a:p>
            <a:r>
              <a:rPr lang="en-US" b="1" dirty="0" smtClean="0"/>
              <a:t>A</a:t>
            </a:r>
            <a:endParaRPr lang="en-US" b="1" dirty="0"/>
          </a:p>
        </p:txBody>
      </p:sp>
      <p:sp>
        <p:nvSpPr>
          <p:cNvPr id="38" name="Rounded Rectangle 37"/>
          <p:cNvSpPr/>
          <p:nvPr/>
        </p:nvSpPr>
        <p:spPr>
          <a:xfrm>
            <a:off x="6705600" y="4992469"/>
            <a:ext cx="304800" cy="304800"/>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TextBox 38"/>
          <p:cNvSpPr txBox="1"/>
          <p:nvPr/>
        </p:nvSpPr>
        <p:spPr>
          <a:xfrm>
            <a:off x="6705600" y="4992469"/>
            <a:ext cx="228600" cy="369332"/>
          </a:xfrm>
          <a:prstGeom prst="rect">
            <a:avLst/>
          </a:prstGeom>
          <a:noFill/>
        </p:spPr>
        <p:txBody>
          <a:bodyPr wrap="square" rtlCol="0">
            <a:spAutoFit/>
          </a:bodyPr>
          <a:lstStyle/>
          <a:p>
            <a:r>
              <a:rPr lang="en-US" b="1" dirty="0" smtClean="0"/>
              <a:t>T</a:t>
            </a:r>
            <a:endParaRPr lang="en-US" b="1" dirty="0"/>
          </a:p>
        </p:txBody>
      </p:sp>
      <p:sp>
        <p:nvSpPr>
          <p:cNvPr id="40" name="TextBox 39"/>
          <p:cNvSpPr txBox="1"/>
          <p:nvPr/>
        </p:nvSpPr>
        <p:spPr>
          <a:xfrm>
            <a:off x="5486400" y="4001869"/>
            <a:ext cx="1295400" cy="338554"/>
          </a:xfrm>
          <a:prstGeom prst="rect">
            <a:avLst/>
          </a:prstGeom>
          <a:noFill/>
        </p:spPr>
        <p:txBody>
          <a:bodyPr wrap="square" rtlCol="0">
            <a:spAutoFit/>
          </a:bodyPr>
          <a:lstStyle/>
          <a:p>
            <a:r>
              <a:rPr lang="en-US" sz="1600" dirty="0" smtClean="0">
                <a:solidFill>
                  <a:schemeClr val="bg1"/>
                </a:solidFill>
              </a:rPr>
              <a:t>Partnership</a:t>
            </a:r>
            <a:endParaRPr lang="en-US" sz="1600" dirty="0">
              <a:solidFill>
                <a:schemeClr val="bg1"/>
              </a:solidFill>
            </a:endParaRPr>
          </a:p>
        </p:txBody>
      </p:sp>
      <p:sp>
        <p:nvSpPr>
          <p:cNvPr id="41" name="TextBox 40"/>
          <p:cNvSpPr txBox="1"/>
          <p:nvPr/>
        </p:nvSpPr>
        <p:spPr>
          <a:xfrm>
            <a:off x="4267200" y="5004137"/>
            <a:ext cx="990600" cy="338554"/>
          </a:xfrm>
          <a:prstGeom prst="rect">
            <a:avLst/>
          </a:prstGeom>
          <a:noFill/>
        </p:spPr>
        <p:txBody>
          <a:bodyPr wrap="square" rtlCol="0">
            <a:spAutoFit/>
          </a:bodyPr>
          <a:lstStyle/>
          <a:p>
            <a:r>
              <a:rPr lang="en-US" sz="1600" dirty="0" smtClean="0">
                <a:solidFill>
                  <a:schemeClr val="bg1"/>
                </a:solidFill>
              </a:rPr>
              <a:t>Partner</a:t>
            </a:r>
            <a:endParaRPr lang="en-US" sz="1600" dirty="0">
              <a:solidFill>
                <a:schemeClr val="bg1"/>
              </a:solidFill>
            </a:endParaRPr>
          </a:p>
        </p:txBody>
      </p:sp>
      <p:sp>
        <p:nvSpPr>
          <p:cNvPr id="42" name="TextBox 41"/>
          <p:cNvSpPr txBox="1"/>
          <p:nvPr/>
        </p:nvSpPr>
        <p:spPr>
          <a:xfrm>
            <a:off x="7086600" y="4840069"/>
            <a:ext cx="838200" cy="584775"/>
          </a:xfrm>
          <a:prstGeom prst="rect">
            <a:avLst/>
          </a:prstGeom>
          <a:noFill/>
        </p:spPr>
        <p:txBody>
          <a:bodyPr wrap="square" rtlCol="0">
            <a:spAutoFit/>
          </a:bodyPr>
          <a:lstStyle/>
          <a:p>
            <a:r>
              <a:rPr lang="en-US" sz="1600" dirty="0" smtClean="0">
                <a:solidFill>
                  <a:schemeClr val="bg1"/>
                </a:solidFill>
              </a:rPr>
              <a:t>Third Party</a:t>
            </a:r>
            <a:endParaRPr lang="en-US" sz="1600" dirty="0">
              <a:solidFill>
                <a:schemeClr val="bg1"/>
              </a:solidFill>
            </a:endParaRPr>
          </a:p>
        </p:txBody>
      </p:sp>
      <p:sp>
        <p:nvSpPr>
          <p:cNvPr id="43" name="TextBox 42"/>
          <p:cNvSpPr txBox="1"/>
          <p:nvPr/>
        </p:nvSpPr>
        <p:spPr>
          <a:xfrm>
            <a:off x="4343400" y="5449669"/>
            <a:ext cx="3657600" cy="646331"/>
          </a:xfrm>
          <a:prstGeom prst="rect">
            <a:avLst/>
          </a:prstGeom>
          <a:noFill/>
        </p:spPr>
        <p:txBody>
          <a:bodyPr wrap="square" rtlCol="0">
            <a:spAutoFit/>
          </a:bodyPr>
          <a:lstStyle/>
          <a:p>
            <a:pPr algn="ctr"/>
            <a:r>
              <a:rPr lang="en-US" dirty="0" smtClean="0">
                <a:solidFill>
                  <a:srgbClr val="FFFF00"/>
                </a:solidFill>
              </a:rPr>
              <a:t>Tort Outside Authority and Ordinary Course of Business</a:t>
            </a:r>
            <a:endParaRPr lang="en-US" dirty="0">
              <a:solidFill>
                <a:srgbClr val="FFFF00"/>
              </a:solidFill>
            </a:endParaRPr>
          </a:p>
        </p:txBody>
      </p:sp>
      <p:cxnSp>
        <p:nvCxnSpPr>
          <p:cNvPr id="49" name="Straight Arrow Connector 48"/>
          <p:cNvCxnSpPr/>
          <p:nvPr/>
        </p:nvCxnSpPr>
        <p:spPr>
          <a:xfrm>
            <a:off x="5638800" y="5144869"/>
            <a:ext cx="990600" cy="1588"/>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
        <p:nvSpPr>
          <p:cNvPr id="52" name="TextBox 51"/>
          <p:cNvSpPr txBox="1"/>
          <p:nvPr/>
        </p:nvSpPr>
        <p:spPr>
          <a:xfrm>
            <a:off x="5902290" y="4944070"/>
            <a:ext cx="727110" cy="276999"/>
          </a:xfrm>
          <a:prstGeom prst="rect">
            <a:avLst/>
          </a:prstGeom>
          <a:noFill/>
        </p:spPr>
        <p:txBody>
          <a:bodyPr wrap="square" rtlCol="0">
            <a:spAutoFit/>
          </a:bodyPr>
          <a:lstStyle/>
          <a:p>
            <a:r>
              <a:rPr lang="en-US" sz="1200" dirty="0" smtClean="0">
                <a:solidFill>
                  <a:schemeClr val="bg1"/>
                </a:solidFill>
              </a:rPr>
              <a:t>liable</a:t>
            </a:r>
            <a:endParaRPr lang="en-US" sz="1200" dirty="0">
              <a:solidFill>
                <a:schemeClr val="bg1"/>
              </a:solidFill>
            </a:endParaRPr>
          </a:p>
        </p:txBody>
      </p:sp>
      <p:cxnSp>
        <p:nvCxnSpPr>
          <p:cNvPr id="44" name="Straight Arrow Connector 43"/>
          <p:cNvCxnSpPr/>
          <p:nvPr/>
        </p:nvCxnSpPr>
        <p:spPr>
          <a:xfrm>
            <a:off x="2590800" y="2362200"/>
            <a:ext cx="304800" cy="228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1" name="Straight Arrow Connector 50"/>
          <p:cNvCxnSpPr/>
          <p:nvPr/>
        </p:nvCxnSpPr>
        <p:spPr>
          <a:xfrm>
            <a:off x="1828800" y="2895600"/>
            <a:ext cx="9906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53" name="TextBox 52"/>
          <p:cNvSpPr txBox="1"/>
          <p:nvPr/>
        </p:nvSpPr>
        <p:spPr>
          <a:xfrm rot="179077">
            <a:off x="2161771" y="2676059"/>
            <a:ext cx="727110" cy="276999"/>
          </a:xfrm>
          <a:prstGeom prst="rect">
            <a:avLst/>
          </a:prstGeom>
          <a:noFill/>
        </p:spPr>
        <p:txBody>
          <a:bodyPr wrap="square" rtlCol="0">
            <a:spAutoFit/>
          </a:bodyPr>
          <a:lstStyle/>
          <a:p>
            <a:r>
              <a:rPr lang="en-US" sz="1200" dirty="0" smtClean="0">
                <a:solidFill>
                  <a:schemeClr val="bg1"/>
                </a:solidFill>
              </a:rPr>
              <a:t>liable</a:t>
            </a:r>
            <a:endParaRPr lang="en-US" sz="1200" dirty="0">
              <a:solidFill>
                <a:schemeClr val="bg1"/>
              </a:solidFill>
            </a:endParaRPr>
          </a:p>
        </p:txBody>
      </p:sp>
      <p:sp>
        <p:nvSpPr>
          <p:cNvPr id="45" name="Slide Number Placeholder 19"/>
          <p:cNvSpPr>
            <a:spLocks noGrp="1"/>
          </p:cNvSpPr>
          <p:nvPr>
            <p:ph type="sldNum" sz="quarter" idx="11"/>
          </p:nvPr>
        </p:nvSpPr>
        <p:spPr>
          <a:xfrm>
            <a:off x="7010400" y="6477000"/>
            <a:ext cx="1905000" cy="381000"/>
          </a:xfrm>
        </p:spPr>
        <p:txBody>
          <a:bodyPr/>
          <a:lstStyle/>
          <a:p>
            <a:fld id="{6D47FF60-AD69-47AB-9186-417355F0386C}" type="slidenum">
              <a:rPr lang="en-US" smtClean="0"/>
              <a:pPr/>
              <a:t>12</a:t>
            </a:fld>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2"/>
          <p:cNvSpPr>
            <a:spLocks noGrp="1" noChangeArrowheads="1"/>
          </p:cNvSpPr>
          <p:nvPr>
            <p:ph type="title"/>
          </p:nvPr>
        </p:nvSpPr>
        <p:spPr>
          <a:xfrm>
            <a:off x="0" y="0"/>
            <a:ext cx="9144000" cy="1600200"/>
          </a:xfrm>
        </p:spPr>
        <p:txBody>
          <a:bodyPr/>
          <a:lstStyle/>
          <a:p>
            <a:r>
              <a:rPr lang="en-US" sz="4400" dirty="0" smtClean="0"/>
              <a:t>Relationship of Partnership and Partners with Third Parties</a:t>
            </a:r>
            <a:endParaRPr lang="en-US" sz="4400" dirty="0"/>
          </a:p>
        </p:txBody>
      </p:sp>
      <p:sp>
        <p:nvSpPr>
          <p:cNvPr id="134147" name="Rectangle 3"/>
          <p:cNvSpPr>
            <a:spLocks noGrp="1" noChangeArrowheads="1"/>
          </p:cNvSpPr>
          <p:nvPr>
            <p:ph type="body" idx="1"/>
          </p:nvPr>
        </p:nvSpPr>
        <p:spPr>
          <a:ln/>
        </p:spPr>
        <p:txBody>
          <a:bodyPr/>
          <a:lstStyle/>
          <a:p>
            <a:r>
              <a:rPr lang="en-US" dirty="0" smtClean="0">
                <a:solidFill>
                  <a:srgbClr val="FFFF66"/>
                </a:solidFill>
                <a:cs typeface="Times New Roman" pitchFamily="18" charset="0"/>
              </a:rPr>
              <a:t>Notice to a Partner</a:t>
            </a:r>
            <a:r>
              <a:rPr lang="en-US" dirty="0" smtClean="0">
                <a:cs typeface="Times New Roman" pitchFamily="18" charset="0"/>
              </a:rPr>
              <a:t> – </a:t>
            </a:r>
          </a:p>
          <a:p>
            <a:pPr lvl="1"/>
            <a:r>
              <a:rPr lang="en-US" b="1" dirty="0" smtClean="0">
                <a:cs typeface="Times New Roman" pitchFamily="18" charset="0"/>
              </a:rPr>
              <a:t>Binds Partnership </a:t>
            </a:r>
            <a:r>
              <a:rPr lang="en-US" i="0" dirty="0" smtClean="0">
                <a:cs typeface="Times New Roman" pitchFamily="18" charset="0"/>
              </a:rPr>
              <a:t>– a partnership is bound by a partner’s knowledge, notice, or receipt of a notification of a fact relation to the partnership.</a:t>
            </a:r>
          </a:p>
          <a:p>
            <a:pPr lvl="1"/>
            <a:endParaRPr lang="en-US" dirty="0">
              <a:cs typeface="Times New Roman" pitchFamily="18" charset="0"/>
            </a:endParaRPr>
          </a:p>
        </p:txBody>
      </p:sp>
      <p:sp>
        <p:nvSpPr>
          <p:cNvPr id="16" name="Slide Number Placeholder 19"/>
          <p:cNvSpPr>
            <a:spLocks noGrp="1"/>
          </p:cNvSpPr>
          <p:nvPr>
            <p:ph type="sldNum" sz="quarter" idx="11"/>
          </p:nvPr>
        </p:nvSpPr>
        <p:spPr>
          <a:xfrm>
            <a:off x="7010400" y="6477000"/>
            <a:ext cx="1905000" cy="381000"/>
          </a:xfrm>
        </p:spPr>
        <p:txBody>
          <a:bodyPr/>
          <a:lstStyle/>
          <a:p>
            <a:fld id="{6D47FF60-AD69-47AB-9186-417355F0386C}" type="slidenum">
              <a:rPr lang="en-US" smtClean="0"/>
              <a:pPr/>
              <a:t>13</a:t>
            </a:fld>
            <a:endParaRPr lang="en-US"/>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2"/>
          <p:cNvSpPr>
            <a:spLocks noGrp="1" noChangeArrowheads="1"/>
          </p:cNvSpPr>
          <p:nvPr>
            <p:ph type="title"/>
          </p:nvPr>
        </p:nvSpPr>
        <p:spPr>
          <a:xfrm>
            <a:off x="0" y="0"/>
            <a:ext cx="9144000" cy="1600200"/>
          </a:xfrm>
        </p:spPr>
        <p:txBody>
          <a:bodyPr/>
          <a:lstStyle/>
          <a:p>
            <a:r>
              <a:rPr lang="en-US" sz="4400" dirty="0" smtClean="0"/>
              <a:t>Relationship of Partnership and Partners with Third Parties</a:t>
            </a:r>
            <a:endParaRPr lang="en-US" sz="4400" dirty="0"/>
          </a:p>
        </p:txBody>
      </p:sp>
      <p:sp>
        <p:nvSpPr>
          <p:cNvPr id="134147" name="Rectangle 3"/>
          <p:cNvSpPr>
            <a:spLocks noGrp="1" noChangeArrowheads="1"/>
          </p:cNvSpPr>
          <p:nvPr>
            <p:ph type="body" idx="1"/>
          </p:nvPr>
        </p:nvSpPr>
        <p:spPr>
          <a:ln/>
        </p:spPr>
        <p:txBody>
          <a:bodyPr/>
          <a:lstStyle/>
          <a:p>
            <a:r>
              <a:rPr lang="en-US" dirty="0" smtClean="0">
                <a:solidFill>
                  <a:srgbClr val="FFFF66"/>
                </a:solidFill>
                <a:cs typeface="Times New Roman" pitchFamily="18" charset="0"/>
              </a:rPr>
              <a:t>Notice to a Partner (cont’d)</a:t>
            </a:r>
            <a:r>
              <a:rPr lang="en-US" dirty="0" smtClean="0">
                <a:cs typeface="Times New Roman" pitchFamily="18" charset="0"/>
              </a:rPr>
              <a:t> – </a:t>
            </a:r>
          </a:p>
          <a:p>
            <a:pPr lvl="1"/>
            <a:r>
              <a:rPr lang="en-US" b="1" dirty="0" smtClean="0">
                <a:cs typeface="Times New Roman" pitchFamily="18" charset="0"/>
              </a:rPr>
              <a:t>Notice </a:t>
            </a:r>
            <a:r>
              <a:rPr lang="en-US" i="0" dirty="0" smtClean="0">
                <a:cs typeface="Times New Roman" pitchFamily="18" charset="0"/>
              </a:rPr>
              <a:t>– a person has notice of a fact if the person (1) knows of it, (2) has received a notification of it, (3) has reason to know it exists from all of the facts known to the person at the time in question.</a:t>
            </a:r>
            <a:endParaRPr lang="en-US" dirty="0">
              <a:cs typeface="Times New Roman" pitchFamily="18" charset="0"/>
            </a:endParaRPr>
          </a:p>
        </p:txBody>
      </p:sp>
      <p:sp>
        <p:nvSpPr>
          <p:cNvPr id="16" name="Slide Number Placeholder 19"/>
          <p:cNvSpPr>
            <a:spLocks noGrp="1"/>
          </p:cNvSpPr>
          <p:nvPr>
            <p:ph type="sldNum" sz="quarter" idx="11"/>
          </p:nvPr>
        </p:nvSpPr>
        <p:spPr>
          <a:xfrm>
            <a:off x="7010400" y="6477000"/>
            <a:ext cx="1905000" cy="381000"/>
          </a:xfrm>
        </p:spPr>
        <p:txBody>
          <a:bodyPr/>
          <a:lstStyle/>
          <a:p>
            <a:fld id="{6D47FF60-AD69-47AB-9186-417355F0386C}" type="slidenum">
              <a:rPr lang="en-US" smtClean="0"/>
              <a:pPr/>
              <a:t>14</a:t>
            </a:fld>
            <a:endParaRPr lang="en-US"/>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2"/>
          <p:cNvSpPr>
            <a:spLocks noGrp="1" noChangeArrowheads="1"/>
          </p:cNvSpPr>
          <p:nvPr>
            <p:ph type="title"/>
          </p:nvPr>
        </p:nvSpPr>
        <p:spPr>
          <a:xfrm>
            <a:off x="0" y="-152400"/>
            <a:ext cx="9144000" cy="1600200"/>
          </a:xfrm>
        </p:spPr>
        <p:txBody>
          <a:bodyPr/>
          <a:lstStyle/>
          <a:p>
            <a:r>
              <a:rPr lang="en-US" sz="4400" dirty="0" smtClean="0"/>
              <a:t>Relationship of Partnership and Partners with Third Parties</a:t>
            </a:r>
            <a:endParaRPr lang="en-US" sz="4400" dirty="0"/>
          </a:p>
        </p:txBody>
      </p:sp>
      <p:sp>
        <p:nvSpPr>
          <p:cNvPr id="134147" name="Rectangle 3"/>
          <p:cNvSpPr>
            <a:spLocks noGrp="1" noChangeArrowheads="1"/>
          </p:cNvSpPr>
          <p:nvPr>
            <p:ph type="body" idx="1"/>
          </p:nvPr>
        </p:nvSpPr>
        <p:spPr>
          <a:xfrm>
            <a:off x="457200" y="1447800"/>
            <a:ext cx="8305800" cy="4953000"/>
          </a:xfrm>
          <a:ln/>
        </p:spPr>
        <p:txBody>
          <a:bodyPr/>
          <a:lstStyle/>
          <a:p>
            <a:r>
              <a:rPr lang="en-US" dirty="0" smtClean="0">
                <a:solidFill>
                  <a:srgbClr val="FFFF66"/>
                </a:solidFill>
                <a:cs typeface="Times New Roman" pitchFamily="18" charset="0"/>
              </a:rPr>
              <a:t>Liability of Incoming Partner</a:t>
            </a:r>
            <a:r>
              <a:rPr lang="en-US" dirty="0" smtClean="0">
                <a:cs typeface="Times New Roman" pitchFamily="18" charset="0"/>
              </a:rPr>
              <a:t> – </a:t>
            </a:r>
          </a:p>
          <a:p>
            <a:pPr lvl="1"/>
            <a:r>
              <a:rPr lang="en-US" b="1" dirty="0" smtClean="0">
                <a:cs typeface="Times New Roman" pitchFamily="18" charset="0"/>
              </a:rPr>
              <a:t>Antecedent Debts </a:t>
            </a:r>
            <a:r>
              <a:rPr lang="en-US" i="0" dirty="0" smtClean="0">
                <a:cs typeface="Times New Roman" pitchFamily="18" charset="0"/>
              </a:rPr>
              <a:t>– the liability of an incoming partner for antecedent debts of the partnership is limited to her capital contribution.</a:t>
            </a:r>
          </a:p>
          <a:p>
            <a:pPr lvl="1"/>
            <a:r>
              <a:rPr lang="en-US" b="1" dirty="0" smtClean="0">
                <a:cs typeface="Times New Roman" pitchFamily="18" charset="0"/>
              </a:rPr>
              <a:t>Subsequent Debts </a:t>
            </a:r>
            <a:r>
              <a:rPr lang="en-US" i="0" dirty="0" smtClean="0">
                <a:cs typeface="Times New Roman" pitchFamily="18" charset="0"/>
              </a:rPr>
              <a:t>– the liability of an incoming partner for subsequent debts of the partnership is unlimited.</a:t>
            </a:r>
          </a:p>
          <a:p>
            <a:pPr lvl="1"/>
            <a:r>
              <a:rPr lang="en-US" dirty="0" smtClean="0">
                <a:cs typeface="Times New Roman" pitchFamily="18" charset="0"/>
              </a:rPr>
              <a:t>Conklin, p 659, problem 4</a:t>
            </a:r>
            <a:endParaRPr lang="en-US" dirty="0">
              <a:cs typeface="Times New Roman" pitchFamily="18" charset="0"/>
            </a:endParaRPr>
          </a:p>
        </p:txBody>
      </p:sp>
      <p:sp>
        <p:nvSpPr>
          <p:cNvPr id="16" name="Slide Number Placeholder 19"/>
          <p:cNvSpPr>
            <a:spLocks noGrp="1"/>
          </p:cNvSpPr>
          <p:nvPr>
            <p:ph type="sldNum" sz="quarter" idx="11"/>
          </p:nvPr>
        </p:nvSpPr>
        <p:spPr>
          <a:xfrm>
            <a:off x="7010400" y="6477000"/>
            <a:ext cx="1905000" cy="381000"/>
          </a:xfrm>
        </p:spPr>
        <p:txBody>
          <a:bodyPr/>
          <a:lstStyle/>
          <a:p>
            <a:fld id="{6D47FF60-AD69-47AB-9186-417355F0386C}" type="slidenum">
              <a:rPr lang="en-US" smtClean="0"/>
              <a:pPr/>
              <a:t>15</a:t>
            </a:fld>
            <a:endParaRPr lang="en-US"/>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2"/>
          <p:cNvSpPr>
            <a:spLocks noGrp="1" noChangeArrowheads="1"/>
          </p:cNvSpPr>
          <p:nvPr>
            <p:ph type="title"/>
          </p:nvPr>
        </p:nvSpPr>
        <p:spPr>
          <a:xfrm>
            <a:off x="-11723" y="-35169"/>
            <a:ext cx="9144000" cy="1371600"/>
          </a:xfrm>
        </p:spPr>
        <p:txBody>
          <a:bodyPr/>
          <a:lstStyle/>
          <a:p>
            <a:r>
              <a:rPr lang="en-US" sz="3800" dirty="0" smtClean="0"/>
              <a:t>Dissociation and Dissolution of General Partnerships Under the RUPA</a:t>
            </a:r>
            <a:endParaRPr lang="en-US" sz="3800" dirty="0"/>
          </a:p>
        </p:txBody>
      </p:sp>
      <p:sp>
        <p:nvSpPr>
          <p:cNvPr id="134147" name="Rectangle 3"/>
          <p:cNvSpPr>
            <a:spLocks noGrp="1" noChangeArrowheads="1"/>
          </p:cNvSpPr>
          <p:nvPr>
            <p:ph type="body" idx="1"/>
          </p:nvPr>
        </p:nvSpPr>
        <p:spPr>
          <a:xfrm>
            <a:off x="304800" y="1219200"/>
            <a:ext cx="8610600" cy="5029200"/>
          </a:xfrm>
          <a:ln/>
        </p:spPr>
        <p:txBody>
          <a:bodyPr/>
          <a:lstStyle/>
          <a:p>
            <a:r>
              <a:rPr lang="en-US" dirty="0" smtClean="0">
                <a:solidFill>
                  <a:srgbClr val="FFFF66"/>
                </a:solidFill>
                <a:cs typeface="Times New Roman" pitchFamily="18" charset="0"/>
              </a:rPr>
              <a:t>Dissociation</a:t>
            </a:r>
            <a:r>
              <a:rPr lang="en-US" dirty="0" smtClean="0">
                <a:cs typeface="Times New Roman" pitchFamily="18" charset="0"/>
              </a:rPr>
              <a:t> – </a:t>
            </a:r>
            <a:r>
              <a:rPr lang="en-US" sz="3200" i="0" dirty="0" smtClean="0">
                <a:cs typeface="Times New Roman" pitchFamily="18" charset="0"/>
              </a:rPr>
              <a:t>change in the relation of partners caused by any partner’s ceasing to be associated in carrying on of the business.</a:t>
            </a:r>
          </a:p>
          <a:p>
            <a:r>
              <a:rPr lang="en-US" sz="3200" dirty="0" smtClean="0">
                <a:cs typeface="Times New Roman" pitchFamily="18" charset="0"/>
              </a:rPr>
              <a:t>Partners have the power to dissociate, but may not have the right to do so.</a:t>
            </a:r>
          </a:p>
          <a:p>
            <a:r>
              <a:rPr lang="en-US" sz="3200" dirty="0" smtClean="0"/>
              <a:t>Some events that may cause </a:t>
            </a:r>
            <a:r>
              <a:rPr lang="en-US" sz="3200" dirty="0"/>
              <a:t>dissociation</a:t>
            </a:r>
          </a:p>
          <a:p>
            <a:pPr lvl="2"/>
            <a:r>
              <a:rPr lang="en-US" sz="2000" dirty="0"/>
              <a:t>Voluntarily withdrawal</a:t>
            </a:r>
          </a:p>
          <a:p>
            <a:pPr lvl="2"/>
            <a:r>
              <a:rPr lang="en-US" sz="2000" dirty="0"/>
              <a:t>Partnership agreement terms</a:t>
            </a:r>
          </a:p>
          <a:p>
            <a:pPr lvl="2"/>
            <a:r>
              <a:rPr lang="en-US" sz="2000" dirty="0"/>
              <a:t>Unanimous vote of the other partners</a:t>
            </a:r>
          </a:p>
          <a:p>
            <a:pPr lvl="2"/>
            <a:r>
              <a:rPr lang="en-US" sz="2000" dirty="0"/>
              <a:t>Court order</a:t>
            </a:r>
          </a:p>
          <a:p>
            <a:pPr lvl="2"/>
            <a:r>
              <a:rPr lang="en-US" sz="2000" dirty="0"/>
              <a:t>Bankruptcy, assignment of interest, or death</a:t>
            </a:r>
          </a:p>
          <a:p>
            <a:endParaRPr lang="en-US" sz="3200" dirty="0" smtClean="0">
              <a:cs typeface="Times New Roman" pitchFamily="18" charset="0"/>
            </a:endParaRPr>
          </a:p>
          <a:p>
            <a:pPr marL="0" indent="0">
              <a:buNone/>
            </a:pPr>
            <a:endParaRPr lang="en-US" sz="3200" i="0" dirty="0" smtClean="0">
              <a:cs typeface="Times New Roman" pitchFamily="18" charset="0"/>
            </a:endParaRPr>
          </a:p>
          <a:p>
            <a:pPr lvl="1"/>
            <a:endParaRPr lang="en-US" sz="2800" b="1" dirty="0" smtClean="0">
              <a:cs typeface="Times New Roman" pitchFamily="18" charset="0"/>
            </a:endParaRPr>
          </a:p>
        </p:txBody>
      </p:sp>
      <p:sp>
        <p:nvSpPr>
          <p:cNvPr id="16" name="Slide Number Placeholder 19"/>
          <p:cNvSpPr>
            <a:spLocks noGrp="1"/>
          </p:cNvSpPr>
          <p:nvPr>
            <p:ph type="sldNum" sz="quarter" idx="11"/>
          </p:nvPr>
        </p:nvSpPr>
        <p:spPr>
          <a:xfrm>
            <a:off x="7010400" y="6477000"/>
            <a:ext cx="1905000" cy="381000"/>
          </a:xfrm>
        </p:spPr>
        <p:txBody>
          <a:bodyPr/>
          <a:lstStyle/>
          <a:p>
            <a:fld id="{6D47FF60-AD69-47AB-9186-417355F0386C}" type="slidenum">
              <a:rPr lang="en-US" smtClean="0"/>
              <a:pPr/>
              <a:t>16</a:t>
            </a:fld>
            <a:endParaRPr lang="en-US"/>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2"/>
          <p:cNvSpPr>
            <a:spLocks noGrp="1" noChangeArrowheads="1"/>
          </p:cNvSpPr>
          <p:nvPr>
            <p:ph type="title"/>
          </p:nvPr>
        </p:nvSpPr>
        <p:spPr>
          <a:xfrm>
            <a:off x="0" y="0"/>
            <a:ext cx="9144000" cy="1600200"/>
          </a:xfrm>
        </p:spPr>
        <p:txBody>
          <a:bodyPr/>
          <a:lstStyle/>
          <a:p>
            <a:r>
              <a:rPr lang="en-US" sz="3800" dirty="0"/>
              <a:t>Dissociation and Dissolution of General Partnerships Under the RUPA</a:t>
            </a:r>
          </a:p>
        </p:txBody>
      </p:sp>
      <p:sp>
        <p:nvSpPr>
          <p:cNvPr id="134147" name="Rectangle 3"/>
          <p:cNvSpPr>
            <a:spLocks noGrp="1" noChangeArrowheads="1"/>
          </p:cNvSpPr>
          <p:nvPr>
            <p:ph type="body" idx="1"/>
          </p:nvPr>
        </p:nvSpPr>
        <p:spPr>
          <a:xfrm>
            <a:off x="304800" y="1524000"/>
            <a:ext cx="8610600" cy="4724400"/>
          </a:xfrm>
          <a:ln/>
        </p:spPr>
        <p:txBody>
          <a:bodyPr/>
          <a:lstStyle/>
          <a:p>
            <a:r>
              <a:rPr lang="en-US" dirty="0" smtClean="0">
                <a:solidFill>
                  <a:srgbClr val="FFFF66"/>
                </a:solidFill>
                <a:cs typeface="Times New Roman" pitchFamily="18" charset="0"/>
              </a:rPr>
              <a:t>Dissociation (cont’d)</a:t>
            </a:r>
            <a:r>
              <a:rPr lang="en-US" dirty="0" smtClean="0">
                <a:cs typeface="Times New Roman" pitchFamily="18" charset="0"/>
              </a:rPr>
              <a:t> – </a:t>
            </a:r>
          </a:p>
          <a:p>
            <a:pPr lvl="1"/>
            <a:r>
              <a:rPr lang="en-US" b="1" dirty="0" smtClean="0">
                <a:cs typeface="Times New Roman" pitchFamily="18" charset="0"/>
              </a:rPr>
              <a:t>Wrongful Dissociation </a:t>
            </a:r>
            <a:r>
              <a:rPr lang="en-US" i="0" dirty="0" smtClean="0">
                <a:cs typeface="Times New Roman" pitchFamily="18" charset="0"/>
              </a:rPr>
              <a:t>– </a:t>
            </a:r>
            <a:r>
              <a:rPr lang="en-US" sz="2400" i="0" dirty="0" smtClean="0">
                <a:cs typeface="Times New Roman" pitchFamily="18" charset="0"/>
              </a:rPr>
              <a:t>a dissociation that breaches an express provision of the partnership agreement or in a term partnership if before the expiration of the term or the completion of the undertaking</a:t>
            </a:r>
            <a:endParaRPr lang="en-US" i="0" dirty="0" smtClean="0">
              <a:cs typeface="Times New Roman" pitchFamily="18" charset="0"/>
            </a:endParaRPr>
          </a:p>
          <a:p>
            <a:pPr lvl="2"/>
            <a:r>
              <a:rPr lang="en-US" sz="2000" dirty="0" smtClean="0">
                <a:cs typeface="Times New Roman" pitchFamily="18" charset="0"/>
              </a:rPr>
              <a:t>(1) the partner voluntarily withdraws by express will,</a:t>
            </a:r>
          </a:p>
          <a:p>
            <a:pPr lvl="2"/>
            <a:r>
              <a:rPr lang="en-US" sz="2000" i="0" dirty="0" smtClean="0">
                <a:cs typeface="Times New Roman" pitchFamily="18" charset="0"/>
              </a:rPr>
              <a:t>(2) the partner is judicially expelled for misconduct,</a:t>
            </a:r>
          </a:p>
          <a:p>
            <a:pPr lvl="2"/>
            <a:r>
              <a:rPr lang="en-US" sz="2000" dirty="0" smtClean="0">
                <a:cs typeface="Times New Roman" pitchFamily="18" charset="0"/>
              </a:rPr>
              <a:t>(3) the partner becomes a debtor in bankruptcy, or</a:t>
            </a:r>
          </a:p>
          <a:p>
            <a:pPr lvl="2"/>
            <a:r>
              <a:rPr lang="en-US" sz="2000" i="0" dirty="0" smtClean="0">
                <a:cs typeface="Times New Roman" pitchFamily="18" charset="0"/>
              </a:rPr>
              <a:t>(4) the partner is an entity (other than a trust or estate) and is expelled or otherwise dissociated because its dissolution or termination was willful.</a:t>
            </a:r>
            <a:endParaRPr lang="en-US" sz="2000" dirty="0">
              <a:cs typeface="Times New Roman" pitchFamily="18" charset="0"/>
            </a:endParaRPr>
          </a:p>
        </p:txBody>
      </p:sp>
      <p:sp>
        <p:nvSpPr>
          <p:cNvPr id="16" name="Slide Number Placeholder 19"/>
          <p:cNvSpPr>
            <a:spLocks noGrp="1"/>
          </p:cNvSpPr>
          <p:nvPr>
            <p:ph type="sldNum" sz="quarter" idx="11"/>
          </p:nvPr>
        </p:nvSpPr>
        <p:spPr>
          <a:xfrm>
            <a:off x="7010400" y="6477000"/>
            <a:ext cx="1905000" cy="381000"/>
          </a:xfrm>
        </p:spPr>
        <p:txBody>
          <a:bodyPr/>
          <a:lstStyle/>
          <a:p>
            <a:fld id="{6D47FF60-AD69-47AB-9186-417355F0386C}" type="slidenum">
              <a:rPr lang="en-US" smtClean="0"/>
              <a:pPr/>
              <a:t>17</a:t>
            </a:fld>
            <a:endParaRPr lang="en-US"/>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2"/>
          <p:cNvSpPr>
            <a:spLocks noGrp="1" noChangeArrowheads="1"/>
          </p:cNvSpPr>
          <p:nvPr>
            <p:ph type="title"/>
          </p:nvPr>
        </p:nvSpPr>
        <p:spPr>
          <a:xfrm>
            <a:off x="0" y="0"/>
            <a:ext cx="9144000" cy="1600200"/>
          </a:xfrm>
        </p:spPr>
        <p:txBody>
          <a:bodyPr/>
          <a:lstStyle/>
          <a:p>
            <a:r>
              <a:rPr lang="en-US" sz="3800" dirty="0" smtClean="0"/>
              <a:t>Dissociation and Dissolution of General Partnerships Under the RUPA</a:t>
            </a:r>
            <a:endParaRPr lang="en-US" sz="3800" dirty="0"/>
          </a:p>
        </p:txBody>
      </p:sp>
      <p:sp>
        <p:nvSpPr>
          <p:cNvPr id="134147" name="Rectangle 3"/>
          <p:cNvSpPr>
            <a:spLocks noGrp="1" noChangeArrowheads="1"/>
          </p:cNvSpPr>
          <p:nvPr>
            <p:ph type="body" idx="1"/>
          </p:nvPr>
        </p:nvSpPr>
        <p:spPr>
          <a:xfrm>
            <a:off x="228600" y="1676400"/>
            <a:ext cx="8839200" cy="4724400"/>
          </a:xfrm>
          <a:ln/>
        </p:spPr>
        <p:txBody>
          <a:bodyPr/>
          <a:lstStyle/>
          <a:p>
            <a:r>
              <a:rPr lang="en-US" dirty="0" smtClean="0">
                <a:solidFill>
                  <a:srgbClr val="FFFF66"/>
                </a:solidFill>
                <a:cs typeface="Times New Roman" pitchFamily="18" charset="0"/>
              </a:rPr>
              <a:t>Dissociation (cont’d)</a:t>
            </a:r>
            <a:r>
              <a:rPr lang="en-US" dirty="0" smtClean="0">
                <a:cs typeface="Times New Roman" pitchFamily="18" charset="0"/>
              </a:rPr>
              <a:t> – </a:t>
            </a:r>
          </a:p>
          <a:p>
            <a:pPr lvl="1"/>
            <a:r>
              <a:rPr lang="en-US" b="1" dirty="0" smtClean="0">
                <a:cs typeface="Times New Roman" pitchFamily="18" charset="0"/>
              </a:rPr>
              <a:t>Rightful Dissociation </a:t>
            </a:r>
            <a:r>
              <a:rPr lang="en-US" i="0" dirty="0" smtClean="0">
                <a:cs typeface="Times New Roman" pitchFamily="18" charset="0"/>
              </a:rPr>
              <a:t>– </a:t>
            </a:r>
            <a:r>
              <a:rPr lang="en-US" sz="3000" i="0" dirty="0" smtClean="0">
                <a:cs typeface="Times New Roman" pitchFamily="18" charset="0"/>
              </a:rPr>
              <a:t>all other dissociations are rightful including the death of a partner in </a:t>
            </a:r>
            <a:r>
              <a:rPr lang="en-US" sz="3000" dirty="0" smtClean="0">
                <a:cs typeface="Times New Roman" pitchFamily="18" charset="0"/>
              </a:rPr>
              <a:t>any </a:t>
            </a:r>
            <a:r>
              <a:rPr lang="en-US" sz="3000" i="0" dirty="0" smtClean="0">
                <a:cs typeface="Times New Roman" pitchFamily="18" charset="0"/>
              </a:rPr>
              <a:t>partnership and the withdrawal of a partner in a </a:t>
            </a:r>
            <a:r>
              <a:rPr lang="en-US" sz="3000" dirty="0" smtClean="0">
                <a:cs typeface="Times New Roman" pitchFamily="18" charset="0"/>
              </a:rPr>
              <a:t>partnership at will.</a:t>
            </a:r>
            <a:r>
              <a:rPr lang="en-US" sz="3000" i="0" dirty="0" smtClean="0">
                <a:cs typeface="Times New Roman" pitchFamily="18" charset="0"/>
              </a:rPr>
              <a:t> </a:t>
            </a:r>
            <a:endParaRPr lang="en-US" sz="3000" dirty="0">
              <a:cs typeface="Times New Roman" pitchFamily="18" charset="0"/>
            </a:endParaRPr>
          </a:p>
          <a:p>
            <a:pPr lvl="1"/>
            <a:r>
              <a:rPr lang="en-US" b="1" dirty="0" smtClean="0">
                <a:cs typeface="Times New Roman" pitchFamily="18" charset="0"/>
              </a:rPr>
              <a:t>Effects of Dissociation </a:t>
            </a:r>
            <a:r>
              <a:rPr lang="en-US" i="0" dirty="0" smtClean="0">
                <a:cs typeface="Times New Roman" pitchFamily="18" charset="0"/>
              </a:rPr>
              <a:t>– </a:t>
            </a:r>
            <a:r>
              <a:rPr lang="en-US" sz="3000" i="0" dirty="0" smtClean="0">
                <a:cs typeface="Times New Roman" pitchFamily="18" charset="0"/>
              </a:rPr>
              <a:t>terminates the dissociating partner’s right to participate in the management of the partnership business and duties to partnership.</a:t>
            </a:r>
            <a:endParaRPr lang="en-US" sz="3000" b="1" dirty="0" smtClean="0">
              <a:cs typeface="Times New Roman" pitchFamily="18" charset="0"/>
            </a:endParaRPr>
          </a:p>
        </p:txBody>
      </p:sp>
      <p:sp>
        <p:nvSpPr>
          <p:cNvPr id="16" name="Slide Number Placeholder 19"/>
          <p:cNvSpPr>
            <a:spLocks noGrp="1"/>
          </p:cNvSpPr>
          <p:nvPr>
            <p:ph type="sldNum" sz="quarter" idx="11"/>
          </p:nvPr>
        </p:nvSpPr>
        <p:spPr>
          <a:xfrm>
            <a:off x="7010400" y="6477000"/>
            <a:ext cx="1905000" cy="381000"/>
          </a:xfrm>
        </p:spPr>
        <p:txBody>
          <a:bodyPr/>
          <a:lstStyle/>
          <a:p>
            <a:fld id="{6D47FF60-AD69-47AB-9186-417355F0386C}" type="slidenum">
              <a:rPr lang="en-US" smtClean="0"/>
              <a:pPr/>
              <a:t>18</a:t>
            </a:fld>
            <a:endParaRPr lang="en-US"/>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2"/>
          <p:cNvSpPr>
            <a:spLocks noGrp="1" noChangeArrowheads="1"/>
          </p:cNvSpPr>
          <p:nvPr>
            <p:ph type="title"/>
          </p:nvPr>
        </p:nvSpPr>
        <p:spPr>
          <a:xfrm>
            <a:off x="0" y="0"/>
            <a:ext cx="9144000" cy="1371600"/>
          </a:xfrm>
        </p:spPr>
        <p:txBody>
          <a:bodyPr/>
          <a:lstStyle/>
          <a:p>
            <a:r>
              <a:rPr lang="en-US" sz="3800" dirty="0" smtClean="0"/>
              <a:t>Dissociation and Dissolution of General Partnerships Under the RUPA</a:t>
            </a:r>
            <a:endParaRPr lang="en-US" sz="3800" dirty="0"/>
          </a:p>
        </p:txBody>
      </p:sp>
      <p:sp>
        <p:nvSpPr>
          <p:cNvPr id="134147" name="Rectangle 3"/>
          <p:cNvSpPr>
            <a:spLocks noGrp="1" noChangeArrowheads="1"/>
          </p:cNvSpPr>
          <p:nvPr>
            <p:ph type="body" idx="1"/>
          </p:nvPr>
        </p:nvSpPr>
        <p:spPr>
          <a:xfrm>
            <a:off x="152400" y="1219200"/>
            <a:ext cx="8763000" cy="5029200"/>
          </a:xfrm>
          <a:ln/>
        </p:spPr>
        <p:txBody>
          <a:bodyPr/>
          <a:lstStyle/>
          <a:p>
            <a:r>
              <a:rPr lang="en-US" dirty="0" smtClean="0">
                <a:solidFill>
                  <a:srgbClr val="FFFF66"/>
                </a:solidFill>
                <a:cs typeface="Times New Roman" pitchFamily="18" charset="0"/>
              </a:rPr>
              <a:t>Dissolution</a:t>
            </a:r>
            <a:r>
              <a:rPr lang="en-US" dirty="0" smtClean="0">
                <a:cs typeface="Times New Roman" pitchFamily="18" charset="0"/>
              </a:rPr>
              <a:t> –  </a:t>
            </a:r>
            <a:r>
              <a:rPr lang="en-US" dirty="0"/>
              <a:t>disbanding the partnership</a:t>
            </a:r>
          </a:p>
          <a:p>
            <a:pPr lvl="1">
              <a:lnSpc>
                <a:spcPct val="90000"/>
              </a:lnSpc>
            </a:pPr>
            <a:r>
              <a:rPr lang="en-US" b="1" dirty="0" smtClean="0">
                <a:cs typeface="Times New Roman" pitchFamily="18" charset="0"/>
              </a:rPr>
              <a:t>Causes of Dissolution </a:t>
            </a:r>
            <a:r>
              <a:rPr lang="en-US" i="0" dirty="0" smtClean="0">
                <a:cs typeface="Times New Roman" pitchFamily="18" charset="0"/>
              </a:rPr>
              <a:t>–</a:t>
            </a:r>
          </a:p>
          <a:p>
            <a:pPr lvl="2"/>
            <a:r>
              <a:rPr lang="en-US" b="1" i="0" dirty="0" smtClean="0">
                <a:cs typeface="Times New Roman" pitchFamily="18" charset="0"/>
              </a:rPr>
              <a:t>Dissolution by Act of the Partners </a:t>
            </a:r>
            <a:r>
              <a:rPr lang="en-US" i="0" dirty="0" smtClean="0">
                <a:cs typeface="Times New Roman" pitchFamily="18" charset="0"/>
              </a:rPr>
              <a:t>– </a:t>
            </a:r>
          </a:p>
          <a:p>
            <a:pPr lvl="3"/>
            <a:r>
              <a:rPr lang="en-US" sz="2100" b="1" dirty="0" smtClean="0">
                <a:cs typeface="Times New Roman" pitchFamily="18" charset="0"/>
              </a:rPr>
              <a:t>Partnership at Will </a:t>
            </a:r>
            <a:r>
              <a:rPr lang="en-US" sz="2100" dirty="0" smtClean="0">
                <a:cs typeface="Times New Roman" pitchFamily="18" charset="0"/>
              </a:rPr>
              <a:t>– withdrawal of a partner;</a:t>
            </a:r>
          </a:p>
          <a:p>
            <a:pPr lvl="3"/>
            <a:r>
              <a:rPr lang="en-US" sz="2100" b="1" i="0" dirty="0" smtClean="0">
                <a:cs typeface="Times New Roman" pitchFamily="18" charset="0"/>
              </a:rPr>
              <a:t>Term Partnership </a:t>
            </a:r>
            <a:r>
              <a:rPr lang="en-US" sz="2100" dirty="0">
                <a:cs typeface="Times New Roman" pitchFamily="18" charset="0"/>
              </a:rPr>
              <a:t>– </a:t>
            </a:r>
            <a:r>
              <a:rPr lang="en-US" sz="2100" b="1" i="0" dirty="0" smtClean="0">
                <a:cs typeface="Times New Roman" pitchFamily="18" charset="0"/>
              </a:rPr>
              <a:t> </a:t>
            </a:r>
            <a:r>
              <a:rPr lang="en-US" sz="2100" dirty="0" smtClean="0">
                <a:cs typeface="Times New Roman" pitchFamily="18" charset="0"/>
              </a:rPr>
              <a:t>1) the term ends, </a:t>
            </a:r>
            <a:r>
              <a:rPr lang="en-US" sz="2100" i="0" dirty="0" smtClean="0">
                <a:cs typeface="Times New Roman" pitchFamily="18" charset="0"/>
              </a:rPr>
              <a:t>2) all partners expressly agree to dissolve, or </a:t>
            </a:r>
            <a:r>
              <a:rPr lang="en-US" sz="2100" dirty="0" smtClean="0">
                <a:cs typeface="Times New Roman" pitchFamily="18" charset="0"/>
              </a:rPr>
              <a:t>3) a partner’s death or incapacity, bankruptcy or financial impairment, or wrongful dissociation if within ninety days after dissociation at least half of the remaining partners choose to wind up business;</a:t>
            </a:r>
          </a:p>
          <a:p>
            <a:pPr lvl="3"/>
            <a:r>
              <a:rPr lang="en-US" sz="2100" b="1" dirty="0">
                <a:cs typeface="Times New Roman" pitchFamily="18" charset="0"/>
              </a:rPr>
              <a:t>Any Partnership </a:t>
            </a:r>
            <a:r>
              <a:rPr lang="en-US" sz="2100" dirty="0">
                <a:cs typeface="Times New Roman" pitchFamily="18" charset="0"/>
              </a:rPr>
              <a:t>– an event occurs that was specified in the partnership agreement as resulting in dissolution.</a:t>
            </a:r>
          </a:p>
          <a:p>
            <a:pPr lvl="3"/>
            <a:endParaRPr lang="en-US" dirty="0">
              <a:cs typeface="Times New Roman" pitchFamily="18" charset="0"/>
            </a:endParaRPr>
          </a:p>
        </p:txBody>
      </p:sp>
      <p:sp>
        <p:nvSpPr>
          <p:cNvPr id="16" name="Slide Number Placeholder 19"/>
          <p:cNvSpPr>
            <a:spLocks noGrp="1"/>
          </p:cNvSpPr>
          <p:nvPr>
            <p:ph type="sldNum" sz="quarter" idx="11"/>
          </p:nvPr>
        </p:nvSpPr>
        <p:spPr>
          <a:xfrm>
            <a:off x="7010400" y="6477000"/>
            <a:ext cx="1905000" cy="381000"/>
          </a:xfrm>
        </p:spPr>
        <p:txBody>
          <a:bodyPr/>
          <a:lstStyle/>
          <a:p>
            <a:fld id="{6D47FF60-AD69-47AB-9186-417355F0386C}" type="slidenum">
              <a:rPr lang="en-US" smtClean="0"/>
              <a:pPr/>
              <a:t>19</a:t>
            </a:fld>
            <a:endParaRPr lang="en-US"/>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Rectangle 2"/>
          <p:cNvSpPr>
            <a:spLocks noGrp="1" noChangeArrowheads="1"/>
          </p:cNvSpPr>
          <p:nvPr>
            <p:ph type="title"/>
          </p:nvPr>
        </p:nvSpPr>
        <p:spPr>
          <a:xfrm>
            <a:off x="0" y="0"/>
            <a:ext cx="9144000" cy="1600200"/>
          </a:xfrm>
        </p:spPr>
        <p:txBody>
          <a:bodyPr/>
          <a:lstStyle/>
          <a:p>
            <a:r>
              <a:rPr lang="en-US" sz="4400" dirty="0"/>
              <a:t>Topics Covered in this Chapter</a:t>
            </a:r>
          </a:p>
        </p:txBody>
      </p:sp>
      <p:sp>
        <p:nvSpPr>
          <p:cNvPr id="133123" name="Rectangle 3"/>
          <p:cNvSpPr>
            <a:spLocks noGrp="1" noChangeArrowheads="1"/>
          </p:cNvSpPr>
          <p:nvPr>
            <p:ph type="body" idx="1"/>
          </p:nvPr>
        </p:nvSpPr>
        <p:spPr>
          <a:xfrm>
            <a:off x="228600" y="1676400"/>
            <a:ext cx="8763000" cy="4724400"/>
          </a:xfrm>
        </p:spPr>
        <p:txBody>
          <a:bodyPr/>
          <a:lstStyle/>
          <a:p>
            <a:pPr marL="292100" indent="0">
              <a:spcBef>
                <a:spcPct val="30000"/>
              </a:spcBef>
              <a:buNone/>
            </a:pPr>
            <a:r>
              <a:rPr lang="en-US" sz="3600" b="1" dirty="0" smtClean="0">
                <a:cs typeface="Times New Roman" pitchFamily="18" charset="0"/>
              </a:rPr>
              <a:t>Relationship of Partnership and Partners with Third Parties</a:t>
            </a:r>
          </a:p>
          <a:p>
            <a:pPr marL="1714500" indent="-965200">
              <a:spcBef>
                <a:spcPct val="30000"/>
              </a:spcBef>
              <a:buNone/>
            </a:pPr>
            <a:r>
              <a:rPr lang="en-US" sz="2800" b="1" dirty="0">
                <a:cs typeface="Times New Roman" pitchFamily="18" charset="0"/>
              </a:rPr>
              <a:t>31-1	Contracts of </a:t>
            </a:r>
            <a:r>
              <a:rPr lang="en-US" sz="2800" b="1" dirty="0" smtClean="0">
                <a:cs typeface="Times New Roman" pitchFamily="18" charset="0"/>
              </a:rPr>
              <a:t>Partnership</a:t>
            </a:r>
          </a:p>
          <a:p>
            <a:pPr marL="1714500" indent="-965200">
              <a:spcBef>
                <a:spcPct val="30000"/>
              </a:spcBef>
              <a:buNone/>
            </a:pPr>
            <a:r>
              <a:rPr lang="en-US" sz="2800" b="1" dirty="0" smtClean="0">
                <a:cs typeface="Times New Roman" pitchFamily="18" charset="0"/>
              </a:rPr>
              <a:t>31</a:t>
            </a:r>
            <a:r>
              <a:rPr lang="en-US" sz="2800" b="1" dirty="0">
                <a:cs typeface="Times New Roman" pitchFamily="18" charset="0"/>
              </a:rPr>
              <a:t>-2	Torts and Crimes of </a:t>
            </a:r>
            <a:r>
              <a:rPr lang="en-US" sz="2800" b="1" dirty="0" smtClean="0">
                <a:cs typeface="Times New Roman" pitchFamily="18" charset="0"/>
              </a:rPr>
              <a:t>Partnership</a:t>
            </a:r>
          </a:p>
          <a:p>
            <a:pPr marL="1714500" indent="-965200">
              <a:spcBef>
                <a:spcPct val="30000"/>
              </a:spcBef>
              <a:buNone/>
            </a:pPr>
            <a:r>
              <a:rPr lang="en-US" sz="2800" b="1" dirty="0" smtClean="0">
                <a:cs typeface="Times New Roman" pitchFamily="18" charset="0"/>
              </a:rPr>
              <a:t>31</a:t>
            </a:r>
            <a:r>
              <a:rPr lang="en-US" sz="2800" b="1" dirty="0">
                <a:cs typeface="Times New Roman" pitchFamily="18" charset="0"/>
              </a:rPr>
              <a:t>-3	Notice to a </a:t>
            </a:r>
            <a:r>
              <a:rPr lang="en-US" sz="2800" b="1" dirty="0" smtClean="0">
                <a:cs typeface="Times New Roman" pitchFamily="18" charset="0"/>
              </a:rPr>
              <a:t>Partner</a:t>
            </a:r>
          </a:p>
          <a:p>
            <a:pPr marL="1714500" indent="-965200">
              <a:spcBef>
                <a:spcPct val="30000"/>
              </a:spcBef>
              <a:buNone/>
            </a:pPr>
            <a:r>
              <a:rPr lang="en-US" sz="2800" b="1" dirty="0" smtClean="0">
                <a:cs typeface="Times New Roman" pitchFamily="18" charset="0"/>
              </a:rPr>
              <a:t>31</a:t>
            </a:r>
            <a:r>
              <a:rPr lang="en-US" sz="2800" b="1" dirty="0">
                <a:cs typeface="Times New Roman" pitchFamily="18" charset="0"/>
              </a:rPr>
              <a:t>-4	Liability of Incoming Partner</a:t>
            </a:r>
          </a:p>
          <a:p>
            <a:pPr marL="292100" indent="0">
              <a:spcBef>
                <a:spcPct val="30000"/>
              </a:spcBef>
              <a:buNone/>
            </a:pPr>
            <a:endParaRPr lang="en-US" sz="3600" b="1" dirty="0" smtClean="0">
              <a:cs typeface="Times New Roman" pitchFamily="18" charset="0"/>
            </a:endParaRPr>
          </a:p>
          <a:p>
            <a:pPr marL="285750" indent="0">
              <a:spcBef>
                <a:spcPct val="30000"/>
              </a:spcBef>
              <a:buNone/>
            </a:pPr>
            <a:endParaRPr lang="en-US" b="1" dirty="0">
              <a:cs typeface="Times New Roman" pitchFamily="18" charset="0"/>
            </a:endParaRPr>
          </a:p>
        </p:txBody>
      </p:sp>
      <p:sp>
        <p:nvSpPr>
          <p:cNvPr id="15" name="Slide Number Placeholder 19"/>
          <p:cNvSpPr>
            <a:spLocks noGrp="1"/>
          </p:cNvSpPr>
          <p:nvPr>
            <p:ph type="sldNum" sz="quarter" idx="11"/>
          </p:nvPr>
        </p:nvSpPr>
        <p:spPr>
          <a:xfrm>
            <a:off x="7010400" y="6477000"/>
            <a:ext cx="1905000" cy="381000"/>
          </a:xfrm>
        </p:spPr>
        <p:txBody>
          <a:bodyPr/>
          <a:lstStyle/>
          <a:p>
            <a:fld id="{6D47FF60-AD69-47AB-9186-417355F0386C}" type="slidenum">
              <a:rPr lang="en-US" smtClean="0"/>
              <a:pPr/>
              <a:t>2</a:t>
            </a:fld>
            <a:endParaRPr lang="en-US"/>
          </a:p>
        </p:txBody>
      </p:sp>
    </p:spTree>
    <p:extLst>
      <p:ext uri="{BB962C8B-B14F-4D97-AF65-F5344CB8AC3E}">
        <p14:creationId xmlns:p14="http://schemas.microsoft.com/office/powerpoint/2010/main" xmlns="" val="4223015770"/>
      </p:ext>
    </p:extLst>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2"/>
          <p:cNvSpPr>
            <a:spLocks noGrp="1" noChangeArrowheads="1"/>
          </p:cNvSpPr>
          <p:nvPr>
            <p:ph type="title"/>
          </p:nvPr>
        </p:nvSpPr>
        <p:spPr>
          <a:xfrm>
            <a:off x="0" y="0"/>
            <a:ext cx="9144000" cy="1600200"/>
          </a:xfrm>
        </p:spPr>
        <p:txBody>
          <a:bodyPr/>
          <a:lstStyle/>
          <a:p>
            <a:r>
              <a:rPr lang="en-US" sz="3800" dirty="0" smtClean="0"/>
              <a:t>Dissociation and Dissolution of General Partnerships Under the RUPA</a:t>
            </a:r>
            <a:endParaRPr lang="en-US" sz="3800" dirty="0"/>
          </a:p>
        </p:txBody>
      </p:sp>
      <p:sp>
        <p:nvSpPr>
          <p:cNvPr id="134147" name="Rectangle 3"/>
          <p:cNvSpPr>
            <a:spLocks noGrp="1" noChangeArrowheads="1"/>
          </p:cNvSpPr>
          <p:nvPr>
            <p:ph type="body" idx="1"/>
          </p:nvPr>
        </p:nvSpPr>
        <p:spPr>
          <a:xfrm>
            <a:off x="304800" y="1524000"/>
            <a:ext cx="8610600" cy="4724400"/>
          </a:xfrm>
          <a:ln/>
        </p:spPr>
        <p:txBody>
          <a:bodyPr/>
          <a:lstStyle/>
          <a:p>
            <a:r>
              <a:rPr lang="en-US" dirty="0" smtClean="0">
                <a:solidFill>
                  <a:srgbClr val="FFFF66"/>
                </a:solidFill>
                <a:cs typeface="Times New Roman" pitchFamily="18" charset="0"/>
              </a:rPr>
              <a:t>Dissolution (cont’d)</a:t>
            </a:r>
            <a:r>
              <a:rPr lang="en-US" dirty="0" smtClean="0">
                <a:cs typeface="Times New Roman" pitchFamily="18" charset="0"/>
              </a:rPr>
              <a:t> – </a:t>
            </a:r>
          </a:p>
          <a:p>
            <a:pPr lvl="1"/>
            <a:r>
              <a:rPr lang="en-US" b="1" dirty="0" smtClean="0">
                <a:cs typeface="Times New Roman" pitchFamily="18" charset="0"/>
              </a:rPr>
              <a:t>Causes of Dissolution (cont’d) </a:t>
            </a:r>
            <a:r>
              <a:rPr lang="en-US" i="0" dirty="0" smtClean="0">
                <a:cs typeface="Times New Roman" pitchFamily="18" charset="0"/>
              </a:rPr>
              <a:t>–</a:t>
            </a:r>
          </a:p>
          <a:p>
            <a:pPr lvl="2"/>
            <a:r>
              <a:rPr lang="en-US" b="1" dirty="0" smtClean="0">
                <a:cs typeface="Times New Roman" pitchFamily="18" charset="0"/>
              </a:rPr>
              <a:t>Dissolution by Operation of Law </a:t>
            </a:r>
            <a:r>
              <a:rPr lang="en-US" dirty="0" smtClean="0">
                <a:cs typeface="Times New Roman" pitchFamily="18" charset="0"/>
              </a:rPr>
              <a:t>– a partnership is  dissolved by operation of law upon the subsequent illegality of the partnership business.</a:t>
            </a:r>
          </a:p>
          <a:p>
            <a:pPr lvl="2"/>
            <a:r>
              <a:rPr lang="en-US" b="1" dirty="0" smtClean="0">
                <a:cs typeface="Times New Roman" pitchFamily="18" charset="0"/>
              </a:rPr>
              <a:t>Dissolution by Court Order </a:t>
            </a:r>
            <a:r>
              <a:rPr lang="en-US" dirty="0" smtClean="0">
                <a:cs typeface="Times New Roman" pitchFamily="18" charset="0"/>
              </a:rPr>
              <a:t>– a court will order dissolution of a partnership under certain conditions.</a:t>
            </a:r>
          </a:p>
        </p:txBody>
      </p:sp>
      <p:sp>
        <p:nvSpPr>
          <p:cNvPr id="16" name="Slide Number Placeholder 19"/>
          <p:cNvSpPr>
            <a:spLocks noGrp="1"/>
          </p:cNvSpPr>
          <p:nvPr>
            <p:ph type="sldNum" sz="quarter" idx="11"/>
          </p:nvPr>
        </p:nvSpPr>
        <p:spPr>
          <a:xfrm>
            <a:off x="7010400" y="6477000"/>
            <a:ext cx="1905000" cy="381000"/>
          </a:xfrm>
        </p:spPr>
        <p:txBody>
          <a:bodyPr/>
          <a:lstStyle/>
          <a:p>
            <a:fld id="{6D47FF60-AD69-47AB-9186-417355F0386C}" type="slidenum">
              <a:rPr lang="en-US" smtClean="0"/>
              <a:pPr/>
              <a:t>20</a:t>
            </a:fld>
            <a:endParaRPr lang="en-US"/>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2"/>
          <p:cNvSpPr>
            <a:spLocks noGrp="1" noChangeArrowheads="1"/>
          </p:cNvSpPr>
          <p:nvPr>
            <p:ph type="title"/>
          </p:nvPr>
        </p:nvSpPr>
        <p:spPr>
          <a:xfrm>
            <a:off x="0" y="0"/>
            <a:ext cx="9144000" cy="1600200"/>
          </a:xfrm>
        </p:spPr>
        <p:txBody>
          <a:bodyPr/>
          <a:lstStyle/>
          <a:p>
            <a:r>
              <a:rPr lang="en-US" sz="3800" dirty="0" smtClean="0"/>
              <a:t>Dissociation and Dissolution of General Partnerships Under the RUPA</a:t>
            </a:r>
            <a:endParaRPr lang="en-US" sz="3800" dirty="0"/>
          </a:p>
        </p:txBody>
      </p:sp>
      <p:sp>
        <p:nvSpPr>
          <p:cNvPr id="134147" name="Rectangle 3"/>
          <p:cNvSpPr>
            <a:spLocks noGrp="1" noChangeArrowheads="1"/>
          </p:cNvSpPr>
          <p:nvPr>
            <p:ph type="body" idx="1"/>
          </p:nvPr>
        </p:nvSpPr>
        <p:spPr>
          <a:xfrm>
            <a:off x="304800" y="1524000"/>
            <a:ext cx="8610600" cy="4724400"/>
          </a:xfrm>
          <a:ln/>
        </p:spPr>
        <p:txBody>
          <a:bodyPr/>
          <a:lstStyle/>
          <a:p>
            <a:r>
              <a:rPr lang="en-US" dirty="0" smtClean="0">
                <a:solidFill>
                  <a:srgbClr val="FFFF66"/>
                </a:solidFill>
                <a:cs typeface="Times New Roman" pitchFamily="18" charset="0"/>
              </a:rPr>
              <a:t>Dissolution (cont’d)</a:t>
            </a:r>
            <a:r>
              <a:rPr lang="en-US" dirty="0" smtClean="0">
                <a:cs typeface="Times New Roman" pitchFamily="18" charset="0"/>
              </a:rPr>
              <a:t> – </a:t>
            </a:r>
          </a:p>
          <a:p>
            <a:pPr lvl="1"/>
            <a:r>
              <a:rPr lang="en-US" b="1" dirty="0" smtClean="0">
                <a:cs typeface="Times New Roman" pitchFamily="18" charset="0"/>
              </a:rPr>
              <a:t>Effects of Dissolution </a:t>
            </a:r>
            <a:r>
              <a:rPr lang="en-US" i="0" dirty="0" smtClean="0">
                <a:cs typeface="Times New Roman" pitchFamily="18" charset="0"/>
              </a:rPr>
              <a:t>– upon dissolution a partnership is not terminated but continues until the winding up is completed.</a:t>
            </a:r>
          </a:p>
          <a:p>
            <a:pPr lvl="2"/>
            <a:r>
              <a:rPr lang="en-US" b="1" i="0" dirty="0" smtClean="0">
                <a:cs typeface="Times New Roman" pitchFamily="18" charset="0"/>
              </a:rPr>
              <a:t>Authority </a:t>
            </a:r>
            <a:r>
              <a:rPr lang="en-US" i="0" dirty="0" smtClean="0">
                <a:cs typeface="Times New Roman" pitchFamily="18" charset="0"/>
              </a:rPr>
              <a:t>– a partner’s actual authority to act for the partnership terminates, except so far as may be appropriate to wind up partnership affairs; apparent authority continues unless notice of the dissolution is given to a third party.</a:t>
            </a:r>
            <a:endParaRPr lang="en-US" dirty="0">
              <a:cs typeface="Times New Roman" pitchFamily="18" charset="0"/>
            </a:endParaRPr>
          </a:p>
        </p:txBody>
      </p:sp>
      <p:sp>
        <p:nvSpPr>
          <p:cNvPr id="16" name="Slide Number Placeholder 19"/>
          <p:cNvSpPr>
            <a:spLocks noGrp="1"/>
          </p:cNvSpPr>
          <p:nvPr>
            <p:ph type="sldNum" sz="quarter" idx="11"/>
          </p:nvPr>
        </p:nvSpPr>
        <p:spPr>
          <a:xfrm>
            <a:off x="7010400" y="6477000"/>
            <a:ext cx="1905000" cy="381000"/>
          </a:xfrm>
        </p:spPr>
        <p:txBody>
          <a:bodyPr/>
          <a:lstStyle/>
          <a:p>
            <a:fld id="{6D47FF60-AD69-47AB-9186-417355F0386C}" type="slidenum">
              <a:rPr lang="en-US" smtClean="0"/>
              <a:pPr/>
              <a:t>21</a:t>
            </a:fld>
            <a:endParaRPr lang="en-US"/>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2"/>
          <p:cNvSpPr>
            <a:spLocks noGrp="1" noChangeArrowheads="1"/>
          </p:cNvSpPr>
          <p:nvPr>
            <p:ph type="title"/>
          </p:nvPr>
        </p:nvSpPr>
        <p:spPr>
          <a:xfrm>
            <a:off x="0" y="0"/>
            <a:ext cx="9144000" cy="1600200"/>
          </a:xfrm>
        </p:spPr>
        <p:txBody>
          <a:bodyPr/>
          <a:lstStyle/>
          <a:p>
            <a:r>
              <a:rPr lang="en-US" sz="3800" dirty="0" smtClean="0"/>
              <a:t>Dissociation and Dissolution of General Partnerships Under the RUPA</a:t>
            </a:r>
            <a:endParaRPr lang="en-US" sz="3800" dirty="0"/>
          </a:p>
        </p:txBody>
      </p:sp>
      <p:sp>
        <p:nvSpPr>
          <p:cNvPr id="134147" name="Rectangle 3"/>
          <p:cNvSpPr>
            <a:spLocks noGrp="1" noChangeArrowheads="1"/>
          </p:cNvSpPr>
          <p:nvPr>
            <p:ph type="body" idx="1"/>
          </p:nvPr>
        </p:nvSpPr>
        <p:spPr>
          <a:xfrm>
            <a:off x="304800" y="1524000"/>
            <a:ext cx="8610600" cy="4724400"/>
          </a:xfrm>
          <a:ln/>
        </p:spPr>
        <p:txBody>
          <a:bodyPr/>
          <a:lstStyle/>
          <a:p>
            <a:r>
              <a:rPr lang="en-US" dirty="0" smtClean="0">
                <a:solidFill>
                  <a:srgbClr val="FFFF66"/>
                </a:solidFill>
                <a:cs typeface="Times New Roman" pitchFamily="18" charset="0"/>
              </a:rPr>
              <a:t>Dissolution (cont’d)</a:t>
            </a:r>
            <a:r>
              <a:rPr lang="en-US" dirty="0" smtClean="0">
                <a:cs typeface="Times New Roman" pitchFamily="18" charset="0"/>
              </a:rPr>
              <a:t> – </a:t>
            </a:r>
          </a:p>
          <a:p>
            <a:pPr lvl="1"/>
            <a:r>
              <a:rPr lang="en-US" b="1" dirty="0" smtClean="0">
                <a:cs typeface="Times New Roman" pitchFamily="18" charset="0"/>
              </a:rPr>
              <a:t>Effects of Dissolution (cont’d) </a:t>
            </a:r>
            <a:r>
              <a:rPr lang="en-US" i="0" dirty="0" smtClean="0">
                <a:cs typeface="Times New Roman" pitchFamily="18" charset="0"/>
              </a:rPr>
              <a:t>–</a:t>
            </a:r>
          </a:p>
          <a:p>
            <a:pPr lvl="2"/>
            <a:r>
              <a:rPr lang="en-US" b="1" i="0" dirty="0" smtClean="0">
                <a:cs typeface="Times New Roman" pitchFamily="18" charset="0"/>
              </a:rPr>
              <a:t>Liability </a:t>
            </a:r>
            <a:r>
              <a:rPr lang="en-US" i="0" dirty="0" smtClean="0">
                <a:cs typeface="Times New Roman" pitchFamily="18" charset="0"/>
              </a:rPr>
              <a:t>– </a:t>
            </a:r>
            <a:r>
              <a:rPr lang="en-US" dirty="0" smtClean="0">
                <a:cs typeface="Times New Roman" pitchFamily="18" charset="0"/>
              </a:rPr>
              <a:t>dissolution does not in itself discharge the existing liability of any partner; partners are liable for their share of partnership liabilities incurred after dissolution.</a:t>
            </a:r>
          </a:p>
        </p:txBody>
      </p:sp>
      <p:sp>
        <p:nvSpPr>
          <p:cNvPr id="16" name="Slide Number Placeholder 19"/>
          <p:cNvSpPr>
            <a:spLocks noGrp="1"/>
          </p:cNvSpPr>
          <p:nvPr>
            <p:ph type="sldNum" sz="quarter" idx="11"/>
          </p:nvPr>
        </p:nvSpPr>
        <p:spPr>
          <a:xfrm>
            <a:off x="7010400" y="6477000"/>
            <a:ext cx="1905000" cy="381000"/>
          </a:xfrm>
        </p:spPr>
        <p:txBody>
          <a:bodyPr/>
          <a:lstStyle/>
          <a:p>
            <a:fld id="{6D47FF60-AD69-47AB-9186-417355F0386C}" type="slidenum">
              <a:rPr lang="en-US" smtClean="0"/>
              <a:pPr/>
              <a:t>22</a:t>
            </a:fld>
            <a:endParaRPr lang="en-US"/>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2"/>
          <p:cNvSpPr>
            <a:spLocks noGrp="1" noChangeArrowheads="1"/>
          </p:cNvSpPr>
          <p:nvPr>
            <p:ph type="title"/>
          </p:nvPr>
        </p:nvSpPr>
        <p:spPr>
          <a:xfrm>
            <a:off x="0" y="0"/>
            <a:ext cx="9144000" cy="1600200"/>
          </a:xfrm>
        </p:spPr>
        <p:txBody>
          <a:bodyPr/>
          <a:lstStyle/>
          <a:p>
            <a:r>
              <a:rPr lang="en-US" sz="3800" dirty="0" smtClean="0"/>
              <a:t>Dissociation and Dissolution of General Partnerships Under the RUPA</a:t>
            </a:r>
            <a:endParaRPr lang="en-US" sz="3800" dirty="0"/>
          </a:p>
        </p:txBody>
      </p:sp>
      <p:sp>
        <p:nvSpPr>
          <p:cNvPr id="134147" name="Rectangle 3"/>
          <p:cNvSpPr>
            <a:spLocks noGrp="1" noChangeArrowheads="1"/>
          </p:cNvSpPr>
          <p:nvPr>
            <p:ph type="body" idx="1"/>
          </p:nvPr>
        </p:nvSpPr>
        <p:spPr>
          <a:xfrm>
            <a:off x="304800" y="1524000"/>
            <a:ext cx="8610600" cy="4724400"/>
          </a:xfrm>
          <a:ln/>
        </p:spPr>
        <p:txBody>
          <a:bodyPr/>
          <a:lstStyle/>
          <a:p>
            <a:r>
              <a:rPr lang="en-US" dirty="0" smtClean="0">
                <a:solidFill>
                  <a:srgbClr val="FFFF66"/>
                </a:solidFill>
                <a:cs typeface="Times New Roman" pitchFamily="18" charset="0"/>
              </a:rPr>
              <a:t>Dissolution (cont’d)</a:t>
            </a:r>
            <a:r>
              <a:rPr lang="en-US" dirty="0" smtClean="0">
                <a:cs typeface="Times New Roman" pitchFamily="18" charset="0"/>
              </a:rPr>
              <a:t> – </a:t>
            </a:r>
          </a:p>
          <a:p>
            <a:pPr lvl="1"/>
            <a:r>
              <a:rPr lang="en-US" b="1" dirty="0" smtClean="0">
                <a:cs typeface="Times New Roman" pitchFamily="18" charset="0"/>
              </a:rPr>
              <a:t>Winding Up </a:t>
            </a:r>
            <a:r>
              <a:rPr lang="en-US" i="0" dirty="0" smtClean="0">
                <a:cs typeface="Times New Roman" pitchFamily="18" charset="0"/>
              </a:rPr>
              <a:t>– </a:t>
            </a:r>
            <a:r>
              <a:rPr lang="en-US" sz="2800" i="0" dirty="0" smtClean="0">
                <a:cs typeface="Times New Roman" pitchFamily="18" charset="0"/>
              </a:rPr>
              <a:t>completing unfinished business, collecting debts, and distributing assets to creditors and partners; also called liquidation.</a:t>
            </a:r>
          </a:p>
          <a:p>
            <a:pPr lvl="2"/>
            <a:r>
              <a:rPr lang="en-US" b="1" dirty="0">
                <a:cs typeface="Times New Roman" pitchFamily="18" charset="0"/>
              </a:rPr>
              <a:t>Participation in Winding Up </a:t>
            </a:r>
            <a:r>
              <a:rPr lang="en-US" dirty="0">
                <a:cs typeface="Times New Roman" pitchFamily="18" charset="0"/>
              </a:rPr>
              <a:t>– any partner who has not wrongfully dissociated may participate in winding up the partnership’s business.</a:t>
            </a:r>
          </a:p>
          <a:p>
            <a:pPr lvl="1"/>
            <a:endParaRPr lang="en-US" i="0" dirty="0" smtClean="0">
              <a:cs typeface="Times New Roman" pitchFamily="18" charset="0"/>
            </a:endParaRPr>
          </a:p>
        </p:txBody>
      </p:sp>
      <p:sp>
        <p:nvSpPr>
          <p:cNvPr id="16" name="Slide Number Placeholder 19"/>
          <p:cNvSpPr>
            <a:spLocks noGrp="1"/>
          </p:cNvSpPr>
          <p:nvPr>
            <p:ph type="sldNum" sz="quarter" idx="11"/>
          </p:nvPr>
        </p:nvSpPr>
        <p:spPr>
          <a:xfrm>
            <a:off x="7010400" y="6477000"/>
            <a:ext cx="1905000" cy="381000"/>
          </a:xfrm>
        </p:spPr>
        <p:txBody>
          <a:bodyPr/>
          <a:lstStyle/>
          <a:p>
            <a:fld id="{6D47FF60-AD69-47AB-9186-417355F0386C}" type="slidenum">
              <a:rPr lang="en-US" smtClean="0"/>
              <a:pPr/>
              <a:t>23</a:t>
            </a:fld>
            <a:endParaRPr lang="en-US"/>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2"/>
          <p:cNvSpPr>
            <a:spLocks noGrp="1" noChangeArrowheads="1"/>
          </p:cNvSpPr>
          <p:nvPr>
            <p:ph type="title"/>
          </p:nvPr>
        </p:nvSpPr>
        <p:spPr>
          <a:xfrm>
            <a:off x="0" y="0"/>
            <a:ext cx="9144000" cy="1600200"/>
          </a:xfrm>
        </p:spPr>
        <p:txBody>
          <a:bodyPr/>
          <a:lstStyle/>
          <a:p>
            <a:r>
              <a:rPr lang="en-US" sz="3800" dirty="0" smtClean="0"/>
              <a:t>Dissociation and Dissolution of General Partnerships Under the RUPA</a:t>
            </a:r>
            <a:endParaRPr lang="en-US" sz="3800" dirty="0"/>
          </a:p>
        </p:txBody>
      </p:sp>
      <p:sp>
        <p:nvSpPr>
          <p:cNvPr id="134147" name="Rectangle 3"/>
          <p:cNvSpPr>
            <a:spLocks noGrp="1" noChangeArrowheads="1"/>
          </p:cNvSpPr>
          <p:nvPr>
            <p:ph type="body" idx="1"/>
          </p:nvPr>
        </p:nvSpPr>
        <p:spPr>
          <a:xfrm>
            <a:off x="304800" y="1524000"/>
            <a:ext cx="8610600" cy="4724400"/>
          </a:xfrm>
          <a:ln/>
        </p:spPr>
        <p:txBody>
          <a:bodyPr/>
          <a:lstStyle/>
          <a:p>
            <a:r>
              <a:rPr lang="en-US" dirty="0" smtClean="0">
                <a:solidFill>
                  <a:srgbClr val="FFFF66"/>
                </a:solidFill>
                <a:cs typeface="Times New Roman" pitchFamily="18" charset="0"/>
              </a:rPr>
              <a:t>Dissolution (cont’d)</a:t>
            </a:r>
            <a:r>
              <a:rPr lang="en-US" dirty="0" smtClean="0">
                <a:cs typeface="Times New Roman" pitchFamily="18" charset="0"/>
              </a:rPr>
              <a:t> – </a:t>
            </a:r>
          </a:p>
          <a:p>
            <a:pPr lvl="1"/>
            <a:r>
              <a:rPr lang="en-US" b="1" dirty="0" smtClean="0">
                <a:cs typeface="Times New Roman" pitchFamily="18" charset="0"/>
              </a:rPr>
              <a:t>Winding Up (cont’d) </a:t>
            </a:r>
            <a:r>
              <a:rPr lang="en-US" i="0" dirty="0" smtClean="0">
                <a:cs typeface="Times New Roman" pitchFamily="18" charset="0"/>
              </a:rPr>
              <a:t>–</a:t>
            </a:r>
          </a:p>
          <a:p>
            <a:pPr lvl="2"/>
            <a:r>
              <a:rPr lang="en-US" b="1" dirty="0" smtClean="0">
                <a:cs typeface="Times New Roman" pitchFamily="18" charset="0"/>
              </a:rPr>
              <a:t>Distribution of Assets </a:t>
            </a:r>
            <a:r>
              <a:rPr lang="en-US" dirty="0" smtClean="0">
                <a:cs typeface="Times New Roman" pitchFamily="18" charset="0"/>
              </a:rPr>
              <a:t>– </a:t>
            </a:r>
            <a:r>
              <a:rPr lang="en-US" sz="2200" dirty="0" smtClean="0">
                <a:cs typeface="Times New Roman" pitchFamily="18" charset="0"/>
              </a:rPr>
              <a:t>the assets of the partnership include all required contributions of partners; the liabilities of a partnership are to be paid out of partnership assets in the following order: (1) amounts owing to </a:t>
            </a:r>
            <a:r>
              <a:rPr lang="en-US" sz="2200" dirty="0" err="1" smtClean="0">
                <a:cs typeface="Times New Roman" pitchFamily="18" charset="0"/>
              </a:rPr>
              <a:t>nonpartner</a:t>
            </a:r>
            <a:r>
              <a:rPr lang="en-US" sz="2200" dirty="0" smtClean="0">
                <a:cs typeface="Times New Roman" pitchFamily="18" charset="0"/>
              </a:rPr>
              <a:t> and partner creditors, (2) amounts owing to partners on their partners’ accounts.</a:t>
            </a:r>
          </a:p>
          <a:p>
            <a:pPr lvl="2"/>
            <a:r>
              <a:rPr lang="en-US" sz="2200" b="1" dirty="0" smtClean="0">
                <a:cs typeface="Times New Roman" pitchFamily="18" charset="0"/>
              </a:rPr>
              <a:t>Marshaling of Assets – </a:t>
            </a:r>
            <a:r>
              <a:rPr lang="en-US" sz="2200" dirty="0" smtClean="0">
                <a:cs typeface="Times New Roman" pitchFamily="18" charset="0"/>
              </a:rPr>
              <a:t>The Revised Act abolishes the marshaling of assets doctrine.</a:t>
            </a:r>
            <a:endParaRPr lang="en-US" sz="2200" dirty="0">
              <a:cs typeface="Times New Roman" pitchFamily="18" charset="0"/>
            </a:endParaRPr>
          </a:p>
        </p:txBody>
      </p:sp>
      <p:sp>
        <p:nvSpPr>
          <p:cNvPr id="16" name="Slide Number Placeholder 19"/>
          <p:cNvSpPr>
            <a:spLocks noGrp="1"/>
          </p:cNvSpPr>
          <p:nvPr>
            <p:ph type="sldNum" sz="quarter" idx="11"/>
          </p:nvPr>
        </p:nvSpPr>
        <p:spPr>
          <a:xfrm>
            <a:off x="7010400" y="6477000"/>
            <a:ext cx="1905000" cy="381000"/>
          </a:xfrm>
        </p:spPr>
        <p:txBody>
          <a:bodyPr/>
          <a:lstStyle/>
          <a:p>
            <a:fld id="{6D47FF60-AD69-47AB-9186-417355F0386C}" type="slidenum">
              <a:rPr lang="en-US" smtClean="0"/>
              <a:pPr/>
              <a:t>24</a:t>
            </a:fld>
            <a:endParaRPr lang="en-US"/>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Rectangle 2"/>
          <p:cNvSpPr>
            <a:spLocks noGrp="1" noChangeArrowheads="1"/>
          </p:cNvSpPr>
          <p:nvPr>
            <p:ph type="title"/>
          </p:nvPr>
        </p:nvSpPr>
        <p:spPr>
          <a:xfrm>
            <a:off x="0" y="0"/>
            <a:ext cx="9144000" cy="1600200"/>
          </a:xfrm>
        </p:spPr>
        <p:txBody>
          <a:bodyPr/>
          <a:lstStyle/>
          <a:p>
            <a:r>
              <a:rPr lang="en-US" sz="4400" dirty="0"/>
              <a:t>Topics Covered in this Chapter</a:t>
            </a:r>
          </a:p>
        </p:txBody>
      </p:sp>
      <p:sp>
        <p:nvSpPr>
          <p:cNvPr id="133123" name="Rectangle 3"/>
          <p:cNvSpPr>
            <a:spLocks noGrp="1" noChangeArrowheads="1"/>
          </p:cNvSpPr>
          <p:nvPr>
            <p:ph type="body" idx="1"/>
          </p:nvPr>
        </p:nvSpPr>
        <p:spPr>
          <a:xfrm>
            <a:off x="228600" y="1676400"/>
            <a:ext cx="8763000" cy="4724400"/>
          </a:xfrm>
        </p:spPr>
        <p:txBody>
          <a:bodyPr/>
          <a:lstStyle/>
          <a:p>
            <a:pPr marL="182563" indent="-4763">
              <a:lnSpc>
                <a:spcPct val="90000"/>
              </a:lnSpc>
              <a:spcBef>
                <a:spcPts val="696"/>
              </a:spcBef>
              <a:buNone/>
            </a:pPr>
            <a:r>
              <a:rPr lang="en-US" sz="3600" b="1" dirty="0" smtClean="0">
                <a:cs typeface="Times New Roman" pitchFamily="18" charset="0"/>
              </a:rPr>
              <a:t>Dissociation and Dissolution of General Partnerships under the RUPA</a:t>
            </a:r>
          </a:p>
          <a:p>
            <a:pPr marL="1714500" indent="-965200">
              <a:lnSpc>
                <a:spcPct val="90000"/>
              </a:lnSpc>
              <a:spcBef>
                <a:spcPts val="300"/>
              </a:spcBef>
              <a:buNone/>
            </a:pPr>
            <a:r>
              <a:rPr lang="en-US" sz="2800" b="1" dirty="0" smtClean="0">
                <a:cs typeface="Times New Roman" pitchFamily="18" charset="0"/>
              </a:rPr>
              <a:t>31-5	Dissociation</a:t>
            </a:r>
            <a:endParaRPr lang="en-US" sz="2800" b="1" dirty="0">
              <a:cs typeface="Times New Roman" pitchFamily="18" charset="0"/>
            </a:endParaRPr>
          </a:p>
          <a:p>
            <a:pPr marL="1714500" indent="-965200">
              <a:lnSpc>
                <a:spcPct val="90000"/>
              </a:lnSpc>
              <a:spcBef>
                <a:spcPts val="300"/>
              </a:spcBef>
              <a:buNone/>
            </a:pPr>
            <a:r>
              <a:rPr lang="en-US" sz="2800" b="1" dirty="0" smtClean="0">
                <a:cs typeface="Times New Roman" pitchFamily="18" charset="0"/>
              </a:rPr>
              <a:t>31-6	Dissolution</a:t>
            </a:r>
            <a:endParaRPr lang="en-US" sz="2800" b="1" dirty="0">
              <a:cs typeface="Times New Roman" pitchFamily="18" charset="0"/>
            </a:endParaRPr>
          </a:p>
          <a:p>
            <a:pPr marL="1714500" indent="-965200">
              <a:lnSpc>
                <a:spcPct val="90000"/>
              </a:lnSpc>
              <a:spcBef>
                <a:spcPts val="300"/>
              </a:spcBef>
              <a:buNone/>
            </a:pPr>
            <a:r>
              <a:rPr lang="en-US" sz="2800" b="1" dirty="0" smtClean="0">
                <a:cs typeface="Times New Roman" pitchFamily="18" charset="0"/>
              </a:rPr>
              <a:t>31-7	Dissociation without Dissolution</a:t>
            </a:r>
          </a:p>
          <a:p>
            <a:pPr marL="119063" indent="-4763">
              <a:lnSpc>
                <a:spcPct val="90000"/>
              </a:lnSpc>
              <a:spcBef>
                <a:spcPts val="696"/>
              </a:spcBef>
              <a:buNone/>
            </a:pPr>
            <a:r>
              <a:rPr lang="en-US" sz="3600" b="1" dirty="0">
                <a:cs typeface="Times New Roman" pitchFamily="18" charset="0"/>
              </a:rPr>
              <a:t>Dissolution of General Partnerships under the UPA</a:t>
            </a:r>
          </a:p>
          <a:p>
            <a:pPr marL="1714500" indent="-965200">
              <a:lnSpc>
                <a:spcPct val="90000"/>
              </a:lnSpc>
              <a:spcBef>
                <a:spcPts val="300"/>
              </a:spcBef>
              <a:buNone/>
            </a:pPr>
            <a:r>
              <a:rPr lang="en-US" sz="2800" b="1" dirty="0">
                <a:cs typeface="Times New Roman" pitchFamily="18" charset="0"/>
              </a:rPr>
              <a:t>31-8	Dissolution</a:t>
            </a:r>
          </a:p>
          <a:p>
            <a:pPr marL="1714500" indent="-965200">
              <a:lnSpc>
                <a:spcPct val="90000"/>
              </a:lnSpc>
              <a:spcBef>
                <a:spcPts val="300"/>
              </a:spcBef>
              <a:buNone/>
            </a:pPr>
            <a:r>
              <a:rPr lang="en-US" sz="2800" b="1" dirty="0">
                <a:cs typeface="Times New Roman" pitchFamily="18" charset="0"/>
              </a:rPr>
              <a:t>31-9	Winding Up</a:t>
            </a:r>
          </a:p>
          <a:p>
            <a:pPr marL="1714500" indent="-965200">
              <a:lnSpc>
                <a:spcPct val="90000"/>
              </a:lnSpc>
              <a:spcBef>
                <a:spcPts val="300"/>
              </a:spcBef>
              <a:buNone/>
            </a:pPr>
            <a:r>
              <a:rPr lang="en-US" sz="2800" b="1" dirty="0">
                <a:cs typeface="Times New Roman" pitchFamily="18" charset="0"/>
              </a:rPr>
              <a:t>31-10	Continuation After Dissolution</a:t>
            </a:r>
          </a:p>
          <a:p>
            <a:pPr marL="1714500" indent="-965200">
              <a:spcBef>
                <a:spcPct val="30000"/>
              </a:spcBef>
              <a:buNone/>
            </a:pPr>
            <a:endParaRPr lang="en-US" sz="2800" b="1" dirty="0" smtClean="0">
              <a:cs typeface="Times New Roman" pitchFamily="18" charset="0"/>
            </a:endParaRPr>
          </a:p>
          <a:p>
            <a:pPr marL="285750" indent="0">
              <a:spcBef>
                <a:spcPct val="30000"/>
              </a:spcBef>
              <a:buNone/>
            </a:pPr>
            <a:endParaRPr lang="en-US" b="1" dirty="0">
              <a:cs typeface="Times New Roman" pitchFamily="18" charset="0"/>
            </a:endParaRPr>
          </a:p>
        </p:txBody>
      </p:sp>
      <p:sp>
        <p:nvSpPr>
          <p:cNvPr id="15" name="Slide Number Placeholder 19"/>
          <p:cNvSpPr>
            <a:spLocks noGrp="1"/>
          </p:cNvSpPr>
          <p:nvPr>
            <p:ph type="sldNum" sz="quarter" idx="11"/>
          </p:nvPr>
        </p:nvSpPr>
        <p:spPr>
          <a:xfrm>
            <a:off x="7010400" y="6477000"/>
            <a:ext cx="1905000" cy="381000"/>
          </a:xfrm>
        </p:spPr>
        <p:txBody>
          <a:bodyPr/>
          <a:lstStyle/>
          <a:p>
            <a:fld id="{6D47FF60-AD69-47AB-9186-417355F0386C}" type="slidenum">
              <a:rPr lang="en-US" smtClean="0"/>
              <a:pPr/>
              <a:t>3</a:t>
            </a:fld>
            <a:endParaRPr lang="en-US"/>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2"/>
          <p:cNvSpPr>
            <a:spLocks noGrp="1" noChangeArrowheads="1"/>
          </p:cNvSpPr>
          <p:nvPr>
            <p:ph type="title"/>
          </p:nvPr>
        </p:nvSpPr>
        <p:spPr>
          <a:xfrm>
            <a:off x="0" y="0"/>
            <a:ext cx="9144000" cy="1600200"/>
          </a:xfrm>
        </p:spPr>
        <p:txBody>
          <a:bodyPr/>
          <a:lstStyle/>
          <a:p>
            <a:r>
              <a:rPr lang="en-US" sz="4400" dirty="0" smtClean="0"/>
              <a:t>Relationship of Partnership and Partners with Third Parties</a:t>
            </a:r>
            <a:endParaRPr lang="en-US" sz="4400" dirty="0"/>
          </a:p>
        </p:txBody>
      </p:sp>
      <p:sp>
        <p:nvSpPr>
          <p:cNvPr id="134147" name="Rectangle 3"/>
          <p:cNvSpPr>
            <a:spLocks noGrp="1" noChangeArrowheads="1"/>
          </p:cNvSpPr>
          <p:nvPr>
            <p:ph type="body" idx="1"/>
          </p:nvPr>
        </p:nvSpPr>
        <p:spPr>
          <a:ln/>
        </p:spPr>
        <p:txBody>
          <a:bodyPr/>
          <a:lstStyle/>
          <a:p>
            <a:r>
              <a:rPr lang="en-US" dirty="0" smtClean="0">
                <a:solidFill>
                  <a:srgbClr val="FFFF66"/>
                </a:solidFill>
                <a:cs typeface="Times New Roman" pitchFamily="18" charset="0"/>
              </a:rPr>
              <a:t>Contracts of Partnership</a:t>
            </a:r>
            <a:r>
              <a:rPr lang="en-US" dirty="0" smtClean="0">
                <a:cs typeface="Times New Roman" pitchFamily="18" charset="0"/>
              </a:rPr>
              <a:t> – </a:t>
            </a:r>
          </a:p>
          <a:p>
            <a:pPr lvl="1"/>
            <a:r>
              <a:rPr lang="en-US" b="1" dirty="0" smtClean="0">
                <a:cs typeface="Times New Roman" pitchFamily="18" charset="0"/>
              </a:rPr>
              <a:t>Partner’s Liability </a:t>
            </a:r>
            <a:r>
              <a:rPr lang="en-US" i="0" dirty="0" smtClean="0">
                <a:cs typeface="Times New Roman" pitchFamily="18" charset="0"/>
              </a:rPr>
              <a:t>– </a:t>
            </a:r>
          </a:p>
          <a:p>
            <a:pPr lvl="2"/>
            <a:r>
              <a:rPr lang="en-US" sz="3000" b="1" dirty="0" smtClean="0">
                <a:cs typeface="Times New Roman" pitchFamily="18" charset="0"/>
              </a:rPr>
              <a:t>Personal Liability </a:t>
            </a:r>
            <a:r>
              <a:rPr lang="en-US" sz="3000" dirty="0" smtClean="0">
                <a:cs typeface="Times New Roman" pitchFamily="18" charset="0"/>
              </a:rPr>
              <a:t>– if the partnership is contractually bound, each partner has joint and several unlimited personal liability.</a:t>
            </a:r>
          </a:p>
          <a:p>
            <a:pPr lvl="2"/>
            <a:r>
              <a:rPr lang="en-US" sz="3000" b="1" dirty="0" smtClean="0">
                <a:cs typeface="Times New Roman" pitchFamily="18" charset="0"/>
              </a:rPr>
              <a:t>Joint and Several Liability </a:t>
            </a:r>
            <a:r>
              <a:rPr lang="en-US" sz="3000" dirty="0" smtClean="0">
                <a:cs typeface="Times New Roman" pitchFamily="18" charset="0"/>
              </a:rPr>
              <a:t>– a creditor may sue the partners jointly as a group or separately as individuals.</a:t>
            </a:r>
            <a:endParaRPr lang="en-US" sz="3000" dirty="0">
              <a:cs typeface="Times New Roman" pitchFamily="18" charset="0"/>
            </a:endParaRPr>
          </a:p>
        </p:txBody>
      </p:sp>
      <p:sp>
        <p:nvSpPr>
          <p:cNvPr id="16" name="Slide Number Placeholder 19"/>
          <p:cNvSpPr>
            <a:spLocks noGrp="1"/>
          </p:cNvSpPr>
          <p:nvPr>
            <p:ph type="sldNum" sz="quarter" idx="11"/>
          </p:nvPr>
        </p:nvSpPr>
        <p:spPr>
          <a:xfrm>
            <a:off x="7010400" y="6477000"/>
            <a:ext cx="1905000" cy="381000"/>
          </a:xfrm>
        </p:spPr>
        <p:txBody>
          <a:bodyPr/>
          <a:lstStyle/>
          <a:p>
            <a:fld id="{6D47FF60-AD69-47AB-9186-417355F0386C}" type="slidenum">
              <a:rPr lang="en-US" smtClean="0"/>
              <a:pPr/>
              <a:t>4</a:t>
            </a:fld>
            <a:endParaRPr lang="en-US"/>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600200"/>
          </a:xfrm>
        </p:spPr>
        <p:txBody>
          <a:bodyPr/>
          <a:lstStyle/>
          <a:p>
            <a:r>
              <a:rPr lang="en-US" dirty="0" smtClean="0"/>
              <a:t>Contract Liability</a:t>
            </a:r>
            <a:endParaRPr lang="en-US" dirty="0"/>
          </a:p>
        </p:txBody>
      </p:sp>
      <p:sp>
        <p:nvSpPr>
          <p:cNvPr id="6" name="Rounded Rectangle 5"/>
          <p:cNvSpPr/>
          <p:nvPr/>
        </p:nvSpPr>
        <p:spPr>
          <a:xfrm>
            <a:off x="1981200" y="2221468"/>
            <a:ext cx="304800" cy="304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1981200" y="2221468"/>
            <a:ext cx="228600" cy="369332"/>
          </a:xfrm>
          <a:prstGeom prst="rect">
            <a:avLst/>
          </a:prstGeom>
          <a:noFill/>
        </p:spPr>
        <p:txBody>
          <a:bodyPr wrap="square" rtlCol="0">
            <a:spAutoFit/>
          </a:bodyPr>
          <a:lstStyle/>
          <a:p>
            <a:r>
              <a:rPr lang="en-US" b="1" dirty="0" smtClean="0"/>
              <a:t>P</a:t>
            </a:r>
            <a:endParaRPr lang="en-US" b="1" dirty="0"/>
          </a:p>
        </p:txBody>
      </p:sp>
      <p:sp>
        <p:nvSpPr>
          <p:cNvPr id="8" name="Rounded Rectangle 7"/>
          <p:cNvSpPr/>
          <p:nvPr/>
        </p:nvSpPr>
        <p:spPr>
          <a:xfrm>
            <a:off x="1219200" y="2754868"/>
            <a:ext cx="304800" cy="304800"/>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1219200" y="2754868"/>
            <a:ext cx="228600" cy="369332"/>
          </a:xfrm>
          <a:prstGeom prst="rect">
            <a:avLst/>
          </a:prstGeom>
          <a:noFill/>
        </p:spPr>
        <p:txBody>
          <a:bodyPr wrap="square" rtlCol="0">
            <a:spAutoFit/>
          </a:bodyPr>
          <a:lstStyle/>
          <a:p>
            <a:r>
              <a:rPr lang="en-US" b="1" dirty="0" smtClean="0"/>
              <a:t>A</a:t>
            </a:r>
            <a:endParaRPr lang="en-US" b="1" dirty="0"/>
          </a:p>
        </p:txBody>
      </p:sp>
      <p:sp>
        <p:nvSpPr>
          <p:cNvPr id="10" name="Rounded Rectangle 9"/>
          <p:cNvSpPr/>
          <p:nvPr/>
        </p:nvSpPr>
        <p:spPr>
          <a:xfrm>
            <a:off x="2667000" y="2754868"/>
            <a:ext cx="304800" cy="304800"/>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2667000" y="2754868"/>
            <a:ext cx="228600" cy="369332"/>
          </a:xfrm>
          <a:prstGeom prst="rect">
            <a:avLst/>
          </a:prstGeom>
          <a:noFill/>
        </p:spPr>
        <p:txBody>
          <a:bodyPr wrap="square" rtlCol="0">
            <a:spAutoFit/>
          </a:bodyPr>
          <a:lstStyle/>
          <a:p>
            <a:r>
              <a:rPr lang="en-US" b="1" dirty="0" smtClean="0"/>
              <a:t>T</a:t>
            </a:r>
            <a:endParaRPr lang="en-US" b="1" dirty="0"/>
          </a:p>
        </p:txBody>
      </p:sp>
      <p:sp>
        <p:nvSpPr>
          <p:cNvPr id="12" name="TextBox 11"/>
          <p:cNvSpPr txBox="1"/>
          <p:nvPr/>
        </p:nvSpPr>
        <p:spPr>
          <a:xfrm>
            <a:off x="1447800" y="1840468"/>
            <a:ext cx="1295400" cy="338554"/>
          </a:xfrm>
          <a:prstGeom prst="rect">
            <a:avLst/>
          </a:prstGeom>
          <a:noFill/>
        </p:spPr>
        <p:txBody>
          <a:bodyPr wrap="square" rtlCol="0">
            <a:spAutoFit/>
          </a:bodyPr>
          <a:lstStyle/>
          <a:p>
            <a:r>
              <a:rPr lang="en-US" sz="1600" dirty="0" smtClean="0">
                <a:solidFill>
                  <a:schemeClr val="bg1"/>
                </a:solidFill>
              </a:rPr>
              <a:t>Partnership</a:t>
            </a:r>
            <a:endParaRPr lang="en-US" sz="1600" dirty="0">
              <a:solidFill>
                <a:schemeClr val="bg1"/>
              </a:solidFill>
            </a:endParaRPr>
          </a:p>
        </p:txBody>
      </p:sp>
      <p:sp>
        <p:nvSpPr>
          <p:cNvPr id="13" name="TextBox 12"/>
          <p:cNvSpPr txBox="1"/>
          <p:nvPr/>
        </p:nvSpPr>
        <p:spPr>
          <a:xfrm>
            <a:off x="381000" y="2766536"/>
            <a:ext cx="990600" cy="338554"/>
          </a:xfrm>
          <a:prstGeom prst="rect">
            <a:avLst/>
          </a:prstGeom>
          <a:noFill/>
        </p:spPr>
        <p:txBody>
          <a:bodyPr wrap="square" rtlCol="0">
            <a:spAutoFit/>
          </a:bodyPr>
          <a:lstStyle/>
          <a:p>
            <a:r>
              <a:rPr lang="en-US" sz="1600" dirty="0" smtClean="0">
                <a:solidFill>
                  <a:schemeClr val="bg1"/>
                </a:solidFill>
              </a:rPr>
              <a:t>Partner</a:t>
            </a:r>
            <a:endParaRPr lang="en-US" sz="1600" dirty="0">
              <a:solidFill>
                <a:schemeClr val="bg1"/>
              </a:solidFill>
            </a:endParaRPr>
          </a:p>
        </p:txBody>
      </p:sp>
      <p:sp>
        <p:nvSpPr>
          <p:cNvPr id="14" name="TextBox 13"/>
          <p:cNvSpPr txBox="1"/>
          <p:nvPr/>
        </p:nvSpPr>
        <p:spPr>
          <a:xfrm>
            <a:off x="3048000" y="2514600"/>
            <a:ext cx="838200" cy="584775"/>
          </a:xfrm>
          <a:prstGeom prst="rect">
            <a:avLst/>
          </a:prstGeom>
          <a:noFill/>
        </p:spPr>
        <p:txBody>
          <a:bodyPr wrap="square" rtlCol="0">
            <a:spAutoFit/>
          </a:bodyPr>
          <a:lstStyle/>
          <a:p>
            <a:r>
              <a:rPr lang="en-US" sz="1600" dirty="0" smtClean="0">
                <a:solidFill>
                  <a:schemeClr val="bg1"/>
                </a:solidFill>
              </a:rPr>
              <a:t>Third Party</a:t>
            </a:r>
            <a:endParaRPr lang="en-US" sz="1600" dirty="0">
              <a:solidFill>
                <a:schemeClr val="bg1"/>
              </a:solidFill>
            </a:endParaRPr>
          </a:p>
        </p:txBody>
      </p:sp>
      <p:sp>
        <p:nvSpPr>
          <p:cNvPr id="15" name="TextBox 14"/>
          <p:cNvSpPr txBox="1"/>
          <p:nvPr/>
        </p:nvSpPr>
        <p:spPr>
          <a:xfrm>
            <a:off x="457200" y="3212068"/>
            <a:ext cx="3276600" cy="369332"/>
          </a:xfrm>
          <a:prstGeom prst="rect">
            <a:avLst/>
          </a:prstGeom>
          <a:noFill/>
        </p:spPr>
        <p:txBody>
          <a:bodyPr wrap="square" rtlCol="0">
            <a:spAutoFit/>
          </a:bodyPr>
          <a:lstStyle/>
          <a:p>
            <a:pPr algn="ctr"/>
            <a:r>
              <a:rPr lang="en-US" dirty="0" smtClean="0">
                <a:solidFill>
                  <a:srgbClr val="FFFF00"/>
                </a:solidFill>
              </a:rPr>
              <a:t>Partner Has Actual Authority</a:t>
            </a:r>
            <a:endParaRPr lang="en-US" dirty="0">
              <a:solidFill>
                <a:srgbClr val="FFFF00"/>
              </a:solidFill>
            </a:endParaRPr>
          </a:p>
        </p:txBody>
      </p:sp>
      <p:cxnSp>
        <p:nvCxnSpPr>
          <p:cNvPr id="17" name="Straight Arrow Connector 16"/>
          <p:cNvCxnSpPr/>
          <p:nvPr/>
        </p:nvCxnSpPr>
        <p:spPr>
          <a:xfrm>
            <a:off x="2362200" y="2297668"/>
            <a:ext cx="457200" cy="381000"/>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rot="2290332">
            <a:off x="2372969" y="2328670"/>
            <a:ext cx="727110" cy="276999"/>
          </a:xfrm>
          <a:prstGeom prst="rect">
            <a:avLst/>
          </a:prstGeom>
          <a:noFill/>
        </p:spPr>
        <p:txBody>
          <a:bodyPr wrap="square" rtlCol="0">
            <a:spAutoFit/>
          </a:bodyPr>
          <a:lstStyle/>
          <a:p>
            <a:r>
              <a:rPr lang="en-US" sz="1200" dirty="0" smtClean="0">
                <a:solidFill>
                  <a:schemeClr val="bg1"/>
                </a:solidFill>
              </a:rPr>
              <a:t>bound</a:t>
            </a:r>
            <a:endParaRPr lang="en-US" sz="1200" dirty="0">
              <a:solidFill>
                <a:schemeClr val="bg1"/>
              </a:solidFill>
            </a:endParaRPr>
          </a:p>
        </p:txBody>
      </p:sp>
      <p:sp>
        <p:nvSpPr>
          <p:cNvPr id="19" name="Rounded Rectangle 18"/>
          <p:cNvSpPr/>
          <p:nvPr/>
        </p:nvSpPr>
        <p:spPr>
          <a:xfrm>
            <a:off x="6400800" y="2209800"/>
            <a:ext cx="304800" cy="304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p:cNvSpPr txBox="1"/>
          <p:nvPr/>
        </p:nvSpPr>
        <p:spPr>
          <a:xfrm>
            <a:off x="6400800" y="2209800"/>
            <a:ext cx="228600" cy="369332"/>
          </a:xfrm>
          <a:prstGeom prst="rect">
            <a:avLst/>
          </a:prstGeom>
          <a:noFill/>
        </p:spPr>
        <p:txBody>
          <a:bodyPr wrap="square" rtlCol="0">
            <a:spAutoFit/>
          </a:bodyPr>
          <a:lstStyle/>
          <a:p>
            <a:r>
              <a:rPr lang="en-US" b="1" dirty="0" smtClean="0"/>
              <a:t>P</a:t>
            </a:r>
            <a:endParaRPr lang="en-US" b="1" dirty="0"/>
          </a:p>
        </p:txBody>
      </p:sp>
      <p:sp>
        <p:nvSpPr>
          <p:cNvPr id="21" name="Rounded Rectangle 20"/>
          <p:cNvSpPr/>
          <p:nvPr/>
        </p:nvSpPr>
        <p:spPr>
          <a:xfrm>
            <a:off x="5638800" y="2743200"/>
            <a:ext cx="304800" cy="304800"/>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extBox 21"/>
          <p:cNvSpPr txBox="1"/>
          <p:nvPr/>
        </p:nvSpPr>
        <p:spPr>
          <a:xfrm>
            <a:off x="5638800" y="2743200"/>
            <a:ext cx="228600" cy="369332"/>
          </a:xfrm>
          <a:prstGeom prst="rect">
            <a:avLst/>
          </a:prstGeom>
          <a:noFill/>
        </p:spPr>
        <p:txBody>
          <a:bodyPr wrap="square" rtlCol="0">
            <a:spAutoFit/>
          </a:bodyPr>
          <a:lstStyle/>
          <a:p>
            <a:r>
              <a:rPr lang="en-US" b="1" dirty="0" smtClean="0"/>
              <a:t>A</a:t>
            </a:r>
            <a:endParaRPr lang="en-US" b="1" dirty="0"/>
          </a:p>
        </p:txBody>
      </p:sp>
      <p:sp>
        <p:nvSpPr>
          <p:cNvPr id="23" name="Rounded Rectangle 22"/>
          <p:cNvSpPr/>
          <p:nvPr/>
        </p:nvSpPr>
        <p:spPr>
          <a:xfrm>
            <a:off x="7086600" y="2743200"/>
            <a:ext cx="304800" cy="304800"/>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Box 23"/>
          <p:cNvSpPr txBox="1"/>
          <p:nvPr/>
        </p:nvSpPr>
        <p:spPr>
          <a:xfrm>
            <a:off x="7086600" y="2743200"/>
            <a:ext cx="228600" cy="369332"/>
          </a:xfrm>
          <a:prstGeom prst="rect">
            <a:avLst/>
          </a:prstGeom>
          <a:noFill/>
        </p:spPr>
        <p:txBody>
          <a:bodyPr wrap="square" rtlCol="0">
            <a:spAutoFit/>
          </a:bodyPr>
          <a:lstStyle/>
          <a:p>
            <a:r>
              <a:rPr lang="en-US" b="1" dirty="0" smtClean="0"/>
              <a:t>T</a:t>
            </a:r>
            <a:endParaRPr lang="en-US" b="1" dirty="0"/>
          </a:p>
        </p:txBody>
      </p:sp>
      <p:sp>
        <p:nvSpPr>
          <p:cNvPr id="25" name="TextBox 24"/>
          <p:cNvSpPr txBox="1"/>
          <p:nvPr/>
        </p:nvSpPr>
        <p:spPr>
          <a:xfrm>
            <a:off x="6019800" y="1828800"/>
            <a:ext cx="1295400" cy="338554"/>
          </a:xfrm>
          <a:prstGeom prst="rect">
            <a:avLst/>
          </a:prstGeom>
          <a:noFill/>
        </p:spPr>
        <p:txBody>
          <a:bodyPr wrap="square" rtlCol="0">
            <a:spAutoFit/>
          </a:bodyPr>
          <a:lstStyle/>
          <a:p>
            <a:r>
              <a:rPr lang="en-US" sz="1600" dirty="0" smtClean="0">
                <a:solidFill>
                  <a:schemeClr val="bg1"/>
                </a:solidFill>
              </a:rPr>
              <a:t>Partnership</a:t>
            </a:r>
            <a:endParaRPr lang="en-US" sz="1600" dirty="0">
              <a:solidFill>
                <a:schemeClr val="bg1"/>
              </a:solidFill>
            </a:endParaRPr>
          </a:p>
        </p:txBody>
      </p:sp>
      <p:sp>
        <p:nvSpPr>
          <p:cNvPr id="26" name="TextBox 25"/>
          <p:cNvSpPr txBox="1"/>
          <p:nvPr/>
        </p:nvSpPr>
        <p:spPr>
          <a:xfrm>
            <a:off x="4724400" y="2754868"/>
            <a:ext cx="914400" cy="338554"/>
          </a:xfrm>
          <a:prstGeom prst="rect">
            <a:avLst/>
          </a:prstGeom>
          <a:noFill/>
        </p:spPr>
        <p:txBody>
          <a:bodyPr wrap="square" rtlCol="0">
            <a:spAutoFit/>
          </a:bodyPr>
          <a:lstStyle/>
          <a:p>
            <a:r>
              <a:rPr lang="en-US" sz="1600" dirty="0" smtClean="0">
                <a:solidFill>
                  <a:schemeClr val="bg1"/>
                </a:solidFill>
              </a:rPr>
              <a:t>Partner</a:t>
            </a:r>
            <a:endParaRPr lang="en-US" sz="1600" dirty="0">
              <a:solidFill>
                <a:schemeClr val="bg1"/>
              </a:solidFill>
            </a:endParaRPr>
          </a:p>
        </p:txBody>
      </p:sp>
      <p:sp>
        <p:nvSpPr>
          <p:cNvPr id="27" name="TextBox 26"/>
          <p:cNvSpPr txBox="1"/>
          <p:nvPr/>
        </p:nvSpPr>
        <p:spPr>
          <a:xfrm>
            <a:off x="7467600" y="2590800"/>
            <a:ext cx="838200" cy="584775"/>
          </a:xfrm>
          <a:prstGeom prst="rect">
            <a:avLst/>
          </a:prstGeom>
          <a:noFill/>
        </p:spPr>
        <p:txBody>
          <a:bodyPr wrap="square" rtlCol="0">
            <a:spAutoFit/>
          </a:bodyPr>
          <a:lstStyle/>
          <a:p>
            <a:r>
              <a:rPr lang="en-US" sz="1600" dirty="0" smtClean="0">
                <a:solidFill>
                  <a:schemeClr val="bg1"/>
                </a:solidFill>
              </a:rPr>
              <a:t>Third Party</a:t>
            </a:r>
            <a:endParaRPr lang="en-US" sz="1600" dirty="0">
              <a:solidFill>
                <a:schemeClr val="bg1"/>
              </a:solidFill>
            </a:endParaRPr>
          </a:p>
        </p:txBody>
      </p:sp>
      <p:sp>
        <p:nvSpPr>
          <p:cNvPr id="28" name="TextBox 27"/>
          <p:cNvSpPr txBox="1"/>
          <p:nvPr/>
        </p:nvSpPr>
        <p:spPr>
          <a:xfrm>
            <a:off x="4724400" y="3200400"/>
            <a:ext cx="3657600" cy="646331"/>
          </a:xfrm>
          <a:prstGeom prst="rect">
            <a:avLst/>
          </a:prstGeom>
          <a:noFill/>
        </p:spPr>
        <p:txBody>
          <a:bodyPr wrap="square" rtlCol="0">
            <a:spAutoFit/>
          </a:bodyPr>
          <a:lstStyle/>
          <a:p>
            <a:pPr algn="ctr"/>
            <a:r>
              <a:rPr lang="en-US" dirty="0" smtClean="0">
                <a:solidFill>
                  <a:srgbClr val="FFFF00"/>
                </a:solidFill>
              </a:rPr>
              <a:t>Partner Has Apparent Authority But Not Actual Authority</a:t>
            </a:r>
            <a:endParaRPr lang="en-US" dirty="0">
              <a:solidFill>
                <a:srgbClr val="FFFF00"/>
              </a:solidFill>
            </a:endParaRPr>
          </a:p>
        </p:txBody>
      </p:sp>
      <p:cxnSp>
        <p:nvCxnSpPr>
          <p:cNvPr id="29" name="Straight Arrow Connector 28"/>
          <p:cNvCxnSpPr/>
          <p:nvPr/>
        </p:nvCxnSpPr>
        <p:spPr>
          <a:xfrm>
            <a:off x="6781800" y="2286000"/>
            <a:ext cx="457200" cy="381000"/>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
        <p:nvSpPr>
          <p:cNvPr id="30" name="TextBox 29"/>
          <p:cNvSpPr txBox="1"/>
          <p:nvPr/>
        </p:nvSpPr>
        <p:spPr>
          <a:xfrm rot="2290332">
            <a:off x="6792569" y="2347331"/>
            <a:ext cx="727110" cy="276999"/>
          </a:xfrm>
          <a:prstGeom prst="rect">
            <a:avLst/>
          </a:prstGeom>
          <a:noFill/>
        </p:spPr>
        <p:txBody>
          <a:bodyPr wrap="square" rtlCol="0">
            <a:spAutoFit/>
          </a:bodyPr>
          <a:lstStyle/>
          <a:p>
            <a:r>
              <a:rPr lang="en-US" sz="1200" dirty="0" smtClean="0">
                <a:solidFill>
                  <a:schemeClr val="bg1"/>
                </a:solidFill>
              </a:rPr>
              <a:t>bound</a:t>
            </a:r>
            <a:endParaRPr lang="en-US" sz="1200" dirty="0">
              <a:solidFill>
                <a:schemeClr val="bg1"/>
              </a:solidFill>
            </a:endParaRPr>
          </a:p>
        </p:txBody>
      </p:sp>
      <p:cxnSp>
        <p:nvCxnSpPr>
          <p:cNvPr id="32" name="Straight Arrow Connector 31"/>
          <p:cNvCxnSpPr>
            <a:stCxn id="21" idx="0"/>
          </p:cNvCxnSpPr>
          <p:nvPr/>
        </p:nvCxnSpPr>
        <p:spPr>
          <a:xfrm rot="5400000" flipH="1" flipV="1">
            <a:off x="5829300" y="2247900"/>
            <a:ext cx="457200" cy="533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3" name="TextBox 32"/>
          <p:cNvSpPr txBox="1"/>
          <p:nvPr/>
        </p:nvSpPr>
        <p:spPr>
          <a:xfrm rot="18970354">
            <a:off x="5564641" y="2271056"/>
            <a:ext cx="948571" cy="276999"/>
          </a:xfrm>
          <a:prstGeom prst="rect">
            <a:avLst/>
          </a:prstGeom>
          <a:noFill/>
        </p:spPr>
        <p:txBody>
          <a:bodyPr wrap="square" rtlCol="0">
            <a:spAutoFit/>
          </a:bodyPr>
          <a:lstStyle/>
          <a:p>
            <a:r>
              <a:rPr lang="en-US" sz="1200" dirty="0" smtClean="0">
                <a:solidFill>
                  <a:schemeClr val="bg1"/>
                </a:solidFill>
              </a:rPr>
              <a:t>indemnity</a:t>
            </a:r>
            <a:endParaRPr lang="en-US" sz="1200" dirty="0">
              <a:solidFill>
                <a:schemeClr val="bg1"/>
              </a:solidFill>
            </a:endParaRPr>
          </a:p>
        </p:txBody>
      </p:sp>
      <p:sp>
        <p:nvSpPr>
          <p:cNvPr id="34" name="Rounded Rectangle 33"/>
          <p:cNvSpPr/>
          <p:nvPr/>
        </p:nvSpPr>
        <p:spPr>
          <a:xfrm>
            <a:off x="4191000" y="4267200"/>
            <a:ext cx="304800" cy="304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TextBox 34"/>
          <p:cNvSpPr txBox="1"/>
          <p:nvPr/>
        </p:nvSpPr>
        <p:spPr>
          <a:xfrm>
            <a:off x="4191000" y="4267200"/>
            <a:ext cx="228600" cy="369332"/>
          </a:xfrm>
          <a:prstGeom prst="rect">
            <a:avLst/>
          </a:prstGeom>
          <a:noFill/>
        </p:spPr>
        <p:txBody>
          <a:bodyPr wrap="square" rtlCol="0">
            <a:spAutoFit/>
          </a:bodyPr>
          <a:lstStyle/>
          <a:p>
            <a:r>
              <a:rPr lang="en-US" b="1" dirty="0" smtClean="0"/>
              <a:t>P</a:t>
            </a:r>
            <a:endParaRPr lang="en-US" b="1" dirty="0"/>
          </a:p>
        </p:txBody>
      </p:sp>
      <p:sp>
        <p:nvSpPr>
          <p:cNvPr id="36" name="Rounded Rectangle 35"/>
          <p:cNvSpPr/>
          <p:nvPr/>
        </p:nvSpPr>
        <p:spPr>
          <a:xfrm>
            <a:off x="3429000" y="4800600"/>
            <a:ext cx="304800" cy="304800"/>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TextBox 36"/>
          <p:cNvSpPr txBox="1"/>
          <p:nvPr/>
        </p:nvSpPr>
        <p:spPr>
          <a:xfrm>
            <a:off x="3429000" y="4800600"/>
            <a:ext cx="228600" cy="369332"/>
          </a:xfrm>
          <a:prstGeom prst="rect">
            <a:avLst/>
          </a:prstGeom>
          <a:noFill/>
        </p:spPr>
        <p:txBody>
          <a:bodyPr wrap="square" rtlCol="0">
            <a:spAutoFit/>
          </a:bodyPr>
          <a:lstStyle/>
          <a:p>
            <a:r>
              <a:rPr lang="en-US" b="1" dirty="0" smtClean="0"/>
              <a:t>A</a:t>
            </a:r>
            <a:endParaRPr lang="en-US" b="1" dirty="0"/>
          </a:p>
        </p:txBody>
      </p:sp>
      <p:sp>
        <p:nvSpPr>
          <p:cNvPr id="38" name="Rounded Rectangle 37"/>
          <p:cNvSpPr/>
          <p:nvPr/>
        </p:nvSpPr>
        <p:spPr>
          <a:xfrm>
            <a:off x="4876800" y="4800600"/>
            <a:ext cx="304800" cy="304800"/>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TextBox 38"/>
          <p:cNvSpPr txBox="1"/>
          <p:nvPr/>
        </p:nvSpPr>
        <p:spPr>
          <a:xfrm>
            <a:off x="4876800" y="4800600"/>
            <a:ext cx="228600" cy="369332"/>
          </a:xfrm>
          <a:prstGeom prst="rect">
            <a:avLst/>
          </a:prstGeom>
          <a:noFill/>
        </p:spPr>
        <p:txBody>
          <a:bodyPr wrap="square" rtlCol="0">
            <a:spAutoFit/>
          </a:bodyPr>
          <a:lstStyle/>
          <a:p>
            <a:r>
              <a:rPr lang="en-US" b="1" dirty="0" smtClean="0"/>
              <a:t>T</a:t>
            </a:r>
            <a:endParaRPr lang="en-US" b="1" dirty="0"/>
          </a:p>
        </p:txBody>
      </p:sp>
      <p:sp>
        <p:nvSpPr>
          <p:cNvPr id="40" name="TextBox 39"/>
          <p:cNvSpPr txBox="1"/>
          <p:nvPr/>
        </p:nvSpPr>
        <p:spPr>
          <a:xfrm>
            <a:off x="3657600" y="3810000"/>
            <a:ext cx="1295400" cy="338554"/>
          </a:xfrm>
          <a:prstGeom prst="rect">
            <a:avLst/>
          </a:prstGeom>
          <a:noFill/>
        </p:spPr>
        <p:txBody>
          <a:bodyPr wrap="square" rtlCol="0">
            <a:spAutoFit/>
          </a:bodyPr>
          <a:lstStyle/>
          <a:p>
            <a:r>
              <a:rPr lang="en-US" sz="1600" dirty="0" smtClean="0">
                <a:solidFill>
                  <a:schemeClr val="bg1"/>
                </a:solidFill>
              </a:rPr>
              <a:t>Partnership</a:t>
            </a:r>
            <a:endParaRPr lang="en-US" sz="1600" dirty="0">
              <a:solidFill>
                <a:schemeClr val="bg1"/>
              </a:solidFill>
            </a:endParaRPr>
          </a:p>
        </p:txBody>
      </p:sp>
      <p:sp>
        <p:nvSpPr>
          <p:cNvPr id="41" name="TextBox 40"/>
          <p:cNvSpPr txBox="1"/>
          <p:nvPr/>
        </p:nvSpPr>
        <p:spPr>
          <a:xfrm>
            <a:off x="2438400" y="4812268"/>
            <a:ext cx="990600" cy="338554"/>
          </a:xfrm>
          <a:prstGeom prst="rect">
            <a:avLst/>
          </a:prstGeom>
          <a:noFill/>
        </p:spPr>
        <p:txBody>
          <a:bodyPr wrap="square" rtlCol="0">
            <a:spAutoFit/>
          </a:bodyPr>
          <a:lstStyle/>
          <a:p>
            <a:r>
              <a:rPr lang="en-US" sz="1600" dirty="0" smtClean="0">
                <a:solidFill>
                  <a:schemeClr val="bg1"/>
                </a:solidFill>
              </a:rPr>
              <a:t>Partner</a:t>
            </a:r>
            <a:endParaRPr lang="en-US" sz="1600" dirty="0">
              <a:solidFill>
                <a:schemeClr val="bg1"/>
              </a:solidFill>
            </a:endParaRPr>
          </a:p>
        </p:txBody>
      </p:sp>
      <p:sp>
        <p:nvSpPr>
          <p:cNvPr id="42" name="TextBox 41"/>
          <p:cNvSpPr txBox="1"/>
          <p:nvPr/>
        </p:nvSpPr>
        <p:spPr>
          <a:xfrm>
            <a:off x="5257800" y="4648200"/>
            <a:ext cx="838200" cy="584775"/>
          </a:xfrm>
          <a:prstGeom prst="rect">
            <a:avLst/>
          </a:prstGeom>
          <a:noFill/>
        </p:spPr>
        <p:txBody>
          <a:bodyPr wrap="square" rtlCol="0">
            <a:spAutoFit/>
          </a:bodyPr>
          <a:lstStyle/>
          <a:p>
            <a:r>
              <a:rPr lang="en-US" sz="1600" dirty="0" smtClean="0">
                <a:solidFill>
                  <a:schemeClr val="bg1"/>
                </a:solidFill>
              </a:rPr>
              <a:t>Third Party</a:t>
            </a:r>
            <a:endParaRPr lang="en-US" sz="1600" dirty="0">
              <a:solidFill>
                <a:schemeClr val="bg1"/>
              </a:solidFill>
            </a:endParaRPr>
          </a:p>
        </p:txBody>
      </p:sp>
      <p:sp>
        <p:nvSpPr>
          <p:cNvPr id="43" name="TextBox 42"/>
          <p:cNvSpPr txBox="1"/>
          <p:nvPr/>
        </p:nvSpPr>
        <p:spPr>
          <a:xfrm>
            <a:off x="2514600" y="5257800"/>
            <a:ext cx="3657600" cy="646331"/>
          </a:xfrm>
          <a:prstGeom prst="rect">
            <a:avLst/>
          </a:prstGeom>
          <a:noFill/>
        </p:spPr>
        <p:txBody>
          <a:bodyPr wrap="square" rtlCol="0">
            <a:spAutoFit/>
          </a:bodyPr>
          <a:lstStyle/>
          <a:p>
            <a:pPr algn="ctr"/>
            <a:r>
              <a:rPr lang="en-US" dirty="0" smtClean="0">
                <a:solidFill>
                  <a:srgbClr val="FFFF00"/>
                </a:solidFill>
              </a:rPr>
              <a:t>Partner Has No Actual or </a:t>
            </a:r>
          </a:p>
          <a:p>
            <a:pPr algn="ctr"/>
            <a:r>
              <a:rPr lang="en-US" dirty="0" smtClean="0">
                <a:solidFill>
                  <a:srgbClr val="FFFF00"/>
                </a:solidFill>
              </a:rPr>
              <a:t>Apparent Authority</a:t>
            </a:r>
            <a:endParaRPr lang="en-US" dirty="0">
              <a:solidFill>
                <a:srgbClr val="FFFF00"/>
              </a:solidFill>
            </a:endParaRPr>
          </a:p>
        </p:txBody>
      </p:sp>
      <p:cxnSp>
        <p:nvCxnSpPr>
          <p:cNvPr id="49" name="Straight Arrow Connector 48"/>
          <p:cNvCxnSpPr/>
          <p:nvPr/>
        </p:nvCxnSpPr>
        <p:spPr>
          <a:xfrm>
            <a:off x="3810000" y="4953000"/>
            <a:ext cx="990600" cy="1588"/>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
        <p:nvSpPr>
          <p:cNvPr id="52" name="TextBox 51"/>
          <p:cNvSpPr txBox="1"/>
          <p:nvPr/>
        </p:nvSpPr>
        <p:spPr>
          <a:xfrm>
            <a:off x="4073490" y="4752201"/>
            <a:ext cx="727110" cy="276999"/>
          </a:xfrm>
          <a:prstGeom prst="rect">
            <a:avLst/>
          </a:prstGeom>
          <a:noFill/>
        </p:spPr>
        <p:txBody>
          <a:bodyPr wrap="square" rtlCol="0">
            <a:spAutoFit/>
          </a:bodyPr>
          <a:lstStyle/>
          <a:p>
            <a:r>
              <a:rPr lang="en-US" sz="1200" dirty="0" smtClean="0">
                <a:solidFill>
                  <a:schemeClr val="bg1"/>
                </a:solidFill>
              </a:rPr>
              <a:t>liable*</a:t>
            </a:r>
            <a:endParaRPr lang="en-US" sz="1200" dirty="0">
              <a:solidFill>
                <a:schemeClr val="bg1"/>
              </a:solidFill>
            </a:endParaRPr>
          </a:p>
        </p:txBody>
      </p:sp>
      <p:sp>
        <p:nvSpPr>
          <p:cNvPr id="54" name="TextBox 53"/>
          <p:cNvSpPr txBox="1"/>
          <p:nvPr/>
        </p:nvSpPr>
        <p:spPr>
          <a:xfrm>
            <a:off x="914400" y="5943600"/>
            <a:ext cx="7848600" cy="276999"/>
          </a:xfrm>
          <a:prstGeom prst="rect">
            <a:avLst/>
          </a:prstGeom>
          <a:noFill/>
        </p:spPr>
        <p:txBody>
          <a:bodyPr wrap="square" rtlCol="0">
            <a:spAutoFit/>
          </a:bodyPr>
          <a:lstStyle/>
          <a:p>
            <a:r>
              <a:rPr lang="en-US" sz="1200" dirty="0" smtClean="0">
                <a:solidFill>
                  <a:schemeClr val="bg1"/>
                </a:solidFill>
              </a:rPr>
              <a:t>*Partner is liable for breach of implied warranty of authority or misrepresentation</a:t>
            </a:r>
            <a:endParaRPr lang="en-US" sz="1200" dirty="0">
              <a:solidFill>
                <a:schemeClr val="bg1"/>
              </a:solidFill>
            </a:endParaRPr>
          </a:p>
        </p:txBody>
      </p:sp>
      <p:sp>
        <p:nvSpPr>
          <p:cNvPr id="44" name="Slide Number Placeholder 19"/>
          <p:cNvSpPr>
            <a:spLocks noGrp="1"/>
          </p:cNvSpPr>
          <p:nvPr>
            <p:ph type="sldNum" sz="quarter" idx="11"/>
          </p:nvPr>
        </p:nvSpPr>
        <p:spPr>
          <a:xfrm>
            <a:off x="7010400" y="6477000"/>
            <a:ext cx="1905000" cy="381000"/>
          </a:xfrm>
        </p:spPr>
        <p:txBody>
          <a:bodyPr/>
          <a:lstStyle/>
          <a:p>
            <a:fld id="{6D47FF60-AD69-47AB-9186-417355F0386C}" type="slidenum">
              <a:rPr lang="en-US" smtClean="0"/>
              <a:pPr/>
              <a:t>5</a:t>
            </a:fld>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2"/>
          <p:cNvSpPr>
            <a:spLocks noGrp="1" noChangeArrowheads="1"/>
          </p:cNvSpPr>
          <p:nvPr>
            <p:ph type="title"/>
          </p:nvPr>
        </p:nvSpPr>
        <p:spPr>
          <a:xfrm>
            <a:off x="0" y="0"/>
            <a:ext cx="9144000" cy="1600200"/>
          </a:xfrm>
        </p:spPr>
        <p:txBody>
          <a:bodyPr/>
          <a:lstStyle/>
          <a:p>
            <a:r>
              <a:rPr lang="en-US" sz="4400" dirty="0" smtClean="0"/>
              <a:t>Relationship of Partnership and Partners with Third Parties</a:t>
            </a:r>
            <a:endParaRPr lang="en-US" sz="4400" dirty="0"/>
          </a:p>
        </p:txBody>
      </p:sp>
      <p:sp>
        <p:nvSpPr>
          <p:cNvPr id="134147" name="Rectangle 3"/>
          <p:cNvSpPr>
            <a:spLocks noGrp="1" noChangeArrowheads="1"/>
          </p:cNvSpPr>
          <p:nvPr>
            <p:ph type="body" idx="1"/>
          </p:nvPr>
        </p:nvSpPr>
        <p:spPr>
          <a:ln/>
        </p:spPr>
        <p:txBody>
          <a:bodyPr/>
          <a:lstStyle/>
          <a:p>
            <a:r>
              <a:rPr lang="en-US" dirty="0" smtClean="0">
                <a:solidFill>
                  <a:srgbClr val="FFFF66"/>
                </a:solidFill>
                <a:cs typeface="Times New Roman" pitchFamily="18" charset="0"/>
              </a:rPr>
              <a:t>Contracts of Partnership (cont’d)</a:t>
            </a:r>
            <a:r>
              <a:rPr lang="en-US" dirty="0" smtClean="0">
                <a:cs typeface="Times New Roman" pitchFamily="18" charset="0"/>
              </a:rPr>
              <a:t> – </a:t>
            </a:r>
          </a:p>
          <a:p>
            <a:pPr lvl="1"/>
            <a:r>
              <a:rPr lang="en-US" b="1" dirty="0" smtClean="0">
                <a:cs typeface="Times New Roman" pitchFamily="18" charset="0"/>
              </a:rPr>
              <a:t>Authority to Bind Partnership </a:t>
            </a:r>
            <a:r>
              <a:rPr lang="en-US" i="0" dirty="0" smtClean="0">
                <a:cs typeface="Times New Roman" pitchFamily="18" charset="0"/>
              </a:rPr>
              <a:t>– a partner who has actual authority (express or implied) or apparent authority may bind the partnership.</a:t>
            </a:r>
          </a:p>
          <a:p>
            <a:pPr lvl="2"/>
            <a:r>
              <a:rPr lang="en-US" b="1" dirty="0" smtClean="0">
                <a:cs typeface="Times New Roman" pitchFamily="18" charset="0"/>
              </a:rPr>
              <a:t>Actual Express Authority </a:t>
            </a:r>
            <a:r>
              <a:rPr lang="en-US" dirty="0" smtClean="0">
                <a:cs typeface="Times New Roman" pitchFamily="18" charset="0"/>
              </a:rPr>
              <a:t>– authority set forth in the partnership agreement, in additional agreements among the partners, or in </a:t>
            </a:r>
            <a:r>
              <a:rPr lang="en-US" smtClean="0">
                <a:cs typeface="Times New Roman" pitchFamily="18" charset="0"/>
              </a:rPr>
              <a:t>decisions made </a:t>
            </a:r>
            <a:r>
              <a:rPr lang="en-US" dirty="0" smtClean="0">
                <a:cs typeface="Times New Roman" pitchFamily="18" charset="0"/>
              </a:rPr>
              <a:t>by a majority of the partners regarding the ordinary business of the partnership.</a:t>
            </a:r>
            <a:endParaRPr lang="en-US" dirty="0">
              <a:cs typeface="Times New Roman" pitchFamily="18" charset="0"/>
            </a:endParaRPr>
          </a:p>
        </p:txBody>
      </p:sp>
      <p:sp>
        <p:nvSpPr>
          <p:cNvPr id="16" name="Slide Number Placeholder 19"/>
          <p:cNvSpPr>
            <a:spLocks noGrp="1"/>
          </p:cNvSpPr>
          <p:nvPr>
            <p:ph type="sldNum" sz="quarter" idx="11"/>
          </p:nvPr>
        </p:nvSpPr>
        <p:spPr>
          <a:xfrm>
            <a:off x="7010400" y="6477000"/>
            <a:ext cx="1905000" cy="381000"/>
          </a:xfrm>
        </p:spPr>
        <p:txBody>
          <a:bodyPr/>
          <a:lstStyle/>
          <a:p>
            <a:fld id="{6D47FF60-AD69-47AB-9186-417355F0386C}" type="slidenum">
              <a:rPr lang="en-US" smtClean="0"/>
              <a:pPr/>
              <a:t>6</a:t>
            </a:fld>
            <a:endParaRPr lang="en-US"/>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2"/>
          <p:cNvSpPr>
            <a:spLocks noGrp="1" noChangeArrowheads="1"/>
          </p:cNvSpPr>
          <p:nvPr>
            <p:ph type="title"/>
          </p:nvPr>
        </p:nvSpPr>
        <p:spPr>
          <a:xfrm>
            <a:off x="0" y="0"/>
            <a:ext cx="9144000" cy="1600200"/>
          </a:xfrm>
        </p:spPr>
        <p:txBody>
          <a:bodyPr/>
          <a:lstStyle/>
          <a:p>
            <a:r>
              <a:rPr lang="en-US" sz="4400" dirty="0" smtClean="0"/>
              <a:t>Relationship of Partnership and Partners with Third Parties</a:t>
            </a:r>
            <a:endParaRPr lang="en-US" sz="4400" dirty="0"/>
          </a:p>
        </p:txBody>
      </p:sp>
      <p:sp>
        <p:nvSpPr>
          <p:cNvPr id="134147" name="Rectangle 3"/>
          <p:cNvSpPr>
            <a:spLocks noGrp="1" noChangeArrowheads="1"/>
          </p:cNvSpPr>
          <p:nvPr>
            <p:ph type="body" idx="1"/>
          </p:nvPr>
        </p:nvSpPr>
        <p:spPr>
          <a:xfrm>
            <a:off x="228600" y="1600200"/>
            <a:ext cx="8763000" cy="4724400"/>
          </a:xfrm>
          <a:ln/>
        </p:spPr>
        <p:txBody>
          <a:bodyPr/>
          <a:lstStyle/>
          <a:p>
            <a:r>
              <a:rPr lang="en-US" dirty="0" smtClean="0">
                <a:solidFill>
                  <a:srgbClr val="FFFF66"/>
                </a:solidFill>
                <a:cs typeface="Times New Roman" pitchFamily="18" charset="0"/>
              </a:rPr>
              <a:t>Contracts of Partnership (cont’d)</a:t>
            </a:r>
            <a:r>
              <a:rPr lang="en-US" dirty="0" smtClean="0">
                <a:cs typeface="Times New Roman" pitchFamily="18" charset="0"/>
              </a:rPr>
              <a:t> – </a:t>
            </a:r>
          </a:p>
          <a:p>
            <a:pPr lvl="1"/>
            <a:r>
              <a:rPr lang="en-US" b="1" dirty="0" smtClean="0">
                <a:cs typeface="Times New Roman" pitchFamily="18" charset="0"/>
              </a:rPr>
              <a:t>Authority to Bind Partnership (cont’d) </a:t>
            </a:r>
            <a:r>
              <a:rPr lang="en-US" i="0" dirty="0" smtClean="0">
                <a:cs typeface="Times New Roman" pitchFamily="18" charset="0"/>
              </a:rPr>
              <a:t>–</a:t>
            </a:r>
          </a:p>
          <a:p>
            <a:pPr lvl="2"/>
            <a:r>
              <a:rPr lang="en-US" b="1" dirty="0" smtClean="0">
                <a:cs typeface="Times New Roman" pitchFamily="18" charset="0"/>
              </a:rPr>
              <a:t>Actual Implied Authority </a:t>
            </a:r>
            <a:r>
              <a:rPr lang="en-US" dirty="0" smtClean="0">
                <a:cs typeface="Times New Roman" pitchFamily="18" charset="0"/>
              </a:rPr>
              <a:t>– </a:t>
            </a:r>
            <a:r>
              <a:rPr lang="en-US" sz="2200" dirty="0" smtClean="0">
                <a:cs typeface="Times New Roman" pitchFamily="18" charset="0"/>
              </a:rPr>
              <a:t>authority that is reasonably deduced from the nature of the partnership, the terms of the partnership agreement, or the relations of the partners.</a:t>
            </a:r>
          </a:p>
          <a:p>
            <a:pPr lvl="2"/>
            <a:r>
              <a:rPr lang="en-US" b="1" dirty="0" smtClean="0">
                <a:cs typeface="Times New Roman" pitchFamily="18" charset="0"/>
              </a:rPr>
              <a:t>Apparent Authority </a:t>
            </a:r>
            <a:r>
              <a:rPr lang="en-US" dirty="0" smtClean="0">
                <a:cs typeface="Times New Roman" pitchFamily="18" charset="0"/>
              </a:rPr>
              <a:t>– </a:t>
            </a:r>
            <a:r>
              <a:rPr lang="en-US" sz="2200" dirty="0" smtClean="0">
                <a:cs typeface="Times New Roman" pitchFamily="18" charset="0"/>
              </a:rPr>
              <a:t>an act of a partner for apparently carrying on in the ordinary course the partnership business or business of the kind carried on by the partnership binds the partnership, so long as that third person has no knowledge or notice of the lack of actual authority.</a:t>
            </a:r>
          </a:p>
          <a:p>
            <a:pPr lvl="2"/>
            <a:r>
              <a:rPr lang="en-US" sz="2200" dirty="0" smtClean="0">
                <a:cs typeface="Times New Roman" pitchFamily="18" charset="0"/>
              </a:rPr>
              <a:t>RNR, p 658, problem 1, Taking Sides</a:t>
            </a:r>
            <a:endParaRPr lang="en-US" sz="2200" dirty="0">
              <a:cs typeface="Times New Roman" pitchFamily="18" charset="0"/>
            </a:endParaRPr>
          </a:p>
        </p:txBody>
      </p:sp>
      <p:sp>
        <p:nvSpPr>
          <p:cNvPr id="16" name="Slide Number Placeholder 19"/>
          <p:cNvSpPr>
            <a:spLocks noGrp="1"/>
          </p:cNvSpPr>
          <p:nvPr>
            <p:ph type="sldNum" sz="quarter" idx="11"/>
          </p:nvPr>
        </p:nvSpPr>
        <p:spPr>
          <a:xfrm>
            <a:off x="7010400" y="6477000"/>
            <a:ext cx="1905000" cy="381000"/>
          </a:xfrm>
        </p:spPr>
        <p:txBody>
          <a:bodyPr/>
          <a:lstStyle/>
          <a:p>
            <a:fld id="{6D47FF60-AD69-47AB-9186-417355F0386C}" type="slidenum">
              <a:rPr lang="en-US" smtClean="0"/>
              <a:pPr/>
              <a:t>7</a:t>
            </a:fld>
            <a:endParaRPr lang="en-US"/>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2"/>
          <p:cNvSpPr>
            <a:spLocks noGrp="1" noChangeArrowheads="1"/>
          </p:cNvSpPr>
          <p:nvPr>
            <p:ph type="title"/>
          </p:nvPr>
        </p:nvSpPr>
        <p:spPr>
          <a:xfrm>
            <a:off x="0" y="0"/>
            <a:ext cx="9144000" cy="1600200"/>
          </a:xfrm>
        </p:spPr>
        <p:txBody>
          <a:bodyPr/>
          <a:lstStyle/>
          <a:p>
            <a:r>
              <a:rPr lang="en-US" sz="4400" dirty="0" smtClean="0"/>
              <a:t>Relationship of Partnership and Partners with Third Parties</a:t>
            </a:r>
            <a:endParaRPr lang="en-US" sz="4400" dirty="0"/>
          </a:p>
        </p:txBody>
      </p:sp>
      <p:sp>
        <p:nvSpPr>
          <p:cNvPr id="134147" name="Rectangle 3"/>
          <p:cNvSpPr>
            <a:spLocks noGrp="1" noChangeArrowheads="1"/>
          </p:cNvSpPr>
          <p:nvPr>
            <p:ph type="body" idx="1"/>
          </p:nvPr>
        </p:nvSpPr>
        <p:spPr>
          <a:ln/>
        </p:spPr>
        <p:txBody>
          <a:bodyPr/>
          <a:lstStyle/>
          <a:p>
            <a:r>
              <a:rPr lang="en-US" dirty="0" smtClean="0">
                <a:solidFill>
                  <a:srgbClr val="FFFF66"/>
                </a:solidFill>
                <a:cs typeface="Times New Roman" pitchFamily="18" charset="0"/>
              </a:rPr>
              <a:t>Contracts of Partnership (cont’d)</a:t>
            </a:r>
            <a:r>
              <a:rPr lang="en-US" dirty="0" smtClean="0">
                <a:cs typeface="Times New Roman" pitchFamily="18" charset="0"/>
              </a:rPr>
              <a:t> – </a:t>
            </a:r>
          </a:p>
          <a:p>
            <a:pPr lvl="1"/>
            <a:r>
              <a:rPr lang="en-US" b="1" dirty="0" smtClean="0">
                <a:cs typeface="Times New Roman" pitchFamily="18" charset="0"/>
              </a:rPr>
              <a:t>Partnership by </a:t>
            </a:r>
            <a:r>
              <a:rPr lang="en-US" b="1" dirty="0" err="1" smtClean="0">
                <a:cs typeface="Times New Roman" pitchFamily="18" charset="0"/>
              </a:rPr>
              <a:t>Estoppel</a:t>
            </a:r>
            <a:r>
              <a:rPr lang="en-US" b="1" dirty="0" smtClean="0">
                <a:cs typeface="Times New Roman" pitchFamily="18" charset="0"/>
              </a:rPr>
              <a:t> </a:t>
            </a:r>
            <a:r>
              <a:rPr lang="en-US" i="0" dirty="0" smtClean="0">
                <a:cs typeface="Times New Roman" pitchFamily="18" charset="0"/>
              </a:rPr>
              <a:t>– imposes partnership duties and liabilities on a </a:t>
            </a:r>
            <a:r>
              <a:rPr lang="en-US" i="0" dirty="0" err="1" smtClean="0">
                <a:cs typeface="Times New Roman" pitchFamily="18" charset="0"/>
              </a:rPr>
              <a:t>nonpartner</a:t>
            </a:r>
            <a:r>
              <a:rPr lang="en-US" i="0" dirty="0" smtClean="0">
                <a:cs typeface="Times New Roman" pitchFamily="18" charset="0"/>
              </a:rPr>
              <a:t> who has either represented himself or consented to be represented as a partner.</a:t>
            </a:r>
            <a:endParaRPr lang="en-US" dirty="0">
              <a:cs typeface="Times New Roman" pitchFamily="18" charset="0"/>
            </a:endParaRPr>
          </a:p>
        </p:txBody>
      </p:sp>
      <p:sp>
        <p:nvSpPr>
          <p:cNvPr id="16" name="Slide Number Placeholder 19"/>
          <p:cNvSpPr>
            <a:spLocks noGrp="1"/>
          </p:cNvSpPr>
          <p:nvPr>
            <p:ph type="sldNum" sz="quarter" idx="11"/>
          </p:nvPr>
        </p:nvSpPr>
        <p:spPr>
          <a:xfrm>
            <a:off x="7010400" y="6477000"/>
            <a:ext cx="1905000" cy="381000"/>
          </a:xfrm>
        </p:spPr>
        <p:txBody>
          <a:bodyPr/>
          <a:lstStyle/>
          <a:p>
            <a:fld id="{6D47FF60-AD69-47AB-9186-417355F0386C}" type="slidenum">
              <a:rPr lang="en-US" smtClean="0"/>
              <a:pPr/>
              <a:t>8</a:t>
            </a:fld>
            <a:endParaRPr lang="en-US"/>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2"/>
          <p:cNvSpPr>
            <a:spLocks noGrp="1" noChangeArrowheads="1"/>
          </p:cNvSpPr>
          <p:nvPr>
            <p:ph type="title"/>
          </p:nvPr>
        </p:nvSpPr>
        <p:spPr>
          <a:xfrm>
            <a:off x="0" y="0"/>
            <a:ext cx="9144000" cy="1600200"/>
          </a:xfrm>
        </p:spPr>
        <p:txBody>
          <a:bodyPr/>
          <a:lstStyle/>
          <a:p>
            <a:r>
              <a:rPr lang="en-US" sz="4400" dirty="0" smtClean="0"/>
              <a:t>Relationship of Partnership and Partners with Third Parties</a:t>
            </a:r>
            <a:endParaRPr lang="en-US" sz="4400" dirty="0"/>
          </a:p>
        </p:txBody>
      </p:sp>
      <p:sp>
        <p:nvSpPr>
          <p:cNvPr id="134147" name="Rectangle 3"/>
          <p:cNvSpPr>
            <a:spLocks noGrp="1" noChangeArrowheads="1"/>
          </p:cNvSpPr>
          <p:nvPr>
            <p:ph type="body" idx="1"/>
          </p:nvPr>
        </p:nvSpPr>
        <p:spPr>
          <a:ln/>
        </p:spPr>
        <p:txBody>
          <a:bodyPr/>
          <a:lstStyle/>
          <a:p>
            <a:r>
              <a:rPr lang="en-US" dirty="0" smtClean="0">
                <a:solidFill>
                  <a:srgbClr val="FFFF66"/>
                </a:solidFill>
                <a:cs typeface="Times New Roman" pitchFamily="18" charset="0"/>
              </a:rPr>
              <a:t>Torts and Crimes of Partnership</a:t>
            </a:r>
            <a:r>
              <a:rPr lang="en-US" dirty="0" smtClean="0">
                <a:cs typeface="Times New Roman" pitchFamily="18" charset="0"/>
              </a:rPr>
              <a:t> – </a:t>
            </a:r>
          </a:p>
          <a:p>
            <a:pPr lvl="1"/>
            <a:r>
              <a:rPr lang="en-US" b="1" dirty="0" smtClean="0">
                <a:cs typeface="Times New Roman" pitchFamily="18" charset="0"/>
              </a:rPr>
              <a:t>Torts </a:t>
            </a:r>
            <a:r>
              <a:rPr lang="en-US" i="0" dirty="0" smtClean="0">
                <a:cs typeface="Times New Roman" pitchFamily="18" charset="0"/>
              </a:rPr>
              <a:t>– the partnership is liable for loss or injury caused by any wrongful act or omission or other actionable conduct of any partner while acting within the ordinary course of the business or with the authority of her copartners; the partners are jointly and severally liable.</a:t>
            </a:r>
            <a:endParaRPr lang="en-US" dirty="0">
              <a:cs typeface="Times New Roman" pitchFamily="18" charset="0"/>
            </a:endParaRPr>
          </a:p>
        </p:txBody>
      </p:sp>
      <p:sp>
        <p:nvSpPr>
          <p:cNvPr id="16" name="Slide Number Placeholder 19"/>
          <p:cNvSpPr>
            <a:spLocks noGrp="1"/>
          </p:cNvSpPr>
          <p:nvPr>
            <p:ph type="sldNum" sz="quarter" idx="11"/>
          </p:nvPr>
        </p:nvSpPr>
        <p:spPr>
          <a:xfrm>
            <a:off x="7010400" y="6477000"/>
            <a:ext cx="1905000" cy="381000"/>
          </a:xfrm>
        </p:spPr>
        <p:txBody>
          <a:bodyPr/>
          <a:lstStyle/>
          <a:p>
            <a:fld id="{6D47FF60-AD69-47AB-9186-417355F0386C}" type="slidenum">
              <a:rPr lang="en-US" smtClean="0"/>
              <a:pPr/>
              <a:t>9</a:t>
            </a:fld>
            <a:endParaRPr lang="en-US"/>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MannRoberts15e">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Impact"/>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MannRoberts15e</Template>
  <TotalTime>806</TotalTime>
  <Words>1494</Words>
  <Application>Microsoft Office PowerPoint</Application>
  <PresentationFormat>On-screen Show (4:3)</PresentationFormat>
  <Paragraphs>198</Paragraphs>
  <Slides>24</Slides>
  <Notes>24</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MannRoberts15e</vt:lpstr>
      <vt:lpstr>Chapter 31:  Operation and Dissolution of General Partnerships</vt:lpstr>
      <vt:lpstr>Topics Covered in this Chapter</vt:lpstr>
      <vt:lpstr>Topics Covered in this Chapter</vt:lpstr>
      <vt:lpstr>Relationship of Partnership and Partners with Third Parties</vt:lpstr>
      <vt:lpstr>Contract Liability</vt:lpstr>
      <vt:lpstr>Relationship of Partnership and Partners with Third Parties</vt:lpstr>
      <vt:lpstr>Relationship of Partnership and Partners with Third Parties</vt:lpstr>
      <vt:lpstr>Relationship of Partnership and Partners with Third Parties</vt:lpstr>
      <vt:lpstr>Relationship of Partnership and Partners with Third Parties</vt:lpstr>
      <vt:lpstr>Relationship of Partnership and Partners with Third Parties</vt:lpstr>
      <vt:lpstr>Relationship of Partnership and Partners with Third Parties</vt:lpstr>
      <vt:lpstr>Tort Liability</vt:lpstr>
      <vt:lpstr>Relationship of Partnership and Partners with Third Parties</vt:lpstr>
      <vt:lpstr>Relationship of Partnership and Partners with Third Parties</vt:lpstr>
      <vt:lpstr>Relationship of Partnership and Partners with Third Parties</vt:lpstr>
      <vt:lpstr>Dissociation and Dissolution of General Partnerships Under the RUPA</vt:lpstr>
      <vt:lpstr>Dissociation and Dissolution of General Partnerships Under the RUPA</vt:lpstr>
      <vt:lpstr>Dissociation and Dissolution of General Partnerships Under the RUPA</vt:lpstr>
      <vt:lpstr>Dissociation and Dissolution of General Partnerships Under the RUPA</vt:lpstr>
      <vt:lpstr>Dissociation and Dissolution of General Partnerships Under the RUPA</vt:lpstr>
      <vt:lpstr>Dissociation and Dissolution of General Partnerships Under the RUPA</vt:lpstr>
      <vt:lpstr>Dissociation and Dissolution of General Partnerships Under the RUPA</vt:lpstr>
      <vt:lpstr>Dissociation and Dissolution of General Partnerships Under the RUPA</vt:lpstr>
      <vt:lpstr>Dissociation and Dissolution of General Partnerships Under the RUPA</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Smith &amp; Roberson's Business Law 15e</dc:title>
  <dc:subject>Smith &amp; Roberson's Business Law 15e</dc:subject>
  <dc:creator>Joseph Zavaletta</dc:creator>
  <cp:lastModifiedBy>Hellen</cp:lastModifiedBy>
  <cp:revision>74</cp:revision>
  <dcterms:created xsi:type="dcterms:W3CDTF">2010-11-02T14:25:03Z</dcterms:created>
  <dcterms:modified xsi:type="dcterms:W3CDTF">2019-04-09T05:43:57Z</dcterms:modified>
</cp:coreProperties>
</file>