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1"/>
  </p:notesMasterIdLst>
  <p:sldIdLst>
    <p:sldId id="256" r:id="rId2"/>
    <p:sldId id="259" r:id="rId3"/>
    <p:sldId id="260" r:id="rId4"/>
    <p:sldId id="277" r:id="rId5"/>
    <p:sldId id="279" r:id="rId6"/>
    <p:sldId id="280" r:id="rId7"/>
    <p:sldId id="281" r:id="rId8"/>
    <p:sldId id="278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0" r:id="rId17"/>
    <p:sldId id="289" r:id="rId18"/>
    <p:sldId id="323" r:id="rId19"/>
    <p:sldId id="290" r:id="rId20"/>
    <p:sldId id="291" r:id="rId21"/>
    <p:sldId id="292" r:id="rId22"/>
    <p:sldId id="261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AE0A8"/>
    <a:srgbClr val="002B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7450" autoAdjust="0"/>
  </p:normalViewPr>
  <p:slideViewPr>
    <p:cSldViewPr>
      <p:cViewPr varScale="1">
        <p:scale>
          <a:sx n="86" d="100"/>
          <a:sy n="86" d="100"/>
        </p:scale>
        <p:origin x="-136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943875-6067-4FEA-AFB6-4E927A242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945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875-6067-4FEA-AFB6-4E927A2423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734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10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627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433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12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339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13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953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262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15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5374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436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17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055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875-6067-4FEA-AFB6-4E927A2423F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502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19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13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A8089-C0AF-40F6-A2A7-4A37309768CE}" type="slidenum">
              <a:rPr lang="en-US"/>
              <a:pPr/>
              <a:t>2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963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20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5651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21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8115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450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23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3922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1426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0900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26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687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7945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7019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29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749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3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4132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30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0555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497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6729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33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918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668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4655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36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3287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2328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4357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39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526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8639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40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7590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82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1920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43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8889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3552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48615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46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9443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89636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0567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D5A8-0D51-410C-8AD0-BB6E65E98369}" type="slidenum">
              <a:rPr lang="en-US"/>
              <a:pPr/>
              <a:t>49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152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5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95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776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7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038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8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7937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C627-8857-499D-B033-3271F3F80536}" type="slidenum">
              <a:rPr lang="en-US"/>
              <a:pPr/>
              <a:t>9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3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7" name="Footer Placeholder 4"/>
          <p:cNvSpPr txBox="1">
            <a:spLocks noGrp="1"/>
          </p:cNvSpPr>
          <p:nvPr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 userDrawn="1"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14400" y="6494046"/>
            <a:ext cx="769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 </a:t>
            </a:r>
            <a:r>
              <a:rPr lang="en-US" sz="800" dirty="0" smtClean="0">
                <a:solidFill>
                  <a:schemeClr val="bg1"/>
                </a:solidFill>
              </a:rPr>
              <a:t>2018 </a:t>
            </a:r>
            <a:r>
              <a:rPr lang="en-US" sz="800" dirty="0" err="1">
                <a:solidFill>
                  <a:schemeClr val="bg1"/>
                </a:solidFill>
              </a:rPr>
              <a:t>Cengage</a:t>
            </a:r>
            <a:r>
              <a:rPr lang="en-US" sz="800" dirty="0">
                <a:solidFill>
                  <a:schemeClr val="bg1"/>
                </a:solidFill>
              </a:rPr>
              <a:t> Learning. </a:t>
            </a:r>
            <a:r>
              <a:rPr lang="en-US" sz="800" dirty="0" smtClean="0">
                <a:solidFill>
                  <a:schemeClr val="bg1"/>
                </a:solidFill>
              </a:rPr>
              <a:t>May </a:t>
            </a:r>
            <a:r>
              <a:rPr lang="en-US" sz="800" dirty="0">
                <a:solidFill>
                  <a:schemeClr val="bg1"/>
                </a:solidFill>
              </a:rPr>
              <a:t>not be scanned, copied or duplicated, or posted to a publicly accessible website, in whole or in </a:t>
            </a:r>
            <a:r>
              <a:rPr lang="en-US" sz="800" dirty="0" smtClean="0">
                <a:solidFill>
                  <a:schemeClr val="bg1"/>
                </a:solidFill>
              </a:rPr>
              <a:t>part,</a:t>
            </a:r>
            <a:r>
              <a:rPr lang="en-US" sz="800" baseline="0" dirty="0" smtClean="0">
                <a:solidFill>
                  <a:schemeClr val="bg1"/>
                </a:solidFill>
              </a:rPr>
              <a:t> except for use as permitted in a license distributed with a certain product or service or otherwise on a password-protected website or school-approved learning management system for classroom use.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A06A78-E7F0-4243-9107-595137DB1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78795-07E9-4695-9AFF-D01EDE4D6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724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3200" i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BE094F-651B-4F61-A7C1-5DBA662360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ln w="57150" cmpd="dbl">
            <a:solidFill>
              <a:schemeClr val="bg1"/>
            </a:solidFill>
          </a:ln>
        </p:spPr>
        <p:txBody>
          <a:bodyPr/>
          <a:lstStyle>
            <a:lvl1pPr>
              <a:defRPr sz="4800" b="1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376B03-4943-4F9B-81D1-17C797347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476C2F-8CEA-4624-8EC1-E7A7AE893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45B460-0382-475A-BD5F-EFC7D75B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6D47FF60-AD69-47AB-9186-417355F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BCBB73-ECE4-4B4E-9016-C61FDBE6F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2D1633-6D0F-4246-B502-756322180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70288B-A4CF-43FC-819F-CECF9FD24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624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DEEEEE8-D975-45AB-8DFC-E89437C11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2" name="Footer Placeholder 4"/>
          <p:cNvSpPr txBox="1">
            <a:spLocks noGrp="1"/>
          </p:cNvSpPr>
          <p:nvPr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6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 bwMode="auto">
          <a:xfrm>
            <a:off x="0" y="6492875"/>
            <a:ext cx="624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60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914400" y="6494046"/>
            <a:ext cx="769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 </a:t>
            </a:r>
            <a:r>
              <a:rPr lang="en-US" sz="800" dirty="0" smtClean="0">
                <a:solidFill>
                  <a:schemeClr val="bg1"/>
                </a:solidFill>
              </a:rPr>
              <a:t>2018 </a:t>
            </a:r>
            <a:r>
              <a:rPr lang="en-US" sz="800" dirty="0" err="1">
                <a:solidFill>
                  <a:schemeClr val="bg1"/>
                </a:solidFill>
              </a:rPr>
              <a:t>Cengage</a:t>
            </a:r>
            <a:r>
              <a:rPr lang="en-US" sz="800" dirty="0">
                <a:solidFill>
                  <a:schemeClr val="bg1"/>
                </a:solidFill>
              </a:rPr>
              <a:t> Learning. </a:t>
            </a:r>
            <a:r>
              <a:rPr lang="en-US" sz="800" dirty="0" smtClean="0">
                <a:solidFill>
                  <a:schemeClr val="bg1"/>
                </a:solidFill>
              </a:rPr>
              <a:t>May </a:t>
            </a:r>
            <a:r>
              <a:rPr lang="en-US" sz="800" dirty="0">
                <a:solidFill>
                  <a:schemeClr val="bg1"/>
                </a:solidFill>
              </a:rPr>
              <a:t>not be scanned, copied or duplicated, or posted to a publicly accessible website, in whole or in </a:t>
            </a:r>
            <a:r>
              <a:rPr lang="en-US" sz="800" dirty="0" smtClean="0">
                <a:solidFill>
                  <a:schemeClr val="bg1"/>
                </a:solidFill>
              </a:rPr>
              <a:t>part,</a:t>
            </a:r>
            <a:r>
              <a:rPr lang="en-US" sz="800" baseline="0" dirty="0" smtClean="0">
                <a:solidFill>
                  <a:schemeClr val="bg1"/>
                </a:solidFill>
              </a:rPr>
              <a:t> except for use as permitted in a license distributed with a certain product or service or otherwise on a password-protected website or school-approved learning management system for classroom use.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Impact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800600"/>
            <a:ext cx="8305800" cy="1631950"/>
          </a:xfrm>
          <a:noFill/>
          <a:ln w="38100" cmpd="dbl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600" dirty="0" smtClean="0">
                <a:effectLst>
                  <a:outerShdw blurRad="63500" dist="88900" dir="2700000" algn="tl">
                    <a:srgbClr val="000000">
                      <a:alpha val="65000"/>
                    </a:srgbClr>
                  </a:outerShdw>
                </a:effectLst>
              </a:rPr>
              <a:t>Chapter 32:  Limited Partnerships and Limited Liability Companies</a:t>
            </a:r>
            <a:endParaRPr lang="en-US" sz="4600" dirty="0">
              <a:effectLst>
                <a:outerShdw blurRad="63500" dist="88900" dir="2700000" algn="tl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59983" y="619292"/>
            <a:ext cx="5831417" cy="3800308"/>
            <a:chOff x="1559983" y="381000"/>
            <a:chExt cx="5831417" cy="3800308"/>
          </a:xfrm>
        </p:grpSpPr>
        <p:pic>
          <p:nvPicPr>
            <p:cNvPr id="9" name="Picture 8" descr="9781337094757_lg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7030" b="36370"/>
            <a:stretch/>
          </p:blipFill>
          <p:spPr>
            <a:xfrm>
              <a:off x="1559983" y="381000"/>
              <a:ext cx="5831417" cy="3195817"/>
            </a:xfrm>
            <a:prstGeom prst="rect">
              <a:avLst/>
            </a:prstGeom>
          </p:spPr>
        </p:pic>
        <p:pic>
          <p:nvPicPr>
            <p:cNvPr id="10" name="Picture 9" descr="9781337094757_lg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0141"/>
            <a:stretch/>
          </p:blipFill>
          <p:spPr>
            <a:xfrm>
              <a:off x="1559983" y="2819400"/>
              <a:ext cx="5831417" cy="13619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Voting Rights </a:t>
            </a:r>
            <a:r>
              <a:rPr lang="en-US" i="0" dirty="0" smtClean="0">
                <a:cs typeface="Times New Roman" pitchFamily="18" charset="0"/>
              </a:rPr>
              <a:t>– the partnership agreement may grant to all or a specified group of general or limited partners the right to vote on any matter.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Choice of Associates </a:t>
            </a:r>
            <a:r>
              <a:rPr lang="en-US" i="0" dirty="0" smtClean="0">
                <a:cs typeface="Times New Roman" pitchFamily="18" charset="0"/>
              </a:rPr>
              <a:t>– no person may be added as a general partner or a limited partner without the consent of all partners.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Withdrawal </a:t>
            </a:r>
            <a:r>
              <a:rPr lang="en-US" i="0" dirty="0" smtClean="0">
                <a:cs typeface="Times New Roman" pitchFamily="18" charset="0"/>
              </a:rPr>
              <a:t>– a general partner may withdraw from a limited partnership at any time by giving written notice to the other partners; a limited partner may withdraw as provided in the limited partnership certificate.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Assignment of Partnership Interest </a:t>
            </a:r>
            <a:r>
              <a:rPr lang="en-US" i="0" dirty="0" smtClean="0">
                <a:cs typeface="Times New Roman" pitchFamily="18" charset="0"/>
              </a:rPr>
              <a:t>– unless otherwise provided in the partnership agreement, a partner may assign his partnership interest; an assignee may become a substituted limited partner if all other partners consent.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Profit and Loss Sharing </a:t>
            </a:r>
            <a:r>
              <a:rPr lang="en-US" i="0" dirty="0" smtClean="0">
                <a:cs typeface="Times New Roman" pitchFamily="18" charset="0"/>
              </a:rPr>
              <a:t>– profits and losses are allocated among the partners as provided in the partnership agreement; if the partnership agreement has no such provision, then profits and losses are allocated on the basis of the contributions each partner actually made.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Distributions </a:t>
            </a:r>
            <a:r>
              <a:rPr lang="en-US" i="0" dirty="0" smtClean="0">
                <a:cs typeface="Times New Roman" pitchFamily="18" charset="0"/>
              </a:rPr>
              <a:t>– the partners share distributions of cash or other assets of a limited partnership as provided in the partnership agreement.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Loans </a:t>
            </a:r>
            <a:r>
              <a:rPr lang="en-US" i="0" dirty="0" smtClean="0">
                <a:cs typeface="Times New Roman" pitchFamily="18" charset="0"/>
              </a:rPr>
              <a:t>– both general and limited partners may be secured or unsecured creditors of the partnership.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Information </a:t>
            </a:r>
            <a:r>
              <a:rPr lang="en-US" i="0" dirty="0" smtClean="0">
                <a:cs typeface="Times New Roman" pitchFamily="18" charset="0"/>
              </a:rPr>
              <a:t>– each partner has the right to inspect and copy the partnership records.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Derivative Actions </a:t>
            </a:r>
            <a:r>
              <a:rPr lang="en-US" i="0" dirty="0" smtClean="0">
                <a:cs typeface="Times New Roman" pitchFamily="18" charset="0"/>
              </a:rPr>
              <a:t>– a limited partner may sue on behalf of a limited partnership if the general partners refuse to bring the action.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Duties</a:t>
            </a:r>
            <a:r>
              <a:rPr lang="en-US" dirty="0" smtClean="0">
                <a:cs typeface="Times New Roman" pitchFamily="18" charset="0"/>
              </a:rPr>
              <a:t> – general partners owe a duty of care and loyalty (fiduciary duty) to the general partners, and the limited partnership; limited partners do not. (Wyler, p 688)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Liabilities</a:t>
            </a:r>
            <a:r>
              <a:rPr lang="en-US" dirty="0" smtClean="0">
                <a:cs typeface="Times New Roman" pitchFamily="18" charset="0"/>
              </a:rPr>
              <a:t> – the general partners have unlimited liability; the limited partners have limited liability (liability for partnership obligations only to the extent of the capital that they contributed or agreed to contribute). Problem 1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Comparison of General and </a:t>
            </a:r>
            <a:br>
              <a:rPr lang="en-US" dirty="0" smtClean="0"/>
            </a:br>
            <a:r>
              <a:rPr lang="en-US" dirty="0" smtClean="0"/>
              <a:t>Limited Partners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986038"/>
          <a:ext cx="8686800" cy="410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810000"/>
                <a:gridCol w="2895600"/>
              </a:tblGrid>
              <a:tr h="4572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General Partner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Limited Partner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8708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all the rights</a:t>
                      </a:r>
                      <a:r>
                        <a:rPr lang="en-US" baseline="0" dirty="0" smtClean="0"/>
                        <a:t> and powers of a partner in a partnership without limited partners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no right to take</a:t>
                      </a:r>
                      <a:r>
                        <a:rPr lang="en-US" baseline="0" dirty="0" smtClean="0"/>
                        <a:t> part in management or control</a:t>
                      </a:r>
                      <a:endParaRPr lang="en-US" dirty="0"/>
                    </a:p>
                  </a:txBody>
                  <a:tcPr/>
                </a:tc>
              </a:tr>
              <a:tr h="8708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Liability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Limited, unless partner takes part in control or partner’s name is used</a:t>
                      </a:r>
                      <a:endParaRPr lang="en-US" dirty="0"/>
                    </a:p>
                  </a:txBody>
                  <a:tcPr/>
                </a:tc>
              </a:tr>
              <a:tr h="70152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Agency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an agent of the partnership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not an agent of the partnership</a:t>
                      </a:r>
                      <a:endParaRPr lang="en-US" dirty="0"/>
                    </a:p>
                  </a:txBody>
                  <a:tcPr/>
                </a:tc>
              </a:tr>
              <a:tr h="42091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Fiduciary Duty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70152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Duty of Care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sz="2800" b="1" dirty="0" smtClean="0">
                <a:cs typeface="Times New Roman" pitchFamily="18" charset="0"/>
              </a:rPr>
              <a:t>Causes </a:t>
            </a:r>
            <a:r>
              <a:rPr lang="en-US" sz="2800" i="0" dirty="0" smtClean="0">
                <a:cs typeface="Times New Roman" pitchFamily="18" charset="0"/>
              </a:rPr>
              <a:t>– limited partners have neither the right nor the power to dissolve partnership, except by decree of the court; the following events trigger a dissolution:</a:t>
            </a:r>
          </a:p>
          <a:p>
            <a:pPr marL="1312862" lvl="2" indent="-457200">
              <a:spcBef>
                <a:spcPts val="0"/>
              </a:spcBef>
              <a:buAutoNum type="arabicPeriod"/>
              <a:tabLst>
                <a:tab pos="1308100" algn="l"/>
              </a:tabLst>
            </a:pPr>
            <a:r>
              <a:rPr lang="en-US" dirty="0" smtClean="0">
                <a:cs typeface="Times New Roman" pitchFamily="18" charset="0"/>
              </a:rPr>
              <a:t>expiration of the time period;</a:t>
            </a:r>
          </a:p>
          <a:p>
            <a:pPr marL="1312862" lvl="2" indent="-457200">
              <a:spcBef>
                <a:spcPts val="0"/>
              </a:spcBef>
              <a:buAutoNum type="arabicPeriod"/>
              <a:tabLst>
                <a:tab pos="1308100" algn="l"/>
              </a:tabLst>
            </a:pPr>
            <a:r>
              <a:rPr lang="en-US" dirty="0" smtClean="0">
                <a:cs typeface="Times New Roman" pitchFamily="18" charset="0"/>
              </a:rPr>
              <a:t>happening of events in the agreement;</a:t>
            </a:r>
          </a:p>
          <a:p>
            <a:pPr marL="1312862" lvl="2" indent="-457200">
              <a:spcBef>
                <a:spcPts val="0"/>
              </a:spcBef>
              <a:buAutoNum type="arabicPeriod"/>
              <a:tabLst>
                <a:tab pos="1308100" algn="l"/>
              </a:tabLst>
            </a:pPr>
            <a:r>
              <a:rPr lang="en-US" dirty="0" smtClean="0">
                <a:cs typeface="Times New Roman" pitchFamily="18" charset="0"/>
              </a:rPr>
              <a:t>unanimous written consent of all partners;</a:t>
            </a:r>
          </a:p>
          <a:p>
            <a:pPr marL="1311275" lvl="2" indent="-455613">
              <a:spcBef>
                <a:spcPts val="0"/>
              </a:spcBef>
              <a:buNone/>
              <a:tabLst>
                <a:tab pos="1308100" algn="l"/>
              </a:tabLst>
            </a:pPr>
            <a:r>
              <a:rPr lang="en-US" dirty="0" smtClean="0">
                <a:cs typeface="Times New Roman" pitchFamily="18" charset="0"/>
              </a:rPr>
              <a:t>4. 	withdrawal of a general partner, unless all partners agree to continue the business; or </a:t>
            </a:r>
          </a:p>
          <a:p>
            <a:pPr marL="1311275" lvl="2" indent="-455613">
              <a:spcBef>
                <a:spcPts val="0"/>
              </a:spcBef>
              <a:buNone/>
              <a:tabLst>
                <a:tab pos="1308100" algn="l"/>
              </a:tabLst>
            </a:pPr>
            <a:r>
              <a:rPr lang="en-US" dirty="0" smtClean="0">
                <a:cs typeface="Times New Roman" pitchFamily="18" charset="0"/>
              </a:rPr>
              <a:t>5.  a decree of judicial dissolution.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400" dirty="0"/>
              <a:t>Topics Covered in this Chapter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497013" indent="-1211263">
              <a:spcBef>
                <a:spcPct val="30000"/>
              </a:spcBef>
              <a:buFont typeface="Wingdings" pitchFamily="2" charset="2"/>
              <a:buNone/>
            </a:pPr>
            <a:r>
              <a:rPr lang="en-US" b="1" dirty="0" smtClean="0">
                <a:cs typeface="Times New Roman" pitchFamily="18" charset="0"/>
              </a:rPr>
              <a:t>32-1</a:t>
            </a:r>
            <a:r>
              <a:rPr lang="en-US" b="1" dirty="0">
                <a:cs typeface="Times New Roman" pitchFamily="18" charset="0"/>
              </a:rPr>
              <a:t>	</a:t>
            </a:r>
            <a:r>
              <a:rPr lang="en-US" b="1" dirty="0" smtClean="0">
                <a:cs typeface="Times New Roman" pitchFamily="18" charset="0"/>
              </a:rPr>
              <a:t>Limited Partnership</a:t>
            </a:r>
            <a:endParaRPr lang="en-US" b="1" dirty="0">
              <a:cs typeface="Times New Roman" pitchFamily="18" charset="0"/>
            </a:endParaRPr>
          </a:p>
          <a:p>
            <a:pPr marL="1497013" indent="-1211263">
              <a:spcBef>
                <a:spcPct val="30000"/>
              </a:spcBef>
              <a:buFont typeface="Wingdings" pitchFamily="2" charset="2"/>
              <a:buNone/>
            </a:pPr>
            <a:r>
              <a:rPr lang="en-US" b="1" dirty="0">
                <a:cs typeface="Times New Roman" pitchFamily="18" charset="0"/>
              </a:rPr>
              <a:t>32</a:t>
            </a:r>
            <a:r>
              <a:rPr lang="en-US" b="1" dirty="0" smtClean="0">
                <a:cs typeface="Times New Roman" pitchFamily="18" charset="0"/>
              </a:rPr>
              <a:t>-2</a:t>
            </a:r>
            <a:r>
              <a:rPr lang="en-US" b="1" dirty="0">
                <a:cs typeface="Times New Roman" pitchFamily="18" charset="0"/>
              </a:rPr>
              <a:t>	Limited </a:t>
            </a:r>
            <a:r>
              <a:rPr lang="en-US" b="1" dirty="0" smtClean="0">
                <a:cs typeface="Times New Roman" pitchFamily="18" charset="0"/>
              </a:rPr>
              <a:t>Liability Companies</a:t>
            </a:r>
            <a:endParaRPr lang="en-US" b="1" dirty="0">
              <a:cs typeface="Times New Roman" pitchFamily="18" charset="0"/>
            </a:endParaRPr>
          </a:p>
          <a:p>
            <a:pPr marL="1497013" indent="-1211263">
              <a:spcBef>
                <a:spcPct val="30000"/>
              </a:spcBef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32</a:t>
            </a:r>
            <a:r>
              <a:rPr lang="en-US" b="1" smtClean="0">
                <a:cs typeface="Times New Roman" pitchFamily="18" charset="0"/>
              </a:rPr>
              <a:t>-3</a:t>
            </a:r>
            <a:r>
              <a:rPr lang="en-US" b="1" dirty="0">
                <a:cs typeface="Times New Roman" pitchFamily="18" charset="0"/>
              </a:rPr>
              <a:t>	Other </a:t>
            </a:r>
            <a:r>
              <a:rPr lang="en-US" b="1" dirty="0" smtClean="0">
                <a:cs typeface="Times New Roman" pitchFamily="18" charset="0"/>
              </a:rPr>
              <a:t>Types of Unincorporated Business Associations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Winding Up </a:t>
            </a:r>
            <a:r>
              <a:rPr lang="en-US" i="0" dirty="0" smtClean="0">
                <a:cs typeface="Times New Roman" pitchFamily="18" charset="0"/>
              </a:rPr>
              <a:t>– unless otherwise provided in the partnership agreement, the general partners who have not wrongfully dissolved the partnership may wind up its affairs.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Distribution of Assets </a:t>
            </a:r>
            <a:r>
              <a:rPr lang="en-US" sz="2400" i="0" dirty="0" smtClean="0">
                <a:cs typeface="Times New Roman" pitchFamily="18" charset="0"/>
              </a:rPr>
              <a:t>– the priorities for distribution are as follows: </a:t>
            </a:r>
          </a:p>
          <a:p>
            <a:pPr lvl="2"/>
            <a:r>
              <a:rPr lang="en-US" sz="2200" i="0" dirty="0" smtClean="0">
                <a:cs typeface="Times New Roman" pitchFamily="18" charset="0"/>
              </a:rPr>
              <a:t>(1) creditors, including partners who are creditors; </a:t>
            </a:r>
          </a:p>
          <a:p>
            <a:pPr lvl="2"/>
            <a:r>
              <a:rPr lang="en-US" sz="2200" i="0" dirty="0" smtClean="0">
                <a:cs typeface="Times New Roman" pitchFamily="18" charset="0"/>
              </a:rPr>
              <a:t>(2) partners and ex-partners in satisfaction of liabilities for unpaid distributions; </a:t>
            </a:r>
          </a:p>
          <a:p>
            <a:pPr lvl="2"/>
            <a:r>
              <a:rPr lang="en-US" sz="2200" i="0" dirty="0" smtClean="0">
                <a:cs typeface="Times New Roman" pitchFamily="18" charset="0"/>
              </a:rPr>
              <a:t>(3) partners for the return of contributions, except as otherwise agreed; and </a:t>
            </a:r>
          </a:p>
          <a:p>
            <a:pPr lvl="2"/>
            <a:r>
              <a:rPr lang="en-US" sz="2200" i="0" dirty="0" smtClean="0">
                <a:cs typeface="Times New Roman" pitchFamily="18" charset="0"/>
              </a:rPr>
              <a:t>(4) partners for their partnership interests in the proportions in which thy share in distributions, except as otherwise agreed.</a:t>
            </a:r>
            <a:endParaRPr lang="en-US" sz="2200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Definition</a:t>
            </a:r>
            <a:r>
              <a:rPr lang="en-US" dirty="0" smtClean="0">
                <a:cs typeface="Times New Roman" pitchFamily="18" charset="0"/>
              </a:rPr>
              <a:t> – a limited liability company is a </a:t>
            </a:r>
            <a:r>
              <a:rPr lang="en-US" dirty="0" err="1" smtClean="0">
                <a:cs typeface="Times New Roman" pitchFamily="18" charset="0"/>
              </a:rPr>
              <a:t>noncorporate</a:t>
            </a:r>
            <a:r>
              <a:rPr lang="en-US" dirty="0" smtClean="0">
                <a:cs typeface="Times New Roman" pitchFamily="18" charset="0"/>
              </a:rPr>
              <a:t> business organization that provides limited liability to all of its owners (members) and permits all of its members to participate in management of the business.</a:t>
            </a:r>
            <a:endParaRPr lang="en-US" sz="2800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</a:t>
            </a:r>
            <a:r>
              <a:rPr lang="en-US" dirty="0" smtClean="0">
                <a:cs typeface="Times New Roman" pitchFamily="18" charset="0"/>
              </a:rPr>
              <a:t> – the formation of an LLC requires substantial compliance with a State’s LLC statute.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Members – may include individuals, corporations, partnerships, LLCs, trusts, estates and associations.</a:t>
            </a:r>
          </a:p>
          <a:p>
            <a:pPr marL="457200" lvl="1" indent="0">
              <a:buNone/>
            </a:pPr>
            <a:endParaRPr lang="en-US" sz="36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(cont’d)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sz="3600" b="1" dirty="0"/>
              <a:t>Filing </a:t>
            </a:r>
            <a:r>
              <a:rPr lang="en-US" sz="3600" dirty="0" smtClean="0"/>
              <a:t>–LLC </a:t>
            </a:r>
            <a:r>
              <a:rPr lang="en-US" sz="3600" dirty="0"/>
              <a:t>statutes generally require </a:t>
            </a:r>
            <a:r>
              <a:rPr lang="en-US" sz="3600" dirty="0" smtClean="0"/>
              <a:t>central </a:t>
            </a:r>
            <a:r>
              <a:rPr lang="en-US" sz="3600" dirty="0"/>
              <a:t>filing of articles of organization in a </a:t>
            </a:r>
            <a:r>
              <a:rPr lang="en-US" sz="3600" dirty="0" smtClean="0"/>
              <a:t>State </a:t>
            </a:r>
            <a:r>
              <a:rPr lang="en-US" sz="3600" dirty="0"/>
              <a:t>office</a:t>
            </a:r>
            <a:r>
              <a:rPr lang="en-US" sz="3600" dirty="0" smtClean="0"/>
              <a:t>.</a:t>
            </a:r>
          </a:p>
          <a:p>
            <a:pPr lvl="1"/>
            <a:r>
              <a:rPr lang="en-US" sz="3600" b="1" dirty="0" smtClean="0"/>
              <a:t>Name </a:t>
            </a:r>
            <a:r>
              <a:rPr lang="en-US" sz="3600" i="0" dirty="0" smtClean="0"/>
              <a:t>– LLC statutes generally require the name to include the words </a:t>
            </a:r>
            <a:r>
              <a:rPr lang="en-US" sz="3600" dirty="0" smtClean="0"/>
              <a:t>limited liability company </a:t>
            </a:r>
            <a:r>
              <a:rPr lang="en-US" sz="3600" i="0" dirty="0" smtClean="0"/>
              <a:t>or the abbreviation </a:t>
            </a:r>
            <a:r>
              <a:rPr lang="en-US" sz="3600" dirty="0" smtClean="0"/>
              <a:t>LLC.</a:t>
            </a:r>
            <a:endParaRPr lang="en-US" sz="36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(cont’d)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sz="3600" b="1" dirty="0" smtClean="0"/>
              <a:t>Contribution </a:t>
            </a:r>
            <a:r>
              <a:rPr lang="en-US" sz="3600" i="0" dirty="0" smtClean="0"/>
              <a:t>– the contribution of a member to an LLC may be cash, property, services rendered, a promissory note, or other obligation to contribute cash, property, or to perform services.</a:t>
            </a:r>
            <a:endParaRPr lang="en-US" sz="36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(cont’d)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sz="3600" b="1" dirty="0" smtClean="0"/>
              <a:t>Operating Agreement </a:t>
            </a:r>
            <a:r>
              <a:rPr lang="en-US" sz="3600" i="0" dirty="0" smtClean="0"/>
              <a:t>– the basic contract governing the affairs of an LLC and stating the various rights and duties of the members.</a:t>
            </a:r>
            <a:endParaRPr lang="en-US" sz="36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(cont’d)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sz="3600" b="1" dirty="0" smtClean="0"/>
              <a:t>Foreign Limited Liability Companies </a:t>
            </a:r>
            <a:r>
              <a:rPr lang="en-US" sz="3600" i="0" dirty="0" smtClean="0"/>
              <a:t>– an LLC is considered “foreign” by any State other than that in which it was formed.</a:t>
            </a:r>
            <a:endParaRPr lang="en-US" sz="36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–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cs typeface="Times New Roman" pitchFamily="18" charset="0"/>
              </a:rPr>
              <a:t>A member’s interest in the LLC includes the financial interest (the right to distributions) and the management interest (which consists of all other rights granted to a member by the LLC operating agreement and the LLC statute).</a:t>
            </a:r>
            <a:endParaRPr lang="en-US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1732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cs typeface="Times New Roman" pitchFamily="18" charset="0"/>
              </a:rPr>
              <a:t>Profit and Loss Sharing </a:t>
            </a:r>
            <a:r>
              <a:rPr lang="en-US" i="0" dirty="0" smtClean="0">
                <a:cs typeface="Times New Roman" pitchFamily="18" charset="0"/>
              </a:rPr>
              <a:t>– the LLC’s operating agreement determines how the partners allocate the profits and losses; if the LLC’s operating agreement makes no such provision, the profits and losses are typically allocated on the basis of the value of the members’ contributions.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>
                <a:solidFill>
                  <a:srgbClr val="FFFF66"/>
                </a:solidFill>
                <a:cs typeface="Times New Roman" pitchFamily="18" charset="0"/>
              </a:rPr>
              <a:t>Definition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66"/>
                </a:solidFill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a Limited Partnership</a:t>
            </a:r>
            <a:r>
              <a:rPr lang="en-US" dirty="0" smtClean="0">
                <a:cs typeface="Times New Roman" pitchFamily="18" charset="0"/>
              </a:rPr>
              <a:t> – a partnership formed by two or more persons under the laws of a State and having one or more general partners and one or more limited partners.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cs typeface="Times New Roman" pitchFamily="18" charset="0"/>
              </a:rPr>
              <a:t>Distributions </a:t>
            </a:r>
            <a:r>
              <a:rPr lang="en-US" i="0" dirty="0" smtClean="0">
                <a:cs typeface="Times New Roman" pitchFamily="18" charset="0"/>
              </a:rPr>
              <a:t>– the members share distributions of cash and other assets of an LLC as provided in the operating agreement; if the LLC’s operating agreement does not allocate distributions, they are typically made on the basis of the contributions each member made.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cs typeface="Times New Roman" pitchFamily="18" charset="0"/>
              </a:rPr>
              <a:t>Withdrawal </a:t>
            </a:r>
            <a:r>
              <a:rPr lang="en-US" i="0" dirty="0" smtClean="0">
                <a:cs typeface="Times New Roman" pitchFamily="18" charset="0"/>
              </a:rPr>
              <a:t>– a member may withdraw and demand payment of her interest upon giving the notice specified in the statute or the LLC’s operating agreement.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  <a:ln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cs typeface="Times New Roman" pitchFamily="18" charset="0"/>
              </a:rPr>
              <a:t>Management </a:t>
            </a:r>
            <a:r>
              <a:rPr lang="en-US" i="0" dirty="0" smtClean="0">
                <a:cs typeface="Times New Roman" pitchFamily="18" charset="0"/>
              </a:rPr>
              <a:t>– in the absence of a contrary agreement, each member has equal rights in the management of the LLC, but LLCs may be managed by one or more managers who may be members. (Montana, p 689)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Voting </a:t>
            </a:r>
            <a:r>
              <a:rPr lang="en-US" i="0" dirty="0" smtClean="0">
                <a:cs typeface="Times New Roman" pitchFamily="18" charset="0"/>
              </a:rPr>
              <a:t>– LLC statutes usually specify the voting rights of members, subject to a contrary provision in an LLC’s operating agreement.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Information </a:t>
            </a:r>
            <a:r>
              <a:rPr lang="en-US" i="0" dirty="0" smtClean="0">
                <a:cs typeface="Times New Roman" pitchFamily="18" charset="0"/>
              </a:rPr>
              <a:t>– LLCs must keep basic organizational and financial records; each member has the right to inspect the LLC records.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Derivative Actions </a:t>
            </a:r>
            <a:r>
              <a:rPr lang="en-US" i="0" dirty="0" smtClean="0">
                <a:cs typeface="Times New Roman" pitchFamily="18" charset="0"/>
              </a:rPr>
              <a:t>– a member has the right to bring an action on behalf of an LLC to recover a judgment in its favor if the manager or members with authority to bring the action have refused to do so.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of Members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Assignment of LLC Interest </a:t>
            </a:r>
            <a:r>
              <a:rPr lang="en-US" i="0" dirty="0" smtClean="0">
                <a:cs typeface="Times New Roman" pitchFamily="18" charset="0"/>
              </a:rPr>
              <a:t>– </a:t>
            </a:r>
            <a:r>
              <a:rPr lang="en-US" sz="3000" i="0" dirty="0" smtClean="0">
                <a:cs typeface="Times New Roman" pitchFamily="18" charset="0"/>
              </a:rPr>
              <a:t>Unless otherwise provided in the operating agreement, a member may assign financial interest; an assignee of a financial interest may acquire the other rights by being admitted as a member of the company if all the remaining members consent or the operating agreement so provides.</a:t>
            </a:r>
            <a:endParaRPr lang="en-US" sz="30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Duties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Manager-Managed LLCs </a:t>
            </a:r>
            <a:r>
              <a:rPr lang="en-US" i="0" dirty="0" smtClean="0">
                <a:cs typeface="Times New Roman" pitchFamily="18" charset="0"/>
              </a:rPr>
              <a:t>– the managers of a manager-managed LLC have a duty of care and loyalty; usually, members of a manager-managed LLC have no duties to the LLC or its members by reason of being members.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Duties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Member-Managed LLCs </a:t>
            </a:r>
            <a:r>
              <a:rPr lang="en-US" i="0" dirty="0" smtClean="0">
                <a:cs typeface="Times New Roman" pitchFamily="18" charset="0"/>
              </a:rPr>
              <a:t>– members of member-managed LLCs have the same duties of care and loyalty that managers have in manager-managed LLCs.</a:t>
            </a:r>
            <a:endParaRPr lang="en-US" sz="2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5800" cy="44958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Liabilities </a:t>
            </a:r>
            <a:r>
              <a:rPr lang="en-US" dirty="0" smtClean="0">
                <a:cs typeface="Times New Roman" pitchFamily="18" charset="0"/>
              </a:rPr>
              <a:t>– no member or manager of an LLC is obligated personally for any debt, obligation, or liability of the LLC solely by reason of being a member or acting as a manager of the LLC. (Problem 1, Taking Sides)</a:t>
            </a: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 </a:t>
            </a:r>
            <a:r>
              <a:rPr lang="en-US" dirty="0" smtClean="0">
                <a:cs typeface="Times New Roman" pitchFamily="18" charset="0"/>
              </a:rPr>
              <a:t>– an LLC will automatically dissolve upon:</a:t>
            </a:r>
          </a:p>
          <a:p>
            <a:pPr lvl="1"/>
            <a:r>
              <a:rPr lang="en-US" sz="2800" dirty="0" smtClean="0">
                <a:cs typeface="Times New Roman" pitchFamily="18" charset="0"/>
              </a:rPr>
              <a:t>(1) the expiration of the LLC’s agreed duration or happening of any of the events specified in the articles, </a:t>
            </a:r>
          </a:p>
          <a:p>
            <a:pPr lvl="1"/>
            <a:r>
              <a:rPr lang="en-US" sz="2800" dirty="0" smtClean="0">
                <a:cs typeface="Times New Roman" pitchFamily="18" charset="0"/>
              </a:rPr>
              <a:t>(2) the written consent of all the members, or </a:t>
            </a:r>
          </a:p>
          <a:p>
            <a:pPr lvl="1"/>
            <a:r>
              <a:rPr lang="en-US" sz="2800" dirty="0" smtClean="0">
                <a:cs typeface="Times New Roman" pitchFamily="18" charset="0"/>
              </a:rPr>
              <a:t>(3) a decree of judicial dissolution.</a:t>
            </a:r>
            <a:endParaRPr lang="en-US" sz="1800" b="1" dirty="0"/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</a:t>
            </a:r>
            <a:r>
              <a:rPr lang="en-US" dirty="0" smtClean="0">
                <a:cs typeface="Times New Roman" pitchFamily="18" charset="0"/>
              </a:rPr>
              <a:t> – a limited partnership can be formed only by substantial compliance with a State limited partnership statute.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Filing of Certificate </a:t>
            </a:r>
            <a:r>
              <a:rPr lang="en-US" dirty="0" smtClean="0">
                <a:cs typeface="Times New Roman" pitchFamily="18" charset="0"/>
              </a:rPr>
              <a:t>– </a:t>
            </a:r>
            <a:r>
              <a:rPr lang="en-US" i="0" dirty="0" smtClean="0">
                <a:cs typeface="Times New Roman" pitchFamily="18" charset="0"/>
              </a:rPr>
              <a:t>two or more persons must file a signed certificate of limited partnership.</a:t>
            </a:r>
            <a:endParaRPr lang="en-US" b="1" dirty="0" smtClean="0">
              <a:cs typeface="Times New Roman" pitchFamily="18" charset="0"/>
            </a:endParaRPr>
          </a:p>
          <a:p>
            <a:pPr lvl="1"/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Dissociation </a:t>
            </a:r>
            <a:r>
              <a:rPr lang="en-US" i="0" dirty="0" smtClean="0">
                <a:cs typeface="Times New Roman" pitchFamily="18" charset="0"/>
              </a:rPr>
              <a:t>– means that a member has ceased to be associated with the company through voluntary withdrawal, death, incompetence, expulsion, or bankruptcy.</a:t>
            </a:r>
          </a:p>
          <a:p>
            <a:pPr lvl="1"/>
            <a:endParaRPr lang="en-US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Winding Up </a:t>
            </a:r>
            <a:r>
              <a:rPr lang="en-US" i="0" dirty="0" smtClean="0">
                <a:cs typeface="Times New Roman" pitchFamily="18" charset="0"/>
              </a:rPr>
              <a:t>– completing unfinished business, collecting debts, and distributing assets to creditors and members; also called liquidation.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Authority </a:t>
            </a:r>
            <a:r>
              <a:rPr lang="en-US" i="0" dirty="0" smtClean="0">
                <a:cs typeface="Times New Roman" pitchFamily="18" charset="0"/>
              </a:rPr>
              <a:t>– the actual authority of a member or manager to act for the LLC terminates, except so far as may be appropriate to wind up LLC affairs; apparent authority continues unless notice of the dissolution is given to a third party.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Dissolution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Distribution of Assets </a:t>
            </a:r>
            <a:r>
              <a:rPr lang="en-US" i="0" dirty="0" smtClean="0">
                <a:cs typeface="Times New Roman" pitchFamily="18" charset="0"/>
              </a:rPr>
              <a:t>– the default rules for distributing the assets of an LLC are:</a:t>
            </a:r>
          </a:p>
          <a:p>
            <a:pPr lvl="2"/>
            <a:r>
              <a:rPr lang="en-US" sz="2000" dirty="0" smtClean="0">
                <a:cs typeface="Times New Roman" pitchFamily="18" charset="0"/>
              </a:rPr>
              <a:t>(1) to creditors, including members and managers who are creditors, except with respect to liabilities for distributions;</a:t>
            </a:r>
          </a:p>
          <a:p>
            <a:pPr lvl="2"/>
            <a:r>
              <a:rPr lang="en-US" sz="2000" i="0" dirty="0" smtClean="0">
                <a:cs typeface="Times New Roman" pitchFamily="18" charset="0"/>
              </a:rPr>
              <a:t>(2) to members and former members in satisfaction of liabilities for unpaid distributions, except as otherwise agreed;</a:t>
            </a:r>
          </a:p>
          <a:p>
            <a:pPr lvl="2"/>
            <a:r>
              <a:rPr lang="en-US" sz="2000" dirty="0" smtClean="0">
                <a:cs typeface="Times New Roman" pitchFamily="18" charset="0"/>
              </a:rPr>
              <a:t>(3) to members for the return of their contributions, except  as otherwise agreed; and </a:t>
            </a:r>
          </a:p>
          <a:p>
            <a:pPr lvl="2"/>
            <a:r>
              <a:rPr lang="en-US" sz="2000" i="0" dirty="0" smtClean="0">
                <a:cs typeface="Times New Roman" pitchFamily="18" charset="0"/>
              </a:rPr>
              <a:t>(4) to members for their LLC interests in the proportions in which members share in the distributions, except as otherwise agreed. (problem 5)</a:t>
            </a:r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Liability Companies</a:t>
            </a:r>
            <a:endParaRPr lang="en-US" sz="24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Mergers </a:t>
            </a:r>
            <a:r>
              <a:rPr lang="en-US" dirty="0" smtClean="0">
                <a:cs typeface="Times New Roman" pitchFamily="18" charset="0"/>
              </a:rPr>
              <a:t>– the combination of assets of two or more business entities into one of the entities.</a:t>
            </a:r>
            <a:endParaRPr lang="en-US" sz="1800" b="1" dirty="0"/>
          </a:p>
          <a:p>
            <a:pPr lvl="1"/>
            <a:r>
              <a:rPr lang="en-US" b="1" dirty="0" smtClean="0">
                <a:cs typeface="Times New Roman" pitchFamily="18" charset="0"/>
              </a:rPr>
              <a:t>Effect </a:t>
            </a:r>
            <a:r>
              <a:rPr lang="en-US" i="0" dirty="0" smtClean="0">
                <a:cs typeface="Times New Roman" pitchFamily="18" charset="0"/>
              </a:rPr>
              <a:t>– the surviving entity receives title to all of the assets of the merged entities and assumes all of their liabilities; the merged entities cease to exist.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400" dirty="0" smtClean="0"/>
              <a:t>Other Types of Unincorporated Business Associations</a:t>
            </a:r>
            <a:endParaRPr lang="en-US" sz="20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Limited Liability Partnership </a:t>
            </a:r>
            <a:r>
              <a:rPr lang="en-US" dirty="0" smtClean="0">
                <a:cs typeface="Times New Roman" pitchFamily="18" charset="0"/>
              </a:rPr>
              <a:t>– a general partnership that, by making the statutorily required filing, limits the liability of its partners for some or all of the partnership’s obligations. (problem 1)</a:t>
            </a: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400" dirty="0" smtClean="0"/>
              <a:t>Other Types of Unincorporated Business Associations</a:t>
            </a:r>
            <a:endParaRPr lang="en-US" sz="20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Limited Liability Partnership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Formalities </a:t>
            </a:r>
            <a:r>
              <a:rPr lang="en-US" i="0" dirty="0" smtClean="0">
                <a:cs typeface="Times New Roman" pitchFamily="18" charset="0"/>
              </a:rPr>
              <a:t>– most statutes require only a majority of the partners to authorize registration as an LLP; others require unanimous approval.</a:t>
            </a: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400" dirty="0" smtClean="0"/>
              <a:t>Other Types of Unincorporated Business Associations</a:t>
            </a:r>
            <a:endParaRPr lang="en-US" sz="20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Limited Liability Partnership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Designation </a:t>
            </a:r>
            <a:r>
              <a:rPr lang="en-US" i="0" dirty="0" smtClean="0">
                <a:cs typeface="Times New Roman" pitchFamily="18" charset="0"/>
              </a:rPr>
              <a:t>– the name of the LLP must include the words </a:t>
            </a:r>
            <a:r>
              <a:rPr lang="en-US" dirty="0" smtClean="0">
                <a:cs typeface="Times New Roman" pitchFamily="18" charset="0"/>
              </a:rPr>
              <a:t>limited liability partnership </a:t>
            </a:r>
            <a:r>
              <a:rPr lang="en-US" i="0" dirty="0" smtClean="0">
                <a:cs typeface="Times New Roman" pitchFamily="18" charset="0"/>
              </a:rPr>
              <a:t>or </a:t>
            </a:r>
            <a:r>
              <a:rPr lang="en-US" dirty="0" smtClean="0">
                <a:cs typeface="Times New Roman" pitchFamily="18" charset="0"/>
              </a:rPr>
              <a:t>registered limited liability partnership </a:t>
            </a:r>
            <a:r>
              <a:rPr lang="en-US" i="0" dirty="0" smtClean="0">
                <a:cs typeface="Times New Roman" pitchFamily="18" charset="0"/>
              </a:rPr>
              <a:t>or the abbreviation </a:t>
            </a:r>
            <a:r>
              <a:rPr lang="en-US" dirty="0" smtClean="0">
                <a:cs typeface="Times New Roman" pitchFamily="18" charset="0"/>
              </a:rPr>
              <a:t>LLP.</a:t>
            </a: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400" dirty="0" smtClean="0"/>
              <a:t>Other Types of Unincorporated Business Associations</a:t>
            </a:r>
            <a:endParaRPr lang="en-US" sz="20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Limited Liability Partnership (cont’d) </a:t>
            </a:r>
            <a:r>
              <a:rPr lang="en-US" dirty="0" smtClean="0">
                <a:cs typeface="Times New Roman" pitchFamily="18" charset="0"/>
              </a:rPr>
              <a:t>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Liability Limitation </a:t>
            </a:r>
            <a:r>
              <a:rPr lang="en-US" i="0" dirty="0" smtClean="0">
                <a:cs typeface="Times New Roman" pitchFamily="18" charset="0"/>
              </a:rPr>
              <a:t>– </a:t>
            </a:r>
            <a:r>
              <a:rPr lang="en-US" sz="2800" i="0" dirty="0" smtClean="0">
                <a:cs typeface="Times New Roman" pitchFamily="18" charset="0"/>
              </a:rPr>
              <a:t>some statutes limit liability only for negligent acts; other limit liability to any partnership tort or contract obligation that arose from negligence, malpractice, wrongful acts, or misconduct committed by any partner, employee, or agent of the partnership; most provide limited liability for all debts and obligations of the partnership.(problem 9)</a:t>
            </a: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400" dirty="0" smtClean="0"/>
              <a:t>Other Types of Unincorporated Business Associations</a:t>
            </a:r>
            <a:endParaRPr lang="en-US" sz="2000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Limited Liability Limited Partnership </a:t>
            </a:r>
            <a:r>
              <a:rPr lang="en-US" dirty="0" smtClean="0">
                <a:cs typeface="Times New Roman" pitchFamily="18" charset="0"/>
              </a:rPr>
              <a:t>– a limited partnership in which the liability of the general partners has been limited to the same extent as in an LLP.</a:t>
            </a:r>
          </a:p>
          <a:p>
            <a:r>
              <a:rPr lang="en-US" dirty="0" smtClean="0">
                <a:cs typeface="Times New Roman" pitchFamily="18" charset="0"/>
              </a:rPr>
              <a:t>Overview - problem 1</a:t>
            </a: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(cont’d)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Name </a:t>
            </a:r>
            <a:r>
              <a:rPr lang="en-US" dirty="0" smtClean="0">
                <a:cs typeface="Times New Roman" pitchFamily="18" charset="0"/>
              </a:rPr>
              <a:t>– </a:t>
            </a:r>
            <a:r>
              <a:rPr lang="en-US" i="0" dirty="0" smtClean="0">
                <a:cs typeface="Times New Roman" pitchFamily="18" charset="0"/>
              </a:rPr>
              <a:t>inclusion of a limited partner’s surname in the partnership name in most instances will result in the loss of the limited partner’s limited liability.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Contributions </a:t>
            </a:r>
            <a:r>
              <a:rPr lang="en-US" dirty="0" smtClean="0">
                <a:cs typeface="Times New Roman" pitchFamily="18" charset="0"/>
              </a:rPr>
              <a:t>– </a:t>
            </a:r>
            <a:r>
              <a:rPr lang="en-US" i="0" dirty="0" smtClean="0">
                <a:cs typeface="Times New Roman" pitchFamily="18" charset="0"/>
              </a:rPr>
              <a:t>may be cash, property, services, or a promise to contribute cash, property, or services.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(cont’d)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Defective Formation </a:t>
            </a:r>
            <a:r>
              <a:rPr lang="en-US" dirty="0" smtClean="0">
                <a:cs typeface="Times New Roman" pitchFamily="18" charset="0"/>
              </a:rPr>
              <a:t>– </a:t>
            </a:r>
            <a:r>
              <a:rPr lang="en-US" i="0" dirty="0" smtClean="0">
                <a:cs typeface="Times New Roman" pitchFamily="18" charset="0"/>
              </a:rPr>
              <a:t>if no certificate is filed or if the one filed does not substantially meet the statutory requirements, the formation is defective and the limited liability of the limited partners is jeopardized.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Formation (cont’d)</a:t>
            </a:r>
            <a:r>
              <a:rPr lang="en-US" dirty="0" smtClean="0">
                <a:cs typeface="Times New Roman" pitchFamily="18" charset="0"/>
              </a:rPr>
              <a:t> –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Foreign Limited Partnerships </a:t>
            </a:r>
            <a:r>
              <a:rPr lang="en-US" dirty="0" smtClean="0">
                <a:cs typeface="Times New Roman" pitchFamily="18" charset="0"/>
              </a:rPr>
              <a:t>– </a:t>
            </a:r>
            <a:r>
              <a:rPr lang="en-US" i="0" dirty="0" smtClean="0">
                <a:cs typeface="Times New Roman" pitchFamily="18" charset="0"/>
              </a:rPr>
              <a:t>a limited partnership is considered “foreign” in any State other than that in which it was formed.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</a:t>
            </a:r>
            <a:r>
              <a:rPr lang="en-US" dirty="0" smtClean="0">
                <a:cs typeface="Times New Roman" pitchFamily="18" charset="0"/>
              </a:rPr>
              <a:t> – a general partner in a limited partnership has all the rights and powers of a partner in a general partnership.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/>
              <a:t>Limited Partnerships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7244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cs typeface="Times New Roman" pitchFamily="18" charset="0"/>
              </a:rPr>
              <a:t>Rights (cont’d)</a:t>
            </a:r>
            <a:r>
              <a:rPr lang="en-US" dirty="0" smtClean="0">
                <a:cs typeface="Times New Roman" pitchFamily="18" charset="0"/>
              </a:rPr>
              <a:t> – </a:t>
            </a:r>
          </a:p>
          <a:p>
            <a:pPr lvl="1"/>
            <a:r>
              <a:rPr lang="en-US" b="1" dirty="0" smtClean="0">
                <a:cs typeface="Times New Roman" pitchFamily="18" charset="0"/>
              </a:rPr>
              <a:t>Control </a:t>
            </a:r>
            <a:r>
              <a:rPr lang="en-US" i="0" dirty="0" smtClean="0">
                <a:cs typeface="Times New Roman" pitchFamily="18" charset="0"/>
              </a:rPr>
              <a:t>– the general partners have almost exclusive control and management of the limited partnerships; a limited partner who participates in the control of the limited partnership may lose limited liability.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 err="1" smtClean="0">
                <a:cs typeface="Times New Roman" pitchFamily="18" charset="0"/>
              </a:rPr>
              <a:t>Alzado</a:t>
            </a:r>
            <a:r>
              <a:rPr lang="en-US" dirty="0" smtClean="0">
                <a:cs typeface="Times New Roman" pitchFamily="18" charset="0"/>
              </a:rPr>
              <a:t>, p 686)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6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1905000" cy="381000"/>
          </a:xfrm>
        </p:spPr>
        <p:txBody>
          <a:bodyPr/>
          <a:lstStyle/>
          <a:p>
            <a:fld id="{6D47FF60-AD69-47AB-9186-417355F038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nnRoberts15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Impact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MannRoberts15e</Template>
  <TotalTime>423</TotalTime>
  <Words>2334</Words>
  <Application>Microsoft Office PowerPoint</Application>
  <PresentationFormat>On-screen Show (4:3)</PresentationFormat>
  <Paragraphs>272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MannRoberts15e</vt:lpstr>
      <vt:lpstr>Chapter 32:  Limited Partnerships and Limited Liability Companies</vt:lpstr>
      <vt:lpstr>Topics Covered in this Chapter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Limited Partnerships</vt:lpstr>
      <vt:lpstr>Comparison of General and  Limited Partners</vt:lpstr>
      <vt:lpstr>Limited Partnerships</vt:lpstr>
      <vt:lpstr>Limited Partnerships</vt:lpstr>
      <vt:lpstr>Limited Partnerships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Limited Liability Companies</vt:lpstr>
      <vt:lpstr>Other Types of Unincorporated Business Associations</vt:lpstr>
      <vt:lpstr>Other Types of Unincorporated Business Associations</vt:lpstr>
      <vt:lpstr>Other Types of Unincorporated Business Associations</vt:lpstr>
      <vt:lpstr>Other Types of Unincorporated Business Associations</vt:lpstr>
      <vt:lpstr>Other Types of Unincorporated Business Associations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Smith &amp; Roberson's Business Law 15e</dc:title>
  <dc:subject>Smith &amp; Roberson's Business Law 15e</dc:subject>
  <dc:creator>Joseph Zavaletta</dc:creator>
  <cp:lastModifiedBy>Hellen</cp:lastModifiedBy>
  <cp:revision>69</cp:revision>
  <dcterms:created xsi:type="dcterms:W3CDTF">2010-11-02T14:25:03Z</dcterms:created>
  <dcterms:modified xsi:type="dcterms:W3CDTF">2019-04-09T05:43:43Z</dcterms:modified>
</cp:coreProperties>
</file>