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79" r:id="rId5"/>
    <p:sldId id="290" r:id="rId6"/>
    <p:sldId id="287" r:id="rId7"/>
    <p:sldId id="270" r:id="rId8"/>
    <p:sldId id="288" r:id="rId9"/>
    <p:sldId id="291" r:id="rId10"/>
    <p:sldId id="292" r:id="rId11"/>
    <p:sldId id="289" r:id="rId12"/>
    <p:sldId id="296" r:id="rId13"/>
    <p:sldId id="297" r:id="rId14"/>
    <p:sldId id="293" r:id="rId15"/>
    <p:sldId id="299" r:id="rId16"/>
    <p:sldId id="295" r:id="rId17"/>
    <p:sldId id="294" r:id="rId18"/>
    <p:sldId id="298" r:id="rId19"/>
    <p:sldId id="306" r:id="rId20"/>
    <p:sldId id="315" r:id="rId21"/>
    <p:sldId id="316" r:id="rId22"/>
    <p:sldId id="300" r:id="rId23"/>
    <p:sldId id="307" r:id="rId24"/>
    <p:sldId id="301" r:id="rId25"/>
    <p:sldId id="302" r:id="rId26"/>
    <p:sldId id="303" r:id="rId27"/>
    <p:sldId id="305" r:id="rId28"/>
    <p:sldId id="309" r:id="rId29"/>
    <p:sldId id="311" r:id="rId30"/>
    <p:sldId id="312"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C00322-B224-4BC3-A8DB-70CFDDFE176D}">
          <p14:sldIdLst>
            <p14:sldId id="279"/>
            <p14:sldId id="290"/>
            <p14:sldId id="287"/>
          </p14:sldIdLst>
        </p14:section>
        <p14:section name="Untitled Section" id="{F1278E97-E50D-40D9-A7D1-001ED254CF9A}">
          <p14:sldIdLst>
            <p14:sldId id="270"/>
            <p14:sldId id="288"/>
            <p14:sldId id="291"/>
            <p14:sldId id="292"/>
            <p14:sldId id="289"/>
            <p14:sldId id="296"/>
            <p14:sldId id="297"/>
            <p14:sldId id="293"/>
            <p14:sldId id="299"/>
            <p14:sldId id="295"/>
            <p14:sldId id="294"/>
            <p14:sldId id="298"/>
            <p14:sldId id="306"/>
            <p14:sldId id="315"/>
            <p14:sldId id="316"/>
            <p14:sldId id="300"/>
            <p14:sldId id="307"/>
            <p14:sldId id="301"/>
            <p14:sldId id="302"/>
            <p14:sldId id="303"/>
            <p14:sldId id="305"/>
            <p14:sldId id="309"/>
            <p14:sldId id="311"/>
            <p14:sldId id="312"/>
          </p14:sldIdLst>
        </p14:section>
      </p14:sectionLst>
    </p:ex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280" autoAdjust="0"/>
  </p:normalViewPr>
  <p:slideViewPr>
    <p:cSldViewPr>
      <p:cViewPr varScale="1">
        <p:scale>
          <a:sx n="54" d="100"/>
          <a:sy n="54" d="100"/>
        </p:scale>
        <p:origin x="552" y="4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8/25/2018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8/25/2018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league was officially announced on October 29, 1944 after an organizational meeting at Durham, North Carolina. The league was a successor to the Bi-State League that existed before World War II. The league began play in 1945 with eight teams based in Burlington, Durham, Greensboro, </a:t>
            </a:r>
            <a:r>
              <a:rPr lang="en-US" dirty="0" err="1"/>
              <a:t>Leaksville</a:t>
            </a:r>
            <a:r>
              <a:rPr lang="en-US" dirty="0"/>
              <a:t>, Raleigh, Winston-Salem (all from North Carolina), along with Danville and Martinsville from Virginia.</a:t>
            </a:r>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147441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the census of 2010, there were 5,259 people, 2,011 households, and 1,289 families residing in the city. There were 2,011 households of which 37.2% had children under the age of 18 living with them, 47.3% were married couples living together,</a:t>
            </a:r>
          </a:p>
        </p:txBody>
      </p:sp>
      <p:sp>
        <p:nvSpPr>
          <p:cNvPr id="4" name="Slide Number Placeholder 3"/>
          <p:cNvSpPr>
            <a:spLocks noGrp="1"/>
          </p:cNvSpPr>
          <p:nvPr>
            <p:ph type="sldNum" sz="quarter" idx="10"/>
          </p:nvPr>
        </p:nvSpPr>
        <p:spPr/>
        <p:txBody>
          <a:bodyPr/>
          <a:lstStyle/>
          <a:p>
            <a:fld id="{9E11EC53-F507-411E-9ADC-FBCFECE09D3D}" type="slidenum">
              <a:rPr lang="en-US" smtClean="0"/>
              <a:t>14</a:t>
            </a:fld>
            <a:endParaRPr lang="en-US"/>
          </a:p>
        </p:txBody>
      </p:sp>
    </p:spTree>
    <p:extLst>
      <p:ext uri="{BB962C8B-B14F-4D97-AF65-F5344CB8AC3E}">
        <p14:creationId xmlns:p14="http://schemas.microsoft.com/office/powerpoint/2010/main" val="150583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Town, WV is an open sports market. The only other pro sports team in the city is the West Virginia Badgers, which is a indoor football team. The pro baseball market is wide open in a family driven city with almost 40% of the families having young kids.  </a:t>
            </a:r>
          </a:p>
        </p:txBody>
      </p:sp>
      <p:sp>
        <p:nvSpPr>
          <p:cNvPr id="4" name="Slide Number Placeholder 3"/>
          <p:cNvSpPr>
            <a:spLocks noGrp="1"/>
          </p:cNvSpPr>
          <p:nvPr>
            <p:ph type="sldNum" sz="quarter" idx="10"/>
          </p:nvPr>
        </p:nvSpPr>
        <p:spPr/>
        <p:txBody>
          <a:bodyPr/>
          <a:lstStyle/>
          <a:p>
            <a:fld id="{9E11EC53-F507-411E-9ADC-FBCFECE09D3D}" type="slidenum">
              <a:rPr lang="en-US" smtClean="0"/>
              <a:t>15</a:t>
            </a:fld>
            <a:endParaRPr lang="en-US"/>
          </a:p>
        </p:txBody>
      </p:sp>
    </p:spTree>
    <p:extLst>
      <p:ext uri="{BB962C8B-B14F-4D97-AF65-F5344CB8AC3E}">
        <p14:creationId xmlns:p14="http://schemas.microsoft.com/office/powerpoint/2010/main" val="323287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T. Powers, was elected as the first President of the NAPBL. The first NA office was established in Auburn, N.Y., under President Powers and the Secretary-Treasurer was John H. Farrell</a:t>
            </a:r>
          </a:p>
          <a:p>
            <a:r>
              <a:rPr lang="en-US" dirty="0"/>
              <a:t>-Fourteen leagues and 96 clubs were members during the first season in 1902</a:t>
            </a:r>
          </a:p>
          <a:p>
            <a:r>
              <a:rPr lang="en-US" dirty="0"/>
              <a:t>-Powers left office in 1909, there were 35 leagues and 246 clubs.</a:t>
            </a:r>
          </a:p>
        </p:txBody>
      </p:sp>
      <p:sp>
        <p:nvSpPr>
          <p:cNvPr id="4" name="Slide Number Placeholder 3"/>
          <p:cNvSpPr>
            <a:spLocks noGrp="1"/>
          </p:cNvSpPr>
          <p:nvPr>
            <p:ph type="sldNum" sz="quarter" idx="10"/>
          </p:nvPr>
        </p:nvSpPr>
        <p:spPr/>
        <p:txBody>
          <a:bodyPr/>
          <a:lstStyle/>
          <a:p>
            <a:fld id="{9E11EC53-F507-411E-9ADC-FBCFECE09D3D}" type="slidenum">
              <a:rPr lang="en-US" smtClean="0"/>
              <a:t>16</a:t>
            </a:fld>
            <a:endParaRPr lang="en-US"/>
          </a:p>
        </p:txBody>
      </p:sp>
    </p:spTree>
    <p:extLst>
      <p:ext uri="{BB962C8B-B14F-4D97-AF65-F5344CB8AC3E}">
        <p14:creationId xmlns:p14="http://schemas.microsoft.com/office/powerpoint/2010/main" val="303048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1910, Michael Sexton became President. In his first few years, wars between the Major Leagues and the outlaw Federal League hurt the Minors. The Federal League raided top Minor League teams, as well as National and American League teams, for players and territory. Sexton led a fight at the 1914 Winter Meetings to ward off a bid from radicals for the Minor Leagues to desert the Major Leagues and back the Federal League. For 22 years, Sexton presided over the Minor Leagues, leaving at the height of the Depression in 1932. But during his time, peace was restored and the Minor Leagues began to flourish.</a:t>
            </a:r>
          </a:p>
        </p:txBody>
      </p:sp>
      <p:sp>
        <p:nvSpPr>
          <p:cNvPr id="4" name="Slide Number Placeholder 3"/>
          <p:cNvSpPr>
            <a:spLocks noGrp="1"/>
          </p:cNvSpPr>
          <p:nvPr>
            <p:ph type="sldNum" sz="quarter" idx="10"/>
          </p:nvPr>
        </p:nvSpPr>
        <p:spPr/>
        <p:txBody>
          <a:bodyPr/>
          <a:lstStyle/>
          <a:p>
            <a:fld id="{9E11EC53-F507-411E-9ADC-FBCFECE09D3D}" type="slidenum">
              <a:rPr lang="en-US" smtClean="0"/>
              <a:t>17</a:t>
            </a:fld>
            <a:endParaRPr lang="en-US"/>
          </a:p>
        </p:txBody>
      </p:sp>
    </p:spTree>
    <p:extLst>
      <p:ext uri="{BB962C8B-B14F-4D97-AF65-F5344CB8AC3E}">
        <p14:creationId xmlns:p14="http://schemas.microsoft.com/office/powerpoint/2010/main" val="4186648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O'Conner took over as Minor League Baseball's 11th President in January 2008. He was elected to a four-year term, after serving as Chief Operating Officer, Moore's top aide, for 15 years. O'Conner was re-elected to a second term in December 2011. Highlights of O'Conner's first term in office include the extension of the Professional Baseball Agreement with Major League Baseball through the 2020 season</a:t>
            </a:r>
          </a:p>
        </p:txBody>
      </p:sp>
      <p:sp>
        <p:nvSpPr>
          <p:cNvPr id="4" name="Slide Number Placeholder 3"/>
          <p:cNvSpPr>
            <a:spLocks noGrp="1"/>
          </p:cNvSpPr>
          <p:nvPr>
            <p:ph type="sldNum" sz="quarter" idx="10"/>
          </p:nvPr>
        </p:nvSpPr>
        <p:spPr/>
        <p:txBody>
          <a:bodyPr/>
          <a:lstStyle/>
          <a:p>
            <a:fld id="{9E11EC53-F507-411E-9ADC-FBCFECE09D3D}" type="slidenum">
              <a:rPr lang="en-US" smtClean="0"/>
              <a:t>18</a:t>
            </a:fld>
            <a:endParaRPr lang="en-US"/>
          </a:p>
        </p:txBody>
      </p:sp>
    </p:spTree>
    <p:extLst>
      <p:ext uri="{BB962C8B-B14F-4D97-AF65-F5344CB8AC3E}">
        <p14:creationId xmlns:p14="http://schemas.microsoft.com/office/powerpoint/2010/main" val="370110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MLB and MILB needs to look into hiring more minorities in management positions. </a:t>
            </a:r>
          </a:p>
          <a:p>
            <a:r>
              <a:rPr lang="en-US" dirty="0"/>
              <a:t>-A lot of Minor League teams are sending owners into debt and being purchased just to free the owner of a liability investment. This is because some franchises are ran poorly.</a:t>
            </a:r>
          </a:p>
          <a:p>
            <a:r>
              <a:rPr lang="en-US" dirty="0"/>
              <a:t>-The leagues need to look at banning the use of tobacco in all baseball stadiums. There are some young fans that we have to set good role examples for. Tobacco can be very harmful.</a:t>
            </a:r>
          </a:p>
          <a:p>
            <a:r>
              <a:rPr lang="en-US" dirty="0"/>
              <a:t>-The league and team has to do a better job with building relationships with fans. </a:t>
            </a:r>
          </a:p>
        </p:txBody>
      </p:sp>
      <p:sp>
        <p:nvSpPr>
          <p:cNvPr id="4" name="Slide Number Placeholder 3"/>
          <p:cNvSpPr>
            <a:spLocks noGrp="1"/>
          </p:cNvSpPr>
          <p:nvPr>
            <p:ph type="sldNum" sz="quarter" idx="10"/>
          </p:nvPr>
        </p:nvSpPr>
        <p:spPr/>
        <p:txBody>
          <a:bodyPr/>
          <a:lstStyle/>
          <a:p>
            <a:fld id="{9E11EC53-F507-411E-9ADC-FBCFECE09D3D}" type="slidenum">
              <a:rPr lang="en-US" smtClean="0"/>
              <a:t>20</a:t>
            </a:fld>
            <a:endParaRPr lang="en-US"/>
          </a:p>
        </p:txBody>
      </p:sp>
    </p:spTree>
    <p:extLst>
      <p:ext uri="{BB962C8B-B14F-4D97-AF65-F5344CB8AC3E}">
        <p14:creationId xmlns:p14="http://schemas.microsoft.com/office/powerpoint/2010/main" val="61015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minor league team would attract tourist. </a:t>
            </a:r>
          </a:p>
          <a:p>
            <a:r>
              <a:rPr lang="en-US" dirty="0"/>
              <a:t>-The property value around a new stadium would go up tremendously.</a:t>
            </a:r>
          </a:p>
          <a:p>
            <a:r>
              <a:rPr lang="en-US" dirty="0"/>
              <a:t>-Charles Town could also be a target location for companies that want to relocate of expand.</a:t>
            </a:r>
          </a:p>
          <a:p>
            <a:r>
              <a:rPr lang="en-US" dirty="0"/>
              <a:t>-The team would give the community the option to have some affordable entertainment with tickets being less than $10.</a:t>
            </a:r>
          </a:p>
          <a:p>
            <a:r>
              <a:rPr lang="en-US" dirty="0"/>
              <a:t>-The stadium could be a venue for other events like concerts, charity events, and other entertainment for the city. </a:t>
            </a:r>
          </a:p>
        </p:txBody>
      </p:sp>
      <p:sp>
        <p:nvSpPr>
          <p:cNvPr id="4" name="Slide Number Placeholder 3"/>
          <p:cNvSpPr>
            <a:spLocks noGrp="1"/>
          </p:cNvSpPr>
          <p:nvPr>
            <p:ph type="sldNum" sz="quarter" idx="10"/>
          </p:nvPr>
        </p:nvSpPr>
        <p:spPr/>
        <p:txBody>
          <a:bodyPr/>
          <a:lstStyle/>
          <a:p>
            <a:fld id="{9E11EC53-F507-411E-9ADC-FBCFECE09D3D}" type="slidenum">
              <a:rPr lang="en-US" smtClean="0"/>
              <a:t>22</a:t>
            </a:fld>
            <a:endParaRPr lang="en-US"/>
          </a:p>
        </p:txBody>
      </p:sp>
    </p:spTree>
    <p:extLst>
      <p:ext uri="{BB962C8B-B14F-4D97-AF65-F5344CB8AC3E}">
        <p14:creationId xmlns:p14="http://schemas.microsoft.com/office/powerpoint/2010/main" val="419712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 Have Capital to endure some losses </a:t>
            </a:r>
          </a:p>
          <a:p>
            <a:r>
              <a:rPr lang="en-US" dirty="0"/>
              <a:t>General Manager- should try to do what best for the team operations</a:t>
            </a:r>
          </a:p>
          <a:p>
            <a:r>
              <a:rPr lang="en-US" dirty="0"/>
              <a:t>Human Resource Manager- make sure the organization member is working in a healthy </a:t>
            </a:r>
            <a:r>
              <a:rPr lang="en-US" dirty="0" err="1"/>
              <a:t>enivornment</a:t>
            </a:r>
            <a:r>
              <a:rPr lang="en-US" dirty="0"/>
              <a:t> </a:t>
            </a:r>
          </a:p>
          <a:p>
            <a:r>
              <a:rPr lang="en-US" dirty="0"/>
              <a:t>Marketing Director- make sure the team, games, and other events are market to the right groups and audience</a:t>
            </a:r>
          </a:p>
          <a:p>
            <a:r>
              <a:rPr lang="en-US" dirty="0"/>
              <a:t>Business Operator- make sure that the team or stadium is operating the right way from a business standpoint</a:t>
            </a:r>
          </a:p>
          <a:p>
            <a:r>
              <a:rPr lang="en-US" dirty="0"/>
              <a:t>Director of Special Events- plan and make sure community and charity events are operated as planed </a:t>
            </a:r>
          </a:p>
          <a:p>
            <a:r>
              <a:rPr lang="en-US" dirty="0"/>
              <a:t>Travel Manager- makes sure that the team and members of the organization are great when traveling. </a:t>
            </a:r>
          </a:p>
        </p:txBody>
      </p:sp>
      <p:sp>
        <p:nvSpPr>
          <p:cNvPr id="4" name="Slide Number Placeholder 3"/>
          <p:cNvSpPr>
            <a:spLocks noGrp="1"/>
          </p:cNvSpPr>
          <p:nvPr>
            <p:ph type="sldNum" sz="quarter" idx="10"/>
          </p:nvPr>
        </p:nvSpPr>
        <p:spPr/>
        <p:txBody>
          <a:bodyPr/>
          <a:lstStyle/>
          <a:p>
            <a:fld id="{9E11EC53-F507-411E-9ADC-FBCFECE09D3D}" type="slidenum">
              <a:rPr lang="en-US" smtClean="0"/>
              <a:t>23</a:t>
            </a:fld>
            <a:endParaRPr lang="en-US"/>
          </a:p>
        </p:txBody>
      </p:sp>
    </p:spTree>
    <p:extLst>
      <p:ext uri="{BB962C8B-B14F-4D97-AF65-F5344CB8AC3E}">
        <p14:creationId xmlns:p14="http://schemas.microsoft.com/office/powerpoint/2010/main" val="292393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should do its best to make sure that the community and fans know that they are important. I think hosting community, charity events, and fan appreciation day will build strong bonds with the community and fans. Keep the community and tax payers happy should be the main goal of management. </a:t>
            </a:r>
          </a:p>
        </p:txBody>
      </p:sp>
      <p:sp>
        <p:nvSpPr>
          <p:cNvPr id="4" name="Slide Number Placeholder 3"/>
          <p:cNvSpPr>
            <a:spLocks noGrp="1"/>
          </p:cNvSpPr>
          <p:nvPr>
            <p:ph type="sldNum" sz="quarter" idx="10"/>
          </p:nvPr>
        </p:nvSpPr>
        <p:spPr/>
        <p:txBody>
          <a:bodyPr/>
          <a:lstStyle/>
          <a:p>
            <a:fld id="{9E11EC53-F507-411E-9ADC-FBCFECE09D3D}" type="slidenum">
              <a:rPr lang="en-US" smtClean="0"/>
              <a:t>24</a:t>
            </a:fld>
            <a:endParaRPr lang="en-US"/>
          </a:p>
        </p:txBody>
      </p:sp>
    </p:spTree>
    <p:extLst>
      <p:ext uri="{BB962C8B-B14F-4D97-AF65-F5344CB8AC3E}">
        <p14:creationId xmlns:p14="http://schemas.microsoft.com/office/powerpoint/2010/main" val="1135588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earlier in this presentation, a poorly ran franchise could cause the owner to lose money and go into overwhelming debt. </a:t>
            </a:r>
          </a:p>
          <a:p>
            <a:r>
              <a:rPr lang="en-US" dirty="0"/>
              <a:t>-The community and tax-payers might get upset if the money they put up for a modern doesn’t return to the community. The pros of a new stadium like job creation, sport excitement, and entertainment might become seasonal leaving the community with questions.</a:t>
            </a:r>
          </a:p>
          <a:p>
            <a:r>
              <a:rPr lang="en-US" dirty="0"/>
              <a:t>-When most minor league teams start, it does well for the first 5-10 years. After the honeymoon phase is where the trouble begin. Keeping the team and stadium relevant is a huge task. </a:t>
            </a:r>
          </a:p>
        </p:txBody>
      </p:sp>
      <p:sp>
        <p:nvSpPr>
          <p:cNvPr id="4" name="Slide Number Placeholder 3"/>
          <p:cNvSpPr>
            <a:spLocks noGrp="1"/>
          </p:cNvSpPr>
          <p:nvPr>
            <p:ph type="sldNum" sz="quarter" idx="10"/>
          </p:nvPr>
        </p:nvSpPr>
        <p:spPr/>
        <p:txBody>
          <a:bodyPr/>
          <a:lstStyle/>
          <a:p>
            <a:fld id="{9E11EC53-F507-411E-9ADC-FBCFECE09D3D}" type="slidenum">
              <a:rPr lang="en-US" smtClean="0"/>
              <a:t>26</a:t>
            </a:fld>
            <a:endParaRPr lang="en-US"/>
          </a:p>
        </p:txBody>
      </p:sp>
    </p:spTree>
    <p:extLst>
      <p:ext uri="{BB962C8B-B14F-4D97-AF65-F5344CB8AC3E}">
        <p14:creationId xmlns:p14="http://schemas.microsoft.com/office/powerpoint/2010/main" val="66855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Carolina League is a Minor League Baseball league which operates along the Atlantic Coast of the United States. The league has 8 teams which are in a Class A-Advanced league</a:t>
            </a:r>
          </a:p>
        </p:txBody>
      </p:sp>
      <p:sp>
        <p:nvSpPr>
          <p:cNvPr id="4" name="Slide Number Placeholder 3"/>
          <p:cNvSpPr>
            <a:spLocks noGrp="1"/>
          </p:cNvSpPr>
          <p:nvPr>
            <p:ph type="sldNum" sz="quarter" idx="10"/>
          </p:nvPr>
        </p:nvSpPr>
        <p:spPr/>
        <p:txBody>
          <a:bodyPr/>
          <a:lstStyle/>
          <a:p>
            <a:fld id="{9E11EC53-F507-411E-9ADC-FBCFECE09D3D}" type="slidenum">
              <a:rPr lang="en-US" smtClean="0"/>
              <a:t>3</a:t>
            </a:fld>
            <a:endParaRPr lang="en-US"/>
          </a:p>
        </p:txBody>
      </p:sp>
    </p:spTree>
    <p:extLst>
      <p:ext uri="{BB962C8B-B14F-4D97-AF65-F5344CB8AC3E}">
        <p14:creationId xmlns:p14="http://schemas.microsoft.com/office/powerpoint/2010/main" val="27630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League is split into two divisions. The Northern Division has four teams. The Frederick Keys are located in Frederick, Maryland and affricated with the Baltimore Orioles. The Lynchburg </a:t>
            </a:r>
            <a:r>
              <a:rPr lang="en-US" dirty="0" err="1"/>
              <a:t>Hillcats</a:t>
            </a:r>
            <a:r>
              <a:rPr lang="en-US" dirty="0"/>
              <a:t> are located in Lynchburg, Virginia and affricated with the Cleveland Indians. Potomac Nationals home is Woodbridge, Virginia and the affricated with the Washington Nations. </a:t>
            </a:r>
            <a:r>
              <a:rPr lang="en-US" dirty="0" err="1"/>
              <a:t>Wilimington</a:t>
            </a:r>
            <a:r>
              <a:rPr lang="en-US" dirty="0"/>
              <a:t> Blue Rocks home is Wilmington, Delaware and affricated with the Kansas City Royals.</a:t>
            </a:r>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a:p>
        </p:txBody>
      </p:sp>
    </p:spTree>
    <p:extLst>
      <p:ext uri="{BB962C8B-B14F-4D97-AF65-F5344CB8AC3E}">
        <p14:creationId xmlns:p14="http://schemas.microsoft.com/office/powerpoint/2010/main" val="241253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Southern Division also has four teams. The Carolina Mudcats home is Zebulon, NC and the minor league team of the Milwaukee Brewers. The Myrtle Beach Pelicans is located in Myrtle Beach, SC and has Chicago Cubs affiliation. The Winston-Salem Dash is located in Winston-Salem, NC and has Chicago White Sox affiliation. Salem Red Sox is in Salem, Virginia and has Boston Red Sox affiliation.  </a:t>
            </a:r>
          </a:p>
        </p:txBody>
      </p:sp>
      <p:sp>
        <p:nvSpPr>
          <p:cNvPr id="4" name="Slide Number Placeholder 3"/>
          <p:cNvSpPr>
            <a:spLocks noGrp="1"/>
          </p:cNvSpPr>
          <p:nvPr>
            <p:ph type="sldNum" sz="quarter" idx="10"/>
          </p:nvPr>
        </p:nvSpPr>
        <p:spPr/>
        <p:txBody>
          <a:bodyPr/>
          <a:lstStyle/>
          <a:p>
            <a:fld id="{9E11EC53-F507-411E-9ADC-FBCFECE09D3D}" type="slidenum">
              <a:rPr lang="en-US" smtClean="0"/>
              <a:t>5</a:t>
            </a:fld>
            <a:endParaRPr lang="en-US"/>
          </a:p>
        </p:txBody>
      </p:sp>
    </p:spTree>
    <p:extLst>
      <p:ext uri="{BB962C8B-B14F-4D97-AF65-F5344CB8AC3E}">
        <p14:creationId xmlns:p14="http://schemas.microsoft.com/office/powerpoint/2010/main" val="248216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notable former players of the league are Barry Bonds which is the All-Time homerun leader. Chipper Jones which will be a first ballot hall of famer this year. Darryl Strawberry also was apart of the league, who was a four time World Series Champion.   </a:t>
            </a:r>
          </a:p>
        </p:txBody>
      </p:sp>
      <p:sp>
        <p:nvSpPr>
          <p:cNvPr id="4" name="Slide Number Placeholder 3"/>
          <p:cNvSpPr>
            <a:spLocks noGrp="1"/>
          </p:cNvSpPr>
          <p:nvPr>
            <p:ph type="sldNum" sz="quarter" idx="10"/>
          </p:nvPr>
        </p:nvSpPr>
        <p:spPr/>
        <p:txBody>
          <a:bodyPr/>
          <a:lstStyle/>
          <a:p>
            <a:fld id="{9E11EC53-F507-411E-9ADC-FBCFECE09D3D}" type="slidenum">
              <a:rPr lang="en-US" smtClean="0"/>
              <a:t>6</a:t>
            </a:fld>
            <a:endParaRPr lang="en-US"/>
          </a:p>
        </p:txBody>
      </p:sp>
    </p:spTree>
    <p:extLst>
      <p:ext uri="{BB962C8B-B14F-4D97-AF65-F5344CB8AC3E}">
        <p14:creationId xmlns:p14="http://schemas.microsoft.com/office/powerpoint/2010/main" val="375325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league has recently announced it will expand from 8 teams to 10 teams within the next three years. The two new expansion Carolina League teams will represent </a:t>
            </a:r>
          </a:p>
          <a:p>
            <a:r>
              <a:rPr lang="en-US" dirty="0"/>
              <a:t>either the New York Mets or the New York Yankees. Currently, the Carolina League has sent a call for proposals to various cities throughout North Carolina, South Carolina, Virginia, Maryland, and West Virginia to represent the Carolina League expansion teams.</a:t>
            </a:r>
          </a:p>
        </p:txBody>
      </p:sp>
      <p:sp>
        <p:nvSpPr>
          <p:cNvPr id="4" name="Slide Number Placeholder 3"/>
          <p:cNvSpPr>
            <a:spLocks noGrp="1"/>
          </p:cNvSpPr>
          <p:nvPr>
            <p:ph type="sldNum" sz="quarter" idx="10"/>
          </p:nvPr>
        </p:nvSpPr>
        <p:spPr/>
        <p:txBody>
          <a:bodyPr/>
          <a:lstStyle/>
          <a:p>
            <a:fld id="{9E11EC53-F507-411E-9ADC-FBCFECE09D3D}" type="slidenum">
              <a:rPr lang="en-US" smtClean="0"/>
              <a:t>7</a:t>
            </a:fld>
            <a:endParaRPr lang="en-US"/>
          </a:p>
        </p:txBody>
      </p:sp>
    </p:spTree>
    <p:extLst>
      <p:ext uri="{BB962C8B-B14F-4D97-AF65-F5344CB8AC3E}">
        <p14:creationId xmlns:p14="http://schemas.microsoft.com/office/powerpoint/2010/main" val="213251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Town, West Virginia would make an excellent host for this team.</a:t>
            </a:r>
          </a:p>
        </p:txBody>
      </p:sp>
      <p:sp>
        <p:nvSpPr>
          <p:cNvPr id="4" name="Slide Number Placeholder 3"/>
          <p:cNvSpPr>
            <a:spLocks noGrp="1"/>
          </p:cNvSpPr>
          <p:nvPr>
            <p:ph type="sldNum" sz="quarter" idx="10"/>
          </p:nvPr>
        </p:nvSpPr>
        <p:spPr/>
        <p:txBody>
          <a:bodyPr/>
          <a:lstStyle/>
          <a:p>
            <a:fld id="{9E11EC53-F507-411E-9ADC-FBCFECE09D3D}" type="slidenum">
              <a:rPr lang="en-US" smtClean="0"/>
              <a:t>8</a:t>
            </a:fld>
            <a:endParaRPr lang="en-US"/>
          </a:p>
        </p:txBody>
      </p:sp>
    </p:spTree>
    <p:extLst>
      <p:ext uri="{BB962C8B-B14F-4D97-AF65-F5344CB8AC3E}">
        <p14:creationId xmlns:p14="http://schemas.microsoft.com/office/powerpoint/2010/main" val="258282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Coaches are responsible for managing and monitoring play time and ensuring that each player gets exposure to the game throughout the season. Their purpose is the development each and every person to the best of their ability. </a:t>
            </a:r>
          </a:p>
        </p:txBody>
      </p:sp>
      <p:sp>
        <p:nvSpPr>
          <p:cNvPr id="4" name="Slide Number Placeholder 3"/>
          <p:cNvSpPr>
            <a:spLocks noGrp="1"/>
          </p:cNvSpPr>
          <p:nvPr>
            <p:ph type="sldNum" sz="quarter" idx="10"/>
          </p:nvPr>
        </p:nvSpPr>
        <p:spPr/>
        <p:txBody>
          <a:bodyPr/>
          <a:lstStyle/>
          <a:p>
            <a:fld id="{9E11EC53-F507-411E-9ADC-FBCFECE09D3D}" type="slidenum">
              <a:rPr lang="en-US" smtClean="0"/>
              <a:t>11</a:t>
            </a:fld>
            <a:endParaRPr lang="en-US"/>
          </a:p>
        </p:txBody>
      </p:sp>
    </p:spTree>
    <p:extLst>
      <p:ext uri="{BB962C8B-B14F-4D97-AF65-F5344CB8AC3E}">
        <p14:creationId xmlns:p14="http://schemas.microsoft.com/office/powerpoint/2010/main" val="332384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its low elevation for West Virginia, Charles Town is on the northern extent of the Humid Subtropical climate zone, having cool to mildly cold winters and hot and humid summers. Precipitation is evenly distributed throughout the year, providing lush, abundant plant growth. Charles Town is located 73 miles northwest of Washington, D.C. and 75 miles west of Baltimore. </a:t>
            </a:r>
          </a:p>
        </p:txBody>
      </p:sp>
      <p:sp>
        <p:nvSpPr>
          <p:cNvPr id="4" name="Slide Number Placeholder 3"/>
          <p:cNvSpPr>
            <a:spLocks noGrp="1"/>
          </p:cNvSpPr>
          <p:nvPr>
            <p:ph type="sldNum" sz="quarter" idx="10"/>
          </p:nvPr>
        </p:nvSpPr>
        <p:spPr/>
        <p:txBody>
          <a:bodyPr/>
          <a:lstStyle/>
          <a:p>
            <a:fld id="{9E11EC53-F507-411E-9ADC-FBCFECE09D3D}" type="slidenum">
              <a:rPr lang="en-US" smtClean="0"/>
              <a:t>13</a:t>
            </a:fld>
            <a:endParaRPr lang="en-US"/>
          </a:p>
        </p:txBody>
      </p:sp>
    </p:spTree>
    <p:extLst>
      <p:ext uri="{BB962C8B-B14F-4D97-AF65-F5344CB8AC3E}">
        <p14:creationId xmlns:p14="http://schemas.microsoft.com/office/powerpoint/2010/main" val="386774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8/25/2018</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8/25/2018</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8/25/2018</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8/25/2018</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8/25/2018</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8/25/2018</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8/25/2018</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8/25/2018</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League expansion</a:t>
            </a:r>
          </a:p>
        </p:txBody>
      </p:sp>
      <p:sp>
        <p:nvSpPr>
          <p:cNvPr id="2" name="Subtitle 1"/>
          <p:cNvSpPr>
            <a:spLocks noGrp="1"/>
          </p:cNvSpPr>
          <p:nvPr>
            <p:ph type="subTitle" idx="1"/>
          </p:nvPr>
        </p:nvSpPr>
        <p:spPr/>
        <p:txBody>
          <a:bodyPr>
            <a:normAutofit/>
          </a:bodyPr>
          <a:lstStyle/>
          <a:p>
            <a:r>
              <a:rPr lang="en-US" dirty="0"/>
              <a:t>Bryce Fisher</a:t>
            </a:r>
          </a:p>
          <a:p>
            <a:endParaRPr lang="en-U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D6275-A3E1-4ABC-8A56-7FB66A6BB974}"/>
              </a:ext>
            </a:extLst>
          </p:cNvPr>
          <p:cNvSpPr>
            <a:spLocks noGrp="1"/>
          </p:cNvSpPr>
          <p:nvPr>
            <p:ph type="title"/>
          </p:nvPr>
        </p:nvSpPr>
        <p:spPr/>
        <p:txBody>
          <a:bodyPr/>
          <a:lstStyle/>
          <a:p>
            <a:pPr algn="ctr"/>
            <a:r>
              <a:rPr lang="en-US" dirty="0"/>
              <a:t>Administration Staff needed</a:t>
            </a:r>
          </a:p>
        </p:txBody>
      </p:sp>
      <p:sp>
        <p:nvSpPr>
          <p:cNvPr id="3" name="Content Placeholder 2">
            <a:extLst>
              <a:ext uri="{FF2B5EF4-FFF2-40B4-BE49-F238E27FC236}">
                <a16:creationId xmlns:a16="http://schemas.microsoft.com/office/drawing/2014/main" xmlns="" id="{D4CE903E-8988-462D-85EA-467A67E6499C}"/>
              </a:ext>
            </a:extLst>
          </p:cNvPr>
          <p:cNvSpPr>
            <a:spLocks noGrp="1"/>
          </p:cNvSpPr>
          <p:nvPr>
            <p:ph idx="1"/>
          </p:nvPr>
        </p:nvSpPr>
        <p:spPr/>
        <p:txBody>
          <a:bodyPr/>
          <a:lstStyle/>
          <a:p>
            <a:r>
              <a:rPr lang="en-US" dirty="0"/>
              <a:t>Owner</a:t>
            </a:r>
          </a:p>
          <a:p>
            <a:r>
              <a:rPr lang="en-US" dirty="0"/>
              <a:t>General Manager</a:t>
            </a:r>
          </a:p>
          <a:p>
            <a:r>
              <a:rPr lang="en-US" dirty="0"/>
              <a:t>Human Resource Manager</a:t>
            </a:r>
          </a:p>
          <a:p>
            <a:r>
              <a:rPr lang="en-US" dirty="0"/>
              <a:t>Marketing Director</a:t>
            </a:r>
          </a:p>
          <a:p>
            <a:r>
              <a:rPr lang="en-US" dirty="0"/>
              <a:t>Business Operator</a:t>
            </a:r>
          </a:p>
          <a:p>
            <a:r>
              <a:rPr lang="en-US" dirty="0"/>
              <a:t>Director of Special Events</a:t>
            </a:r>
          </a:p>
          <a:p>
            <a:r>
              <a:rPr lang="en-US" dirty="0"/>
              <a:t>Travel Manager</a:t>
            </a:r>
          </a:p>
          <a:p>
            <a:endParaRPr lang="en-US" dirty="0"/>
          </a:p>
        </p:txBody>
      </p:sp>
      <p:pic>
        <p:nvPicPr>
          <p:cNvPr id="4" name="Picture 3">
            <a:extLst>
              <a:ext uri="{FF2B5EF4-FFF2-40B4-BE49-F238E27FC236}">
                <a16:creationId xmlns:a16="http://schemas.microsoft.com/office/drawing/2014/main" xmlns="" id="{8CC69DF5-0E30-4805-BF73-6575538C9F9B}"/>
              </a:ext>
            </a:extLst>
          </p:cNvPr>
          <p:cNvPicPr>
            <a:picLocks noChangeAspect="1"/>
          </p:cNvPicPr>
          <p:nvPr/>
        </p:nvPicPr>
        <p:blipFill>
          <a:blip r:embed="rId2"/>
          <a:stretch>
            <a:fillRect/>
          </a:stretch>
        </p:blipFill>
        <p:spPr>
          <a:xfrm>
            <a:off x="6856412" y="2362200"/>
            <a:ext cx="3715460" cy="3124200"/>
          </a:xfrm>
          <a:prstGeom prst="rect">
            <a:avLst/>
          </a:prstGeom>
        </p:spPr>
      </p:pic>
    </p:spTree>
    <p:extLst>
      <p:ext uri="{BB962C8B-B14F-4D97-AF65-F5344CB8AC3E}">
        <p14:creationId xmlns:p14="http://schemas.microsoft.com/office/powerpoint/2010/main" val="19060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992BF7C-0ABD-4B21-A191-C846DE1D518E}"/>
              </a:ext>
            </a:extLst>
          </p:cNvPr>
          <p:cNvPicPr>
            <a:picLocks noGrp="1" noChangeAspect="1"/>
          </p:cNvPicPr>
          <p:nvPr>
            <p:ph idx="1"/>
          </p:nvPr>
        </p:nvPicPr>
        <p:blipFill>
          <a:blip r:embed="rId3"/>
          <a:stretch>
            <a:fillRect/>
          </a:stretch>
        </p:blipFill>
        <p:spPr>
          <a:xfrm>
            <a:off x="1" y="-10551"/>
            <a:ext cx="12188824" cy="6858000"/>
          </a:xfrm>
          <a:prstGeom prst="rect">
            <a:avLst/>
          </a:prstGeom>
        </p:spPr>
      </p:pic>
      <p:sp>
        <p:nvSpPr>
          <p:cNvPr id="2" name="Title 1">
            <a:extLst>
              <a:ext uri="{FF2B5EF4-FFF2-40B4-BE49-F238E27FC236}">
                <a16:creationId xmlns:a16="http://schemas.microsoft.com/office/drawing/2014/main" xmlns="" id="{20AE5581-1A10-426A-A70F-CED7B0589B45}"/>
              </a:ext>
            </a:extLst>
          </p:cNvPr>
          <p:cNvSpPr>
            <a:spLocks noGrp="1"/>
          </p:cNvSpPr>
          <p:nvPr>
            <p:ph type="title"/>
          </p:nvPr>
        </p:nvSpPr>
        <p:spPr>
          <a:xfrm>
            <a:off x="899678" y="304800"/>
            <a:ext cx="10360501" cy="762000"/>
          </a:xfrm>
        </p:spPr>
        <p:txBody>
          <a:bodyPr/>
          <a:lstStyle/>
          <a:p>
            <a:pPr algn="ctr"/>
            <a:r>
              <a:rPr lang="en-US" dirty="0">
                <a:highlight>
                  <a:srgbClr val="000000"/>
                </a:highlight>
              </a:rPr>
              <a:t>Baseball Staff Needed</a:t>
            </a:r>
          </a:p>
        </p:txBody>
      </p:sp>
      <p:sp>
        <p:nvSpPr>
          <p:cNvPr id="6" name="TextBox 5">
            <a:extLst>
              <a:ext uri="{FF2B5EF4-FFF2-40B4-BE49-F238E27FC236}">
                <a16:creationId xmlns:a16="http://schemas.microsoft.com/office/drawing/2014/main" xmlns="" id="{89FFE5EB-D2E9-4B46-AD35-4A1CCB380462}"/>
              </a:ext>
            </a:extLst>
          </p:cNvPr>
          <p:cNvSpPr txBox="1"/>
          <p:nvPr/>
        </p:nvSpPr>
        <p:spPr>
          <a:xfrm flipH="1">
            <a:off x="899678" y="2209800"/>
            <a:ext cx="10360500" cy="3748719"/>
          </a:xfrm>
          <a:prstGeom prst="rect">
            <a:avLst/>
          </a:prstGeom>
          <a:noFill/>
        </p:spPr>
        <p:txBody>
          <a:bodyPr wrap="square" rtlCol="0">
            <a:spAutoFit/>
          </a:bodyPr>
          <a:lstStyle/>
          <a:p>
            <a:pPr algn="ctr">
              <a:lnSpc>
                <a:spcPct val="90000"/>
              </a:lnSpc>
            </a:pPr>
            <a:r>
              <a:rPr lang="en-US" sz="3600" dirty="0">
                <a:highlight>
                  <a:srgbClr val="000000"/>
                </a:highlight>
              </a:rPr>
              <a:t>Club Manger </a:t>
            </a:r>
          </a:p>
          <a:p>
            <a:pPr algn="ctr">
              <a:lnSpc>
                <a:spcPct val="90000"/>
              </a:lnSpc>
            </a:pPr>
            <a:r>
              <a:rPr lang="en-US" sz="3600" dirty="0">
                <a:highlight>
                  <a:srgbClr val="000000"/>
                </a:highlight>
              </a:rPr>
              <a:t>Batting Coach</a:t>
            </a:r>
          </a:p>
          <a:p>
            <a:pPr algn="ctr">
              <a:lnSpc>
                <a:spcPct val="90000"/>
              </a:lnSpc>
            </a:pPr>
            <a:r>
              <a:rPr lang="en-US" sz="3600" dirty="0">
                <a:highlight>
                  <a:srgbClr val="000000"/>
                </a:highlight>
              </a:rPr>
              <a:t>Pitching Coach</a:t>
            </a:r>
          </a:p>
          <a:p>
            <a:pPr algn="ctr">
              <a:lnSpc>
                <a:spcPct val="90000"/>
              </a:lnSpc>
            </a:pPr>
            <a:r>
              <a:rPr lang="en-US" sz="3600" dirty="0">
                <a:highlight>
                  <a:srgbClr val="000000"/>
                </a:highlight>
              </a:rPr>
              <a:t>Player Development Coach</a:t>
            </a:r>
          </a:p>
          <a:p>
            <a:pPr algn="ctr">
              <a:lnSpc>
                <a:spcPct val="90000"/>
              </a:lnSpc>
            </a:pPr>
            <a:r>
              <a:rPr lang="en-US" sz="3600" dirty="0">
                <a:highlight>
                  <a:srgbClr val="000000"/>
                </a:highlight>
              </a:rPr>
              <a:t>Strength &amp; Conditioning Coach</a:t>
            </a:r>
          </a:p>
          <a:p>
            <a:pPr marL="457200" indent="-457200">
              <a:lnSpc>
                <a:spcPct val="90000"/>
              </a:lnSpc>
              <a:buFont typeface="Arial" panose="020B0604020202020204" pitchFamily="34" charset="0"/>
              <a:buChar char="•"/>
            </a:pPr>
            <a:endParaRPr lang="en-US" sz="2800" dirty="0">
              <a:highlight>
                <a:srgbClr val="000000"/>
              </a:highlight>
            </a:endParaRPr>
          </a:p>
          <a:p>
            <a:pPr marL="457200" indent="-457200">
              <a:lnSpc>
                <a:spcPct val="90000"/>
              </a:lnSpc>
              <a:buFont typeface="Arial" panose="020B0604020202020204" pitchFamily="34" charset="0"/>
              <a:buChar char="•"/>
            </a:pPr>
            <a:endParaRPr lang="en-US" sz="2800" dirty="0">
              <a:highlight>
                <a:srgbClr val="000000"/>
              </a:highlight>
            </a:endParaRPr>
          </a:p>
          <a:p>
            <a:pPr marL="457200" indent="-457200">
              <a:lnSpc>
                <a:spcPct val="90000"/>
              </a:lnSpc>
              <a:buFont typeface="Arial" panose="020B0604020202020204" pitchFamily="34" charset="0"/>
              <a:buChar char="•"/>
            </a:pPr>
            <a:endParaRPr lang="en-US" sz="2800" dirty="0">
              <a:highlight>
                <a:srgbClr val="000000"/>
              </a:highlight>
            </a:endParaRPr>
          </a:p>
        </p:txBody>
      </p:sp>
    </p:spTree>
    <p:extLst>
      <p:ext uri="{BB962C8B-B14F-4D97-AF65-F5344CB8AC3E}">
        <p14:creationId xmlns:p14="http://schemas.microsoft.com/office/powerpoint/2010/main" val="21390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D6566-A22E-4DF7-8B75-A1DEB2D1F67A}"/>
              </a:ext>
            </a:extLst>
          </p:cNvPr>
          <p:cNvSpPr>
            <a:spLocks noGrp="1"/>
          </p:cNvSpPr>
          <p:nvPr>
            <p:ph type="title"/>
          </p:nvPr>
        </p:nvSpPr>
        <p:spPr/>
        <p:txBody>
          <a:bodyPr/>
          <a:lstStyle/>
          <a:p>
            <a:pPr algn="ctr"/>
            <a:r>
              <a:rPr lang="en-US" dirty="0"/>
              <a:t>BASEBALL FACITIES </a:t>
            </a:r>
          </a:p>
        </p:txBody>
      </p:sp>
      <p:sp>
        <p:nvSpPr>
          <p:cNvPr id="3" name="Content Placeholder 2">
            <a:extLst>
              <a:ext uri="{FF2B5EF4-FFF2-40B4-BE49-F238E27FC236}">
                <a16:creationId xmlns:a16="http://schemas.microsoft.com/office/drawing/2014/main" xmlns="" id="{9C1581D3-DB57-4D66-BDBB-0B198667672E}"/>
              </a:ext>
            </a:extLst>
          </p:cNvPr>
          <p:cNvSpPr>
            <a:spLocks noGrp="1"/>
          </p:cNvSpPr>
          <p:nvPr>
            <p:ph idx="1"/>
          </p:nvPr>
        </p:nvSpPr>
        <p:spPr/>
        <p:txBody>
          <a:bodyPr/>
          <a:lstStyle/>
          <a:p>
            <a:endParaRPr lang="en-US" dirty="0"/>
          </a:p>
          <a:p>
            <a:r>
              <a:rPr lang="en-US" dirty="0"/>
              <a:t>BASEBALL FIELD</a:t>
            </a:r>
          </a:p>
          <a:p>
            <a:r>
              <a:rPr lang="en-US" dirty="0"/>
              <a:t>BATTING CAGES</a:t>
            </a:r>
          </a:p>
          <a:p>
            <a:r>
              <a:rPr lang="en-US" dirty="0"/>
              <a:t>BULLPEN LANES </a:t>
            </a:r>
          </a:p>
          <a:p>
            <a:r>
              <a:rPr lang="en-US" dirty="0"/>
              <a:t>PLAYER LOUNGE </a:t>
            </a:r>
          </a:p>
          <a:p>
            <a:r>
              <a:rPr lang="en-US" dirty="0"/>
              <a:t>WEIGHT ROOM</a:t>
            </a:r>
          </a:p>
        </p:txBody>
      </p:sp>
      <p:pic>
        <p:nvPicPr>
          <p:cNvPr id="4" name="Picture 3">
            <a:extLst>
              <a:ext uri="{FF2B5EF4-FFF2-40B4-BE49-F238E27FC236}">
                <a16:creationId xmlns:a16="http://schemas.microsoft.com/office/drawing/2014/main" xmlns="" id="{FD1ACF12-363C-4D8D-B93C-D143BBD66229}"/>
              </a:ext>
            </a:extLst>
          </p:cNvPr>
          <p:cNvPicPr>
            <a:picLocks noChangeAspect="1"/>
          </p:cNvPicPr>
          <p:nvPr/>
        </p:nvPicPr>
        <p:blipFill>
          <a:blip r:embed="rId2"/>
          <a:stretch>
            <a:fillRect/>
          </a:stretch>
        </p:blipFill>
        <p:spPr>
          <a:xfrm>
            <a:off x="5561012" y="1803401"/>
            <a:ext cx="2514600" cy="1473199"/>
          </a:xfrm>
          <a:prstGeom prst="rect">
            <a:avLst/>
          </a:prstGeom>
        </p:spPr>
      </p:pic>
      <p:pic>
        <p:nvPicPr>
          <p:cNvPr id="5" name="Picture 4">
            <a:extLst>
              <a:ext uri="{FF2B5EF4-FFF2-40B4-BE49-F238E27FC236}">
                <a16:creationId xmlns:a16="http://schemas.microsoft.com/office/drawing/2014/main" xmlns="" id="{62AAA69C-8BF3-43D1-98C7-666B76B589C2}"/>
              </a:ext>
            </a:extLst>
          </p:cNvPr>
          <p:cNvPicPr>
            <a:picLocks noChangeAspect="1"/>
          </p:cNvPicPr>
          <p:nvPr/>
        </p:nvPicPr>
        <p:blipFill>
          <a:blip r:embed="rId3"/>
          <a:stretch>
            <a:fillRect/>
          </a:stretch>
        </p:blipFill>
        <p:spPr>
          <a:xfrm>
            <a:off x="8360350" y="2526519"/>
            <a:ext cx="2629575" cy="1500162"/>
          </a:xfrm>
          <a:prstGeom prst="rect">
            <a:avLst/>
          </a:prstGeom>
        </p:spPr>
      </p:pic>
      <p:pic>
        <p:nvPicPr>
          <p:cNvPr id="6" name="Picture 5">
            <a:extLst>
              <a:ext uri="{FF2B5EF4-FFF2-40B4-BE49-F238E27FC236}">
                <a16:creationId xmlns:a16="http://schemas.microsoft.com/office/drawing/2014/main" xmlns="" id="{1EE01689-2C2F-46D8-8EE9-E1902EB5E9B8}"/>
              </a:ext>
            </a:extLst>
          </p:cNvPr>
          <p:cNvPicPr>
            <a:picLocks noChangeAspect="1"/>
          </p:cNvPicPr>
          <p:nvPr/>
        </p:nvPicPr>
        <p:blipFill>
          <a:blip r:embed="rId4"/>
          <a:stretch>
            <a:fillRect/>
          </a:stretch>
        </p:blipFill>
        <p:spPr>
          <a:xfrm>
            <a:off x="5561012" y="3733800"/>
            <a:ext cx="2514600" cy="1500162"/>
          </a:xfrm>
          <a:prstGeom prst="rect">
            <a:avLst/>
          </a:prstGeom>
        </p:spPr>
      </p:pic>
      <p:pic>
        <p:nvPicPr>
          <p:cNvPr id="7" name="Picture 6">
            <a:extLst>
              <a:ext uri="{FF2B5EF4-FFF2-40B4-BE49-F238E27FC236}">
                <a16:creationId xmlns:a16="http://schemas.microsoft.com/office/drawing/2014/main" xmlns="" id="{4E7FC7ED-0B91-456D-8E65-9AD9621661BC}"/>
              </a:ext>
            </a:extLst>
          </p:cNvPr>
          <p:cNvPicPr>
            <a:picLocks noChangeAspect="1"/>
          </p:cNvPicPr>
          <p:nvPr/>
        </p:nvPicPr>
        <p:blipFill>
          <a:blip r:embed="rId5"/>
          <a:stretch>
            <a:fillRect/>
          </a:stretch>
        </p:blipFill>
        <p:spPr>
          <a:xfrm>
            <a:off x="8360350" y="4875240"/>
            <a:ext cx="2628818" cy="1500162"/>
          </a:xfrm>
          <a:prstGeom prst="rect">
            <a:avLst/>
          </a:prstGeom>
        </p:spPr>
      </p:pic>
    </p:spTree>
    <p:extLst>
      <p:ext uri="{BB962C8B-B14F-4D97-AF65-F5344CB8AC3E}">
        <p14:creationId xmlns:p14="http://schemas.microsoft.com/office/powerpoint/2010/main" val="10351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C4B56-255D-4A5B-956C-4531BEC400FE}"/>
              </a:ext>
            </a:extLst>
          </p:cNvPr>
          <p:cNvSpPr>
            <a:spLocks noGrp="1"/>
          </p:cNvSpPr>
          <p:nvPr>
            <p:ph type="title"/>
          </p:nvPr>
        </p:nvSpPr>
        <p:spPr/>
        <p:txBody>
          <a:bodyPr/>
          <a:lstStyle/>
          <a:p>
            <a:pPr algn="ctr"/>
            <a:r>
              <a:rPr lang="en-US" dirty="0"/>
              <a:t>Charles Town, WV</a:t>
            </a:r>
          </a:p>
        </p:txBody>
      </p:sp>
      <p:sp>
        <p:nvSpPr>
          <p:cNvPr id="3" name="Content Placeholder 2">
            <a:extLst>
              <a:ext uri="{FF2B5EF4-FFF2-40B4-BE49-F238E27FC236}">
                <a16:creationId xmlns:a16="http://schemas.microsoft.com/office/drawing/2014/main" xmlns="" id="{2ACE8376-BFC9-4924-8DC6-D55B6DE42FE9}"/>
              </a:ext>
            </a:extLst>
          </p:cNvPr>
          <p:cNvSpPr>
            <a:spLocks noGrp="1"/>
          </p:cNvSpPr>
          <p:nvPr>
            <p:ph idx="1"/>
          </p:nvPr>
        </p:nvSpPr>
        <p:spPr>
          <a:xfrm>
            <a:off x="914162" y="1803401"/>
            <a:ext cx="6628049" cy="4470400"/>
          </a:xfrm>
        </p:spPr>
        <p:txBody>
          <a:bodyPr/>
          <a:lstStyle/>
          <a:p>
            <a:endParaRPr lang="en-US" dirty="0"/>
          </a:p>
          <a:p>
            <a:pPr marL="0" indent="0">
              <a:buNone/>
            </a:pPr>
            <a:endParaRPr lang="en-US" dirty="0"/>
          </a:p>
          <a:p>
            <a:r>
              <a:rPr lang="en-US" dirty="0"/>
              <a:t>Humid Subtropical</a:t>
            </a:r>
          </a:p>
          <a:p>
            <a:r>
              <a:rPr lang="en-US" dirty="0"/>
              <a:t>73 miles northwest of Washington, D.C.</a:t>
            </a:r>
          </a:p>
          <a:p>
            <a:r>
              <a:rPr lang="en-US" dirty="0"/>
              <a:t>75 miles west of Baltimore</a:t>
            </a:r>
          </a:p>
        </p:txBody>
      </p:sp>
      <p:pic>
        <p:nvPicPr>
          <p:cNvPr id="5" name="Picture 4">
            <a:extLst>
              <a:ext uri="{FF2B5EF4-FFF2-40B4-BE49-F238E27FC236}">
                <a16:creationId xmlns:a16="http://schemas.microsoft.com/office/drawing/2014/main" xmlns="" id="{5374F0E7-9F2B-4B12-8549-9E018FEEC6F9}"/>
              </a:ext>
            </a:extLst>
          </p:cNvPr>
          <p:cNvPicPr>
            <a:picLocks noChangeAspect="1"/>
          </p:cNvPicPr>
          <p:nvPr/>
        </p:nvPicPr>
        <p:blipFill>
          <a:blip r:embed="rId3"/>
          <a:stretch>
            <a:fillRect/>
          </a:stretch>
        </p:blipFill>
        <p:spPr>
          <a:xfrm>
            <a:off x="7313612" y="1981200"/>
            <a:ext cx="3961051" cy="3810000"/>
          </a:xfrm>
          <a:prstGeom prst="rect">
            <a:avLst/>
          </a:prstGeom>
        </p:spPr>
      </p:pic>
    </p:spTree>
    <p:extLst>
      <p:ext uri="{BB962C8B-B14F-4D97-AF65-F5344CB8AC3E}">
        <p14:creationId xmlns:p14="http://schemas.microsoft.com/office/powerpoint/2010/main" val="10934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BF3BFE-F509-468D-88B0-C8B9DEDA1C7F}"/>
              </a:ext>
            </a:extLst>
          </p:cNvPr>
          <p:cNvSpPr>
            <a:spLocks noGrp="1"/>
          </p:cNvSpPr>
          <p:nvPr>
            <p:ph type="title"/>
          </p:nvPr>
        </p:nvSpPr>
        <p:spPr/>
        <p:txBody>
          <a:bodyPr/>
          <a:lstStyle/>
          <a:p>
            <a:pPr algn="ctr"/>
            <a:r>
              <a:rPr lang="en-US" dirty="0"/>
              <a:t>Charles Town, WV</a:t>
            </a:r>
          </a:p>
        </p:txBody>
      </p:sp>
      <p:sp>
        <p:nvSpPr>
          <p:cNvPr id="3" name="Content Placeholder 2">
            <a:extLst>
              <a:ext uri="{FF2B5EF4-FFF2-40B4-BE49-F238E27FC236}">
                <a16:creationId xmlns:a16="http://schemas.microsoft.com/office/drawing/2014/main" xmlns="" id="{C97C31F9-778B-4981-93F9-5480E3240DCF}"/>
              </a:ext>
            </a:extLst>
          </p:cNvPr>
          <p:cNvSpPr>
            <a:spLocks noGrp="1"/>
          </p:cNvSpPr>
          <p:nvPr>
            <p:ph idx="1"/>
          </p:nvPr>
        </p:nvSpPr>
        <p:spPr>
          <a:xfrm>
            <a:off x="914163" y="1803401"/>
            <a:ext cx="5332649" cy="4470400"/>
          </a:xfrm>
        </p:spPr>
        <p:txBody>
          <a:bodyPr/>
          <a:lstStyle/>
          <a:p>
            <a:r>
              <a:rPr lang="en-US" sz="2400" dirty="0"/>
              <a:t>Population of 5,259</a:t>
            </a:r>
          </a:p>
          <a:p>
            <a:r>
              <a:rPr lang="en-US" sz="2400" dirty="0"/>
              <a:t>1,289 families</a:t>
            </a:r>
          </a:p>
          <a:p>
            <a:r>
              <a:rPr lang="en-US" sz="2400" dirty="0"/>
              <a:t>2,011 households </a:t>
            </a:r>
          </a:p>
          <a:p>
            <a:pPr marL="0" indent="0">
              <a:buNone/>
            </a:pPr>
            <a:r>
              <a:rPr lang="en-US" sz="2400" dirty="0"/>
              <a:t>	-37.2% had children under the age of 18 living with them</a:t>
            </a:r>
          </a:p>
          <a:p>
            <a:pPr marL="0" indent="0">
              <a:buNone/>
            </a:pPr>
            <a:r>
              <a:rPr lang="en-US" sz="2400" dirty="0"/>
              <a:t>	-47.3% were married couples living together</a:t>
            </a:r>
          </a:p>
          <a:p>
            <a:r>
              <a:rPr lang="en-US" sz="2400" dirty="0"/>
              <a:t>VERY FAMILY ORIENTED CITY</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xmlns="" id="{0F00EC9F-C8C3-461A-BA47-79E9C317153B}"/>
              </a:ext>
            </a:extLst>
          </p:cNvPr>
          <p:cNvPicPr>
            <a:picLocks noChangeAspect="1"/>
          </p:cNvPicPr>
          <p:nvPr/>
        </p:nvPicPr>
        <p:blipFill>
          <a:blip r:embed="rId3"/>
          <a:stretch>
            <a:fillRect/>
          </a:stretch>
        </p:blipFill>
        <p:spPr>
          <a:xfrm>
            <a:off x="6627812" y="1905000"/>
            <a:ext cx="4343400" cy="3886200"/>
          </a:xfrm>
          <a:prstGeom prst="rect">
            <a:avLst/>
          </a:prstGeom>
        </p:spPr>
      </p:pic>
    </p:spTree>
    <p:extLst>
      <p:ext uri="{BB962C8B-B14F-4D97-AF65-F5344CB8AC3E}">
        <p14:creationId xmlns:p14="http://schemas.microsoft.com/office/powerpoint/2010/main" val="37385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4D75357-76E6-4718-A401-E1876A3AEC7B}"/>
              </a:ext>
            </a:extLst>
          </p:cNvPr>
          <p:cNvPicPr>
            <a:picLocks noChangeAspect="1"/>
          </p:cNvPicPr>
          <p:nvPr/>
        </p:nvPicPr>
        <p:blipFill>
          <a:blip r:embed="rId3"/>
          <a:stretch>
            <a:fillRect/>
          </a:stretch>
        </p:blipFill>
        <p:spPr>
          <a:xfrm>
            <a:off x="-1" y="0"/>
            <a:ext cx="12188825" cy="6858000"/>
          </a:xfrm>
          <a:prstGeom prst="rect">
            <a:avLst/>
          </a:prstGeom>
        </p:spPr>
      </p:pic>
      <p:sp>
        <p:nvSpPr>
          <p:cNvPr id="2" name="Title 1">
            <a:extLst>
              <a:ext uri="{FF2B5EF4-FFF2-40B4-BE49-F238E27FC236}">
                <a16:creationId xmlns:a16="http://schemas.microsoft.com/office/drawing/2014/main" xmlns="" id="{3CCC4ECF-E9EA-416E-8E15-BFC646135852}"/>
              </a:ext>
            </a:extLst>
          </p:cNvPr>
          <p:cNvSpPr>
            <a:spLocks noGrp="1"/>
          </p:cNvSpPr>
          <p:nvPr>
            <p:ph type="title"/>
          </p:nvPr>
        </p:nvSpPr>
        <p:spPr/>
        <p:txBody>
          <a:bodyPr/>
          <a:lstStyle/>
          <a:p>
            <a:pPr algn="ctr"/>
            <a:r>
              <a:rPr lang="en-US" b="1" dirty="0">
                <a:solidFill>
                  <a:schemeClr val="bg1"/>
                </a:solidFill>
                <a:highlight>
                  <a:srgbClr val="C0C0C0"/>
                </a:highlight>
              </a:rPr>
              <a:t>Benefit</a:t>
            </a:r>
            <a:r>
              <a:rPr lang="en-US" dirty="0">
                <a:solidFill>
                  <a:schemeClr val="bg1"/>
                </a:solidFill>
                <a:highlight>
                  <a:srgbClr val="C0C0C0"/>
                </a:highlight>
              </a:rPr>
              <a:t> for the league</a:t>
            </a:r>
          </a:p>
        </p:txBody>
      </p:sp>
      <p:sp>
        <p:nvSpPr>
          <p:cNvPr id="3" name="Content Placeholder 2">
            <a:extLst>
              <a:ext uri="{FF2B5EF4-FFF2-40B4-BE49-F238E27FC236}">
                <a16:creationId xmlns:a16="http://schemas.microsoft.com/office/drawing/2014/main" xmlns="" id="{56B511C2-E6D8-4845-97B0-227306E68A7E}"/>
              </a:ext>
            </a:extLst>
          </p:cNvPr>
          <p:cNvSpPr>
            <a:spLocks noGrp="1"/>
          </p:cNvSpPr>
          <p:nvPr>
            <p:ph idx="1"/>
          </p:nvPr>
        </p:nvSpPr>
        <p:spPr/>
        <p:txBody>
          <a:bodyPr/>
          <a:lstStyle/>
          <a:p>
            <a:pPr marL="0" indent="0" algn="ctr">
              <a:buNone/>
            </a:pPr>
            <a:endParaRPr lang="en-US" b="1" dirty="0">
              <a:solidFill>
                <a:schemeClr val="bg1"/>
              </a:solidFill>
              <a:highlight>
                <a:srgbClr val="FFFF00"/>
              </a:highlight>
            </a:endParaRPr>
          </a:p>
          <a:p>
            <a:pPr marL="0" indent="0" algn="ctr">
              <a:buNone/>
            </a:pPr>
            <a:endParaRPr lang="en-US" b="1" dirty="0">
              <a:solidFill>
                <a:schemeClr val="bg1"/>
              </a:solidFill>
              <a:highlight>
                <a:srgbClr val="FFFF00"/>
              </a:highlight>
            </a:endParaRPr>
          </a:p>
          <a:p>
            <a:pPr marL="0" indent="0" algn="ctr">
              <a:buNone/>
            </a:pPr>
            <a:r>
              <a:rPr lang="en-US" b="1" dirty="0">
                <a:solidFill>
                  <a:schemeClr val="bg1"/>
                </a:solidFill>
                <a:highlight>
                  <a:srgbClr val="FFFF00"/>
                </a:highlight>
              </a:rPr>
              <a:t>Open Market</a:t>
            </a:r>
          </a:p>
          <a:p>
            <a:pPr marL="0" indent="0" algn="ctr">
              <a:buNone/>
            </a:pPr>
            <a:endParaRPr lang="en-US" dirty="0"/>
          </a:p>
          <a:p>
            <a:endParaRPr lang="en-US" dirty="0"/>
          </a:p>
        </p:txBody>
      </p:sp>
    </p:spTree>
    <p:extLst>
      <p:ext uri="{BB962C8B-B14F-4D97-AF65-F5344CB8AC3E}">
        <p14:creationId xmlns:p14="http://schemas.microsoft.com/office/powerpoint/2010/main" val="148251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3F4A6-1C69-4862-80CA-84DEB5AA2E62}"/>
              </a:ext>
            </a:extLst>
          </p:cNvPr>
          <p:cNvSpPr>
            <a:spLocks noGrp="1"/>
          </p:cNvSpPr>
          <p:nvPr>
            <p:ph type="title"/>
          </p:nvPr>
        </p:nvSpPr>
        <p:spPr/>
        <p:txBody>
          <a:bodyPr/>
          <a:lstStyle/>
          <a:p>
            <a:pPr algn="ctr"/>
            <a:r>
              <a:rPr lang="en-US" dirty="0"/>
              <a:t>Governance history</a:t>
            </a:r>
          </a:p>
        </p:txBody>
      </p:sp>
      <p:sp>
        <p:nvSpPr>
          <p:cNvPr id="3" name="Content Placeholder 2">
            <a:extLst>
              <a:ext uri="{FF2B5EF4-FFF2-40B4-BE49-F238E27FC236}">
                <a16:creationId xmlns:a16="http://schemas.microsoft.com/office/drawing/2014/main" xmlns="" id="{FFB885D8-6D3E-4758-A65C-E19281AFA694}"/>
              </a:ext>
            </a:extLst>
          </p:cNvPr>
          <p:cNvSpPr>
            <a:spLocks noGrp="1"/>
          </p:cNvSpPr>
          <p:nvPr>
            <p:ph idx="1"/>
          </p:nvPr>
        </p:nvSpPr>
        <p:spPr/>
        <p:txBody>
          <a:bodyPr/>
          <a:lstStyle/>
          <a:p>
            <a:endParaRPr lang="en-US" dirty="0"/>
          </a:p>
          <a:p>
            <a:endParaRPr lang="en-US" dirty="0"/>
          </a:p>
          <a:p>
            <a:r>
              <a:rPr lang="en-US" dirty="0"/>
              <a:t>Patrick T. Powers (First President)</a:t>
            </a:r>
          </a:p>
          <a:p>
            <a:r>
              <a:rPr lang="en-US" dirty="0"/>
              <a:t>John H. Farrell (Secretary-Treasurer)</a:t>
            </a:r>
          </a:p>
          <a:p>
            <a:r>
              <a:rPr lang="en-US" dirty="0"/>
              <a:t>14  </a:t>
            </a:r>
            <a:r>
              <a:rPr lang="en-US" dirty="0" err="1"/>
              <a:t>Leauges</a:t>
            </a:r>
            <a:r>
              <a:rPr lang="en-US" dirty="0"/>
              <a:t>/96 Clubs</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B59AEF31-5D0E-42BF-B0D3-EE2DB830B6D3}"/>
              </a:ext>
            </a:extLst>
          </p:cNvPr>
          <p:cNvPicPr>
            <a:picLocks noChangeAspect="1"/>
          </p:cNvPicPr>
          <p:nvPr/>
        </p:nvPicPr>
        <p:blipFill>
          <a:blip r:embed="rId3"/>
          <a:stretch>
            <a:fillRect/>
          </a:stretch>
        </p:blipFill>
        <p:spPr>
          <a:xfrm>
            <a:off x="8304212" y="1826847"/>
            <a:ext cx="1981200" cy="1602153"/>
          </a:xfrm>
          <a:prstGeom prst="rect">
            <a:avLst/>
          </a:prstGeom>
        </p:spPr>
      </p:pic>
      <p:pic>
        <p:nvPicPr>
          <p:cNvPr id="5" name="Picture 4">
            <a:extLst>
              <a:ext uri="{FF2B5EF4-FFF2-40B4-BE49-F238E27FC236}">
                <a16:creationId xmlns:a16="http://schemas.microsoft.com/office/drawing/2014/main" xmlns="" id="{5221D035-3A7F-4738-9D3B-4B686913E75C}"/>
              </a:ext>
            </a:extLst>
          </p:cNvPr>
          <p:cNvPicPr>
            <a:picLocks noChangeAspect="1"/>
          </p:cNvPicPr>
          <p:nvPr/>
        </p:nvPicPr>
        <p:blipFill>
          <a:blip r:embed="rId4"/>
          <a:stretch>
            <a:fillRect/>
          </a:stretch>
        </p:blipFill>
        <p:spPr>
          <a:xfrm>
            <a:off x="8304212" y="4038601"/>
            <a:ext cx="1981200" cy="1847850"/>
          </a:xfrm>
          <a:prstGeom prst="rect">
            <a:avLst/>
          </a:prstGeom>
        </p:spPr>
      </p:pic>
    </p:spTree>
    <p:extLst>
      <p:ext uri="{BB962C8B-B14F-4D97-AF65-F5344CB8AC3E}">
        <p14:creationId xmlns:p14="http://schemas.microsoft.com/office/powerpoint/2010/main" val="24239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9BAFA-C6DE-471F-A049-4676DE57E30D}"/>
              </a:ext>
            </a:extLst>
          </p:cNvPr>
          <p:cNvSpPr>
            <a:spLocks noGrp="1"/>
          </p:cNvSpPr>
          <p:nvPr>
            <p:ph type="title"/>
          </p:nvPr>
        </p:nvSpPr>
        <p:spPr/>
        <p:txBody>
          <a:bodyPr/>
          <a:lstStyle/>
          <a:p>
            <a:pPr algn="ctr"/>
            <a:r>
              <a:rPr lang="en-US" dirty="0"/>
              <a:t>Michael Sexton</a:t>
            </a:r>
          </a:p>
        </p:txBody>
      </p:sp>
      <p:sp>
        <p:nvSpPr>
          <p:cNvPr id="3" name="Content Placeholder 2">
            <a:extLst>
              <a:ext uri="{FF2B5EF4-FFF2-40B4-BE49-F238E27FC236}">
                <a16:creationId xmlns:a16="http://schemas.microsoft.com/office/drawing/2014/main" xmlns="" id="{C46EE20B-3A9C-4615-BEF0-8545E344C026}"/>
              </a:ext>
            </a:extLst>
          </p:cNvPr>
          <p:cNvSpPr>
            <a:spLocks noGrp="1"/>
          </p:cNvSpPr>
          <p:nvPr>
            <p:ph idx="1"/>
          </p:nvPr>
        </p:nvSpPr>
        <p:spPr/>
        <p:txBody>
          <a:bodyPr/>
          <a:lstStyle/>
          <a:p>
            <a:endParaRPr lang="en-US" dirty="0"/>
          </a:p>
          <a:p>
            <a:r>
              <a:rPr lang="en-US" dirty="0"/>
              <a:t>President (1910-1932)</a:t>
            </a:r>
          </a:p>
          <a:p>
            <a:r>
              <a:rPr lang="en-US" dirty="0"/>
              <a:t>Sexton led a fight at the 1914</a:t>
            </a:r>
          </a:p>
          <a:p>
            <a:r>
              <a:rPr lang="en-US" dirty="0"/>
              <a:t>Restored peace </a:t>
            </a:r>
          </a:p>
          <a:p>
            <a:r>
              <a:rPr lang="en-US" dirty="0"/>
              <a:t>The Minor Leagues began to flourish.</a:t>
            </a:r>
          </a:p>
        </p:txBody>
      </p:sp>
      <p:pic>
        <p:nvPicPr>
          <p:cNvPr id="4" name="Picture 3">
            <a:extLst>
              <a:ext uri="{FF2B5EF4-FFF2-40B4-BE49-F238E27FC236}">
                <a16:creationId xmlns:a16="http://schemas.microsoft.com/office/drawing/2014/main" xmlns="" id="{5C08C795-D546-4549-B2AA-7B4B95862148}"/>
              </a:ext>
            </a:extLst>
          </p:cNvPr>
          <p:cNvPicPr>
            <a:picLocks noChangeAspect="1"/>
          </p:cNvPicPr>
          <p:nvPr/>
        </p:nvPicPr>
        <p:blipFill>
          <a:blip r:embed="rId3"/>
          <a:stretch>
            <a:fillRect/>
          </a:stretch>
        </p:blipFill>
        <p:spPr>
          <a:xfrm>
            <a:off x="7999412" y="2133600"/>
            <a:ext cx="2514600" cy="2997198"/>
          </a:xfrm>
          <a:prstGeom prst="rect">
            <a:avLst/>
          </a:prstGeom>
        </p:spPr>
      </p:pic>
    </p:spTree>
    <p:extLst>
      <p:ext uri="{BB962C8B-B14F-4D97-AF65-F5344CB8AC3E}">
        <p14:creationId xmlns:p14="http://schemas.microsoft.com/office/powerpoint/2010/main" val="33904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D853A-DB05-449C-ADD4-35F6418BD791}"/>
              </a:ext>
            </a:extLst>
          </p:cNvPr>
          <p:cNvSpPr>
            <a:spLocks noGrp="1"/>
          </p:cNvSpPr>
          <p:nvPr>
            <p:ph type="title"/>
          </p:nvPr>
        </p:nvSpPr>
        <p:spPr/>
        <p:txBody>
          <a:bodyPr/>
          <a:lstStyle/>
          <a:p>
            <a:pPr algn="ctr"/>
            <a:r>
              <a:rPr lang="en-US" dirty="0"/>
              <a:t>Current Governance</a:t>
            </a:r>
          </a:p>
        </p:txBody>
      </p:sp>
      <p:sp>
        <p:nvSpPr>
          <p:cNvPr id="3" name="Content Placeholder 2">
            <a:extLst>
              <a:ext uri="{FF2B5EF4-FFF2-40B4-BE49-F238E27FC236}">
                <a16:creationId xmlns:a16="http://schemas.microsoft.com/office/drawing/2014/main" xmlns="" id="{EA6B3FC3-14D6-4856-94E5-927C35292213}"/>
              </a:ext>
            </a:extLst>
          </p:cNvPr>
          <p:cNvSpPr>
            <a:spLocks noGrp="1"/>
          </p:cNvSpPr>
          <p:nvPr>
            <p:ph idx="1"/>
          </p:nvPr>
        </p:nvSpPr>
        <p:spPr>
          <a:xfrm>
            <a:off x="914163" y="1803401"/>
            <a:ext cx="5180250" cy="4470400"/>
          </a:xfrm>
        </p:spPr>
        <p:txBody>
          <a:bodyPr/>
          <a:lstStyle/>
          <a:p>
            <a:r>
              <a:rPr lang="en-US" dirty="0"/>
              <a:t>Pat O'Conner</a:t>
            </a:r>
          </a:p>
          <a:p>
            <a:r>
              <a:rPr lang="en-US" dirty="0"/>
              <a:t>11th President in January 2008</a:t>
            </a:r>
          </a:p>
          <a:p>
            <a:r>
              <a:rPr lang="en-US" dirty="0"/>
              <a:t>Chief Operating Officer</a:t>
            </a:r>
          </a:p>
          <a:p>
            <a:r>
              <a:rPr lang="en-US" dirty="0"/>
              <a:t>Professional Baseball Agreement with Major League Baseball through the 2020 season;</a:t>
            </a:r>
          </a:p>
        </p:txBody>
      </p:sp>
      <p:pic>
        <p:nvPicPr>
          <p:cNvPr id="4" name="Picture 3">
            <a:extLst>
              <a:ext uri="{FF2B5EF4-FFF2-40B4-BE49-F238E27FC236}">
                <a16:creationId xmlns:a16="http://schemas.microsoft.com/office/drawing/2014/main" xmlns="" id="{9AA4BAC5-B4CE-4C71-87CA-FA161489701E}"/>
              </a:ext>
            </a:extLst>
          </p:cNvPr>
          <p:cNvPicPr>
            <a:picLocks noChangeAspect="1"/>
          </p:cNvPicPr>
          <p:nvPr/>
        </p:nvPicPr>
        <p:blipFill>
          <a:blip r:embed="rId3"/>
          <a:stretch>
            <a:fillRect/>
          </a:stretch>
        </p:blipFill>
        <p:spPr>
          <a:xfrm>
            <a:off x="7542212" y="2209800"/>
            <a:ext cx="2590800" cy="2920999"/>
          </a:xfrm>
          <a:prstGeom prst="rect">
            <a:avLst/>
          </a:prstGeom>
        </p:spPr>
      </p:pic>
    </p:spTree>
    <p:extLst>
      <p:ext uri="{BB962C8B-B14F-4D97-AF65-F5344CB8AC3E}">
        <p14:creationId xmlns:p14="http://schemas.microsoft.com/office/powerpoint/2010/main" val="11018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6502A-1705-43D6-83C4-0CBEB3B7B737}"/>
              </a:ext>
            </a:extLst>
          </p:cNvPr>
          <p:cNvSpPr>
            <a:spLocks noGrp="1"/>
          </p:cNvSpPr>
          <p:nvPr>
            <p:ph type="title"/>
          </p:nvPr>
        </p:nvSpPr>
        <p:spPr/>
        <p:txBody>
          <a:bodyPr/>
          <a:lstStyle/>
          <a:p>
            <a:pPr algn="ctr"/>
            <a:r>
              <a:rPr lang="en-US" dirty="0"/>
              <a:t>Governance Current organization</a:t>
            </a:r>
          </a:p>
        </p:txBody>
      </p:sp>
      <p:sp>
        <p:nvSpPr>
          <p:cNvPr id="3" name="Content Placeholder 2">
            <a:extLst>
              <a:ext uri="{FF2B5EF4-FFF2-40B4-BE49-F238E27FC236}">
                <a16:creationId xmlns:a16="http://schemas.microsoft.com/office/drawing/2014/main" xmlns="" id="{97182FBF-315A-45F3-9993-1BA51BE8BA7A}"/>
              </a:ext>
            </a:extLst>
          </p:cNvPr>
          <p:cNvSpPr>
            <a:spLocks noGrp="1"/>
          </p:cNvSpPr>
          <p:nvPr>
            <p:ph idx="1"/>
          </p:nvPr>
        </p:nvSpPr>
        <p:spPr>
          <a:xfrm>
            <a:off x="914162" y="1803400"/>
            <a:ext cx="10360501" cy="4749799"/>
          </a:xfrm>
        </p:spPr>
        <p:txBody>
          <a:bodyPr>
            <a:normAutofit/>
          </a:bodyPr>
          <a:lstStyle/>
          <a:p>
            <a:r>
              <a:rPr lang="en-US" sz="2000" dirty="0"/>
              <a:t>Pat O'Conner 		President &amp; Chief Executive Officer 	</a:t>
            </a:r>
          </a:p>
          <a:p>
            <a:r>
              <a:rPr lang="en-US" sz="2000" dirty="0"/>
              <a:t>Stan Brand 		Vice President 	</a:t>
            </a:r>
          </a:p>
          <a:p>
            <a:r>
              <a:rPr lang="en-US" sz="2000" dirty="0"/>
              <a:t>Brian Earle 		Chief Operating Officer 	</a:t>
            </a:r>
          </a:p>
          <a:p>
            <a:r>
              <a:rPr lang="en-US" sz="2000" dirty="0"/>
              <a:t>Dan O'Brien Jr. 		Senior Executive Advisor to the President 	</a:t>
            </a:r>
          </a:p>
          <a:p>
            <a:r>
              <a:rPr lang="en-US" sz="2000" dirty="0"/>
              <a:t>Bill Smith 		Assistant to the President 	</a:t>
            </a:r>
          </a:p>
          <a:p>
            <a:r>
              <a:rPr lang="en-US" sz="2000" dirty="0"/>
              <a:t>Vincent Pierson 		Manager, Diversity &amp; Inclusion 	</a:t>
            </a:r>
          </a:p>
          <a:p>
            <a:r>
              <a:rPr lang="en-US" sz="2000" dirty="0"/>
              <a:t>Tara Thornton 		Manager, Human Resources 	</a:t>
            </a:r>
          </a:p>
          <a:p>
            <a:r>
              <a:rPr lang="en-US" sz="2000" dirty="0" err="1"/>
              <a:t>Belicia</a:t>
            </a:r>
            <a:r>
              <a:rPr lang="en-US" sz="2000" dirty="0"/>
              <a:t> Montgomery 	Analytics Specialist 	</a:t>
            </a:r>
          </a:p>
          <a:p>
            <a:r>
              <a:rPr lang="en-US" sz="2000" dirty="0"/>
              <a:t>Kim Bradbury 		Receptionist</a:t>
            </a:r>
          </a:p>
          <a:p>
            <a:pPr marL="0" indent="0" algn="ctr">
              <a:buNone/>
            </a:pPr>
            <a:r>
              <a:rPr lang="en-US" sz="2000" dirty="0"/>
              <a:t>***Board of Trustees***</a:t>
            </a:r>
          </a:p>
          <a:p>
            <a:pPr marL="0" indent="0">
              <a:buNone/>
            </a:pPr>
            <a:endParaRPr lang="en-US" dirty="0"/>
          </a:p>
          <a:p>
            <a:endParaRPr lang="en-US" dirty="0"/>
          </a:p>
        </p:txBody>
      </p:sp>
    </p:spTree>
    <p:extLst>
      <p:ext uri="{BB962C8B-B14F-4D97-AF65-F5344CB8AC3E}">
        <p14:creationId xmlns:p14="http://schemas.microsoft.com/office/powerpoint/2010/main" val="10519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343C6-6F92-4CCE-A9D9-380607DD189F}"/>
              </a:ext>
            </a:extLst>
          </p:cNvPr>
          <p:cNvSpPr>
            <a:spLocks noGrp="1"/>
          </p:cNvSpPr>
          <p:nvPr>
            <p:ph type="title"/>
          </p:nvPr>
        </p:nvSpPr>
        <p:spPr/>
        <p:txBody>
          <a:bodyPr/>
          <a:lstStyle/>
          <a:p>
            <a:pPr algn="ctr"/>
            <a:r>
              <a:rPr lang="en-US" dirty="0"/>
              <a:t>History of the Carolina League</a:t>
            </a:r>
          </a:p>
        </p:txBody>
      </p:sp>
      <p:sp>
        <p:nvSpPr>
          <p:cNvPr id="3" name="Content Placeholder 2">
            <a:extLst>
              <a:ext uri="{FF2B5EF4-FFF2-40B4-BE49-F238E27FC236}">
                <a16:creationId xmlns:a16="http://schemas.microsoft.com/office/drawing/2014/main" xmlns="" id="{DE3041EB-1496-4572-BD9A-D71B75E4CB10}"/>
              </a:ext>
            </a:extLst>
          </p:cNvPr>
          <p:cNvSpPr>
            <a:spLocks noGrp="1"/>
          </p:cNvSpPr>
          <p:nvPr>
            <p:ph idx="1"/>
          </p:nvPr>
        </p:nvSpPr>
        <p:spPr>
          <a:xfrm>
            <a:off x="914162" y="2209799"/>
            <a:ext cx="5408849" cy="4064001"/>
          </a:xfrm>
        </p:spPr>
        <p:txBody>
          <a:bodyPr/>
          <a:lstStyle/>
          <a:p>
            <a:r>
              <a:rPr lang="en-US" dirty="0"/>
              <a:t>Officially announced on October 29, 1944</a:t>
            </a:r>
          </a:p>
          <a:p>
            <a:r>
              <a:rPr lang="en-US" dirty="0"/>
              <a:t>Organizational Meeting at Durham, North Carolina</a:t>
            </a:r>
          </a:p>
          <a:p>
            <a:r>
              <a:rPr lang="en-US" dirty="0"/>
              <a:t>Successor to the Bi-State League</a:t>
            </a:r>
          </a:p>
          <a:p>
            <a:r>
              <a:rPr lang="en-US" dirty="0"/>
              <a:t>Began Play in 1945 With Eight Teams</a:t>
            </a:r>
          </a:p>
        </p:txBody>
      </p:sp>
      <p:pic>
        <p:nvPicPr>
          <p:cNvPr id="5" name="Picture 4">
            <a:extLst>
              <a:ext uri="{FF2B5EF4-FFF2-40B4-BE49-F238E27FC236}">
                <a16:creationId xmlns:a16="http://schemas.microsoft.com/office/drawing/2014/main" xmlns="" id="{04235652-4395-4DDB-BE52-C6F155B8D49F}"/>
              </a:ext>
            </a:extLst>
          </p:cNvPr>
          <p:cNvPicPr>
            <a:picLocks noChangeAspect="1"/>
          </p:cNvPicPr>
          <p:nvPr/>
        </p:nvPicPr>
        <p:blipFill>
          <a:blip r:embed="rId3"/>
          <a:stretch>
            <a:fillRect/>
          </a:stretch>
        </p:blipFill>
        <p:spPr>
          <a:xfrm>
            <a:off x="6704012" y="1805045"/>
            <a:ext cx="4956478" cy="4468755"/>
          </a:xfrm>
          <a:prstGeom prst="rect">
            <a:avLst/>
          </a:prstGeom>
        </p:spPr>
      </p:pic>
    </p:spTree>
    <p:extLst>
      <p:ext uri="{BB962C8B-B14F-4D97-AF65-F5344CB8AC3E}">
        <p14:creationId xmlns:p14="http://schemas.microsoft.com/office/powerpoint/2010/main" val="18940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D9ED4-3C51-406E-A5A4-B61A5D610163}"/>
              </a:ext>
            </a:extLst>
          </p:cNvPr>
          <p:cNvSpPr>
            <a:spLocks noGrp="1"/>
          </p:cNvSpPr>
          <p:nvPr>
            <p:ph type="title"/>
          </p:nvPr>
        </p:nvSpPr>
        <p:spPr/>
        <p:txBody>
          <a:bodyPr/>
          <a:lstStyle/>
          <a:p>
            <a:pPr algn="ctr"/>
            <a:r>
              <a:rPr lang="en-US" dirty="0"/>
              <a:t>Issues facing governing bodies</a:t>
            </a:r>
            <a:br>
              <a:rPr lang="en-US" dirty="0"/>
            </a:br>
            <a:r>
              <a:rPr lang="en-US" sz="2000" dirty="0"/>
              <a:t>Ethical</a:t>
            </a:r>
          </a:p>
        </p:txBody>
      </p:sp>
      <p:sp>
        <p:nvSpPr>
          <p:cNvPr id="3" name="Content Placeholder 2">
            <a:extLst>
              <a:ext uri="{FF2B5EF4-FFF2-40B4-BE49-F238E27FC236}">
                <a16:creationId xmlns:a16="http://schemas.microsoft.com/office/drawing/2014/main" xmlns="" id="{005FBB14-793D-464D-A4EA-E855970C239A}"/>
              </a:ext>
            </a:extLst>
          </p:cNvPr>
          <p:cNvSpPr>
            <a:spLocks noGrp="1"/>
          </p:cNvSpPr>
          <p:nvPr>
            <p:ph idx="1"/>
          </p:nvPr>
        </p:nvSpPr>
        <p:spPr>
          <a:xfrm>
            <a:off x="914163" y="1803401"/>
            <a:ext cx="4951650" cy="4470400"/>
          </a:xfrm>
        </p:spPr>
        <p:txBody>
          <a:bodyPr/>
          <a:lstStyle/>
          <a:p>
            <a:endParaRPr lang="en-US" sz="3200" dirty="0"/>
          </a:p>
          <a:p>
            <a:r>
              <a:rPr lang="en-US" sz="3200" dirty="0"/>
              <a:t>More Minority-Hiring</a:t>
            </a:r>
          </a:p>
          <a:p>
            <a:r>
              <a:rPr lang="en-US" sz="3200" dirty="0"/>
              <a:t>Poorly Run Franchises</a:t>
            </a:r>
          </a:p>
          <a:p>
            <a:r>
              <a:rPr lang="en-US" sz="3200" dirty="0"/>
              <a:t>Chewing Tobacco</a:t>
            </a:r>
          </a:p>
          <a:p>
            <a:r>
              <a:rPr lang="en-US" sz="3200" dirty="0"/>
              <a:t>Deepening Bonds With The Fans</a:t>
            </a:r>
          </a:p>
          <a:p>
            <a:pPr marL="0" indent="0">
              <a:buNone/>
            </a:pPr>
            <a:endParaRPr lang="en-US" dirty="0"/>
          </a:p>
        </p:txBody>
      </p:sp>
      <p:pic>
        <p:nvPicPr>
          <p:cNvPr id="4" name="Picture 3">
            <a:extLst>
              <a:ext uri="{FF2B5EF4-FFF2-40B4-BE49-F238E27FC236}">
                <a16:creationId xmlns:a16="http://schemas.microsoft.com/office/drawing/2014/main" xmlns="" id="{F63C4410-27F8-49C5-A077-B5CA7F93273D}"/>
              </a:ext>
            </a:extLst>
          </p:cNvPr>
          <p:cNvPicPr>
            <a:picLocks noChangeAspect="1"/>
          </p:cNvPicPr>
          <p:nvPr/>
        </p:nvPicPr>
        <p:blipFill>
          <a:blip r:embed="rId3"/>
          <a:stretch>
            <a:fillRect/>
          </a:stretch>
        </p:blipFill>
        <p:spPr>
          <a:xfrm>
            <a:off x="6932612" y="2209800"/>
            <a:ext cx="3712786" cy="3121423"/>
          </a:xfrm>
          <a:prstGeom prst="rect">
            <a:avLst/>
          </a:prstGeom>
        </p:spPr>
      </p:pic>
    </p:spTree>
    <p:extLst>
      <p:ext uri="{BB962C8B-B14F-4D97-AF65-F5344CB8AC3E}">
        <p14:creationId xmlns:p14="http://schemas.microsoft.com/office/powerpoint/2010/main" val="357230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9D8051-D390-4CE7-90E0-3EB3F8F8F4CE}"/>
              </a:ext>
            </a:extLst>
          </p:cNvPr>
          <p:cNvSpPr>
            <a:spLocks noGrp="1"/>
          </p:cNvSpPr>
          <p:nvPr>
            <p:ph type="title"/>
          </p:nvPr>
        </p:nvSpPr>
        <p:spPr/>
        <p:txBody>
          <a:bodyPr/>
          <a:lstStyle/>
          <a:p>
            <a:pPr algn="ctr"/>
            <a:r>
              <a:rPr lang="en-US" dirty="0"/>
              <a:t>Issues facing governing bodies</a:t>
            </a:r>
            <a:br>
              <a:rPr lang="en-US" dirty="0"/>
            </a:br>
            <a:r>
              <a:rPr lang="en-US" sz="2000" dirty="0"/>
              <a:t>Legal</a:t>
            </a:r>
          </a:p>
        </p:txBody>
      </p:sp>
      <p:sp>
        <p:nvSpPr>
          <p:cNvPr id="3" name="Content Placeholder 2">
            <a:extLst>
              <a:ext uri="{FF2B5EF4-FFF2-40B4-BE49-F238E27FC236}">
                <a16:creationId xmlns:a16="http://schemas.microsoft.com/office/drawing/2014/main" xmlns="" id="{1413AB4E-29C3-4773-9596-02E2A61F0F5F}"/>
              </a:ext>
            </a:extLst>
          </p:cNvPr>
          <p:cNvSpPr>
            <a:spLocks noGrp="1"/>
          </p:cNvSpPr>
          <p:nvPr>
            <p:ph idx="1"/>
          </p:nvPr>
        </p:nvSpPr>
        <p:spPr/>
        <p:txBody>
          <a:bodyPr/>
          <a:lstStyle/>
          <a:p>
            <a:pPr marL="0" indent="0" algn="ctr">
              <a:buNone/>
            </a:pPr>
            <a:r>
              <a:rPr lang="en-US" dirty="0"/>
              <a:t>Salaries Below Minimum Wage</a:t>
            </a:r>
          </a:p>
          <a:p>
            <a:pPr marL="0" indent="0" algn="ctr">
              <a:buNone/>
            </a:pPr>
            <a:endParaRPr lang="en-US" dirty="0"/>
          </a:p>
          <a:p>
            <a:pPr marL="0" indent="0">
              <a:buNone/>
            </a:pPr>
            <a:r>
              <a:rPr lang="en-US" dirty="0"/>
              <a:t>Many former Minor League players have file a class action lawsuit seeking better wages. Their complaint is that major leagues salaries have increased over the past years, but minor league salaries have grown only a fraction. </a:t>
            </a:r>
          </a:p>
        </p:txBody>
      </p:sp>
    </p:spTree>
    <p:extLst>
      <p:ext uri="{BB962C8B-B14F-4D97-AF65-F5344CB8AC3E}">
        <p14:creationId xmlns:p14="http://schemas.microsoft.com/office/powerpoint/2010/main" val="3181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58D3-E714-4077-8FDB-94B841601F08}"/>
              </a:ext>
            </a:extLst>
          </p:cNvPr>
          <p:cNvSpPr>
            <a:spLocks noGrp="1"/>
          </p:cNvSpPr>
          <p:nvPr>
            <p:ph type="title"/>
          </p:nvPr>
        </p:nvSpPr>
        <p:spPr/>
        <p:txBody>
          <a:bodyPr/>
          <a:lstStyle/>
          <a:p>
            <a:pPr algn="ctr"/>
            <a:r>
              <a:rPr lang="en-US" dirty="0"/>
              <a:t>Charles Town benefits</a:t>
            </a:r>
          </a:p>
        </p:txBody>
      </p:sp>
      <p:sp>
        <p:nvSpPr>
          <p:cNvPr id="3" name="Content Placeholder 2">
            <a:extLst>
              <a:ext uri="{FF2B5EF4-FFF2-40B4-BE49-F238E27FC236}">
                <a16:creationId xmlns:a16="http://schemas.microsoft.com/office/drawing/2014/main" xmlns="" id="{04643D65-5C13-440E-AF9C-84DD38CD4710}"/>
              </a:ext>
            </a:extLst>
          </p:cNvPr>
          <p:cNvSpPr>
            <a:spLocks noGrp="1"/>
          </p:cNvSpPr>
          <p:nvPr>
            <p:ph idx="1"/>
          </p:nvPr>
        </p:nvSpPr>
        <p:spPr>
          <a:xfrm>
            <a:off x="914163" y="1803401"/>
            <a:ext cx="5180250" cy="4470400"/>
          </a:xfrm>
        </p:spPr>
        <p:txBody>
          <a:bodyPr/>
          <a:lstStyle/>
          <a:p>
            <a:endParaRPr lang="en-US" dirty="0"/>
          </a:p>
          <a:p>
            <a:r>
              <a:rPr lang="en-US" dirty="0"/>
              <a:t>Tourist Attraction</a:t>
            </a:r>
          </a:p>
          <a:p>
            <a:r>
              <a:rPr lang="en-US" dirty="0"/>
              <a:t>Property Value Could Soar </a:t>
            </a:r>
          </a:p>
          <a:p>
            <a:r>
              <a:rPr lang="en-US" dirty="0"/>
              <a:t>Lead To the City Being A Location Target</a:t>
            </a:r>
          </a:p>
          <a:p>
            <a:r>
              <a:rPr lang="en-US" dirty="0"/>
              <a:t>Affordable Entertainment</a:t>
            </a:r>
          </a:p>
          <a:p>
            <a:r>
              <a:rPr lang="en-US" dirty="0"/>
              <a:t>A Venue for events</a:t>
            </a:r>
          </a:p>
          <a:p>
            <a:endParaRPr lang="en-US" dirty="0"/>
          </a:p>
        </p:txBody>
      </p:sp>
      <p:pic>
        <p:nvPicPr>
          <p:cNvPr id="4" name="Picture 3">
            <a:extLst>
              <a:ext uri="{FF2B5EF4-FFF2-40B4-BE49-F238E27FC236}">
                <a16:creationId xmlns:a16="http://schemas.microsoft.com/office/drawing/2014/main" xmlns="" id="{E39DC6A4-2BBD-4410-B270-1AA9F258E01D}"/>
              </a:ext>
            </a:extLst>
          </p:cNvPr>
          <p:cNvPicPr>
            <a:picLocks noChangeAspect="1"/>
          </p:cNvPicPr>
          <p:nvPr/>
        </p:nvPicPr>
        <p:blipFill>
          <a:blip r:embed="rId3"/>
          <a:stretch>
            <a:fillRect/>
          </a:stretch>
        </p:blipFill>
        <p:spPr>
          <a:xfrm>
            <a:off x="6856412" y="2477889"/>
            <a:ext cx="3712786" cy="3121423"/>
          </a:xfrm>
          <a:prstGeom prst="rect">
            <a:avLst/>
          </a:prstGeom>
        </p:spPr>
      </p:pic>
    </p:spTree>
    <p:extLst>
      <p:ext uri="{BB962C8B-B14F-4D97-AF65-F5344CB8AC3E}">
        <p14:creationId xmlns:p14="http://schemas.microsoft.com/office/powerpoint/2010/main" val="37251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B1129-DFC8-4429-B42E-88956BED7653}"/>
              </a:ext>
            </a:extLst>
          </p:cNvPr>
          <p:cNvSpPr>
            <a:spLocks noGrp="1"/>
          </p:cNvSpPr>
          <p:nvPr>
            <p:ph type="title"/>
          </p:nvPr>
        </p:nvSpPr>
        <p:spPr/>
        <p:txBody>
          <a:bodyPr/>
          <a:lstStyle/>
          <a:p>
            <a:pPr algn="ctr"/>
            <a:r>
              <a:rPr lang="en-US" dirty="0"/>
              <a:t>Organizational Management</a:t>
            </a:r>
            <a:br>
              <a:rPr lang="en-US" dirty="0"/>
            </a:br>
            <a:r>
              <a:rPr lang="en-US" sz="2000" dirty="0"/>
              <a:t>Leadership Structure</a:t>
            </a:r>
          </a:p>
        </p:txBody>
      </p:sp>
      <p:sp>
        <p:nvSpPr>
          <p:cNvPr id="3" name="Content Placeholder 2">
            <a:extLst>
              <a:ext uri="{FF2B5EF4-FFF2-40B4-BE49-F238E27FC236}">
                <a16:creationId xmlns:a16="http://schemas.microsoft.com/office/drawing/2014/main" xmlns="" id="{FCB40C48-073F-4130-8774-BBF09AE1D059}"/>
              </a:ext>
            </a:extLst>
          </p:cNvPr>
          <p:cNvSpPr>
            <a:spLocks noGrp="1"/>
          </p:cNvSpPr>
          <p:nvPr>
            <p:ph idx="1"/>
          </p:nvPr>
        </p:nvSpPr>
        <p:spPr>
          <a:xfrm>
            <a:off x="914163" y="1803401"/>
            <a:ext cx="10360500" cy="4470400"/>
          </a:xfrm>
        </p:spPr>
        <p:txBody>
          <a:bodyPr/>
          <a:lstStyle/>
          <a:p>
            <a:r>
              <a:rPr lang="en-US" dirty="0"/>
              <a:t>Owner</a:t>
            </a:r>
          </a:p>
          <a:p>
            <a:r>
              <a:rPr lang="en-US" dirty="0"/>
              <a:t>General Manager</a:t>
            </a:r>
          </a:p>
          <a:p>
            <a:r>
              <a:rPr lang="en-US" dirty="0"/>
              <a:t>Human Resource Manager</a:t>
            </a:r>
          </a:p>
          <a:p>
            <a:r>
              <a:rPr lang="en-US" dirty="0"/>
              <a:t>Marketing Director</a:t>
            </a:r>
          </a:p>
          <a:p>
            <a:r>
              <a:rPr lang="en-US" dirty="0"/>
              <a:t>Business Operator</a:t>
            </a:r>
          </a:p>
          <a:p>
            <a:r>
              <a:rPr lang="en-US" dirty="0"/>
              <a:t>Director of Special Events</a:t>
            </a:r>
          </a:p>
          <a:p>
            <a:r>
              <a:rPr lang="en-US" dirty="0"/>
              <a:t>Travel Manager</a:t>
            </a:r>
          </a:p>
          <a:p>
            <a:endParaRPr lang="en-US" dirty="0"/>
          </a:p>
        </p:txBody>
      </p:sp>
      <p:pic>
        <p:nvPicPr>
          <p:cNvPr id="4" name="Picture 3">
            <a:extLst>
              <a:ext uri="{FF2B5EF4-FFF2-40B4-BE49-F238E27FC236}">
                <a16:creationId xmlns:a16="http://schemas.microsoft.com/office/drawing/2014/main" xmlns="" id="{3FEF108B-9768-4BB6-A675-D8B2B3FB9BEF}"/>
              </a:ext>
            </a:extLst>
          </p:cNvPr>
          <p:cNvPicPr>
            <a:picLocks noChangeAspect="1"/>
          </p:cNvPicPr>
          <p:nvPr/>
        </p:nvPicPr>
        <p:blipFill>
          <a:blip r:embed="rId3"/>
          <a:stretch>
            <a:fillRect/>
          </a:stretch>
        </p:blipFill>
        <p:spPr>
          <a:xfrm>
            <a:off x="7085012" y="2209800"/>
            <a:ext cx="3712786" cy="3121423"/>
          </a:xfrm>
          <a:prstGeom prst="rect">
            <a:avLst/>
          </a:prstGeom>
        </p:spPr>
      </p:pic>
    </p:spTree>
    <p:extLst>
      <p:ext uri="{BB962C8B-B14F-4D97-AF65-F5344CB8AC3E}">
        <p14:creationId xmlns:p14="http://schemas.microsoft.com/office/powerpoint/2010/main" val="39405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EA23D-6432-44D4-87B3-B6FE4EE762E3}"/>
              </a:ext>
            </a:extLst>
          </p:cNvPr>
          <p:cNvSpPr>
            <a:spLocks noGrp="1"/>
          </p:cNvSpPr>
          <p:nvPr>
            <p:ph type="title"/>
          </p:nvPr>
        </p:nvSpPr>
        <p:spPr/>
        <p:txBody>
          <a:bodyPr/>
          <a:lstStyle/>
          <a:p>
            <a:pPr algn="ctr"/>
            <a:r>
              <a:rPr lang="en-US" dirty="0"/>
              <a:t>Organizational Management</a:t>
            </a:r>
            <a:br>
              <a:rPr lang="en-US" dirty="0"/>
            </a:br>
            <a:r>
              <a:rPr lang="en-US" sz="2000" dirty="0"/>
              <a:t>Goals</a:t>
            </a:r>
          </a:p>
        </p:txBody>
      </p:sp>
      <p:sp>
        <p:nvSpPr>
          <p:cNvPr id="3" name="Content Placeholder 2">
            <a:extLst>
              <a:ext uri="{FF2B5EF4-FFF2-40B4-BE49-F238E27FC236}">
                <a16:creationId xmlns:a16="http://schemas.microsoft.com/office/drawing/2014/main" xmlns="" id="{B169FB3B-7E1E-4C75-B639-3F27D010D56F}"/>
              </a:ext>
            </a:extLst>
          </p:cNvPr>
          <p:cNvSpPr>
            <a:spLocks noGrp="1"/>
          </p:cNvSpPr>
          <p:nvPr>
            <p:ph idx="1"/>
          </p:nvPr>
        </p:nvSpPr>
        <p:spPr>
          <a:xfrm>
            <a:off x="914162" y="2514600"/>
            <a:ext cx="10360501" cy="2463799"/>
          </a:xfrm>
        </p:spPr>
        <p:txBody>
          <a:bodyPr/>
          <a:lstStyle/>
          <a:p>
            <a:pPr marL="0" indent="0" algn="ctr">
              <a:buNone/>
            </a:pPr>
            <a:r>
              <a:rPr lang="en-US" dirty="0"/>
              <a:t>Community Events</a:t>
            </a:r>
          </a:p>
          <a:p>
            <a:pPr marL="0" indent="0" algn="ctr">
              <a:buNone/>
            </a:pPr>
            <a:r>
              <a:rPr lang="en-US" dirty="0"/>
              <a:t>Charity Events </a:t>
            </a:r>
          </a:p>
          <a:p>
            <a:pPr marL="0" indent="0" algn="ctr">
              <a:buNone/>
            </a:pPr>
            <a:r>
              <a:rPr lang="en-US" dirty="0"/>
              <a:t>Fan Appreciation </a:t>
            </a:r>
          </a:p>
          <a:p>
            <a:pPr marL="0" indent="0" algn="ctr">
              <a:buNone/>
            </a:pPr>
            <a:r>
              <a:rPr lang="en-US" dirty="0"/>
              <a:t>Strong Bonds With Fans</a:t>
            </a:r>
          </a:p>
        </p:txBody>
      </p:sp>
    </p:spTree>
    <p:extLst>
      <p:ext uri="{BB962C8B-B14F-4D97-AF65-F5344CB8AC3E}">
        <p14:creationId xmlns:p14="http://schemas.microsoft.com/office/powerpoint/2010/main" val="332178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FD9C6-C652-4751-8606-4E1DDEB4E6A3}"/>
              </a:ext>
            </a:extLst>
          </p:cNvPr>
          <p:cNvSpPr>
            <a:spLocks noGrp="1"/>
          </p:cNvSpPr>
          <p:nvPr>
            <p:ph type="title"/>
          </p:nvPr>
        </p:nvSpPr>
        <p:spPr/>
        <p:txBody>
          <a:bodyPr/>
          <a:lstStyle/>
          <a:p>
            <a:pPr algn="ctr"/>
            <a:r>
              <a:rPr lang="en-US" dirty="0"/>
              <a:t>Ethical Practices</a:t>
            </a:r>
            <a:br>
              <a:rPr lang="en-US" dirty="0"/>
            </a:br>
            <a:r>
              <a:rPr lang="en-US" sz="2000" dirty="0"/>
              <a:t>Code of Ethics</a:t>
            </a:r>
          </a:p>
        </p:txBody>
      </p:sp>
      <p:sp>
        <p:nvSpPr>
          <p:cNvPr id="3" name="Content Placeholder 2">
            <a:extLst>
              <a:ext uri="{FF2B5EF4-FFF2-40B4-BE49-F238E27FC236}">
                <a16:creationId xmlns:a16="http://schemas.microsoft.com/office/drawing/2014/main" xmlns="" id="{3D9A4851-55B2-4F08-8610-9955A14672C6}"/>
              </a:ext>
            </a:extLst>
          </p:cNvPr>
          <p:cNvSpPr>
            <a:spLocks noGrp="1"/>
          </p:cNvSpPr>
          <p:nvPr>
            <p:ph idx="1"/>
          </p:nvPr>
        </p:nvSpPr>
        <p:spPr/>
        <p:txBody>
          <a:bodyPr>
            <a:normAutofit fontScale="92500" lnSpcReduction="10000"/>
          </a:bodyPr>
          <a:lstStyle/>
          <a:p>
            <a:r>
              <a:rPr lang="en-US" dirty="0"/>
              <a:t>Always do what’s right and not what is best for the team or organization</a:t>
            </a:r>
          </a:p>
          <a:p>
            <a:r>
              <a:rPr lang="en-US" dirty="0"/>
              <a:t>Create a great and safe work environment for everyone.</a:t>
            </a:r>
          </a:p>
          <a:p>
            <a:r>
              <a:rPr lang="en-US" dirty="0"/>
              <a:t>Players First Organization</a:t>
            </a:r>
          </a:p>
          <a:p>
            <a:r>
              <a:rPr lang="en-US" dirty="0"/>
              <a:t>Community that welcome us should always be concerned in our decisions as an organization. </a:t>
            </a:r>
          </a:p>
          <a:p>
            <a:r>
              <a:rPr lang="en-US" dirty="0"/>
              <a:t>We should show and help players and staff be healthy productive citizens.</a:t>
            </a:r>
          </a:p>
          <a:p>
            <a:r>
              <a:rPr lang="en-US" dirty="0"/>
              <a:t>Keep a great public image and relation with the fans. Be role models to the young fans of the game. </a:t>
            </a:r>
          </a:p>
        </p:txBody>
      </p:sp>
    </p:spTree>
    <p:extLst>
      <p:ext uri="{BB962C8B-B14F-4D97-AF65-F5344CB8AC3E}">
        <p14:creationId xmlns:p14="http://schemas.microsoft.com/office/powerpoint/2010/main" val="16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1ADAA-B670-4D13-9B8D-87037B8AB026}"/>
              </a:ext>
            </a:extLst>
          </p:cNvPr>
          <p:cNvSpPr>
            <a:spLocks noGrp="1"/>
          </p:cNvSpPr>
          <p:nvPr>
            <p:ph type="title"/>
          </p:nvPr>
        </p:nvSpPr>
        <p:spPr/>
        <p:txBody>
          <a:bodyPr/>
          <a:lstStyle/>
          <a:p>
            <a:pPr algn="ctr"/>
            <a:r>
              <a:rPr lang="en-US" dirty="0"/>
              <a:t>Risk analysis</a:t>
            </a:r>
            <a:br>
              <a:rPr lang="en-US" dirty="0"/>
            </a:br>
            <a:r>
              <a:rPr lang="en-US" sz="2000" dirty="0"/>
              <a:t>owning a team in Charles Town</a:t>
            </a:r>
          </a:p>
        </p:txBody>
      </p:sp>
      <p:sp>
        <p:nvSpPr>
          <p:cNvPr id="3" name="Content Placeholder 2">
            <a:extLst>
              <a:ext uri="{FF2B5EF4-FFF2-40B4-BE49-F238E27FC236}">
                <a16:creationId xmlns:a16="http://schemas.microsoft.com/office/drawing/2014/main" xmlns="" id="{B4C49C89-DBC1-409D-97FD-BB12BA13A8D4}"/>
              </a:ext>
            </a:extLst>
          </p:cNvPr>
          <p:cNvSpPr>
            <a:spLocks noGrp="1"/>
          </p:cNvSpPr>
          <p:nvPr>
            <p:ph idx="1"/>
          </p:nvPr>
        </p:nvSpPr>
        <p:spPr>
          <a:xfrm>
            <a:off x="3732212" y="2743200"/>
            <a:ext cx="5180250" cy="2311399"/>
          </a:xfrm>
        </p:spPr>
        <p:txBody>
          <a:bodyPr/>
          <a:lstStyle/>
          <a:p>
            <a:r>
              <a:rPr lang="en-US" dirty="0"/>
              <a:t>Team Being Ran Poorly</a:t>
            </a:r>
          </a:p>
          <a:p>
            <a:r>
              <a:rPr lang="en-US" dirty="0"/>
              <a:t>Tax Money Spent Doesn’t return to the Community</a:t>
            </a:r>
          </a:p>
          <a:p>
            <a:r>
              <a:rPr lang="en-US" dirty="0"/>
              <a:t>Honeymoon Effect</a:t>
            </a:r>
          </a:p>
          <a:p>
            <a:endParaRPr lang="en-US" dirty="0"/>
          </a:p>
        </p:txBody>
      </p:sp>
    </p:spTree>
    <p:extLst>
      <p:ext uri="{BB962C8B-B14F-4D97-AF65-F5344CB8AC3E}">
        <p14:creationId xmlns:p14="http://schemas.microsoft.com/office/powerpoint/2010/main" val="22160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88C8F-615C-4C02-BD36-22F7C87D8A00}"/>
              </a:ext>
            </a:extLst>
          </p:cNvPr>
          <p:cNvSpPr>
            <a:spLocks noGrp="1"/>
          </p:cNvSpPr>
          <p:nvPr>
            <p:ph type="title"/>
          </p:nvPr>
        </p:nvSpPr>
        <p:spPr/>
        <p:txBody>
          <a:bodyPr/>
          <a:lstStyle/>
          <a:p>
            <a:pPr algn="ctr"/>
            <a:r>
              <a:rPr lang="en-US" dirty="0"/>
              <a:t>Summary &amp; conclusion</a:t>
            </a:r>
            <a:br>
              <a:rPr lang="en-US" dirty="0"/>
            </a:br>
            <a:endParaRPr lang="en-US" dirty="0"/>
          </a:p>
        </p:txBody>
      </p:sp>
      <p:sp>
        <p:nvSpPr>
          <p:cNvPr id="3" name="Content Placeholder 2">
            <a:extLst>
              <a:ext uri="{FF2B5EF4-FFF2-40B4-BE49-F238E27FC236}">
                <a16:creationId xmlns:a16="http://schemas.microsoft.com/office/drawing/2014/main" xmlns="" id="{9E599741-0FF7-465E-84EC-A13F532D9AB5}"/>
              </a:ext>
            </a:extLst>
          </p:cNvPr>
          <p:cNvSpPr>
            <a:spLocks noGrp="1"/>
          </p:cNvSpPr>
          <p:nvPr>
            <p:ph idx="1"/>
          </p:nvPr>
        </p:nvSpPr>
        <p:spPr/>
        <p:txBody>
          <a:bodyPr>
            <a:normAutofit lnSpcReduction="10000"/>
          </a:bodyPr>
          <a:lstStyle/>
          <a:p>
            <a:r>
              <a:rPr lang="en-US" dirty="0"/>
              <a:t>I recommend that the owner of this organization and team be a real people person and have a serious love for baseball. </a:t>
            </a:r>
          </a:p>
          <a:p>
            <a:r>
              <a:rPr lang="en-US" dirty="0"/>
              <a:t>I also recommend that the organization put the players and community first.</a:t>
            </a:r>
          </a:p>
          <a:p>
            <a:r>
              <a:rPr lang="en-US" dirty="0"/>
              <a:t>Also keeping the stadium book as possible will be a great way to create jobs, make the community happy, and keep the stadium relevant. </a:t>
            </a:r>
          </a:p>
          <a:p>
            <a:r>
              <a:rPr lang="en-US" dirty="0"/>
              <a:t>The organization has to do its best to keep a great public relation reputation because a minor league team has very small room for error.</a:t>
            </a:r>
          </a:p>
        </p:txBody>
      </p:sp>
    </p:spTree>
    <p:extLst>
      <p:ext uri="{BB962C8B-B14F-4D97-AF65-F5344CB8AC3E}">
        <p14:creationId xmlns:p14="http://schemas.microsoft.com/office/powerpoint/2010/main" val="10301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Current league</a:t>
            </a:r>
          </a:p>
        </p:txBody>
      </p:sp>
      <p:sp>
        <p:nvSpPr>
          <p:cNvPr id="14" name="Content Placeholder 13"/>
          <p:cNvSpPr>
            <a:spLocks noGrp="1"/>
          </p:cNvSpPr>
          <p:nvPr>
            <p:ph idx="1"/>
          </p:nvPr>
        </p:nvSpPr>
        <p:spPr>
          <a:xfrm>
            <a:off x="876131" y="2667001"/>
            <a:ext cx="5332650" cy="2057400"/>
          </a:xfrm>
        </p:spPr>
        <p:txBody>
          <a:bodyPr>
            <a:normAutofit fontScale="92500" lnSpcReduction="10000"/>
          </a:bodyPr>
          <a:lstStyle/>
          <a:p>
            <a:r>
              <a:rPr lang="en-US" dirty="0"/>
              <a:t>Minor League Baseball league</a:t>
            </a:r>
          </a:p>
          <a:p>
            <a:r>
              <a:rPr lang="en-US" dirty="0"/>
              <a:t>8 Teams</a:t>
            </a:r>
          </a:p>
          <a:p>
            <a:r>
              <a:rPr lang="en-US" dirty="0"/>
              <a:t>Atlantic Coast</a:t>
            </a:r>
          </a:p>
          <a:p>
            <a:r>
              <a:rPr lang="en-US" dirty="0"/>
              <a:t>Class A-Advanced league</a:t>
            </a:r>
          </a:p>
          <a:p>
            <a:endParaRPr lang="en-US" dirty="0">
              <a:solidFill>
                <a:schemeClr val="bg1">
                  <a:lumMod val="95000"/>
                  <a:lumOff val="5000"/>
                </a:schemeClr>
              </a:solidFill>
            </a:endParaRPr>
          </a:p>
        </p:txBody>
      </p:sp>
      <p:pic>
        <p:nvPicPr>
          <p:cNvPr id="3" name="Picture 2">
            <a:extLst>
              <a:ext uri="{FF2B5EF4-FFF2-40B4-BE49-F238E27FC236}">
                <a16:creationId xmlns:a16="http://schemas.microsoft.com/office/drawing/2014/main" xmlns="" id="{C9AF23AD-F451-4615-A062-441000B40E28}"/>
              </a:ext>
            </a:extLst>
          </p:cNvPr>
          <p:cNvPicPr>
            <a:picLocks noChangeAspect="1"/>
          </p:cNvPicPr>
          <p:nvPr/>
        </p:nvPicPr>
        <p:blipFill>
          <a:blip r:embed="rId3"/>
          <a:stretch>
            <a:fillRect/>
          </a:stretch>
        </p:blipFill>
        <p:spPr>
          <a:xfrm>
            <a:off x="6932612" y="2286001"/>
            <a:ext cx="3962400" cy="3124200"/>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762000"/>
            <a:ext cx="10360501" cy="838200"/>
          </a:xfrm>
        </p:spPr>
        <p:txBody>
          <a:bodyPr/>
          <a:lstStyle/>
          <a:p>
            <a:pPr algn="ctr"/>
            <a:r>
              <a:rPr lang="en-US" dirty="0"/>
              <a:t>Teams </a:t>
            </a:r>
            <a:br>
              <a:rPr lang="en-US" dirty="0"/>
            </a:br>
            <a:r>
              <a:rPr lang="en-US" sz="2000" dirty="0"/>
              <a:t>northern Division </a:t>
            </a:r>
            <a:endParaRPr lang="en-US" dirty="0"/>
          </a:p>
        </p:txBody>
      </p:sp>
      <p:sp>
        <p:nvSpPr>
          <p:cNvPr id="3" name="Content Placeholder 2">
            <a:extLst>
              <a:ext uri="{FF2B5EF4-FFF2-40B4-BE49-F238E27FC236}">
                <a16:creationId xmlns:a16="http://schemas.microsoft.com/office/drawing/2014/main" xmlns="" id="{5D01DFD8-9E16-40AA-B70E-AE140653B1B2}"/>
              </a:ext>
            </a:extLst>
          </p:cNvPr>
          <p:cNvSpPr>
            <a:spLocks noGrp="1"/>
          </p:cNvSpPr>
          <p:nvPr>
            <p:ph idx="1"/>
          </p:nvPr>
        </p:nvSpPr>
        <p:spPr>
          <a:xfrm>
            <a:off x="914162" y="2209802"/>
            <a:ext cx="10895249" cy="3124198"/>
          </a:xfrm>
        </p:spPr>
        <p:txBody>
          <a:bodyPr>
            <a:normAutofit/>
          </a:bodyPr>
          <a:lstStyle/>
          <a:p>
            <a:pPr marL="0" indent="0">
              <a:buNone/>
            </a:pPr>
            <a:r>
              <a:rPr lang="en-US" sz="3600" dirty="0"/>
              <a:t>Frederick Keys 			Frederick, Maryland</a:t>
            </a:r>
          </a:p>
          <a:p>
            <a:pPr marL="0" indent="0">
              <a:buNone/>
            </a:pPr>
            <a:r>
              <a:rPr lang="en-US" sz="3600" dirty="0"/>
              <a:t>Lynchburg </a:t>
            </a:r>
            <a:r>
              <a:rPr lang="en-US" sz="3600" dirty="0" err="1"/>
              <a:t>Hillcats</a:t>
            </a:r>
            <a:r>
              <a:rPr lang="en-US" sz="3600" dirty="0"/>
              <a:t>			Lynchburg, Virginia</a:t>
            </a:r>
          </a:p>
          <a:p>
            <a:pPr marL="0" indent="0">
              <a:buNone/>
            </a:pPr>
            <a:r>
              <a:rPr lang="en-US" sz="3600" dirty="0"/>
              <a:t>Potomac Nationals			Woodbridge, Virginia</a:t>
            </a:r>
          </a:p>
          <a:p>
            <a:pPr marL="0" indent="0">
              <a:buNone/>
            </a:pPr>
            <a:r>
              <a:rPr lang="en-US" sz="3600" dirty="0"/>
              <a:t>Wilmington Blue Rocks		Wilmington, Delaware</a:t>
            </a:r>
          </a:p>
          <a:p>
            <a:pPr marL="0" indent="0">
              <a:buNone/>
            </a:pPr>
            <a:endParaRPr lang="en-US" sz="3600" dirty="0"/>
          </a:p>
          <a:p>
            <a:pPr marL="0" indent="0">
              <a:buNone/>
            </a:pPr>
            <a:endParaRPr lang="en-US" dirty="0"/>
          </a:p>
        </p:txBody>
      </p:sp>
      <p:pic>
        <p:nvPicPr>
          <p:cNvPr id="5" name="Picture 4">
            <a:extLst>
              <a:ext uri="{FF2B5EF4-FFF2-40B4-BE49-F238E27FC236}">
                <a16:creationId xmlns:a16="http://schemas.microsoft.com/office/drawing/2014/main" xmlns="" id="{BF600633-8F6A-4D6D-B238-21A44E4CE3AF}"/>
              </a:ext>
            </a:extLst>
          </p:cNvPr>
          <p:cNvPicPr>
            <a:picLocks noChangeAspect="1"/>
          </p:cNvPicPr>
          <p:nvPr/>
        </p:nvPicPr>
        <p:blipFill>
          <a:blip r:embed="rId3"/>
          <a:stretch>
            <a:fillRect/>
          </a:stretch>
        </p:blipFill>
        <p:spPr>
          <a:xfrm>
            <a:off x="5639902" y="2226366"/>
            <a:ext cx="952500" cy="558800"/>
          </a:xfrm>
          <a:prstGeom prst="rect">
            <a:avLst/>
          </a:prstGeom>
        </p:spPr>
      </p:pic>
      <p:pic>
        <p:nvPicPr>
          <p:cNvPr id="6" name="Picture 5">
            <a:extLst>
              <a:ext uri="{FF2B5EF4-FFF2-40B4-BE49-F238E27FC236}">
                <a16:creationId xmlns:a16="http://schemas.microsoft.com/office/drawing/2014/main" xmlns="" id="{DF4910F0-1246-4E71-821C-ED502DBFB656}"/>
              </a:ext>
            </a:extLst>
          </p:cNvPr>
          <p:cNvPicPr>
            <a:picLocks noChangeAspect="1"/>
          </p:cNvPicPr>
          <p:nvPr/>
        </p:nvPicPr>
        <p:blipFill>
          <a:blip r:embed="rId4"/>
          <a:stretch>
            <a:fillRect/>
          </a:stretch>
        </p:blipFill>
        <p:spPr>
          <a:xfrm>
            <a:off x="5639902" y="2909921"/>
            <a:ext cx="952500" cy="595277"/>
          </a:xfrm>
          <a:prstGeom prst="rect">
            <a:avLst/>
          </a:prstGeom>
        </p:spPr>
      </p:pic>
      <p:pic>
        <p:nvPicPr>
          <p:cNvPr id="7" name="Picture 6">
            <a:extLst>
              <a:ext uri="{FF2B5EF4-FFF2-40B4-BE49-F238E27FC236}">
                <a16:creationId xmlns:a16="http://schemas.microsoft.com/office/drawing/2014/main" xmlns="" id="{61248F5F-BA17-4E57-B45E-8B85CDDE01EA}"/>
              </a:ext>
            </a:extLst>
          </p:cNvPr>
          <p:cNvPicPr>
            <a:picLocks noChangeAspect="1"/>
          </p:cNvPicPr>
          <p:nvPr/>
        </p:nvPicPr>
        <p:blipFill>
          <a:blip r:embed="rId5"/>
          <a:stretch>
            <a:fillRect/>
          </a:stretch>
        </p:blipFill>
        <p:spPr>
          <a:xfrm>
            <a:off x="5639902" y="3646519"/>
            <a:ext cx="969133" cy="533029"/>
          </a:xfrm>
          <a:prstGeom prst="rect">
            <a:avLst/>
          </a:prstGeom>
        </p:spPr>
      </p:pic>
      <p:pic>
        <p:nvPicPr>
          <p:cNvPr id="16" name="Picture 15">
            <a:extLst>
              <a:ext uri="{FF2B5EF4-FFF2-40B4-BE49-F238E27FC236}">
                <a16:creationId xmlns:a16="http://schemas.microsoft.com/office/drawing/2014/main" xmlns="" id="{3B17A226-A57E-4B36-B761-06B30E90DA88}"/>
              </a:ext>
            </a:extLst>
          </p:cNvPr>
          <p:cNvPicPr>
            <a:picLocks noChangeAspect="1"/>
          </p:cNvPicPr>
          <p:nvPr/>
        </p:nvPicPr>
        <p:blipFill>
          <a:blip r:embed="rId6"/>
          <a:stretch>
            <a:fillRect/>
          </a:stretch>
        </p:blipFill>
        <p:spPr>
          <a:xfrm>
            <a:off x="5639902" y="4320869"/>
            <a:ext cx="969133" cy="555931"/>
          </a:xfrm>
          <a:prstGeom prst="rect">
            <a:avLst/>
          </a:prstGeom>
        </p:spPr>
      </p:pic>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78B5B-3098-42DF-8525-156C0C0FDDA5}"/>
              </a:ext>
            </a:extLst>
          </p:cNvPr>
          <p:cNvSpPr>
            <a:spLocks noGrp="1"/>
          </p:cNvSpPr>
          <p:nvPr>
            <p:ph type="title"/>
          </p:nvPr>
        </p:nvSpPr>
        <p:spPr/>
        <p:txBody>
          <a:bodyPr/>
          <a:lstStyle/>
          <a:p>
            <a:pPr algn="ctr"/>
            <a:r>
              <a:rPr lang="en-US" dirty="0"/>
              <a:t>Teams</a:t>
            </a:r>
            <a:br>
              <a:rPr lang="en-US" dirty="0"/>
            </a:br>
            <a:r>
              <a:rPr lang="en-US" sz="2000" dirty="0"/>
              <a:t>Southern Division</a:t>
            </a:r>
          </a:p>
        </p:txBody>
      </p:sp>
      <p:sp>
        <p:nvSpPr>
          <p:cNvPr id="3" name="Content Placeholder 2">
            <a:extLst>
              <a:ext uri="{FF2B5EF4-FFF2-40B4-BE49-F238E27FC236}">
                <a16:creationId xmlns:a16="http://schemas.microsoft.com/office/drawing/2014/main" xmlns="" id="{318B7BC9-1B78-43EC-8221-02A92A289B74}"/>
              </a:ext>
            </a:extLst>
          </p:cNvPr>
          <p:cNvSpPr>
            <a:spLocks noGrp="1"/>
          </p:cNvSpPr>
          <p:nvPr>
            <p:ph idx="1"/>
          </p:nvPr>
        </p:nvSpPr>
        <p:spPr>
          <a:xfrm>
            <a:off x="914162" y="2362200"/>
            <a:ext cx="10360501" cy="3911600"/>
          </a:xfrm>
        </p:spPr>
        <p:txBody>
          <a:bodyPr>
            <a:normAutofit/>
          </a:bodyPr>
          <a:lstStyle/>
          <a:p>
            <a:r>
              <a:rPr lang="en-US" sz="3600" dirty="0"/>
              <a:t>Carolina Mudcats		Zebulon, NC	</a:t>
            </a:r>
          </a:p>
          <a:p>
            <a:r>
              <a:rPr lang="en-US" sz="3600" dirty="0"/>
              <a:t>Myrtle Beach Pelicans		Myrtle Beach, SC</a:t>
            </a:r>
          </a:p>
          <a:p>
            <a:r>
              <a:rPr lang="en-US" sz="3600" dirty="0"/>
              <a:t>Winston-Salem Dash		Winston-Salem, NC</a:t>
            </a:r>
          </a:p>
          <a:p>
            <a:r>
              <a:rPr lang="en-US" sz="3600" dirty="0"/>
              <a:t>Salem Red Sox			Salem, Virginia</a:t>
            </a:r>
          </a:p>
        </p:txBody>
      </p:sp>
      <p:pic>
        <p:nvPicPr>
          <p:cNvPr id="4" name="Picture 3">
            <a:extLst>
              <a:ext uri="{FF2B5EF4-FFF2-40B4-BE49-F238E27FC236}">
                <a16:creationId xmlns:a16="http://schemas.microsoft.com/office/drawing/2014/main" xmlns="" id="{604590FC-0CE1-4D2E-B2D9-DEEF51D26A4F}"/>
              </a:ext>
            </a:extLst>
          </p:cNvPr>
          <p:cNvPicPr>
            <a:picLocks noChangeAspect="1"/>
          </p:cNvPicPr>
          <p:nvPr/>
        </p:nvPicPr>
        <p:blipFill>
          <a:blip r:embed="rId3"/>
          <a:stretch>
            <a:fillRect/>
          </a:stretch>
        </p:blipFill>
        <p:spPr>
          <a:xfrm>
            <a:off x="5585928" y="4535689"/>
            <a:ext cx="957155" cy="533400"/>
          </a:xfrm>
          <a:prstGeom prst="rect">
            <a:avLst/>
          </a:prstGeom>
        </p:spPr>
      </p:pic>
      <p:pic>
        <p:nvPicPr>
          <p:cNvPr id="5" name="Picture 4">
            <a:extLst>
              <a:ext uri="{FF2B5EF4-FFF2-40B4-BE49-F238E27FC236}">
                <a16:creationId xmlns:a16="http://schemas.microsoft.com/office/drawing/2014/main" xmlns="" id="{4ABC89C4-2E3D-4FB8-84AD-F0A74FE60978}"/>
              </a:ext>
            </a:extLst>
          </p:cNvPr>
          <p:cNvPicPr>
            <a:picLocks noChangeAspect="1"/>
          </p:cNvPicPr>
          <p:nvPr/>
        </p:nvPicPr>
        <p:blipFill>
          <a:blip r:embed="rId4"/>
          <a:stretch>
            <a:fillRect/>
          </a:stretch>
        </p:blipFill>
        <p:spPr>
          <a:xfrm>
            <a:off x="5618162" y="3122677"/>
            <a:ext cx="952500" cy="533401"/>
          </a:xfrm>
          <a:prstGeom prst="rect">
            <a:avLst/>
          </a:prstGeom>
        </p:spPr>
      </p:pic>
      <p:pic>
        <p:nvPicPr>
          <p:cNvPr id="6" name="Picture 5">
            <a:extLst>
              <a:ext uri="{FF2B5EF4-FFF2-40B4-BE49-F238E27FC236}">
                <a16:creationId xmlns:a16="http://schemas.microsoft.com/office/drawing/2014/main" xmlns="" id="{ACEF4C97-A2B0-4D33-9B70-906877332DFF}"/>
              </a:ext>
            </a:extLst>
          </p:cNvPr>
          <p:cNvPicPr>
            <a:picLocks noChangeAspect="1"/>
          </p:cNvPicPr>
          <p:nvPr/>
        </p:nvPicPr>
        <p:blipFill>
          <a:blip r:embed="rId5"/>
          <a:stretch>
            <a:fillRect/>
          </a:stretch>
        </p:blipFill>
        <p:spPr>
          <a:xfrm>
            <a:off x="5618162" y="2422390"/>
            <a:ext cx="952500" cy="482599"/>
          </a:xfrm>
          <a:prstGeom prst="rect">
            <a:avLst/>
          </a:prstGeom>
        </p:spPr>
      </p:pic>
      <p:pic>
        <p:nvPicPr>
          <p:cNvPr id="7" name="Picture 6">
            <a:extLst>
              <a:ext uri="{FF2B5EF4-FFF2-40B4-BE49-F238E27FC236}">
                <a16:creationId xmlns:a16="http://schemas.microsoft.com/office/drawing/2014/main" xmlns="" id="{748EB212-7AF1-4FD5-8927-EBC7235201C1}"/>
              </a:ext>
            </a:extLst>
          </p:cNvPr>
          <p:cNvPicPr>
            <a:picLocks noChangeAspect="1"/>
          </p:cNvPicPr>
          <p:nvPr/>
        </p:nvPicPr>
        <p:blipFill>
          <a:blip r:embed="rId6"/>
          <a:stretch>
            <a:fillRect/>
          </a:stretch>
        </p:blipFill>
        <p:spPr>
          <a:xfrm>
            <a:off x="5585928" y="3810001"/>
            <a:ext cx="952500" cy="508000"/>
          </a:xfrm>
          <a:prstGeom prst="rect">
            <a:avLst/>
          </a:prstGeom>
        </p:spPr>
      </p:pic>
    </p:spTree>
    <p:extLst>
      <p:ext uri="{BB962C8B-B14F-4D97-AF65-F5344CB8AC3E}">
        <p14:creationId xmlns:p14="http://schemas.microsoft.com/office/powerpoint/2010/main" val="37864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49E7D-811C-4F84-B1BB-B9DFE22F8F5C}"/>
              </a:ext>
            </a:extLst>
          </p:cNvPr>
          <p:cNvSpPr>
            <a:spLocks noGrp="1"/>
          </p:cNvSpPr>
          <p:nvPr>
            <p:ph type="title"/>
          </p:nvPr>
        </p:nvSpPr>
        <p:spPr/>
        <p:txBody>
          <a:bodyPr/>
          <a:lstStyle/>
          <a:p>
            <a:pPr algn="ctr"/>
            <a:r>
              <a:rPr lang="en-US" dirty="0"/>
              <a:t>Former notable players</a:t>
            </a:r>
          </a:p>
        </p:txBody>
      </p:sp>
      <p:sp>
        <p:nvSpPr>
          <p:cNvPr id="3" name="Content Placeholder 2">
            <a:extLst>
              <a:ext uri="{FF2B5EF4-FFF2-40B4-BE49-F238E27FC236}">
                <a16:creationId xmlns:a16="http://schemas.microsoft.com/office/drawing/2014/main" xmlns="" id="{6EA9552F-2D35-4EA9-8D7C-87E33E45ECF6}"/>
              </a:ext>
            </a:extLst>
          </p:cNvPr>
          <p:cNvSpPr>
            <a:spLocks noGrp="1"/>
          </p:cNvSpPr>
          <p:nvPr>
            <p:ph idx="1"/>
          </p:nvPr>
        </p:nvSpPr>
        <p:spPr>
          <a:xfrm>
            <a:off x="914162" y="1803401"/>
            <a:ext cx="6358105" cy="4470400"/>
          </a:xfrm>
        </p:spPr>
        <p:txBody>
          <a:bodyPr/>
          <a:lstStyle/>
          <a:p>
            <a:r>
              <a:rPr lang="en-US" dirty="0"/>
              <a:t> Barry Bonds (Prince William, 1985)*</a:t>
            </a:r>
          </a:p>
          <a:p>
            <a:r>
              <a:rPr lang="en-US" dirty="0"/>
              <a:t> Dwight Gooden (Lynchburg, 1983)</a:t>
            </a:r>
          </a:p>
          <a:p>
            <a:r>
              <a:rPr lang="en-US" dirty="0" err="1"/>
              <a:t>Andruw</a:t>
            </a:r>
            <a:r>
              <a:rPr lang="en-US" dirty="0"/>
              <a:t> Jones (Durham, 1996)</a:t>
            </a:r>
          </a:p>
          <a:p>
            <a:r>
              <a:rPr lang="en-US" dirty="0"/>
              <a:t>Chipper Jones (Durham, 1992)*</a:t>
            </a:r>
          </a:p>
          <a:p>
            <a:r>
              <a:rPr lang="en-US" dirty="0"/>
              <a:t> Andy </a:t>
            </a:r>
            <a:r>
              <a:rPr lang="en-US" dirty="0" err="1"/>
              <a:t>Pettitte</a:t>
            </a:r>
            <a:r>
              <a:rPr lang="en-US" dirty="0"/>
              <a:t> (Prince William, 1993)</a:t>
            </a:r>
          </a:p>
          <a:p>
            <a:r>
              <a:rPr lang="en-US" dirty="0"/>
              <a:t> Jorge Posada (Prince William, 1993)</a:t>
            </a:r>
          </a:p>
          <a:p>
            <a:r>
              <a:rPr lang="en-US" dirty="0"/>
              <a:t>Darryl Strawberry (Lynchburg, 1981)*</a:t>
            </a:r>
          </a:p>
          <a:p>
            <a:endParaRPr lang="en-US" dirty="0"/>
          </a:p>
        </p:txBody>
      </p:sp>
      <p:pic>
        <p:nvPicPr>
          <p:cNvPr id="4" name="Picture 3">
            <a:extLst>
              <a:ext uri="{FF2B5EF4-FFF2-40B4-BE49-F238E27FC236}">
                <a16:creationId xmlns:a16="http://schemas.microsoft.com/office/drawing/2014/main" xmlns="" id="{0498537A-AA8C-415E-A78C-ACAE19AA3A4D}"/>
              </a:ext>
            </a:extLst>
          </p:cNvPr>
          <p:cNvPicPr>
            <a:picLocks noChangeAspect="1"/>
          </p:cNvPicPr>
          <p:nvPr/>
        </p:nvPicPr>
        <p:blipFill>
          <a:blip r:embed="rId3"/>
          <a:stretch>
            <a:fillRect/>
          </a:stretch>
        </p:blipFill>
        <p:spPr>
          <a:xfrm>
            <a:off x="7272268" y="1905000"/>
            <a:ext cx="2285623" cy="1371600"/>
          </a:xfrm>
          <a:prstGeom prst="rect">
            <a:avLst/>
          </a:prstGeom>
        </p:spPr>
      </p:pic>
      <p:pic>
        <p:nvPicPr>
          <p:cNvPr id="5" name="Picture 4">
            <a:extLst>
              <a:ext uri="{FF2B5EF4-FFF2-40B4-BE49-F238E27FC236}">
                <a16:creationId xmlns:a16="http://schemas.microsoft.com/office/drawing/2014/main" xmlns="" id="{9AF385D7-6428-4701-AF97-07E65427E7D6}"/>
              </a:ext>
            </a:extLst>
          </p:cNvPr>
          <p:cNvPicPr>
            <a:picLocks noChangeAspect="1"/>
          </p:cNvPicPr>
          <p:nvPr/>
        </p:nvPicPr>
        <p:blipFill>
          <a:blip r:embed="rId4"/>
          <a:stretch>
            <a:fillRect/>
          </a:stretch>
        </p:blipFill>
        <p:spPr>
          <a:xfrm>
            <a:off x="9556303" y="3395594"/>
            <a:ext cx="2292866" cy="1438412"/>
          </a:xfrm>
          <a:prstGeom prst="rect">
            <a:avLst/>
          </a:prstGeom>
        </p:spPr>
      </p:pic>
      <p:pic>
        <p:nvPicPr>
          <p:cNvPr id="6" name="Picture 5">
            <a:extLst>
              <a:ext uri="{FF2B5EF4-FFF2-40B4-BE49-F238E27FC236}">
                <a16:creationId xmlns:a16="http://schemas.microsoft.com/office/drawing/2014/main" xmlns="" id="{1DF5239A-FD17-4A98-9DA5-B753C3314E48}"/>
              </a:ext>
            </a:extLst>
          </p:cNvPr>
          <p:cNvPicPr>
            <a:picLocks noChangeAspect="1"/>
          </p:cNvPicPr>
          <p:nvPr/>
        </p:nvPicPr>
        <p:blipFill>
          <a:blip r:embed="rId5"/>
          <a:stretch>
            <a:fillRect/>
          </a:stretch>
        </p:blipFill>
        <p:spPr>
          <a:xfrm>
            <a:off x="7456229" y="4953001"/>
            <a:ext cx="2100074" cy="1447800"/>
          </a:xfrm>
          <a:prstGeom prst="rect">
            <a:avLst/>
          </a:prstGeom>
        </p:spPr>
      </p:pic>
    </p:spTree>
    <p:extLst>
      <p:ext uri="{BB962C8B-B14F-4D97-AF65-F5344CB8AC3E}">
        <p14:creationId xmlns:p14="http://schemas.microsoft.com/office/powerpoint/2010/main" val="390613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88F69-EC3E-41FD-B3C5-F90C4A7C40DB}"/>
              </a:ext>
            </a:extLst>
          </p:cNvPr>
          <p:cNvSpPr>
            <a:spLocks noGrp="1"/>
          </p:cNvSpPr>
          <p:nvPr>
            <p:ph type="title"/>
          </p:nvPr>
        </p:nvSpPr>
        <p:spPr/>
        <p:txBody>
          <a:bodyPr/>
          <a:lstStyle/>
          <a:p>
            <a:pPr algn="ctr"/>
            <a:r>
              <a:rPr lang="en-US" dirty="0"/>
              <a:t>League Expansion </a:t>
            </a:r>
          </a:p>
        </p:txBody>
      </p:sp>
      <p:sp>
        <p:nvSpPr>
          <p:cNvPr id="3" name="Content Placeholder 2">
            <a:extLst>
              <a:ext uri="{FF2B5EF4-FFF2-40B4-BE49-F238E27FC236}">
                <a16:creationId xmlns:a16="http://schemas.microsoft.com/office/drawing/2014/main" xmlns="" id="{D8443819-EDCD-4A4F-B002-E1D4BB070991}"/>
              </a:ext>
            </a:extLst>
          </p:cNvPr>
          <p:cNvSpPr>
            <a:spLocks noGrp="1"/>
          </p:cNvSpPr>
          <p:nvPr>
            <p:ph idx="1"/>
          </p:nvPr>
        </p:nvSpPr>
        <p:spPr/>
        <p:txBody>
          <a:bodyPr/>
          <a:lstStyle/>
          <a:p>
            <a:pPr marL="0" indent="0" algn="ctr">
              <a:buNone/>
            </a:pPr>
            <a:r>
              <a:rPr lang="en-US" dirty="0"/>
              <a:t>Will expand from 8 teams to 10 teams</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3B60355B-3977-4D0F-9AB4-5B1055D66868}"/>
              </a:ext>
            </a:extLst>
          </p:cNvPr>
          <p:cNvPicPr>
            <a:picLocks noChangeAspect="1"/>
          </p:cNvPicPr>
          <p:nvPr/>
        </p:nvPicPr>
        <p:blipFill>
          <a:blip r:embed="rId3"/>
          <a:stretch>
            <a:fillRect/>
          </a:stretch>
        </p:blipFill>
        <p:spPr>
          <a:xfrm>
            <a:off x="1370012" y="2514599"/>
            <a:ext cx="3581400" cy="3502515"/>
          </a:xfrm>
          <a:prstGeom prst="rect">
            <a:avLst/>
          </a:prstGeom>
        </p:spPr>
      </p:pic>
      <p:pic>
        <p:nvPicPr>
          <p:cNvPr id="5" name="Picture 4">
            <a:extLst>
              <a:ext uri="{FF2B5EF4-FFF2-40B4-BE49-F238E27FC236}">
                <a16:creationId xmlns:a16="http://schemas.microsoft.com/office/drawing/2014/main" xmlns="" id="{6C49CB40-4579-4DFD-A7D2-F3319F37432C}"/>
              </a:ext>
            </a:extLst>
          </p:cNvPr>
          <p:cNvPicPr>
            <a:picLocks noChangeAspect="1"/>
          </p:cNvPicPr>
          <p:nvPr/>
        </p:nvPicPr>
        <p:blipFill>
          <a:blip r:embed="rId4"/>
          <a:stretch>
            <a:fillRect/>
          </a:stretch>
        </p:blipFill>
        <p:spPr>
          <a:xfrm>
            <a:off x="7008812" y="2508737"/>
            <a:ext cx="3895725" cy="3508377"/>
          </a:xfrm>
          <a:prstGeom prst="rect">
            <a:avLst/>
          </a:prstGeom>
        </p:spPr>
      </p:pic>
    </p:spTree>
    <p:extLst>
      <p:ext uri="{BB962C8B-B14F-4D97-AF65-F5344CB8AC3E}">
        <p14:creationId xmlns:p14="http://schemas.microsoft.com/office/powerpoint/2010/main" val="23645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1291ED0B-D8B0-4C05-84A2-BCC7EF0A36DC}"/>
              </a:ext>
            </a:extLst>
          </p:cNvPr>
          <p:cNvPicPr>
            <a:picLocks noGrp="1" noChangeAspect="1"/>
          </p:cNvPicPr>
          <p:nvPr>
            <p:ph idx="1"/>
          </p:nvPr>
        </p:nvPicPr>
        <p:blipFill>
          <a:blip r:embed="rId3"/>
          <a:stretch>
            <a:fillRect/>
          </a:stretch>
        </p:blipFill>
        <p:spPr>
          <a:xfrm>
            <a:off x="0" y="0"/>
            <a:ext cx="12188825" cy="6858000"/>
          </a:xfrm>
          <a:prstGeom prst="rect">
            <a:avLst/>
          </a:prstGeom>
        </p:spPr>
      </p:pic>
      <p:sp>
        <p:nvSpPr>
          <p:cNvPr id="2" name="Title 1">
            <a:extLst>
              <a:ext uri="{FF2B5EF4-FFF2-40B4-BE49-F238E27FC236}">
                <a16:creationId xmlns:a16="http://schemas.microsoft.com/office/drawing/2014/main" xmlns="" id="{17FD6D2A-33F9-4222-8ADE-FA2F91A78EF3}"/>
              </a:ext>
            </a:extLst>
          </p:cNvPr>
          <p:cNvSpPr>
            <a:spLocks noGrp="1"/>
          </p:cNvSpPr>
          <p:nvPr>
            <p:ph type="title"/>
          </p:nvPr>
        </p:nvSpPr>
        <p:spPr>
          <a:xfrm>
            <a:off x="914161" y="2438400"/>
            <a:ext cx="10360501" cy="1219200"/>
          </a:xfrm>
        </p:spPr>
        <p:txBody>
          <a:bodyPr/>
          <a:lstStyle/>
          <a:p>
            <a:pPr algn="ctr"/>
            <a:r>
              <a:rPr lang="en-US" dirty="0">
                <a:highlight>
                  <a:srgbClr val="000000"/>
                </a:highlight>
              </a:rPr>
              <a:t>Charles town Miners</a:t>
            </a:r>
          </a:p>
        </p:txBody>
      </p:sp>
    </p:spTree>
    <p:extLst>
      <p:ext uri="{BB962C8B-B14F-4D97-AF65-F5344CB8AC3E}">
        <p14:creationId xmlns:p14="http://schemas.microsoft.com/office/powerpoint/2010/main" val="324971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D0DC6CD-02B1-42F1-971A-D0D5A6DB5FC4}"/>
              </a:ext>
            </a:extLst>
          </p:cNvPr>
          <p:cNvPicPr>
            <a:picLocks noChangeAspect="1"/>
          </p:cNvPicPr>
          <p:nvPr/>
        </p:nvPicPr>
        <p:blipFill>
          <a:blip r:embed="rId2"/>
          <a:stretch>
            <a:fillRect/>
          </a:stretch>
        </p:blipFill>
        <p:spPr>
          <a:xfrm>
            <a:off x="1459" y="0"/>
            <a:ext cx="12185905" cy="6858000"/>
          </a:xfrm>
          <a:prstGeom prst="rect">
            <a:avLst/>
          </a:prstGeom>
        </p:spPr>
      </p:pic>
      <p:sp>
        <p:nvSpPr>
          <p:cNvPr id="2" name="Title 1">
            <a:extLst>
              <a:ext uri="{FF2B5EF4-FFF2-40B4-BE49-F238E27FC236}">
                <a16:creationId xmlns:a16="http://schemas.microsoft.com/office/drawing/2014/main" xmlns="" id="{0142EC08-B158-4461-9A07-43D2AD82F78E}"/>
              </a:ext>
            </a:extLst>
          </p:cNvPr>
          <p:cNvSpPr>
            <a:spLocks noGrp="1"/>
          </p:cNvSpPr>
          <p:nvPr>
            <p:ph type="title"/>
          </p:nvPr>
        </p:nvSpPr>
        <p:spPr>
          <a:xfrm>
            <a:off x="914162" y="482600"/>
            <a:ext cx="10360501" cy="736602"/>
          </a:xfrm>
        </p:spPr>
        <p:txBody>
          <a:bodyPr/>
          <a:lstStyle/>
          <a:p>
            <a:pPr algn="ctr"/>
            <a:r>
              <a:rPr lang="en-US" dirty="0">
                <a:solidFill>
                  <a:schemeClr val="accent3">
                    <a:lumMod val="60000"/>
                    <a:lumOff val="40000"/>
                  </a:schemeClr>
                </a:solidFill>
              </a:rPr>
              <a:t>values</a:t>
            </a:r>
          </a:p>
        </p:txBody>
      </p:sp>
      <p:sp>
        <p:nvSpPr>
          <p:cNvPr id="3" name="Content Placeholder 2">
            <a:extLst>
              <a:ext uri="{FF2B5EF4-FFF2-40B4-BE49-F238E27FC236}">
                <a16:creationId xmlns:a16="http://schemas.microsoft.com/office/drawing/2014/main" xmlns="" id="{F1058F85-2F43-4E89-9D81-7E0A1A26106B}"/>
              </a:ext>
            </a:extLst>
          </p:cNvPr>
          <p:cNvSpPr>
            <a:spLocks noGrp="1"/>
          </p:cNvSpPr>
          <p:nvPr>
            <p:ph idx="1"/>
          </p:nvPr>
        </p:nvSpPr>
        <p:spPr>
          <a:xfrm>
            <a:off x="914160" y="2667000"/>
            <a:ext cx="10360501" cy="1777999"/>
          </a:xfrm>
        </p:spPr>
        <p:txBody>
          <a:bodyPr>
            <a:noAutofit/>
          </a:bodyPr>
          <a:lstStyle/>
          <a:p>
            <a:pPr marL="0" indent="0" algn="ctr">
              <a:buNone/>
            </a:pPr>
            <a:r>
              <a:rPr lang="en-US" sz="3200" dirty="0">
                <a:highlight>
                  <a:srgbClr val="000000"/>
                </a:highlight>
              </a:rPr>
              <a:t>The Charles Town Miners will aspire to be an outstanding athletic organization that provides a high-quality experience to every coach and player. A high-quality experience is one in which everyone while the developing skills and decision-making as players, coaches, and men. </a:t>
            </a:r>
          </a:p>
        </p:txBody>
      </p:sp>
    </p:spTree>
    <p:extLst>
      <p:ext uri="{BB962C8B-B14F-4D97-AF65-F5344CB8AC3E}">
        <p14:creationId xmlns:p14="http://schemas.microsoft.com/office/powerpoint/2010/main" val="26990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http://purl.org/dc/elements/1.1/"/>
    <ds:schemaRef ds:uri="4873beb7-5857-4685-be1f-d57550cc96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2172</TotalTime>
  <Words>1977</Words>
  <Application>Microsoft Office PowerPoint</Application>
  <PresentationFormat>Custom</PresentationFormat>
  <Paragraphs>205</Paragraphs>
  <Slides>27</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Cambria</vt:lpstr>
      <vt:lpstr>Red Radial 16x9</vt:lpstr>
      <vt:lpstr>League expansion</vt:lpstr>
      <vt:lpstr>History of the Carolina League</vt:lpstr>
      <vt:lpstr>Current league</vt:lpstr>
      <vt:lpstr>Teams  northern Division </vt:lpstr>
      <vt:lpstr>Teams Southern Division</vt:lpstr>
      <vt:lpstr>Former notable players</vt:lpstr>
      <vt:lpstr>League Expansion </vt:lpstr>
      <vt:lpstr>Charles town Miners</vt:lpstr>
      <vt:lpstr>values</vt:lpstr>
      <vt:lpstr>Administration Staff needed</vt:lpstr>
      <vt:lpstr>Baseball Staff Needed</vt:lpstr>
      <vt:lpstr>BASEBALL FACITIES </vt:lpstr>
      <vt:lpstr>Charles Town, WV</vt:lpstr>
      <vt:lpstr>Charles Town, WV</vt:lpstr>
      <vt:lpstr>Benefit for the league</vt:lpstr>
      <vt:lpstr>Governance history</vt:lpstr>
      <vt:lpstr>Michael Sexton</vt:lpstr>
      <vt:lpstr>Current Governance</vt:lpstr>
      <vt:lpstr>Governance Current organization</vt:lpstr>
      <vt:lpstr>Issues facing governing bodies Ethical</vt:lpstr>
      <vt:lpstr>Issues facing governing bodies Legal</vt:lpstr>
      <vt:lpstr>Charles Town benefits</vt:lpstr>
      <vt:lpstr>Organizational Management Leadership Structure</vt:lpstr>
      <vt:lpstr>Organizational Management Goals</vt:lpstr>
      <vt:lpstr>Ethical Practices Code of Ethics</vt:lpstr>
      <vt:lpstr>Risk analysis owning a team in Charles Town</vt:lpstr>
      <vt:lpstr>Summary &amp; 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BRYCE FISHER</dc:creator>
  <cp:lastModifiedBy>Hp</cp:lastModifiedBy>
  <cp:revision>59</cp:revision>
  <dcterms:created xsi:type="dcterms:W3CDTF">2018-07-15T01:10:32Z</dcterms:created>
  <dcterms:modified xsi:type="dcterms:W3CDTF">2018-08-25T19:13:19Z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