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9" r:id="rId3"/>
    <p:sldId id="257" r:id="rId4"/>
    <p:sldId id="260" r:id="rId5"/>
    <p:sldId id="266" r:id="rId6"/>
    <p:sldId id="263" r:id="rId7"/>
    <p:sldId id="262" r:id="rId8"/>
    <p:sldId id="265" r:id="rId9"/>
    <p:sldId id="264" r:id="rId10"/>
    <p:sldId id="267" r:id="rId11"/>
    <p:sldId id="268" r:id="rId12"/>
    <p:sldId id="258" r:id="rId13"/>
    <p:sldId id="26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2"/>
    <p:restoredTop sz="94697"/>
  </p:normalViewPr>
  <p:slideViewPr>
    <p:cSldViewPr snapToGrid="0" snapToObjects="1">
      <p:cViewPr varScale="1">
        <p:scale>
          <a:sx n="82" d="100"/>
          <a:sy n="82" d="100"/>
        </p:scale>
        <p:origin x="-128" y="-3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209EBD-94D0-C849-B9E5-453F10193B1F}"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8AD6BCF7-6497-DC42-BB11-DABFD4B482BE}">
      <dgm:prSet/>
      <dgm:spPr/>
      <dgm:t>
        <a:bodyPr/>
        <a:lstStyle/>
        <a:p>
          <a:r>
            <a:rPr lang="en-US"/>
            <a:t>A Dramatic Introduction</a:t>
          </a:r>
        </a:p>
      </dgm:t>
    </dgm:pt>
    <dgm:pt modelId="{60F1E60B-92DC-7B42-B20A-9DFB8B7B3959}" type="parTrans" cxnId="{41EED1A5-AB07-1343-AE91-963FFF6B4ECA}">
      <dgm:prSet/>
      <dgm:spPr/>
      <dgm:t>
        <a:bodyPr/>
        <a:lstStyle/>
        <a:p>
          <a:endParaRPr lang="en-US"/>
        </a:p>
      </dgm:t>
    </dgm:pt>
    <dgm:pt modelId="{6F83F504-0560-E745-AE39-D954E7C7587A}" type="sibTrans" cxnId="{41EED1A5-AB07-1343-AE91-963FFF6B4ECA}">
      <dgm:prSet/>
      <dgm:spPr/>
      <dgm:t>
        <a:bodyPr/>
        <a:lstStyle/>
        <a:p>
          <a:endParaRPr lang="en-US"/>
        </a:p>
      </dgm:t>
    </dgm:pt>
    <dgm:pt modelId="{C54691C6-9BD0-B64E-8E09-486D425995D4}">
      <dgm:prSet/>
      <dgm:spPr/>
      <dgm:t>
        <a:bodyPr/>
        <a:lstStyle/>
        <a:p>
          <a:r>
            <a:rPr lang="en-US" dirty="0"/>
            <a:t>No Formulaic Thesis</a:t>
          </a:r>
        </a:p>
      </dgm:t>
    </dgm:pt>
    <dgm:pt modelId="{85348E10-DCF7-E243-9A80-A9CB1578C942}" type="parTrans" cxnId="{32DF2D31-18AB-CE4D-89B0-F6F88FD14BA8}">
      <dgm:prSet/>
      <dgm:spPr/>
      <dgm:t>
        <a:bodyPr/>
        <a:lstStyle/>
        <a:p>
          <a:endParaRPr lang="en-US"/>
        </a:p>
      </dgm:t>
    </dgm:pt>
    <dgm:pt modelId="{DD8156C0-B6FB-8149-8D8C-60F81D8A509A}" type="sibTrans" cxnId="{32DF2D31-18AB-CE4D-89B0-F6F88FD14BA8}">
      <dgm:prSet/>
      <dgm:spPr/>
      <dgm:t>
        <a:bodyPr/>
        <a:lstStyle/>
        <a:p>
          <a:endParaRPr lang="en-US"/>
        </a:p>
      </dgm:t>
    </dgm:pt>
    <dgm:pt modelId="{64C6969E-8D1A-5B48-8279-165BA9A0E3B4}" type="pres">
      <dgm:prSet presAssocID="{DE209EBD-94D0-C849-B9E5-453F10193B1F}" presName="Name0" presStyleCnt="0">
        <dgm:presLayoutVars>
          <dgm:dir/>
          <dgm:resizeHandles val="exact"/>
        </dgm:presLayoutVars>
      </dgm:prSet>
      <dgm:spPr/>
      <dgm:t>
        <a:bodyPr/>
        <a:lstStyle/>
        <a:p>
          <a:endParaRPr lang="en-US"/>
        </a:p>
      </dgm:t>
    </dgm:pt>
    <dgm:pt modelId="{63D12A33-AEBA-984A-B086-4BE7F2360DE3}" type="pres">
      <dgm:prSet presAssocID="{8AD6BCF7-6497-DC42-BB11-DABFD4B482BE}" presName="node" presStyleLbl="node1" presStyleIdx="0" presStyleCnt="2">
        <dgm:presLayoutVars>
          <dgm:bulletEnabled val="1"/>
        </dgm:presLayoutVars>
      </dgm:prSet>
      <dgm:spPr/>
      <dgm:t>
        <a:bodyPr/>
        <a:lstStyle/>
        <a:p>
          <a:endParaRPr lang="en-US"/>
        </a:p>
      </dgm:t>
    </dgm:pt>
    <dgm:pt modelId="{F9DDD593-FD95-2F41-80CE-632AEF2A49FC}" type="pres">
      <dgm:prSet presAssocID="{6F83F504-0560-E745-AE39-D954E7C7587A}" presName="sibTrans" presStyleLbl="sibTrans2D1" presStyleIdx="0" presStyleCnt="1"/>
      <dgm:spPr/>
      <dgm:t>
        <a:bodyPr/>
        <a:lstStyle/>
        <a:p>
          <a:endParaRPr lang="en-US"/>
        </a:p>
      </dgm:t>
    </dgm:pt>
    <dgm:pt modelId="{52BAC422-0EB2-C94A-A583-ACFC57C7EB13}" type="pres">
      <dgm:prSet presAssocID="{6F83F504-0560-E745-AE39-D954E7C7587A}" presName="connectorText" presStyleLbl="sibTrans2D1" presStyleIdx="0" presStyleCnt="1"/>
      <dgm:spPr/>
      <dgm:t>
        <a:bodyPr/>
        <a:lstStyle/>
        <a:p>
          <a:endParaRPr lang="en-US"/>
        </a:p>
      </dgm:t>
    </dgm:pt>
    <dgm:pt modelId="{C62AE6E3-4775-1D4A-A848-A5A1D8C29D39}" type="pres">
      <dgm:prSet presAssocID="{C54691C6-9BD0-B64E-8E09-486D425995D4}" presName="node" presStyleLbl="node1" presStyleIdx="1" presStyleCnt="2">
        <dgm:presLayoutVars>
          <dgm:bulletEnabled val="1"/>
        </dgm:presLayoutVars>
      </dgm:prSet>
      <dgm:spPr/>
      <dgm:t>
        <a:bodyPr/>
        <a:lstStyle/>
        <a:p>
          <a:endParaRPr lang="en-US"/>
        </a:p>
      </dgm:t>
    </dgm:pt>
  </dgm:ptLst>
  <dgm:cxnLst>
    <dgm:cxn modelId="{B00EA43A-7458-FA44-A9E0-9B0F1A1FD8AA}" type="presOf" srcId="{C54691C6-9BD0-B64E-8E09-486D425995D4}" destId="{C62AE6E3-4775-1D4A-A848-A5A1D8C29D39}" srcOrd="0" destOrd="0" presId="urn:microsoft.com/office/officeart/2005/8/layout/process1"/>
    <dgm:cxn modelId="{09E52548-7BCA-5D4A-A99F-9C319CA64745}" type="presOf" srcId="{DE209EBD-94D0-C849-B9E5-453F10193B1F}" destId="{64C6969E-8D1A-5B48-8279-165BA9A0E3B4}" srcOrd="0" destOrd="0" presId="urn:microsoft.com/office/officeart/2005/8/layout/process1"/>
    <dgm:cxn modelId="{41EED1A5-AB07-1343-AE91-963FFF6B4ECA}" srcId="{DE209EBD-94D0-C849-B9E5-453F10193B1F}" destId="{8AD6BCF7-6497-DC42-BB11-DABFD4B482BE}" srcOrd="0" destOrd="0" parTransId="{60F1E60B-92DC-7B42-B20A-9DFB8B7B3959}" sibTransId="{6F83F504-0560-E745-AE39-D954E7C7587A}"/>
    <dgm:cxn modelId="{32DF2D31-18AB-CE4D-89B0-F6F88FD14BA8}" srcId="{DE209EBD-94D0-C849-B9E5-453F10193B1F}" destId="{C54691C6-9BD0-B64E-8E09-486D425995D4}" srcOrd="1" destOrd="0" parTransId="{85348E10-DCF7-E243-9A80-A9CB1578C942}" sibTransId="{DD8156C0-B6FB-8149-8D8C-60F81D8A509A}"/>
    <dgm:cxn modelId="{2E4DD97E-1D64-E445-954B-769F9F7C4373}" type="presOf" srcId="{6F83F504-0560-E745-AE39-D954E7C7587A}" destId="{52BAC422-0EB2-C94A-A583-ACFC57C7EB13}" srcOrd="1" destOrd="0" presId="urn:microsoft.com/office/officeart/2005/8/layout/process1"/>
    <dgm:cxn modelId="{0F34DA9A-D7C0-304B-9396-8694F1E5A735}" type="presOf" srcId="{6F83F504-0560-E745-AE39-D954E7C7587A}" destId="{F9DDD593-FD95-2F41-80CE-632AEF2A49FC}" srcOrd="0" destOrd="0" presId="urn:microsoft.com/office/officeart/2005/8/layout/process1"/>
    <dgm:cxn modelId="{2A50CA9E-6019-F54F-880E-049B50085DE0}" type="presOf" srcId="{8AD6BCF7-6497-DC42-BB11-DABFD4B482BE}" destId="{63D12A33-AEBA-984A-B086-4BE7F2360DE3}" srcOrd="0" destOrd="0" presId="urn:microsoft.com/office/officeart/2005/8/layout/process1"/>
    <dgm:cxn modelId="{A222D3DA-B7B5-9144-AEBA-B05E2B7EE8BF}" type="presParOf" srcId="{64C6969E-8D1A-5B48-8279-165BA9A0E3B4}" destId="{63D12A33-AEBA-984A-B086-4BE7F2360DE3}" srcOrd="0" destOrd="0" presId="urn:microsoft.com/office/officeart/2005/8/layout/process1"/>
    <dgm:cxn modelId="{4A4E93AC-3841-334A-90A9-384FF9549606}" type="presParOf" srcId="{64C6969E-8D1A-5B48-8279-165BA9A0E3B4}" destId="{F9DDD593-FD95-2F41-80CE-632AEF2A49FC}" srcOrd="1" destOrd="0" presId="urn:microsoft.com/office/officeart/2005/8/layout/process1"/>
    <dgm:cxn modelId="{CA99C6D7-C98A-AB48-B3A2-25E239317FCA}" type="presParOf" srcId="{F9DDD593-FD95-2F41-80CE-632AEF2A49FC}" destId="{52BAC422-0EB2-C94A-A583-ACFC57C7EB13}" srcOrd="0" destOrd="0" presId="urn:microsoft.com/office/officeart/2005/8/layout/process1"/>
    <dgm:cxn modelId="{2C2F1C1E-DBE1-FC41-B794-F9EA2D9AFEBC}" type="presParOf" srcId="{64C6969E-8D1A-5B48-8279-165BA9A0E3B4}" destId="{C62AE6E3-4775-1D4A-A848-A5A1D8C29D39}"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D12A33-AEBA-984A-B086-4BE7F2360DE3}">
      <dsp:nvSpPr>
        <dsp:cNvPr id="0" name=""/>
        <dsp:cNvSpPr/>
      </dsp:nvSpPr>
      <dsp:spPr>
        <a:xfrm>
          <a:off x="1029" y="0"/>
          <a:ext cx="2195580" cy="3693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t>A Dramatic Introduction</a:t>
          </a:r>
        </a:p>
      </dsp:txBody>
      <dsp:txXfrm>
        <a:off x="11846" y="10817"/>
        <a:ext cx="2173946" cy="347698"/>
      </dsp:txXfrm>
    </dsp:sp>
    <dsp:sp modelId="{F9DDD593-FD95-2F41-80CE-632AEF2A49FC}">
      <dsp:nvSpPr>
        <dsp:cNvPr id="0" name=""/>
        <dsp:cNvSpPr/>
      </dsp:nvSpPr>
      <dsp:spPr>
        <a:xfrm>
          <a:off x="2416168" y="0"/>
          <a:ext cx="465463" cy="3693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2416168" y="73866"/>
        <a:ext cx="354663" cy="221600"/>
      </dsp:txXfrm>
    </dsp:sp>
    <dsp:sp modelId="{C62AE6E3-4775-1D4A-A848-A5A1D8C29D39}">
      <dsp:nvSpPr>
        <dsp:cNvPr id="0" name=""/>
        <dsp:cNvSpPr/>
      </dsp:nvSpPr>
      <dsp:spPr>
        <a:xfrm>
          <a:off x="3074842" y="0"/>
          <a:ext cx="2195580" cy="3693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No Formulaic Thesis</a:t>
          </a:r>
        </a:p>
      </dsp:txBody>
      <dsp:txXfrm>
        <a:off x="3085659" y="10817"/>
        <a:ext cx="2173946" cy="34769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a:t>3/21/18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a:t>3/21/18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a:t>3/21/18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a:t>3/21/18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a:t>3/21/18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a:t>3/21/18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a:t>3/21/18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a:t>3/21/18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a:t>3/21/18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a:t>3/21/18</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a:t>3/21/18</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a:t>3/21/18</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hyperlink" Target="https://www.eater.com/2017/10/3/16395312/olive-garden-review" TargetMode="Externa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5D27A9-9A8A-3349-A608-9447F74BD788}"/>
              </a:ext>
            </a:extLst>
          </p:cNvPr>
          <p:cNvSpPr>
            <a:spLocks noGrp="1"/>
          </p:cNvSpPr>
          <p:nvPr>
            <p:ph type="ctrTitle"/>
          </p:nvPr>
        </p:nvSpPr>
        <p:spPr>
          <a:xfrm>
            <a:off x="868680" y="885825"/>
            <a:ext cx="9723120" cy="3466719"/>
          </a:xfrm>
        </p:spPr>
        <p:txBody>
          <a:bodyPr>
            <a:normAutofit fontScale="90000"/>
          </a:bodyPr>
          <a:lstStyle/>
          <a:p>
            <a:r>
              <a:rPr lang="en-US" dirty="0"/>
              <a:t/>
            </a:r>
            <a:br>
              <a:rPr lang="en-US" dirty="0"/>
            </a:br>
            <a:r>
              <a:rPr lang="en-US" sz="6000" u="sng" dirty="0" smtClean="0"/>
              <a:t>Essaying</a:t>
            </a:r>
            <a:r>
              <a:rPr lang="en-US" dirty="0"/>
              <a:t/>
            </a:r>
            <a:br>
              <a:rPr lang="en-US" dirty="0"/>
            </a:br>
            <a:r>
              <a:rPr lang="en-US" sz="4000" dirty="0"/>
              <a:t/>
            </a:r>
            <a:br>
              <a:rPr lang="en-US" sz="4000" dirty="0"/>
            </a:br>
            <a:r>
              <a:rPr lang="en-US" sz="3600" dirty="0"/>
              <a:t>A final project to synthesize your thinking and offer personal insights on a topic of your </a:t>
            </a:r>
            <a:r>
              <a:rPr lang="en-US" sz="3600" dirty="0" smtClean="0"/>
              <a:t>choice</a:t>
            </a:r>
            <a:r>
              <a:rPr lang="en-US" sz="3600" dirty="0"/>
              <a:t/>
            </a:r>
            <a:br>
              <a:rPr lang="en-US" sz="3600" dirty="0"/>
            </a:br>
            <a:r>
              <a:rPr lang="en-US" dirty="0"/>
              <a:t/>
            </a:r>
            <a:br>
              <a:rPr lang="en-US" dirty="0"/>
            </a:br>
            <a:endParaRPr lang="en-US" dirty="0"/>
          </a:p>
        </p:txBody>
      </p:sp>
      <p:sp>
        <p:nvSpPr>
          <p:cNvPr id="3" name="Subtitle 2">
            <a:extLst>
              <a:ext uri="{FF2B5EF4-FFF2-40B4-BE49-F238E27FC236}">
                <a16:creationId xmlns="" xmlns:a16="http://schemas.microsoft.com/office/drawing/2014/main" id="{7A054E22-31B0-7240-B01D-D9458F682694}"/>
              </a:ext>
            </a:extLst>
          </p:cNvPr>
          <p:cNvSpPr>
            <a:spLocks noGrp="1"/>
          </p:cNvSpPr>
          <p:nvPr>
            <p:ph type="subTitle" idx="1"/>
          </p:nvPr>
        </p:nvSpPr>
        <p:spPr>
          <a:xfrm>
            <a:off x="1424788" y="4352543"/>
            <a:ext cx="9167012" cy="1378591"/>
          </a:xfrm>
        </p:spPr>
        <p:txBody>
          <a:bodyPr>
            <a:noAutofit/>
          </a:bodyPr>
          <a:lstStyle/>
          <a:p>
            <a:pPr algn="l"/>
            <a:r>
              <a:rPr lang="en-US" sz="2800" dirty="0" smtClean="0"/>
              <a:t>YOU WILL NEED: </a:t>
            </a:r>
            <a:r>
              <a:rPr lang="en-US" sz="2800" dirty="0" smtClean="0">
                <a:latin typeface="Wingdings"/>
                <a:ea typeface="Wingdings"/>
                <a:cs typeface="Wingdings"/>
                <a:sym typeface="Wingdings"/>
              </a:rPr>
              <a:t></a:t>
            </a:r>
            <a:r>
              <a:rPr lang="en-US" sz="2800" dirty="0" smtClean="0">
                <a:sym typeface="Wingdings"/>
              </a:rPr>
              <a:t> a copy of the Essaying prompt</a:t>
            </a:r>
          </a:p>
          <a:p>
            <a:pPr algn="l"/>
            <a:r>
              <a:rPr lang="en-US" sz="2800" dirty="0">
                <a:sym typeface="Wingdings"/>
              </a:rPr>
              <a:t>	</a:t>
            </a:r>
            <a:r>
              <a:rPr lang="en-US" sz="2800" dirty="0" smtClean="0">
                <a:sym typeface="Wingdings"/>
              </a:rPr>
              <a:t>		</a:t>
            </a:r>
            <a:r>
              <a:rPr lang="en-US" sz="2800" dirty="0" smtClean="0">
                <a:latin typeface="Wingdings"/>
                <a:ea typeface="Wingdings"/>
                <a:cs typeface="Wingdings"/>
                <a:sym typeface="Wingdings"/>
              </a:rPr>
              <a:t></a:t>
            </a:r>
            <a:r>
              <a:rPr lang="en-US" sz="2800" dirty="0">
                <a:sym typeface="Wingdings"/>
              </a:rPr>
              <a:t> </a:t>
            </a:r>
            <a:r>
              <a:rPr lang="en-US" sz="2800" dirty="0" smtClean="0">
                <a:sym typeface="Wingdings"/>
              </a:rPr>
              <a:t>a blank page to brainstorm and journal</a:t>
            </a:r>
            <a:endParaRPr lang="en-US" sz="2800" dirty="0"/>
          </a:p>
        </p:txBody>
      </p:sp>
    </p:spTree>
    <p:extLst>
      <p:ext uri="{BB962C8B-B14F-4D97-AF65-F5344CB8AC3E}">
        <p14:creationId xmlns:p14="http://schemas.microsoft.com/office/powerpoint/2010/main" val="2896326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3ED52C87-5928-DA4F-A013-6D6A6C0ED8CF}"/>
              </a:ext>
            </a:extLst>
          </p:cNvPr>
          <p:cNvPicPr>
            <a:picLocks noChangeAspect="1"/>
          </p:cNvPicPr>
          <p:nvPr/>
        </p:nvPicPr>
        <p:blipFill>
          <a:blip r:embed="rId2"/>
          <a:stretch>
            <a:fillRect/>
          </a:stretch>
        </p:blipFill>
        <p:spPr>
          <a:xfrm>
            <a:off x="5469572" y="0"/>
            <a:ext cx="6337300" cy="6756400"/>
          </a:xfrm>
          <a:prstGeom prst="rect">
            <a:avLst/>
          </a:prstGeom>
        </p:spPr>
      </p:pic>
      <p:graphicFrame>
        <p:nvGraphicFramePr>
          <p:cNvPr id="5" name="Diagram 4">
            <a:extLst>
              <a:ext uri="{FF2B5EF4-FFF2-40B4-BE49-F238E27FC236}">
                <a16:creationId xmlns="" xmlns:a16="http://schemas.microsoft.com/office/drawing/2014/main" id="{68030DAC-39F7-6F43-B002-CC513B11BAE9}"/>
              </a:ext>
            </a:extLst>
          </p:cNvPr>
          <p:cNvGraphicFramePr/>
          <p:nvPr>
            <p:extLst>
              <p:ext uri="{D42A27DB-BD31-4B8C-83A1-F6EECF244321}">
                <p14:modId xmlns:p14="http://schemas.microsoft.com/office/powerpoint/2010/main" val="1424749950"/>
              </p:ext>
            </p:extLst>
          </p:nvPr>
        </p:nvGraphicFramePr>
        <p:xfrm>
          <a:off x="198119" y="1844040"/>
          <a:ext cx="5271453" cy="369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 xmlns:a16="http://schemas.microsoft.com/office/drawing/2014/main" id="{55D1BE79-194D-B442-9D61-6B737FA6D892}"/>
              </a:ext>
            </a:extLst>
          </p:cNvPr>
          <p:cNvSpPr txBox="1"/>
          <p:nvPr/>
        </p:nvSpPr>
        <p:spPr>
          <a:xfrm>
            <a:off x="471488" y="2771775"/>
            <a:ext cx="4586287" cy="923330"/>
          </a:xfrm>
          <a:prstGeom prst="rect">
            <a:avLst/>
          </a:prstGeom>
          <a:noFill/>
        </p:spPr>
        <p:txBody>
          <a:bodyPr wrap="square" rtlCol="0">
            <a:spAutoFit/>
          </a:bodyPr>
          <a:lstStyle/>
          <a:p>
            <a:r>
              <a:rPr lang="en-US" dirty="0"/>
              <a:t>Essaying writers takes risks – a creative title, a personal connection to the topic, an epigraph that makes sense by the end of the essay.</a:t>
            </a:r>
          </a:p>
        </p:txBody>
      </p:sp>
    </p:spTree>
    <p:extLst>
      <p:ext uri="{BB962C8B-B14F-4D97-AF65-F5344CB8AC3E}">
        <p14:creationId xmlns:p14="http://schemas.microsoft.com/office/powerpoint/2010/main" val="2668136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684B1AA-7F66-4840-AB93-4F2C53E2FF57}"/>
              </a:ext>
            </a:extLst>
          </p:cNvPr>
          <p:cNvPicPr>
            <a:picLocks noChangeAspect="1"/>
          </p:cNvPicPr>
          <p:nvPr/>
        </p:nvPicPr>
        <p:blipFill>
          <a:blip r:embed="rId2"/>
          <a:stretch>
            <a:fillRect/>
          </a:stretch>
        </p:blipFill>
        <p:spPr>
          <a:xfrm>
            <a:off x="909320" y="0"/>
            <a:ext cx="5283200" cy="6667500"/>
          </a:xfrm>
          <a:prstGeom prst="rect">
            <a:avLst/>
          </a:prstGeom>
        </p:spPr>
      </p:pic>
      <p:sp>
        <p:nvSpPr>
          <p:cNvPr id="4" name="Left Arrow 3">
            <a:extLst>
              <a:ext uri="{FF2B5EF4-FFF2-40B4-BE49-F238E27FC236}">
                <a16:creationId xmlns="" xmlns:a16="http://schemas.microsoft.com/office/drawing/2014/main" id="{4A743D23-EE51-5548-8870-E99DEFE76D28}"/>
              </a:ext>
            </a:extLst>
          </p:cNvPr>
          <p:cNvSpPr/>
          <p:nvPr/>
        </p:nvSpPr>
        <p:spPr>
          <a:xfrm>
            <a:off x="6370320" y="33528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Arrow 4">
            <a:extLst>
              <a:ext uri="{FF2B5EF4-FFF2-40B4-BE49-F238E27FC236}">
                <a16:creationId xmlns="" xmlns:a16="http://schemas.microsoft.com/office/drawing/2014/main" id="{3AFE16E7-66A2-1C41-BB11-FBF17E7BEABD}"/>
              </a:ext>
            </a:extLst>
          </p:cNvPr>
          <p:cNvSpPr/>
          <p:nvPr/>
        </p:nvSpPr>
        <p:spPr>
          <a:xfrm>
            <a:off x="6370320" y="2849118"/>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a:extLst>
              <a:ext uri="{FF2B5EF4-FFF2-40B4-BE49-F238E27FC236}">
                <a16:creationId xmlns="" xmlns:a16="http://schemas.microsoft.com/office/drawing/2014/main" id="{5CA81C33-76B6-FF43-9F5F-6FF678E61EC0}"/>
              </a:ext>
            </a:extLst>
          </p:cNvPr>
          <p:cNvSpPr/>
          <p:nvPr/>
        </p:nvSpPr>
        <p:spPr>
          <a:xfrm>
            <a:off x="6370320" y="499872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 xmlns:a16="http://schemas.microsoft.com/office/drawing/2014/main" id="{04CAA25F-CAB8-6B41-905D-E3FE2801E5A9}"/>
              </a:ext>
            </a:extLst>
          </p:cNvPr>
          <p:cNvSpPr txBox="1"/>
          <p:nvPr/>
        </p:nvSpPr>
        <p:spPr>
          <a:xfrm>
            <a:off x="7467600" y="335280"/>
            <a:ext cx="4023360" cy="369332"/>
          </a:xfrm>
          <a:prstGeom prst="rect">
            <a:avLst/>
          </a:prstGeom>
          <a:noFill/>
        </p:spPr>
        <p:txBody>
          <a:bodyPr wrap="square" rtlCol="0">
            <a:spAutoFit/>
          </a:bodyPr>
          <a:lstStyle/>
          <a:p>
            <a:r>
              <a:rPr lang="en-US" dirty="0"/>
              <a:t>MLA format, 5-6 pages long, 12 point font</a:t>
            </a:r>
          </a:p>
        </p:txBody>
      </p:sp>
      <p:sp>
        <p:nvSpPr>
          <p:cNvPr id="8" name="TextBox 7">
            <a:extLst>
              <a:ext uri="{FF2B5EF4-FFF2-40B4-BE49-F238E27FC236}">
                <a16:creationId xmlns="" xmlns:a16="http://schemas.microsoft.com/office/drawing/2014/main" id="{B4E0CC8D-D2EF-FD4A-A5EE-430B9B535A2F}"/>
              </a:ext>
            </a:extLst>
          </p:cNvPr>
          <p:cNvSpPr txBox="1"/>
          <p:nvPr/>
        </p:nvSpPr>
        <p:spPr>
          <a:xfrm>
            <a:off x="7467600" y="2849118"/>
            <a:ext cx="4373880" cy="369332"/>
          </a:xfrm>
          <a:prstGeom prst="rect">
            <a:avLst/>
          </a:prstGeom>
          <a:noFill/>
        </p:spPr>
        <p:txBody>
          <a:bodyPr wrap="square" rtlCol="0">
            <a:spAutoFit/>
          </a:bodyPr>
          <a:lstStyle/>
          <a:p>
            <a:r>
              <a:rPr lang="en-US" dirty="0"/>
              <a:t>Thoughtful conclusion, creatively unifies topic</a:t>
            </a:r>
          </a:p>
        </p:txBody>
      </p:sp>
      <p:sp>
        <p:nvSpPr>
          <p:cNvPr id="9" name="TextBox 8">
            <a:extLst>
              <a:ext uri="{FF2B5EF4-FFF2-40B4-BE49-F238E27FC236}">
                <a16:creationId xmlns="" xmlns:a16="http://schemas.microsoft.com/office/drawing/2014/main" id="{880809AB-64FC-9648-B6BB-B7D32F3B7189}"/>
              </a:ext>
            </a:extLst>
          </p:cNvPr>
          <p:cNvSpPr txBox="1"/>
          <p:nvPr/>
        </p:nvSpPr>
        <p:spPr>
          <a:xfrm>
            <a:off x="7467600" y="4998720"/>
            <a:ext cx="4480560" cy="369332"/>
          </a:xfrm>
          <a:prstGeom prst="rect">
            <a:avLst/>
          </a:prstGeom>
          <a:noFill/>
        </p:spPr>
        <p:txBody>
          <a:bodyPr wrap="square" rtlCol="0">
            <a:spAutoFit/>
          </a:bodyPr>
          <a:lstStyle/>
          <a:p>
            <a:r>
              <a:rPr lang="en-US" dirty="0"/>
              <a:t>Works Cited page with 3+ Credible entries</a:t>
            </a:r>
          </a:p>
        </p:txBody>
      </p:sp>
    </p:spTree>
    <p:extLst>
      <p:ext uri="{BB962C8B-B14F-4D97-AF65-F5344CB8AC3E}">
        <p14:creationId xmlns:p14="http://schemas.microsoft.com/office/powerpoint/2010/main" val="1422343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7BCAFE-901B-6E44-91A3-4BB763DE8BE9}"/>
              </a:ext>
            </a:extLst>
          </p:cNvPr>
          <p:cNvSpPr>
            <a:spLocks noGrp="1"/>
          </p:cNvSpPr>
          <p:nvPr>
            <p:ph type="title"/>
          </p:nvPr>
        </p:nvSpPr>
        <p:spPr/>
        <p:txBody>
          <a:bodyPr/>
          <a:lstStyle/>
          <a:p>
            <a:r>
              <a:rPr lang="en-US" dirty="0"/>
              <a:t>Ideas for Writing</a:t>
            </a:r>
          </a:p>
        </p:txBody>
      </p:sp>
      <p:sp>
        <p:nvSpPr>
          <p:cNvPr id="3" name="Content Placeholder 2">
            <a:extLst>
              <a:ext uri="{FF2B5EF4-FFF2-40B4-BE49-F238E27FC236}">
                <a16:creationId xmlns="" xmlns:a16="http://schemas.microsoft.com/office/drawing/2014/main" id="{08DBF5B9-2C3E-474A-A77D-DFDFA2BA5AC5}"/>
              </a:ext>
            </a:extLst>
          </p:cNvPr>
          <p:cNvSpPr>
            <a:spLocks noGrp="1"/>
          </p:cNvSpPr>
          <p:nvPr>
            <p:ph idx="1"/>
          </p:nvPr>
        </p:nvSpPr>
        <p:spPr/>
        <p:txBody>
          <a:bodyPr>
            <a:normAutofit lnSpcReduction="10000"/>
          </a:bodyPr>
          <a:lstStyle/>
          <a:p>
            <a:pPr>
              <a:buFont typeface="Wingdings" pitchFamily="2" charset="2"/>
              <a:buChar char="q"/>
            </a:pPr>
            <a:r>
              <a:rPr lang="en-US" sz="2400" dirty="0"/>
              <a:t>Consider an essential question that drives your inquiry</a:t>
            </a:r>
          </a:p>
          <a:p>
            <a:pPr marL="0" indent="0">
              <a:buNone/>
            </a:pPr>
            <a:endParaRPr lang="en-US" sz="2400" dirty="0"/>
          </a:p>
          <a:p>
            <a:pPr marL="0" indent="0">
              <a:buNone/>
            </a:pPr>
            <a:r>
              <a:rPr lang="en-US" sz="2400" dirty="0"/>
              <a:t>“In </a:t>
            </a:r>
            <a:r>
              <a:rPr lang="en-US" sz="2400" i="1" dirty="0"/>
              <a:t>The Picture of Dorian Gray</a:t>
            </a:r>
            <a:r>
              <a:rPr lang="en-US" sz="2400" dirty="0"/>
              <a:t>, the preface has a line that struck me, "The only excuse for making a useless thing is that one admires it intensely" (Wilde 3). This made me analyze myself deeply. I questioned my perspective of life, my priorities, and the way I perceive beauty. I asked myself, ‘Do I intensely admire anything? Have I ever?’”</a:t>
            </a:r>
          </a:p>
        </p:txBody>
      </p:sp>
    </p:spTree>
    <p:extLst>
      <p:ext uri="{BB962C8B-B14F-4D97-AF65-F5344CB8AC3E}">
        <p14:creationId xmlns:p14="http://schemas.microsoft.com/office/powerpoint/2010/main" val="1279298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00B267-46BF-DE4A-9F90-A3C6E74641D5}"/>
              </a:ext>
            </a:extLst>
          </p:cNvPr>
          <p:cNvSpPr>
            <a:spLocks noGrp="1"/>
          </p:cNvSpPr>
          <p:nvPr>
            <p:ph type="title"/>
          </p:nvPr>
        </p:nvSpPr>
        <p:spPr>
          <a:xfrm>
            <a:off x="804672" y="1357314"/>
            <a:ext cx="4486656" cy="2028012"/>
          </a:xfrm>
        </p:spPr>
        <p:txBody>
          <a:bodyPr>
            <a:normAutofit/>
          </a:bodyPr>
          <a:lstStyle/>
          <a:p>
            <a:r>
              <a:rPr lang="en-US" sz="3200" dirty="0"/>
              <a:t>How Do I Begin?</a:t>
            </a:r>
            <a:br>
              <a:rPr lang="en-US" sz="3200" dirty="0"/>
            </a:br>
            <a:r>
              <a:rPr lang="en-US" sz="2400" dirty="0"/>
              <a:t>Brainstorm…</a:t>
            </a:r>
            <a:endParaRPr lang="en-US" sz="3200" dirty="0"/>
          </a:p>
        </p:txBody>
      </p:sp>
      <p:sp>
        <p:nvSpPr>
          <p:cNvPr id="3" name="Content Placeholder 2">
            <a:extLst>
              <a:ext uri="{FF2B5EF4-FFF2-40B4-BE49-F238E27FC236}">
                <a16:creationId xmlns="" xmlns:a16="http://schemas.microsoft.com/office/drawing/2014/main" id="{9C58BB9D-C480-1C4C-A20B-6A37D3A0CC65}"/>
              </a:ext>
            </a:extLst>
          </p:cNvPr>
          <p:cNvSpPr>
            <a:spLocks noGrp="1"/>
          </p:cNvSpPr>
          <p:nvPr>
            <p:ph idx="1"/>
          </p:nvPr>
        </p:nvSpPr>
        <p:spPr>
          <a:xfrm>
            <a:off x="6172200" y="121920"/>
            <a:ext cx="5882640" cy="6537960"/>
          </a:xfrm>
        </p:spPr>
        <p:txBody>
          <a:bodyPr>
            <a:normAutofit/>
          </a:bodyPr>
          <a:lstStyle/>
          <a:p>
            <a:pPr marL="0" indent="0">
              <a:buNone/>
            </a:pPr>
            <a:r>
              <a:rPr lang="en-US" sz="2800" dirty="0"/>
              <a:t>The key to essaying is exploring a topic in which you are truly interested.</a:t>
            </a:r>
          </a:p>
          <a:p>
            <a:pPr marL="0" indent="0">
              <a:buNone/>
            </a:pPr>
            <a:endParaRPr lang="en-US" sz="2800" dirty="0"/>
          </a:p>
          <a:p>
            <a:pPr>
              <a:buFont typeface="Wingdings" pitchFamily="2" charset="2"/>
              <a:buChar char="q"/>
            </a:pPr>
            <a:r>
              <a:rPr lang="en-US" sz="2800" dirty="0"/>
              <a:t>Favorite journal entry/topic</a:t>
            </a:r>
          </a:p>
          <a:p>
            <a:pPr>
              <a:buFont typeface="Wingdings" pitchFamily="2" charset="2"/>
              <a:buChar char="q"/>
            </a:pPr>
            <a:r>
              <a:rPr lang="en-US" sz="2800" dirty="0"/>
              <a:t>Insights into life as writer, student</a:t>
            </a:r>
          </a:p>
          <a:p>
            <a:pPr>
              <a:buFont typeface="Wingdings" pitchFamily="2" charset="2"/>
              <a:buChar char="q"/>
            </a:pPr>
            <a:r>
              <a:rPr lang="en-US" sz="2800" dirty="0"/>
              <a:t>Issue in your field or environment</a:t>
            </a:r>
          </a:p>
          <a:p>
            <a:pPr>
              <a:buFont typeface="Wingdings" pitchFamily="2" charset="2"/>
              <a:buChar char="q"/>
            </a:pPr>
            <a:r>
              <a:rPr lang="en-US" sz="2800" dirty="0" smtClean="0"/>
              <a:t>Following </a:t>
            </a:r>
            <a:r>
              <a:rPr lang="en-US" sz="2800" dirty="0"/>
              <a:t>your curiosity</a:t>
            </a:r>
          </a:p>
          <a:p>
            <a:pPr>
              <a:buFont typeface="Wingdings" pitchFamily="2" charset="2"/>
              <a:buChar char="q"/>
            </a:pPr>
            <a:r>
              <a:rPr lang="en-US" sz="2800" dirty="0"/>
              <a:t>Exploring new idea or experience</a:t>
            </a:r>
          </a:p>
          <a:p>
            <a:pPr>
              <a:buFont typeface="Wingdings" pitchFamily="2" charset="2"/>
              <a:buChar char="q"/>
            </a:pPr>
            <a:r>
              <a:rPr lang="en-US" sz="2800" dirty="0"/>
              <a:t>Rethinking an assumption or data</a:t>
            </a:r>
          </a:p>
          <a:p>
            <a:pPr>
              <a:buFont typeface="Wingdings" pitchFamily="2" charset="2"/>
              <a:buChar char="q"/>
            </a:pPr>
            <a:r>
              <a:rPr lang="en-US" sz="2800" dirty="0"/>
              <a:t>Making larger meaning of object or overlooked concept</a:t>
            </a:r>
          </a:p>
          <a:p>
            <a:pPr>
              <a:buFont typeface="Wingdings" pitchFamily="2" charset="2"/>
              <a:buChar char="q"/>
            </a:pPr>
            <a:endParaRPr lang="en-US" sz="2800" dirty="0"/>
          </a:p>
        </p:txBody>
      </p:sp>
      <p:sp>
        <p:nvSpPr>
          <p:cNvPr id="4" name="Text Placeholder 3">
            <a:extLst>
              <a:ext uri="{FF2B5EF4-FFF2-40B4-BE49-F238E27FC236}">
                <a16:creationId xmlns="" xmlns:a16="http://schemas.microsoft.com/office/drawing/2014/main" id="{8EEF6205-B7F6-AD42-BB95-EED824E7A729}"/>
              </a:ext>
            </a:extLst>
          </p:cNvPr>
          <p:cNvSpPr>
            <a:spLocks noGrp="1"/>
          </p:cNvSpPr>
          <p:nvPr>
            <p:ph type="body" sz="half" idx="2"/>
          </p:nvPr>
        </p:nvSpPr>
        <p:spPr>
          <a:xfrm>
            <a:off x="655320" y="3549918"/>
            <a:ext cx="4754880" cy="2194036"/>
          </a:xfrm>
        </p:spPr>
        <p:txBody>
          <a:bodyPr>
            <a:normAutofit/>
          </a:bodyPr>
          <a:lstStyle/>
          <a:p>
            <a:r>
              <a:rPr lang="en-US" sz="2800" dirty="0"/>
              <a:t>“I am so clever that sometimes I don't understand a single word of what I am saying.” </a:t>
            </a:r>
          </a:p>
          <a:p>
            <a:r>
              <a:rPr lang="en-US" sz="2800" dirty="0"/>
              <a:t>― Oscar Wilde </a:t>
            </a:r>
          </a:p>
          <a:p>
            <a:endParaRPr lang="en-US" dirty="0"/>
          </a:p>
        </p:txBody>
      </p:sp>
    </p:spTree>
    <p:extLst>
      <p:ext uri="{BB962C8B-B14F-4D97-AF65-F5344CB8AC3E}">
        <p14:creationId xmlns:p14="http://schemas.microsoft.com/office/powerpoint/2010/main" val="112834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CDE14C-B789-4546-A6F4-286FAD4E74CD}"/>
              </a:ext>
            </a:extLst>
          </p:cNvPr>
          <p:cNvSpPr>
            <a:spLocks noGrp="1"/>
          </p:cNvSpPr>
          <p:nvPr>
            <p:ph type="title"/>
          </p:nvPr>
        </p:nvSpPr>
        <p:spPr/>
        <p:txBody>
          <a:bodyPr/>
          <a:lstStyle/>
          <a:p>
            <a:r>
              <a:rPr lang="en-US" dirty="0"/>
              <a:t>“undertaking a study, the subject of which is man.”</a:t>
            </a:r>
          </a:p>
        </p:txBody>
      </p:sp>
      <p:sp>
        <p:nvSpPr>
          <p:cNvPr id="3" name="Content Placeholder 2">
            <a:extLst>
              <a:ext uri="{FF2B5EF4-FFF2-40B4-BE49-F238E27FC236}">
                <a16:creationId xmlns="" xmlns:a16="http://schemas.microsoft.com/office/drawing/2014/main" id="{77B8362C-83B1-3344-987C-88AD1AF50A47}"/>
              </a:ext>
            </a:extLst>
          </p:cNvPr>
          <p:cNvSpPr>
            <a:spLocks noGrp="1"/>
          </p:cNvSpPr>
          <p:nvPr>
            <p:ph idx="1"/>
          </p:nvPr>
        </p:nvSpPr>
        <p:spPr>
          <a:xfrm>
            <a:off x="385763" y="2314576"/>
            <a:ext cx="11129962" cy="3957638"/>
          </a:xfrm>
        </p:spPr>
        <p:txBody>
          <a:bodyPr>
            <a:normAutofit/>
          </a:bodyPr>
          <a:lstStyle/>
          <a:p>
            <a:pPr marL="0" indent="0">
              <a:buNone/>
            </a:pPr>
            <a:r>
              <a:rPr lang="en-US" sz="2800" dirty="0"/>
              <a:t>Upon retirement in 1571, Michel de Montaigne spent his time in the French countryside reading and writing, where he claimed to be merely “</a:t>
            </a:r>
            <a:r>
              <a:rPr lang="en-US" sz="2800" i="1" dirty="0"/>
              <a:t>essaying</a:t>
            </a:r>
            <a:r>
              <a:rPr lang="en-US" sz="2800" dirty="0"/>
              <a:t>” – which in French means trying – a kind of exploratory, unresolved thinking on the page. </a:t>
            </a:r>
          </a:p>
          <a:p>
            <a:pPr>
              <a:buFont typeface="Wingdings" pitchFamily="2" charset="2"/>
              <a:buChar char="q"/>
            </a:pPr>
            <a:r>
              <a:rPr lang="en-US" sz="2800" dirty="0"/>
              <a:t>Essays traffic in ideas, asking questions, and explaining thinking in order to help the reader become equally enthralled. </a:t>
            </a:r>
          </a:p>
          <a:p>
            <a:pPr>
              <a:buFont typeface="Wingdings" pitchFamily="2" charset="2"/>
              <a:buChar char="q"/>
            </a:pPr>
            <a:r>
              <a:rPr lang="en-US" sz="2800" dirty="0"/>
              <a:t>Explore larger meaning of issues, deeper connections, reveal insight and implications</a:t>
            </a:r>
          </a:p>
          <a:p>
            <a:pPr>
              <a:buFont typeface="Wingdings" pitchFamily="2" charset="2"/>
              <a:buChar char="q"/>
            </a:pPr>
            <a:endParaRPr lang="en-US" sz="2800" dirty="0"/>
          </a:p>
          <a:p>
            <a:endParaRPr lang="en-US" dirty="0"/>
          </a:p>
        </p:txBody>
      </p:sp>
    </p:spTree>
    <p:extLst>
      <p:ext uri="{BB962C8B-B14F-4D97-AF65-F5344CB8AC3E}">
        <p14:creationId xmlns:p14="http://schemas.microsoft.com/office/powerpoint/2010/main" val="3378572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06CE67-C800-AD48-9D09-8E3040893806}"/>
              </a:ext>
            </a:extLst>
          </p:cNvPr>
          <p:cNvSpPr>
            <a:spLocks noGrp="1"/>
          </p:cNvSpPr>
          <p:nvPr>
            <p:ph type="title"/>
          </p:nvPr>
        </p:nvSpPr>
        <p:spPr/>
        <p:txBody>
          <a:bodyPr/>
          <a:lstStyle/>
          <a:p>
            <a:r>
              <a:rPr lang="en-US" dirty="0"/>
              <a:t>Essaying in the 21</a:t>
            </a:r>
            <a:r>
              <a:rPr lang="en-US" baseline="30000" dirty="0"/>
              <a:t>st</a:t>
            </a:r>
            <a:r>
              <a:rPr lang="en-US" dirty="0"/>
              <a:t> century</a:t>
            </a:r>
          </a:p>
        </p:txBody>
      </p:sp>
      <p:sp>
        <p:nvSpPr>
          <p:cNvPr id="4" name="Text Placeholder 3">
            <a:extLst>
              <a:ext uri="{FF2B5EF4-FFF2-40B4-BE49-F238E27FC236}">
                <a16:creationId xmlns="" xmlns:a16="http://schemas.microsoft.com/office/drawing/2014/main" id="{1EA8C5D6-D9C1-F44A-948B-089A589A3A88}"/>
              </a:ext>
            </a:extLst>
          </p:cNvPr>
          <p:cNvSpPr>
            <a:spLocks noGrp="1"/>
          </p:cNvSpPr>
          <p:nvPr>
            <p:ph type="body" sz="half" idx="2"/>
          </p:nvPr>
        </p:nvSpPr>
        <p:spPr>
          <a:xfrm>
            <a:off x="1115567" y="3549918"/>
            <a:ext cx="3899345" cy="2879457"/>
          </a:xfrm>
        </p:spPr>
        <p:txBody>
          <a:bodyPr>
            <a:noAutofit/>
          </a:bodyPr>
          <a:lstStyle/>
          <a:p>
            <a:r>
              <a:rPr lang="en-US" sz="4400" dirty="0">
                <a:hlinkClick r:id="rId2"/>
              </a:rPr>
              <a:t>Christ in the Garden of Endless Breadsticks</a:t>
            </a:r>
            <a:endParaRPr lang="en-US" sz="4400" dirty="0"/>
          </a:p>
        </p:txBody>
      </p:sp>
      <p:pic>
        <p:nvPicPr>
          <p:cNvPr id="11" name="Picture Placeholder 10">
            <a:extLst>
              <a:ext uri="{FF2B5EF4-FFF2-40B4-BE49-F238E27FC236}">
                <a16:creationId xmlns="" xmlns:a16="http://schemas.microsoft.com/office/drawing/2014/main" id="{507146E8-755D-B94E-9EE6-CE95359D1ACF}"/>
              </a:ext>
            </a:extLst>
          </p:cNvPr>
          <p:cNvPicPr>
            <a:picLocks noGrp="1" noChangeAspect="1"/>
          </p:cNvPicPr>
          <p:nvPr>
            <p:ph type="pic" idx="1"/>
          </p:nvPr>
        </p:nvPicPr>
        <p:blipFill>
          <a:blip r:embed="rId3"/>
          <a:stretch>
            <a:fillRect/>
          </a:stretch>
        </p:blipFill>
        <p:spPr>
          <a:xfrm>
            <a:off x="5740261" y="514350"/>
            <a:ext cx="6146939" cy="5189803"/>
          </a:xfrm>
          <a:prstGeom prst="rect">
            <a:avLst/>
          </a:prstGeom>
        </p:spPr>
      </p:pic>
    </p:spTree>
    <p:extLst>
      <p:ext uri="{BB962C8B-B14F-4D97-AF65-F5344CB8AC3E}">
        <p14:creationId xmlns:p14="http://schemas.microsoft.com/office/powerpoint/2010/main" val="2055665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530EA2-186A-8E43-AD8A-54E09EF2701F}"/>
              </a:ext>
            </a:extLst>
          </p:cNvPr>
          <p:cNvSpPr>
            <a:spLocks noGrp="1"/>
          </p:cNvSpPr>
          <p:nvPr>
            <p:ph type="title"/>
          </p:nvPr>
        </p:nvSpPr>
        <p:spPr>
          <a:xfrm>
            <a:off x="2231136" y="242888"/>
            <a:ext cx="7729728" cy="1910524"/>
          </a:xfrm>
        </p:spPr>
        <p:txBody>
          <a:bodyPr>
            <a:normAutofit/>
          </a:bodyPr>
          <a:lstStyle/>
          <a:p>
            <a:r>
              <a:rPr lang="en-US" dirty="0"/>
              <a:t>writer should discover, articulate and express personal insights as they intersect with and circle around a specific topic</a:t>
            </a:r>
          </a:p>
        </p:txBody>
      </p:sp>
      <p:sp>
        <p:nvSpPr>
          <p:cNvPr id="3" name="Content Placeholder 2">
            <a:extLst>
              <a:ext uri="{FF2B5EF4-FFF2-40B4-BE49-F238E27FC236}">
                <a16:creationId xmlns="" xmlns:a16="http://schemas.microsoft.com/office/drawing/2014/main" id="{CAD348F4-5548-6647-AA80-CD4B6EF8BC55}"/>
              </a:ext>
            </a:extLst>
          </p:cNvPr>
          <p:cNvSpPr>
            <a:spLocks noGrp="1"/>
          </p:cNvSpPr>
          <p:nvPr>
            <p:ph sz="half" idx="1"/>
          </p:nvPr>
        </p:nvSpPr>
        <p:spPr>
          <a:xfrm>
            <a:off x="289560" y="2638044"/>
            <a:ext cx="5564123" cy="3101982"/>
          </a:xfrm>
        </p:spPr>
        <p:txBody>
          <a:bodyPr>
            <a:noAutofit/>
          </a:bodyPr>
          <a:lstStyle/>
          <a:p>
            <a:pPr marL="0" indent="0">
              <a:buNone/>
            </a:pPr>
            <a:r>
              <a:rPr lang="en-US" sz="2400" dirty="0"/>
              <a:t>Writing consultant Katherine Bomer in her book </a:t>
            </a:r>
            <a:r>
              <a:rPr lang="en-US" sz="2400" b="1" dirty="0"/>
              <a:t>“The Journey is Everything” </a:t>
            </a:r>
          </a:p>
          <a:p>
            <a:pPr marL="0" indent="0">
              <a:buNone/>
            </a:pPr>
            <a:r>
              <a:rPr lang="en-US" sz="2400" dirty="0"/>
              <a:t>“The kind of writing I am arguing for in this book: prose pieces that are personal, lyrical, literary, descriptive, reflective, narrative, expository, philosophical, political, spiritual…all of the above.”</a:t>
            </a:r>
          </a:p>
        </p:txBody>
      </p:sp>
      <p:sp>
        <p:nvSpPr>
          <p:cNvPr id="4" name="Content Placeholder 3">
            <a:extLst>
              <a:ext uri="{FF2B5EF4-FFF2-40B4-BE49-F238E27FC236}">
                <a16:creationId xmlns="" xmlns:a16="http://schemas.microsoft.com/office/drawing/2014/main" id="{42B66FDB-C185-0E4A-BFD0-59ACFBFABA7F}"/>
              </a:ext>
            </a:extLst>
          </p:cNvPr>
          <p:cNvSpPr>
            <a:spLocks noGrp="1"/>
          </p:cNvSpPr>
          <p:nvPr>
            <p:ph sz="half" idx="2"/>
          </p:nvPr>
        </p:nvSpPr>
        <p:spPr>
          <a:xfrm>
            <a:off x="6338315" y="2638044"/>
            <a:ext cx="5263135" cy="3101982"/>
          </a:xfrm>
        </p:spPr>
        <p:txBody>
          <a:bodyPr>
            <a:normAutofit/>
          </a:bodyPr>
          <a:lstStyle/>
          <a:p>
            <a:r>
              <a:rPr lang="en-US" sz="2400" b="1" i="1" dirty="0"/>
              <a:t>Memoir+argument+reflection </a:t>
            </a:r>
          </a:p>
          <a:p>
            <a:r>
              <a:rPr lang="en-US" sz="2400" b="1" i="1" dirty="0"/>
              <a:t>Genre blending</a:t>
            </a:r>
          </a:p>
          <a:p>
            <a:r>
              <a:rPr lang="en-US" sz="2400" b="1" i="1" dirty="0"/>
              <a:t>Cultivate voice</a:t>
            </a:r>
          </a:p>
          <a:p>
            <a:r>
              <a:rPr lang="en-US" sz="2400" b="1" i="1" dirty="0"/>
              <a:t>First person “I”  </a:t>
            </a:r>
          </a:p>
          <a:p>
            <a:r>
              <a:rPr lang="en-US" sz="2400" b="1" i="1" dirty="0"/>
              <a:t>Show your personality, thinking</a:t>
            </a:r>
            <a:endParaRPr lang="en-US" sz="2400" b="1" dirty="0"/>
          </a:p>
        </p:txBody>
      </p:sp>
    </p:spTree>
    <p:extLst>
      <p:ext uri="{BB962C8B-B14F-4D97-AF65-F5344CB8AC3E}">
        <p14:creationId xmlns:p14="http://schemas.microsoft.com/office/powerpoint/2010/main" val="1028589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D90D2D-9C0C-274F-9DD3-6D95BA51252A}"/>
              </a:ext>
            </a:extLst>
          </p:cNvPr>
          <p:cNvSpPr>
            <a:spLocks noGrp="1"/>
          </p:cNvSpPr>
          <p:nvPr>
            <p:ph type="ctrTitle"/>
          </p:nvPr>
        </p:nvSpPr>
        <p:spPr>
          <a:xfrm>
            <a:off x="1600200" y="609600"/>
            <a:ext cx="8991600" cy="1615440"/>
          </a:xfrm>
        </p:spPr>
        <p:txBody>
          <a:bodyPr/>
          <a:lstStyle/>
          <a:p>
            <a:r>
              <a:rPr lang="en-US" dirty="0"/>
              <a:t>Decide on your Audience</a:t>
            </a:r>
          </a:p>
        </p:txBody>
      </p:sp>
      <p:sp>
        <p:nvSpPr>
          <p:cNvPr id="3" name="Subtitle 2">
            <a:extLst>
              <a:ext uri="{FF2B5EF4-FFF2-40B4-BE49-F238E27FC236}">
                <a16:creationId xmlns="" xmlns:a16="http://schemas.microsoft.com/office/drawing/2014/main" id="{73E85560-06C1-9E4B-8A2C-3B3083772E45}"/>
              </a:ext>
            </a:extLst>
          </p:cNvPr>
          <p:cNvSpPr>
            <a:spLocks noGrp="1"/>
          </p:cNvSpPr>
          <p:nvPr>
            <p:ph type="subTitle" idx="1"/>
          </p:nvPr>
        </p:nvSpPr>
        <p:spPr>
          <a:xfrm>
            <a:off x="1828800" y="2590800"/>
            <a:ext cx="8488680" cy="3063240"/>
          </a:xfrm>
        </p:spPr>
        <p:txBody>
          <a:bodyPr>
            <a:normAutofit lnSpcReduction="10000"/>
          </a:bodyPr>
          <a:lstStyle/>
          <a:p>
            <a:r>
              <a:rPr lang="en-US" sz="2800" i="1" dirty="0">
                <a:solidFill>
                  <a:schemeClr val="bg2">
                    <a:lumMod val="50000"/>
                  </a:schemeClr>
                </a:solidFill>
              </a:rPr>
              <a:t>Who is your reader? Who cares about this topic?</a:t>
            </a:r>
          </a:p>
          <a:p>
            <a:r>
              <a:rPr lang="en-US" sz="2800" i="1" dirty="0">
                <a:solidFill>
                  <a:schemeClr val="bg2">
                    <a:lumMod val="50000"/>
                  </a:schemeClr>
                </a:solidFill>
              </a:rPr>
              <a:t>(peers in your field, RWS students, readers of a specific demographic or area of interest, the larger university community, policy makers) </a:t>
            </a:r>
          </a:p>
          <a:p>
            <a:endParaRPr lang="en-US" sz="2800" i="1" dirty="0">
              <a:solidFill>
                <a:schemeClr val="bg2">
                  <a:lumMod val="50000"/>
                </a:schemeClr>
              </a:solidFill>
            </a:endParaRPr>
          </a:p>
          <a:p>
            <a:r>
              <a:rPr lang="en-US" sz="3200" b="1" i="1" dirty="0">
                <a:solidFill>
                  <a:schemeClr val="bg2">
                    <a:lumMod val="50000"/>
                  </a:schemeClr>
                </a:solidFill>
              </a:rPr>
              <a:t>Make writing choices that guide this reader.</a:t>
            </a:r>
          </a:p>
          <a:p>
            <a:pPr algn="l"/>
            <a:endParaRPr lang="en-US" sz="2800" i="1" dirty="0">
              <a:solidFill>
                <a:schemeClr val="bg2">
                  <a:lumMod val="50000"/>
                </a:schemeClr>
              </a:solidFill>
            </a:endParaRPr>
          </a:p>
        </p:txBody>
      </p:sp>
    </p:spTree>
    <p:extLst>
      <p:ext uri="{BB962C8B-B14F-4D97-AF65-F5344CB8AC3E}">
        <p14:creationId xmlns:p14="http://schemas.microsoft.com/office/powerpoint/2010/main" val="3814009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A7AD7F-3771-B84D-BEC0-E935F5B4377A}"/>
              </a:ext>
            </a:extLst>
          </p:cNvPr>
          <p:cNvSpPr>
            <a:spLocks noGrp="1"/>
          </p:cNvSpPr>
          <p:nvPr>
            <p:ph type="title"/>
          </p:nvPr>
        </p:nvSpPr>
        <p:spPr>
          <a:xfrm>
            <a:off x="1600200" y="198120"/>
            <a:ext cx="8991600" cy="3093720"/>
          </a:xfrm>
        </p:spPr>
        <p:txBody>
          <a:bodyPr>
            <a:normAutofit/>
          </a:bodyPr>
          <a:lstStyle/>
          <a:p>
            <a:r>
              <a:rPr lang="en-US" u="sng" dirty="0" smtClean="0"/>
              <a:t>How do I craft </a:t>
            </a:r>
            <a:r>
              <a:rPr lang="en-US" u="sng" dirty="0"/>
              <a:t>an essay </a:t>
            </a:r>
            <a:r>
              <a:rPr lang="en-US" u="sng" dirty="0" smtClean="0"/>
              <a:t>that can “linger</a:t>
            </a:r>
            <a:r>
              <a:rPr lang="en-US" u="sng" dirty="0"/>
              <a:t>, arouse, question, travel, contradict, reveal and expose the </a:t>
            </a:r>
            <a:r>
              <a:rPr lang="en-US" u="sng" dirty="0" smtClean="0"/>
              <a:t>mind?”</a:t>
            </a:r>
            <a:r>
              <a:rPr lang="en-US" dirty="0" smtClean="0"/>
              <a:t> </a:t>
            </a:r>
            <a:endParaRPr lang="en-US" dirty="0"/>
          </a:p>
        </p:txBody>
      </p:sp>
      <p:sp>
        <p:nvSpPr>
          <p:cNvPr id="3" name="Text Placeholder 2">
            <a:extLst>
              <a:ext uri="{FF2B5EF4-FFF2-40B4-BE49-F238E27FC236}">
                <a16:creationId xmlns="" xmlns:a16="http://schemas.microsoft.com/office/drawing/2014/main" id="{093A8259-91E8-A44E-972F-0FCD877F3CFF}"/>
              </a:ext>
            </a:extLst>
          </p:cNvPr>
          <p:cNvSpPr>
            <a:spLocks noGrp="1"/>
          </p:cNvSpPr>
          <p:nvPr>
            <p:ph type="body" idx="1"/>
          </p:nvPr>
        </p:nvSpPr>
        <p:spPr>
          <a:xfrm>
            <a:off x="2695194" y="3611880"/>
            <a:ext cx="6801612" cy="2788920"/>
          </a:xfrm>
        </p:spPr>
        <p:txBody>
          <a:bodyPr>
            <a:normAutofit/>
          </a:bodyPr>
          <a:lstStyle/>
          <a:p>
            <a:r>
              <a:rPr lang="en-US" sz="2800" i="1" dirty="0"/>
              <a:t>Use corresponding devices to these goals: </a:t>
            </a:r>
          </a:p>
          <a:p>
            <a:pPr marL="342900" indent="-342900">
              <a:buFont typeface="Wingdings" pitchFamily="2" charset="2"/>
              <a:buChar char="q"/>
            </a:pPr>
            <a:r>
              <a:rPr lang="en-US" sz="2800" i="1" dirty="0"/>
              <a:t>show multiple perspectives</a:t>
            </a:r>
          </a:p>
          <a:p>
            <a:pPr marL="342900" indent="-342900">
              <a:buFont typeface="Wingdings" pitchFamily="2" charset="2"/>
              <a:buChar char="q"/>
            </a:pPr>
            <a:r>
              <a:rPr lang="en-US" sz="2800" i="1" dirty="0"/>
              <a:t>guide, pause, interrogate</a:t>
            </a:r>
          </a:p>
          <a:p>
            <a:pPr marL="342900" indent="-342900">
              <a:buFont typeface="Wingdings" pitchFamily="2" charset="2"/>
              <a:buChar char="q"/>
            </a:pPr>
            <a:r>
              <a:rPr lang="en-US" sz="2800" i="1" dirty="0"/>
              <a:t>include unexpected elements like poetry or lyrics, pop culture or philosophical truths</a:t>
            </a:r>
            <a:r>
              <a:rPr lang="en-US" sz="2800" dirty="0"/>
              <a:t> </a:t>
            </a:r>
          </a:p>
        </p:txBody>
      </p:sp>
    </p:spTree>
    <p:extLst>
      <p:ext uri="{BB962C8B-B14F-4D97-AF65-F5344CB8AC3E}">
        <p14:creationId xmlns:p14="http://schemas.microsoft.com/office/powerpoint/2010/main" val="2261975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778988-9057-8A4B-8734-5739D4186212}"/>
              </a:ext>
            </a:extLst>
          </p:cNvPr>
          <p:cNvSpPr>
            <a:spLocks noGrp="1"/>
          </p:cNvSpPr>
          <p:nvPr>
            <p:ph type="title"/>
          </p:nvPr>
        </p:nvSpPr>
        <p:spPr>
          <a:xfrm>
            <a:off x="2231136" y="472440"/>
            <a:ext cx="7729728" cy="1188720"/>
          </a:xfrm>
          <a:solidFill>
            <a:schemeClr val="accent1"/>
          </a:solidFill>
        </p:spPr>
        <p:txBody>
          <a:bodyPr>
            <a:normAutofit/>
          </a:bodyPr>
          <a:lstStyle/>
          <a:p>
            <a:r>
              <a:rPr lang="en-US" sz="3200" dirty="0"/>
              <a:t>Essaying Requirements</a:t>
            </a:r>
          </a:p>
        </p:txBody>
      </p:sp>
      <p:sp>
        <p:nvSpPr>
          <p:cNvPr id="3" name="Content Placeholder 2">
            <a:extLst>
              <a:ext uri="{FF2B5EF4-FFF2-40B4-BE49-F238E27FC236}">
                <a16:creationId xmlns="" xmlns:a16="http://schemas.microsoft.com/office/drawing/2014/main" id="{C52F14A0-665F-E941-B972-01C5B8A7E218}"/>
              </a:ext>
            </a:extLst>
          </p:cNvPr>
          <p:cNvSpPr>
            <a:spLocks noGrp="1"/>
          </p:cNvSpPr>
          <p:nvPr>
            <p:ph sz="half" idx="1"/>
          </p:nvPr>
        </p:nvSpPr>
        <p:spPr>
          <a:xfrm>
            <a:off x="213360" y="2286000"/>
            <a:ext cx="5654040" cy="4206240"/>
          </a:xfrm>
        </p:spPr>
        <p:txBody>
          <a:bodyPr>
            <a:normAutofit/>
          </a:bodyPr>
          <a:lstStyle/>
          <a:p>
            <a:pPr lvl="0"/>
            <a:r>
              <a:rPr lang="en-US" sz="2000" b="1" dirty="0"/>
              <a:t>Narration:</a:t>
            </a:r>
            <a:r>
              <a:rPr lang="en-US" sz="2000" dirty="0"/>
              <a:t> use vivid, descriptive language and details to make one or moments come alive for the reader; develop so the reader can “see” the experience. Use “first person “I.”</a:t>
            </a:r>
          </a:p>
          <a:p>
            <a:pPr lvl="0"/>
            <a:r>
              <a:rPr lang="en-US" sz="2000" b="1" dirty="0"/>
              <a:t>Significance:</a:t>
            </a:r>
            <a:r>
              <a:rPr lang="en-US" sz="2000" dirty="0"/>
              <a:t> stories can’t be without real meaning, they must act as support and evidence or commentary for the topic exploration.  Make sure the stories actually support a claim, an understanding or a key idea explicitly named in the essay – you’ll want to guide readers through your thinking.</a:t>
            </a:r>
          </a:p>
          <a:p>
            <a:endParaRPr lang="en-US" dirty="0"/>
          </a:p>
        </p:txBody>
      </p:sp>
      <p:sp>
        <p:nvSpPr>
          <p:cNvPr id="4" name="Content Placeholder 3">
            <a:extLst>
              <a:ext uri="{FF2B5EF4-FFF2-40B4-BE49-F238E27FC236}">
                <a16:creationId xmlns="" xmlns:a16="http://schemas.microsoft.com/office/drawing/2014/main" id="{263871D3-DAF3-024C-9539-B81BA636D952}"/>
              </a:ext>
            </a:extLst>
          </p:cNvPr>
          <p:cNvSpPr>
            <a:spLocks noGrp="1"/>
          </p:cNvSpPr>
          <p:nvPr>
            <p:ph sz="half" idx="2"/>
          </p:nvPr>
        </p:nvSpPr>
        <p:spPr>
          <a:xfrm>
            <a:off x="6156960" y="2286000"/>
            <a:ext cx="5577839" cy="3962400"/>
          </a:xfrm>
        </p:spPr>
        <p:txBody>
          <a:bodyPr>
            <a:normAutofit/>
          </a:bodyPr>
          <a:lstStyle/>
          <a:p>
            <a:pPr lvl="0"/>
            <a:r>
              <a:rPr lang="en-US" sz="2000" b="1" dirty="0"/>
              <a:t>Organization:</a:t>
            </a:r>
            <a:r>
              <a:rPr lang="en-US" sz="2000" dirty="0"/>
              <a:t> controlling idea vs. thesis – every paragraph should have a focus. Think of this essay in manageable “chunks” – narration, supporting evidence/voices, transitions and connections.  By the end of the essay, has the writer offered insight and/or larger meaning of their topic and their thinking?</a:t>
            </a:r>
          </a:p>
          <a:p>
            <a:r>
              <a:rPr lang="en-US" sz="2000" b="1" dirty="0"/>
              <a:t>Creativity:</a:t>
            </a:r>
            <a:r>
              <a:rPr lang="en-US" sz="2000" dirty="0"/>
              <a:t> Is there a hook/dramatic device in the intro, an interesting conclusion, is the voice of the writer present throughout the essay?  The tone should be intentional, and the writing should not be flat, boring or solely academic. </a:t>
            </a:r>
          </a:p>
          <a:p>
            <a:pPr lvl="0"/>
            <a:endParaRPr lang="en-US" dirty="0"/>
          </a:p>
        </p:txBody>
      </p:sp>
    </p:spTree>
    <p:extLst>
      <p:ext uri="{BB962C8B-B14F-4D97-AF65-F5344CB8AC3E}">
        <p14:creationId xmlns:p14="http://schemas.microsoft.com/office/powerpoint/2010/main" val="951047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5CF617-0E08-1042-AA5C-403CFAC561D5}"/>
              </a:ext>
            </a:extLst>
          </p:cNvPr>
          <p:cNvSpPr>
            <a:spLocks noGrp="1"/>
          </p:cNvSpPr>
          <p:nvPr>
            <p:ph type="title"/>
          </p:nvPr>
        </p:nvSpPr>
        <p:spPr>
          <a:xfrm>
            <a:off x="804672" y="1188721"/>
            <a:ext cx="4486656" cy="1356360"/>
          </a:xfrm>
        </p:spPr>
        <p:txBody>
          <a:bodyPr>
            <a:normAutofit/>
          </a:bodyPr>
          <a:lstStyle/>
          <a:p>
            <a:r>
              <a:rPr lang="en-US" sz="4800" dirty="0"/>
              <a:t>Support</a:t>
            </a:r>
          </a:p>
        </p:txBody>
      </p:sp>
      <p:sp>
        <p:nvSpPr>
          <p:cNvPr id="3" name="Content Placeholder 2">
            <a:extLst>
              <a:ext uri="{FF2B5EF4-FFF2-40B4-BE49-F238E27FC236}">
                <a16:creationId xmlns="" xmlns:a16="http://schemas.microsoft.com/office/drawing/2014/main" id="{3985886C-6682-664E-A0E0-E0599379E37D}"/>
              </a:ext>
            </a:extLst>
          </p:cNvPr>
          <p:cNvSpPr>
            <a:spLocks noGrp="1"/>
          </p:cNvSpPr>
          <p:nvPr>
            <p:ph idx="1"/>
          </p:nvPr>
        </p:nvSpPr>
        <p:spPr>
          <a:xfrm>
            <a:off x="6529387" y="442913"/>
            <a:ext cx="5157787" cy="5759767"/>
          </a:xfrm>
        </p:spPr>
        <p:txBody>
          <a:bodyPr>
            <a:normAutofit/>
          </a:bodyPr>
          <a:lstStyle/>
          <a:p>
            <a:pPr>
              <a:buFont typeface="Wingdings" pitchFamily="2" charset="2"/>
              <a:buChar char="q"/>
            </a:pPr>
            <a:r>
              <a:rPr lang="en-US" sz="2400" b="1" dirty="0"/>
              <a:t>Use relevant and varied, credible and balanced quotes to set tone</a:t>
            </a:r>
            <a:endParaRPr lang="en-US" dirty="0"/>
          </a:p>
          <a:p>
            <a:r>
              <a:rPr lang="en-US" sz="2400" dirty="0"/>
              <a:t>Scholarly articles to Tweets</a:t>
            </a:r>
          </a:p>
          <a:p>
            <a:r>
              <a:rPr lang="en-US" sz="2400" dirty="0"/>
              <a:t>Internet sources to peer voices</a:t>
            </a:r>
          </a:p>
          <a:p>
            <a:r>
              <a:rPr lang="en-US" sz="2400" dirty="0"/>
              <a:t>Philosophers and artists</a:t>
            </a:r>
          </a:p>
          <a:p>
            <a:pPr marL="0" indent="0">
              <a:buNone/>
            </a:pPr>
            <a:endParaRPr lang="en-US" dirty="0"/>
          </a:p>
          <a:p>
            <a:pPr>
              <a:buFont typeface="Wingdings" pitchFamily="2" charset="2"/>
              <a:buChar char="q"/>
            </a:pPr>
            <a:r>
              <a:rPr lang="en-US" sz="2400" b="1" dirty="0"/>
              <a:t>Situate your findings, topic in the larger cultural moment</a:t>
            </a:r>
          </a:p>
          <a:p>
            <a:r>
              <a:rPr lang="en-US" sz="2400" dirty="0"/>
              <a:t>Make connections</a:t>
            </a:r>
          </a:p>
          <a:p>
            <a:r>
              <a:rPr lang="en-US" sz="2400" dirty="0"/>
              <a:t>Think BIG – history, society, policy</a:t>
            </a:r>
          </a:p>
          <a:p>
            <a:endParaRPr lang="en-US" dirty="0"/>
          </a:p>
          <a:p>
            <a:pPr marL="0" indent="0">
              <a:buNone/>
            </a:pPr>
            <a:r>
              <a:rPr lang="en-US" dirty="0"/>
              <a:t>*</a:t>
            </a:r>
            <a:r>
              <a:rPr lang="en-US" sz="2000" dirty="0"/>
              <a:t>Need a minimum of three outside sources and MLA works cited page</a:t>
            </a:r>
          </a:p>
          <a:p>
            <a:endParaRPr lang="en-US" dirty="0"/>
          </a:p>
        </p:txBody>
      </p:sp>
      <p:sp>
        <p:nvSpPr>
          <p:cNvPr id="4" name="Text Placeholder 3">
            <a:extLst>
              <a:ext uri="{FF2B5EF4-FFF2-40B4-BE49-F238E27FC236}">
                <a16:creationId xmlns="" xmlns:a16="http://schemas.microsoft.com/office/drawing/2014/main" id="{203DA1E4-EF3A-494A-BCDB-CF973537C2C9}"/>
              </a:ext>
            </a:extLst>
          </p:cNvPr>
          <p:cNvSpPr>
            <a:spLocks noGrp="1"/>
          </p:cNvSpPr>
          <p:nvPr>
            <p:ph type="body" sz="half" idx="2"/>
          </p:nvPr>
        </p:nvSpPr>
        <p:spPr>
          <a:xfrm>
            <a:off x="1115568" y="2758440"/>
            <a:ext cx="3794760" cy="3444240"/>
          </a:xfrm>
        </p:spPr>
        <p:txBody>
          <a:bodyPr>
            <a:normAutofit fontScale="62500" lnSpcReduction="20000"/>
          </a:bodyPr>
          <a:lstStyle/>
          <a:p>
            <a:r>
              <a:rPr lang="en-US" sz="4600" dirty="0"/>
              <a:t>Your goal of addressing </a:t>
            </a:r>
            <a:r>
              <a:rPr lang="en-US" sz="4600" dirty="0">
                <a:solidFill>
                  <a:schemeClr val="tx1"/>
                </a:solidFill>
              </a:rPr>
              <a:t>CONTEXT</a:t>
            </a:r>
            <a:r>
              <a:rPr lang="en-US" sz="4600" dirty="0"/>
              <a:t> is linked to your selection of support, voices and research that reveals your perspective and leads readers to insight and meaning, </a:t>
            </a:r>
          </a:p>
          <a:p>
            <a:endParaRPr lang="en-US" dirty="0"/>
          </a:p>
        </p:txBody>
      </p:sp>
    </p:spTree>
    <p:extLst>
      <p:ext uri="{BB962C8B-B14F-4D97-AF65-F5344CB8AC3E}">
        <p14:creationId xmlns:p14="http://schemas.microsoft.com/office/powerpoint/2010/main" val="1241298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5AAC20-2A75-C241-A31E-A917A6E67805}"/>
              </a:ext>
            </a:extLst>
          </p:cNvPr>
          <p:cNvSpPr>
            <a:spLocks noGrp="1"/>
          </p:cNvSpPr>
          <p:nvPr>
            <p:ph type="title"/>
          </p:nvPr>
        </p:nvSpPr>
        <p:spPr>
          <a:xfrm>
            <a:off x="2231136" y="381000"/>
            <a:ext cx="7729728" cy="1772412"/>
          </a:xfrm>
        </p:spPr>
        <p:txBody>
          <a:bodyPr>
            <a:normAutofit fontScale="90000"/>
          </a:bodyPr>
          <a:lstStyle/>
          <a:p>
            <a:r>
              <a:rPr lang="en-US" sz="4000" u="sng" dirty="0" smtClean="0"/>
              <a:t>Epigraph</a:t>
            </a:r>
            <a:r>
              <a:rPr lang="en-US" dirty="0" smtClean="0"/>
              <a:t> </a:t>
            </a:r>
            <a:r>
              <a:rPr lang="en-US" dirty="0"/>
              <a:t/>
            </a:r>
            <a:br>
              <a:rPr lang="en-US" dirty="0"/>
            </a:br>
            <a:r>
              <a:rPr lang="en-US" sz="2700" dirty="0"/>
              <a:t>ˈ</a:t>
            </a:r>
            <a:r>
              <a:rPr lang="en-US" sz="2700" dirty="0" err="1"/>
              <a:t>epəˌɡraf</a:t>
            </a:r>
            <a:r>
              <a:rPr lang="en-US" sz="2700" dirty="0" smtClean="0"/>
              <a:t>/ *noun</a:t>
            </a:r>
            <a:r>
              <a:rPr lang="en-US" sz="2700" dirty="0"/>
              <a:t/>
            </a:r>
            <a:br>
              <a:rPr lang="en-US" sz="2700" dirty="0"/>
            </a:br>
            <a:r>
              <a:rPr lang="en-US" sz="2000" dirty="0" smtClean="0"/>
              <a:t>a </a:t>
            </a:r>
            <a:r>
              <a:rPr lang="en-US" sz="2000" dirty="0"/>
              <a:t>short quotation or saying at the beginning of a book or chapter, intended to suggest its theme</a:t>
            </a:r>
            <a:r>
              <a:rPr lang="en-US" sz="2200" dirty="0"/>
              <a:t/>
            </a:r>
            <a:br>
              <a:rPr lang="en-US" sz="2200" dirty="0"/>
            </a:br>
            <a:endParaRPr lang="en-US" sz="2200" dirty="0"/>
          </a:p>
        </p:txBody>
      </p:sp>
      <p:pic>
        <p:nvPicPr>
          <p:cNvPr id="8" name="Content Placeholder 7">
            <a:extLst>
              <a:ext uri="{FF2B5EF4-FFF2-40B4-BE49-F238E27FC236}">
                <a16:creationId xmlns="" xmlns:a16="http://schemas.microsoft.com/office/drawing/2014/main" id="{A4F9BB4D-A377-904C-86DC-71B1246FA6F5}"/>
              </a:ext>
            </a:extLst>
          </p:cNvPr>
          <p:cNvPicPr>
            <a:picLocks noGrp="1" noChangeAspect="1"/>
          </p:cNvPicPr>
          <p:nvPr>
            <p:ph sz="half" idx="1"/>
          </p:nvPr>
        </p:nvPicPr>
        <p:blipFill>
          <a:blip r:embed="rId2"/>
          <a:stretch>
            <a:fillRect/>
          </a:stretch>
        </p:blipFill>
        <p:spPr>
          <a:xfrm>
            <a:off x="883921" y="2244611"/>
            <a:ext cx="5357826" cy="4460989"/>
          </a:xfrm>
        </p:spPr>
      </p:pic>
      <p:pic>
        <p:nvPicPr>
          <p:cNvPr id="6" name="Content Placeholder 5">
            <a:extLst>
              <a:ext uri="{FF2B5EF4-FFF2-40B4-BE49-F238E27FC236}">
                <a16:creationId xmlns="" xmlns:a16="http://schemas.microsoft.com/office/drawing/2014/main" id="{F553371A-DE09-C94E-9F0E-9A3F3253FE05}"/>
              </a:ext>
            </a:extLst>
          </p:cNvPr>
          <p:cNvPicPr>
            <a:picLocks noGrp="1" noChangeAspect="1"/>
          </p:cNvPicPr>
          <p:nvPr>
            <p:ph sz="half" idx="2"/>
          </p:nvPr>
        </p:nvPicPr>
        <p:blipFill>
          <a:blip r:embed="rId3"/>
          <a:stretch>
            <a:fillRect/>
          </a:stretch>
        </p:blipFill>
        <p:spPr>
          <a:xfrm>
            <a:off x="6338888" y="2630602"/>
            <a:ext cx="5426075" cy="2933471"/>
          </a:xfrm>
        </p:spPr>
      </p:pic>
      <p:sp>
        <p:nvSpPr>
          <p:cNvPr id="3" name="TextBox 2"/>
          <p:cNvSpPr txBox="1"/>
          <p:nvPr/>
        </p:nvSpPr>
        <p:spPr>
          <a:xfrm>
            <a:off x="7061990" y="5932499"/>
            <a:ext cx="4398258" cy="369332"/>
          </a:xfrm>
          <a:prstGeom prst="rect">
            <a:avLst/>
          </a:prstGeom>
          <a:noFill/>
        </p:spPr>
        <p:txBody>
          <a:bodyPr wrap="square" rtlCol="0">
            <a:spAutoFit/>
          </a:bodyPr>
          <a:lstStyle/>
          <a:p>
            <a:r>
              <a:rPr lang="en-US" dirty="0" smtClean="0">
                <a:latin typeface="Wingdings"/>
                <a:ea typeface="Wingdings"/>
                <a:cs typeface="Wingdings"/>
                <a:sym typeface="Wingdings"/>
              </a:rPr>
              <a:t></a:t>
            </a:r>
            <a:r>
              <a:rPr lang="en-US" dirty="0">
                <a:sym typeface="Wingdings"/>
              </a:rPr>
              <a:t> </a:t>
            </a:r>
            <a:r>
              <a:rPr lang="en-US" dirty="0" smtClean="0">
                <a:sym typeface="Wingdings"/>
              </a:rPr>
              <a:t>WRITERLY CREATIVITY</a:t>
            </a:r>
            <a:endParaRPr lang="en-US" dirty="0"/>
          </a:p>
        </p:txBody>
      </p:sp>
    </p:spTree>
    <p:extLst>
      <p:ext uri="{BB962C8B-B14F-4D97-AF65-F5344CB8AC3E}">
        <p14:creationId xmlns:p14="http://schemas.microsoft.com/office/powerpoint/2010/main" val="2034396712"/>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Parcel</Template>
  <TotalTime>159</TotalTime>
  <Words>760</Words>
  <Application>Microsoft Macintosh PowerPoint</Application>
  <PresentationFormat>Custom</PresentationFormat>
  <Paragraphs>68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Parcel</vt:lpstr>
      <vt:lpstr> Essaying  A final project to synthesize your thinking and offer personal insights on a topic of your choice  </vt:lpstr>
      <vt:lpstr>“undertaking a study, the subject of which is man.”</vt:lpstr>
      <vt:lpstr>Essaying in the 21st century</vt:lpstr>
      <vt:lpstr>writer should discover, articulate and express personal insights as they intersect with and circle around a specific topic</vt:lpstr>
      <vt:lpstr>Decide on your Audience</vt:lpstr>
      <vt:lpstr>How do I craft an essay that can “linger, arouse, question, travel, contradict, reveal and expose the mind?” </vt:lpstr>
      <vt:lpstr>Essaying Requirements</vt:lpstr>
      <vt:lpstr>Support</vt:lpstr>
      <vt:lpstr>Epigraph  ˈepəˌɡraf/ *noun a short quotation or saying at the beginning of a book or chapter, intended to suggest its theme </vt:lpstr>
      <vt:lpstr>PowerPoint Presentation</vt:lpstr>
      <vt:lpstr>PowerPoint Presentation</vt:lpstr>
      <vt:lpstr>Ideas for Writing</vt:lpstr>
      <vt:lpstr>How Do I Begin? Brainstorm…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Essaying</dc:title>
  <dc:creator>Marla Williams</dc:creator>
  <cp:lastModifiedBy>Marla</cp:lastModifiedBy>
  <cp:revision>16</cp:revision>
  <dcterms:created xsi:type="dcterms:W3CDTF">2018-03-19T22:10:38Z</dcterms:created>
  <dcterms:modified xsi:type="dcterms:W3CDTF">2018-03-21T17:40:30Z</dcterms:modified>
</cp:coreProperties>
</file>