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4" r:id="rId28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3333CC"/>
    <a:srgbClr val="FF9999"/>
    <a:srgbClr val="33CCCC"/>
    <a:srgbClr val="CCFFFF"/>
    <a:srgbClr val="FF330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C9BC46-5A2F-452E-B21F-61B3CD1B28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01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12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1741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0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2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3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4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6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4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5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9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4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4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444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445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D86019-FA29-4899-8C3A-DACB284A9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0F1A3-BDDC-4AB5-BAD4-023CDC2534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7CE04-9CD4-413B-837C-E9CC52D13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207AC-30CA-4E82-99B1-DB72117F87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ECDDA-5236-4136-8195-FF89630F2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15B31-3D4E-49F7-AEE1-9B712D75E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34E22-3137-4026-9E57-7275FE3FEC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150DF-9DE5-4D88-B1E2-DB35D67B4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C7CB7-A5BA-42DC-9F30-89BE41B58E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5625A-4468-4806-AFA3-D4AD424573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95AFF-028D-4951-ABA0-361ACD58F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88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6389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0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1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2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3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4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5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6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7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8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9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0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1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2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3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4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5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6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7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8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9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0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3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4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5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6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7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1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1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42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42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73AA0638-7CBB-4376-BD56-06C8E60A05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42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990600"/>
            <a:ext cx="7772400" cy="1143000"/>
          </a:xfrm>
        </p:spPr>
        <p:txBody>
          <a:bodyPr/>
          <a:lstStyle/>
          <a:p>
            <a:pPr algn="ctr"/>
            <a:r>
              <a:rPr lang="en-US">
                <a:latin typeface="Arial Unicode MS" pitchFamily="34" charset="-128"/>
              </a:rPr>
              <a:t>Illinois Project for Local Assessment of Needs (IPLAN)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29000"/>
            <a:ext cx="6400800" cy="1752600"/>
          </a:xfrm>
        </p:spPr>
        <p:txBody>
          <a:bodyPr/>
          <a:lstStyle/>
          <a:p>
            <a:endParaRPr lang="en-US" sz="2800" dirty="0" smtClean="0">
              <a:latin typeface="Arial Unicode MS" pitchFamily="34" charset="-128"/>
            </a:endParaRPr>
          </a:p>
          <a:p>
            <a:r>
              <a:rPr lang="en-US" sz="2800" dirty="0" smtClean="0">
                <a:latin typeface="Arial Unicode MS" pitchFamily="34" charset="-128"/>
              </a:rPr>
              <a:t>Illinois </a:t>
            </a:r>
            <a:r>
              <a:rPr lang="en-US" sz="2800" dirty="0">
                <a:latin typeface="Arial Unicode MS" pitchFamily="34" charset="-128"/>
              </a:rPr>
              <a:t>Department of Public Health</a:t>
            </a:r>
          </a:p>
          <a:p>
            <a:r>
              <a:rPr lang="en-US" sz="2800" dirty="0">
                <a:latin typeface="Arial Unicode MS" pitchFamily="34" charset="-128"/>
              </a:rPr>
              <a:t>Division of Health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Arial Unicode MS" pitchFamily="34" charset="-128"/>
              </a:rPr>
              <a:t>Community Health Committee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latin typeface="Arial Unicode MS" pitchFamily="34" charset="-128"/>
              </a:rPr>
              <a:t>ethnic &amp; racial groups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 Unicode MS" pitchFamily="34" charset="-128"/>
              </a:rPr>
              <a:t> medical &amp; hospital community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 Unicode MS" pitchFamily="34" charset="-128"/>
              </a:rPr>
              <a:t> mental health &amp; social service organizations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 Unicode MS" pitchFamily="34" charset="-128"/>
              </a:rPr>
              <a:t> cooperative extension service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 Unicode MS" pitchFamily="34" charset="-128"/>
              </a:rPr>
              <a:t> schools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 Unicode MS" pitchFamily="34" charset="-128"/>
              </a:rPr>
              <a:t> law enforcement organizations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 Unicode MS" pitchFamily="34" charset="-128"/>
              </a:rPr>
              <a:t> voluntary organizations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 Unicode MS" pitchFamily="34" charset="-128"/>
              </a:rPr>
              <a:t> faith community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 Unicode MS" pitchFamily="34" charset="-128"/>
              </a:rPr>
              <a:t> businesses and economic development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 Unicode MS" pitchFamily="34" charset="-128"/>
              </a:rPr>
              <a:t> unions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 Unicode MS" pitchFamily="34" charset="-128"/>
              </a:rPr>
              <a:t> youth, senior citizens, other target populations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>
                <a:latin typeface="Arial Unicode MS" pitchFamily="34" charset="-128"/>
              </a:rPr>
              <a:t>Prioritize Community Health Problems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2514600"/>
            <a:ext cx="7772400" cy="4114800"/>
          </a:xfrm>
        </p:spPr>
        <p:txBody>
          <a:bodyPr/>
          <a:lstStyle/>
          <a:p>
            <a:r>
              <a:rPr lang="en-US">
                <a:latin typeface="Arial Unicode MS" pitchFamily="34" charset="-128"/>
              </a:rPr>
              <a:t>Hanlon Method</a:t>
            </a:r>
          </a:p>
          <a:p>
            <a:r>
              <a:rPr lang="en-US">
                <a:latin typeface="Arial Unicode MS" pitchFamily="34" charset="-128"/>
              </a:rPr>
              <a:t>Nominal Group</a:t>
            </a:r>
          </a:p>
          <a:p>
            <a:r>
              <a:rPr lang="en-US">
                <a:latin typeface="Arial Unicode MS" pitchFamily="34" charset="-128"/>
              </a:rPr>
              <a:t>Delphi Technique</a:t>
            </a:r>
          </a:p>
          <a:p>
            <a:r>
              <a:rPr lang="en-US">
                <a:latin typeface="Arial Unicode MS" pitchFamily="34" charset="-128"/>
              </a:rPr>
              <a:t>PEARL (Propriety, Economics, Acceptability, Resources, and Legality)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2286000"/>
            <a:ext cx="7772400" cy="1143000"/>
          </a:xfrm>
        </p:spPr>
        <p:txBody>
          <a:bodyPr/>
          <a:lstStyle/>
          <a:p>
            <a:pPr algn="ctr"/>
            <a:r>
              <a:rPr lang="en-US" sz="4000">
                <a:latin typeface="Arial Unicode MS" pitchFamily="34" charset="-128"/>
              </a:rPr>
              <a:t>Detailed Analysis of Community Health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552575" y="619125"/>
          <a:ext cx="6905625" cy="561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Drawing" r:id="rId3" imgW="6905520" imgH="5619600" progId="">
                  <p:embed/>
                </p:oleObj>
              </mc:Choice>
              <mc:Fallback>
                <p:oleObj name="Drawing" r:id="rId3" imgW="6905520" imgH="56196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619125"/>
                        <a:ext cx="6905625" cy="561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143000" y="1066800"/>
          <a:ext cx="7581900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Drawing" r:id="rId3" imgW="7581960" imgH="4686480" progId="">
                  <p:embed/>
                </p:oleObj>
              </mc:Choice>
              <mc:Fallback>
                <p:oleObj name="Drawing" r:id="rId3" imgW="7581960" imgH="4686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066800"/>
                        <a:ext cx="7581900" cy="468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505200" y="251460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 . .and more.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447800" y="1143000"/>
          <a:ext cx="713422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Drawing" r:id="rId3" imgW="7134120" imgH="4572000" progId="">
                  <p:embed/>
                </p:oleObj>
              </mc:Choice>
              <mc:Fallback>
                <p:oleObj name="Drawing" r:id="rId3" imgW="7134120" imgH="45720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143000"/>
                        <a:ext cx="7134225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219200" y="1195388"/>
          <a:ext cx="7467600" cy="446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Drawing" r:id="rId3" imgW="7467480" imgH="4467240" progId="">
                  <p:embed/>
                </p:oleObj>
              </mc:Choice>
              <mc:Fallback>
                <p:oleObj name="Drawing" r:id="rId3" imgW="7467480" imgH="44672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195388"/>
                        <a:ext cx="7467600" cy="446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285875" y="1028700"/>
          <a:ext cx="7248525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Drawing" r:id="rId3" imgW="7248600" imgH="4800600" progId="">
                  <p:embed/>
                </p:oleObj>
              </mc:Choice>
              <mc:Fallback>
                <p:oleObj name="Drawing" r:id="rId3" imgW="7248600" imgH="48006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1028700"/>
                        <a:ext cx="7248525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114425" y="1371600"/>
          <a:ext cx="764857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Drawing" r:id="rId3" imgW="7648560" imgH="4114800" progId="">
                  <p:embed/>
                </p:oleObj>
              </mc:Choice>
              <mc:Fallback>
                <p:oleObj name="Drawing" r:id="rId3" imgW="7648560" imgH="41148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1371600"/>
                        <a:ext cx="7648575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323975" y="1066800"/>
          <a:ext cx="7134225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Drawing" r:id="rId3" imgW="7134120" imgH="4724280" progId="">
                  <p:embed/>
                </p:oleObj>
              </mc:Choice>
              <mc:Fallback>
                <p:oleObj name="Drawing" r:id="rId3" imgW="7134120" imgH="47242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1066800"/>
                        <a:ext cx="7134225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</p:spPr>
        <p:txBody>
          <a:bodyPr/>
          <a:lstStyle/>
          <a:p>
            <a:r>
              <a:rPr lang="en-US" b="1">
                <a:latin typeface="Arial Unicode MS" pitchFamily="34" charset="-128"/>
              </a:rPr>
              <a:t>What is IPLAN?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676400"/>
            <a:ext cx="7772400" cy="464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>
                <a:latin typeface="Arial Unicode MS" pitchFamily="34" charset="-128"/>
              </a:rPr>
              <a:t>Primary goals</a:t>
            </a:r>
          </a:p>
          <a:p>
            <a:pPr lvl="1">
              <a:spcBef>
                <a:spcPct val="50000"/>
              </a:spcBef>
            </a:pPr>
            <a:r>
              <a:rPr lang="en-US" sz="2000">
                <a:latin typeface="Arial Unicode MS" pitchFamily="34" charset="-128"/>
              </a:rPr>
              <a:t>To establish a process for community involvement and participation in community health assessment and planning</a:t>
            </a:r>
          </a:p>
          <a:p>
            <a:pPr lvl="1">
              <a:spcBef>
                <a:spcPct val="50000"/>
              </a:spcBef>
            </a:pPr>
            <a:r>
              <a:rPr lang="en-US" sz="2000">
                <a:latin typeface="Arial Unicode MS" pitchFamily="34" charset="-128"/>
              </a:rPr>
              <a:t>To make local health departments accountable to their communities rather than to the state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 Unicode MS" pitchFamily="34" charset="-128"/>
              </a:rPr>
              <a:t> </a:t>
            </a:r>
            <a:r>
              <a:rPr lang="en-US" sz="2400">
                <a:latin typeface="Arial Unicode MS" pitchFamily="34" charset="-128"/>
              </a:rPr>
              <a:t>Essential elements</a:t>
            </a:r>
          </a:p>
          <a:p>
            <a:pPr lvl="1">
              <a:spcBef>
                <a:spcPct val="50000"/>
              </a:spcBef>
            </a:pPr>
            <a:r>
              <a:rPr lang="en-US" sz="2000">
                <a:latin typeface="Arial Unicode MS" pitchFamily="34" charset="-128"/>
              </a:rPr>
              <a:t>Organizational capacity assessment</a:t>
            </a:r>
          </a:p>
          <a:p>
            <a:pPr lvl="1">
              <a:spcBef>
                <a:spcPct val="50000"/>
              </a:spcBef>
            </a:pPr>
            <a:r>
              <a:rPr lang="en-US" sz="2000">
                <a:latin typeface="Arial Unicode MS" pitchFamily="34" charset="-128"/>
              </a:rPr>
              <a:t>Community health needs assessment</a:t>
            </a:r>
          </a:p>
          <a:p>
            <a:pPr lvl="1">
              <a:spcBef>
                <a:spcPct val="50000"/>
              </a:spcBef>
            </a:pPr>
            <a:r>
              <a:rPr lang="en-US" sz="2000">
                <a:latin typeface="Arial Unicode MS" pitchFamily="34" charset="-128"/>
              </a:rPr>
              <a:t>Community health plan, focusing on a minimum of three priority health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1438275" y="1014413"/>
          <a:ext cx="7019925" cy="482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Drawing" r:id="rId3" imgW="7020000" imgH="4829040" progId="">
                  <p:embed/>
                </p:oleObj>
              </mc:Choice>
              <mc:Fallback>
                <p:oleObj name="Drawing" r:id="rId3" imgW="7020000" imgH="48290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1014413"/>
                        <a:ext cx="7019925" cy="482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219200" y="461963"/>
          <a:ext cx="7772400" cy="573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Drawing" r:id="rId3" imgW="8039160" imgH="5934240" progId="">
                  <p:embed/>
                </p:oleObj>
              </mc:Choice>
              <mc:Fallback>
                <p:oleObj name="Drawing" r:id="rId3" imgW="8039160" imgH="59342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61963"/>
                        <a:ext cx="7772400" cy="573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1238250" y="461963"/>
          <a:ext cx="7753350" cy="572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Drawing" r:id="rId3" imgW="8039160" imgH="5934240" progId="">
                  <p:embed/>
                </p:oleObj>
              </mc:Choice>
              <mc:Fallback>
                <p:oleObj name="Drawing" r:id="rId3" imgW="8039160" imgH="59342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461963"/>
                        <a:ext cx="7753350" cy="572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266825" y="433388"/>
          <a:ext cx="7343775" cy="599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name="Drawing" r:id="rId3" imgW="7343640" imgH="5991120" progId="">
                  <p:embed/>
                </p:oleObj>
              </mc:Choice>
              <mc:Fallback>
                <p:oleObj name="Drawing" r:id="rId3" imgW="7343640" imgH="599112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433388"/>
                        <a:ext cx="7343775" cy="599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266825" y="433388"/>
          <a:ext cx="7343775" cy="599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Drawing" r:id="rId3" imgW="7343640" imgH="5991120" progId="">
                  <p:embed/>
                </p:oleObj>
              </mc:Choice>
              <mc:Fallback>
                <p:oleObj name="Drawing" r:id="rId3" imgW="7343640" imgH="599112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433388"/>
                        <a:ext cx="7343775" cy="599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rial Unicode MS" pitchFamily="34" charset="-128"/>
              </a:rPr>
              <a:t>Code Changes in 2004</a:t>
            </a:r>
            <a:endParaRPr lang="en-US" dirty="0">
              <a:latin typeface="Arial Unicode MS" pitchFamily="34" charset="-128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latin typeface="Arial Unicode MS" pitchFamily="34" charset="-128"/>
              </a:rPr>
              <a:t>Staggered Due Dates – 2004 – </a:t>
            </a:r>
            <a:r>
              <a:rPr lang="en-US" sz="2400" dirty="0" smtClean="0">
                <a:latin typeface="Arial Unicode MS" pitchFamily="34" charset="-128"/>
              </a:rPr>
              <a:t>2007 (Round 3)</a:t>
            </a:r>
            <a:endParaRPr lang="en-US" sz="24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latin typeface="Arial Unicode MS" pitchFamily="34" charset="-128"/>
              </a:rPr>
              <a:t>Organizational Capacity Assessment Options –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latin typeface="Arial Unicode MS" pitchFamily="34" charset="-128"/>
              </a:rPr>
              <a:t>Section 600.410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Arial Unicode MS" pitchFamily="34" charset="-128"/>
              </a:rPr>
              <a:t>The process for developing an assessment of organizational capacity shall address: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buSzTx/>
              <a:buFont typeface="Wingdings" pitchFamily="2" charset="2"/>
              <a:buAutoNum type="alphaLcParenR"/>
            </a:pPr>
            <a:r>
              <a:rPr lang="en-US" sz="1800" dirty="0">
                <a:latin typeface="Arial Unicode MS" pitchFamily="34" charset="-128"/>
              </a:rPr>
              <a:t>the internal capabilities of the local health department to conduct effective public health functions, including an assessment of operational authority, community relations, information systems, and program management; or</a:t>
            </a:r>
          </a:p>
          <a:p>
            <a:pPr lvl="1">
              <a:lnSpc>
                <a:spcPct val="80000"/>
              </a:lnSpc>
              <a:buSzTx/>
              <a:buFont typeface="Wingdings" pitchFamily="2" charset="2"/>
              <a:buAutoNum type="alphaLcParenR"/>
            </a:pPr>
            <a:endParaRPr lang="en-US" sz="1800" dirty="0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buSzTx/>
              <a:buFont typeface="Wingdings" pitchFamily="2" charset="2"/>
              <a:buAutoNum type="alphaLcParenR"/>
            </a:pPr>
            <a:r>
              <a:rPr lang="en-US" sz="1800" dirty="0">
                <a:latin typeface="Arial Unicode MS" pitchFamily="34" charset="-128"/>
              </a:rPr>
              <a:t>an organizational strategic plan developed within the previous five years that assesses strengths, weaknesses, opportunities and threats in the local health jurisdiction.</a:t>
            </a:r>
            <a:endParaRPr lang="en-US" sz="2000" dirty="0">
              <a:latin typeface="Arial Unicode MS" pitchFamily="34" charset="-128"/>
            </a:endParaRPr>
          </a:p>
          <a:p>
            <a:pPr lvl="1">
              <a:lnSpc>
                <a:spcPct val="80000"/>
              </a:lnSpc>
            </a:pPr>
            <a:endParaRPr lang="en-US" sz="2000" dirty="0">
              <a:latin typeface="Arial Unicode MS" pitchFamily="34" charset="-128"/>
            </a:endParaRPr>
          </a:p>
          <a:p>
            <a:pPr lvl="1">
              <a:lnSpc>
                <a:spcPct val="80000"/>
              </a:lnSpc>
            </a:pPr>
            <a:endParaRPr lang="en-US" sz="20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algn="ctr"/>
            <a:r>
              <a:rPr lang="en-US">
                <a:latin typeface="Arial Unicode MS" pitchFamily="34" charset="-128"/>
              </a:rPr>
              <a:t>MAPP/NPHPS and IPLAN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676400"/>
            <a:ext cx="77724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latin typeface="Arial Unicode MS" pitchFamily="34" charset="-128"/>
              </a:rPr>
              <a:t>Essential Health Services vs. Practice Standards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 Unicode MS" pitchFamily="34" charset="-128"/>
              </a:rPr>
              <a:t>“System” vs. “Department” Assessment of Organizational Capacity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 Unicode MS" pitchFamily="34" charset="-128"/>
              </a:rPr>
              <a:t>Internal Factors and External Environment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z="280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800" i="1">
                <a:latin typeface="Arial Unicode MS" pitchFamily="34" charset="-128"/>
              </a:rPr>
              <a:t>Administrative Code Allows Flexibility in Model, but Practice Standards must be met</a:t>
            </a:r>
          </a:p>
          <a:p>
            <a:pPr lvl="1">
              <a:lnSpc>
                <a:spcPct val="80000"/>
              </a:lnSpc>
            </a:pPr>
            <a:endParaRPr lang="en-US" sz="2400" i="1">
              <a:latin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400">
              <a:latin typeface="Arial Unicode MS" pitchFamily="34" charset="-128"/>
            </a:endParaRPr>
          </a:p>
          <a:p>
            <a:pPr lvl="1">
              <a:lnSpc>
                <a:spcPct val="80000"/>
              </a:lnSpc>
            </a:pPr>
            <a:endParaRPr lang="en-US" sz="24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43000" y="16764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latin typeface="Arial Unicode MS" pitchFamily="34" charset="-128"/>
              </a:rPr>
              <a:t>Questions?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29000"/>
            <a:ext cx="6858000" cy="1752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dirty="0">
                <a:latin typeface="Arial Unicode MS" pitchFamily="34" charset="-128"/>
              </a:rPr>
              <a:t>Call the Division of Health Policy at 217 - 782 - 6235.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990600"/>
            <a:ext cx="7340600" cy="687388"/>
          </a:xfrm>
        </p:spPr>
        <p:txBody>
          <a:bodyPr/>
          <a:lstStyle/>
          <a:p>
            <a:pPr algn="ctr"/>
            <a:r>
              <a:rPr lang="en-US" sz="3600">
                <a:latin typeface="Arial Unicode MS" pitchFamily="34" charset="-128"/>
              </a:rPr>
              <a:t>Requirements for Certification of Illinois Local Health Departments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90600" y="27432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047750" y="2209800"/>
          <a:ext cx="7943850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Drawing" r:id="rId3" imgW="7943760" imgH="4334040" progId="">
                  <p:embed/>
                </p:oleObj>
              </mc:Choice>
              <mc:Fallback>
                <p:oleObj name="Drawing" r:id="rId3" imgW="7943760" imgH="43340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2209800"/>
                        <a:ext cx="7943850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143000"/>
          </a:xfrm>
        </p:spPr>
        <p:txBody>
          <a:bodyPr/>
          <a:lstStyle/>
          <a:p>
            <a:pPr algn="ctr"/>
            <a:r>
              <a:rPr lang="en-US">
                <a:latin typeface="Arial Unicode MS" pitchFamily="34" charset="-128"/>
              </a:rPr>
              <a:t>Illinois  Administrative  Code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19200" y="1601788"/>
            <a:ext cx="76200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 Unicode MS" pitchFamily="34" charset="-128"/>
              </a:rPr>
              <a:t>Section 600.400: Certified Health Department Code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 Unicode MS" pitchFamily="34" charset="-128"/>
              </a:rPr>
              <a:t>Public Health Practice Standards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295400" y="3225800"/>
            <a:ext cx="739140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sz="2800" i="1">
                <a:latin typeface="Arial Unicode MS" pitchFamily="34" charset="-128"/>
              </a:rPr>
              <a:t>The local health department shall, at least </a:t>
            </a:r>
            <a:r>
              <a:rPr lang="en-US" sz="2800" i="1">
                <a:solidFill>
                  <a:srgbClr val="FFFF66"/>
                </a:solidFill>
                <a:latin typeface="Arial Unicode MS" pitchFamily="34" charset="-128"/>
              </a:rPr>
              <a:t>once every five years</a:t>
            </a:r>
            <a:r>
              <a:rPr lang="en-US" sz="2800" i="1">
                <a:latin typeface="Arial Unicode MS" pitchFamily="34" charset="-128"/>
              </a:rPr>
              <a:t>, perform an </a:t>
            </a:r>
            <a:r>
              <a:rPr lang="en-US" sz="2800" i="1">
                <a:solidFill>
                  <a:srgbClr val="FF3300"/>
                </a:solidFill>
                <a:latin typeface="Arial Unicode MS" pitchFamily="34" charset="-128"/>
              </a:rPr>
              <a:t>organizational capacity self-assessment</a:t>
            </a:r>
            <a:r>
              <a:rPr lang="en-US" sz="2800" i="1">
                <a:latin typeface="Arial Unicode MS" pitchFamily="34" charset="-128"/>
              </a:rPr>
              <a:t> that meets the requirements set forth in Section 600.410.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143000"/>
          </a:xfrm>
        </p:spPr>
        <p:txBody>
          <a:bodyPr/>
          <a:lstStyle/>
          <a:p>
            <a:pPr algn="ctr"/>
            <a:r>
              <a:rPr lang="en-US">
                <a:latin typeface="Arial Unicode MS" pitchFamily="34" charset="-128"/>
              </a:rPr>
              <a:t>Illinois  Administrative  Code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19200" y="1579563"/>
            <a:ext cx="762000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35000"/>
              </a:spcBef>
            </a:pPr>
            <a:r>
              <a:rPr lang="en-US" sz="2400">
                <a:latin typeface="Arial Unicode MS" pitchFamily="34" charset="-128"/>
              </a:rPr>
              <a:t>Section 600.400: Certified Local Health Department Code</a:t>
            </a:r>
          </a:p>
          <a:p>
            <a:pPr algn="ctr" eaLnBrk="1" hangingPunct="1">
              <a:spcBef>
                <a:spcPct val="35000"/>
              </a:spcBef>
            </a:pPr>
            <a:r>
              <a:rPr lang="en-US" sz="2400">
                <a:latin typeface="Arial Unicode MS" pitchFamily="34" charset="-128"/>
              </a:rPr>
              <a:t>Public Health Practice Standards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95400" y="3051175"/>
            <a:ext cx="739140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sz="2800" i="1"/>
              <a:t>A </a:t>
            </a:r>
            <a:r>
              <a:rPr lang="en-US" sz="2800" i="1">
                <a:solidFill>
                  <a:srgbClr val="FF3300"/>
                </a:solidFill>
              </a:rPr>
              <a:t>community health needs assessment</a:t>
            </a:r>
            <a:r>
              <a:rPr lang="en-US" sz="2800" i="1"/>
              <a:t> that systematically describes the prevailing health status and health needs of the population within the local health department’s jurisdiction shall be conducted </a:t>
            </a:r>
            <a:r>
              <a:rPr lang="en-US" sz="2800" i="1">
                <a:solidFill>
                  <a:srgbClr val="FFFF66"/>
                </a:solidFill>
              </a:rPr>
              <a:t>once every five years</a:t>
            </a:r>
            <a:r>
              <a:rPr lang="en-US" sz="2800" i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143000"/>
          </a:xfrm>
        </p:spPr>
        <p:txBody>
          <a:bodyPr/>
          <a:lstStyle/>
          <a:p>
            <a:pPr algn="ctr"/>
            <a:r>
              <a:rPr lang="en-US">
                <a:latin typeface="Arial Unicode MS" pitchFamily="34" charset="-128"/>
              </a:rPr>
              <a:t>Illinois  Administrative  Code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19200" y="1601788"/>
            <a:ext cx="76200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 Unicode MS" pitchFamily="34" charset="-128"/>
              </a:rPr>
              <a:t>Section 600.400: Certified Local Health Department Code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 Unicode MS" pitchFamily="34" charset="-128"/>
              </a:rPr>
              <a:t>Public Health Practice Standards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95400" y="3141663"/>
            <a:ext cx="7391400" cy="325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sz="3200" i="1"/>
              <a:t>Develop a </a:t>
            </a:r>
            <a:r>
              <a:rPr lang="en-US" sz="3200" i="1">
                <a:solidFill>
                  <a:srgbClr val="FF3300"/>
                </a:solidFill>
              </a:rPr>
              <a:t>community health plan</a:t>
            </a:r>
            <a:r>
              <a:rPr lang="en-US" sz="3200" i="1"/>
              <a:t> that addresses at least three priority health needs, identified pursuant to Section 600.400, </a:t>
            </a:r>
            <a:r>
              <a:rPr lang="en-US" sz="3200" i="1">
                <a:solidFill>
                  <a:srgbClr val="FFFF66"/>
                </a:solidFill>
              </a:rPr>
              <a:t>during each certification period</a:t>
            </a:r>
            <a:r>
              <a:rPr lang="en-US" sz="3200" i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2" name="AutoShape 28"/>
          <p:cNvSpPr>
            <a:spLocks noChangeArrowheads="1"/>
          </p:cNvSpPr>
          <p:nvPr/>
        </p:nvSpPr>
        <p:spPr bwMode="auto">
          <a:xfrm>
            <a:off x="3429000" y="457200"/>
            <a:ext cx="22860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AutoShape 27"/>
          <p:cNvSpPr>
            <a:spLocks noChangeArrowheads="1"/>
          </p:cNvSpPr>
          <p:nvPr/>
        </p:nvSpPr>
        <p:spPr bwMode="auto">
          <a:xfrm>
            <a:off x="1143000" y="152400"/>
            <a:ext cx="7239000" cy="6553200"/>
          </a:xfrm>
          <a:prstGeom prst="octagon">
            <a:avLst>
              <a:gd name="adj" fmla="val 29287"/>
            </a:avLst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AutoShape 26"/>
          <p:cNvSpPr>
            <a:spLocks noChangeArrowheads="1"/>
          </p:cNvSpPr>
          <p:nvPr/>
        </p:nvSpPr>
        <p:spPr bwMode="auto">
          <a:xfrm>
            <a:off x="4038600" y="3657600"/>
            <a:ext cx="1600200" cy="1600200"/>
          </a:xfrm>
          <a:prstGeom prst="octagon">
            <a:avLst>
              <a:gd name="adj" fmla="val 2928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52400" y="76200"/>
          <a:ext cx="289560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Drawing" r:id="rId3" imgW="2895480" imgH="2333520" progId="">
                  <p:embed/>
                </p:oleObj>
              </mc:Choice>
              <mc:Fallback>
                <p:oleObj name="Drawing" r:id="rId3" imgW="2895480" imgH="233352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"/>
                        <a:ext cx="289560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3352800" y="228600"/>
            <a:ext cx="2362200" cy="13716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505200" y="304800"/>
            <a:ext cx="2057400" cy="11874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Community Health Needs Assessment</a:t>
            </a:r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715000" y="914400"/>
          <a:ext cx="1790700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Drawing" r:id="rId5" imgW="1790640" imgH="2838600" progId="">
                  <p:embed/>
                </p:oleObj>
              </mc:Choice>
              <mc:Fallback>
                <p:oleObj name="Drawing" r:id="rId5" imgW="1790640" imgH="28386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914400"/>
                        <a:ext cx="1790700" cy="283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4305300" y="1600200"/>
          <a:ext cx="5334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Drawing" r:id="rId7" imgW="533520" imgH="504720" progId="">
                  <p:embed/>
                </p:oleObj>
              </mc:Choice>
              <mc:Fallback>
                <p:oleObj name="Drawing" r:id="rId7" imgW="533520" imgH="50472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1600200"/>
                        <a:ext cx="5334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3505200" y="2133600"/>
            <a:ext cx="2286000" cy="12954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733800" y="2362200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Community Health Plan</a:t>
            </a: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6400800" y="3657600"/>
            <a:ext cx="2133600" cy="11430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6477000" y="3962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Evaluation</a:t>
            </a: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1066800" y="4038600"/>
            <a:ext cx="2362200" cy="9906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1143000" y="41148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Program Development</a:t>
            </a:r>
          </a:p>
        </p:txBody>
      </p:sp>
      <p:graphicFrame>
        <p:nvGraphicFramePr>
          <p:cNvPr id="21522" name="Object 18"/>
          <p:cNvGraphicFramePr>
            <a:graphicFrameLocks noChangeAspect="1"/>
          </p:cNvGraphicFramePr>
          <p:nvPr/>
        </p:nvGraphicFramePr>
        <p:xfrm>
          <a:off x="2133600" y="2971800"/>
          <a:ext cx="132397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Drawing" r:id="rId9" imgW="1324080" imgH="1019160" progId="">
                  <p:embed/>
                </p:oleObj>
              </mc:Choice>
              <mc:Fallback>
                <p:oleObj name="Drawing" r:id="rId9" imgW="1324080" imgH="101916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971800"/>
                        <a:ext cx="132397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3352800" y="5410200"/>
            <a:ext cx="2895600" cy="990600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505200" y="5715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Implementation</a:t>
            </a:r>
          </a:p>
        </p:txBody>
      </p:sp>
      <p:graphicFrame>
        <p:nvGraphicFramePr>
          <p:cNvPr id="21525" name="Object 21"/>
          <p:cNvGraphicFramePr>
            <a:graphicFrameLocks noChangeAspect="1"/>
          </p:cNvGraphicFramePr>
          <p:nvPr/>
        </p:nvGraphicFramePr>
        <p:xfrm>
          <a:off x="1981200" y="5029200"/>
          <a:ext cx="13620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Drawing" r:id="rId11" imgW="1362240" imgH="1028880" progId="">
                  <p:embed/>
                </p:oleObj>
              </mc:Choice>
              <mc:Fallback>
                <p:oleObj name="Drawing" r:id="rId11" imgW="1362240" imgH="102888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029200"/>
                        <a:ext cx="136207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6" name="Object 22"/>
          <p:cNvGraphicFramePr>
            <a:graphicFrameLocks noChangeAspect="1"/>
          </p:cNvGraphicFramePr>
          <p:nvPr/>
        </p:nvGraphicFramePr>
        <p:xfrm>
          <a:off x="6248400" y="4800600"/>
          <a:ext cx="12287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Drawing" r:id="rId13" imgW="1228680" imgH="1000080" progId="">
                  <p:embed/>
                </p:oleObj>
              </mc:Choice>
              <mc:Fallback>
                <p:oleObj name="Drawing" r:id="rId13" imgW="1228680" imgH="100008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800600"/>
                        <a:ext cx="122872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657600" y="3624263"/>
            <a:ext cx="23622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chemeClr val="bg2"/>
                </a:solidFill>
              </a:rPr>
              <a:t>LHD</a:t>
            </a:r>
          </a:p>
          <a:p>
            <a:pPr algn="ctr">
              <a:spcBef>
                <a:spcPct val="50000"/>
              </a:spcBef>
            </a:pPr>
            <a:r>
              <a:rPr lang="en-US" b="1" i="1">
                <a:solidFill>
                  <a:schemeClr val="bg2"/>
                </a:solidFill>
              </a:rPr>
              <a:t>Organizational Capacity Assessment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1066800" y="22860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777FF"/>
                    </a:outerShdw>
                  </a:cont>
                  <a:cont type="tree" name="">
                    <a:effect ref="fillLine"/>
                    <a:outerShdw dist="38100" dir="2700000" algn="tl">
                      <a:srgbClr val="1E1E99"/>
                    </a:outerShdw>
                  </a:cont>
                  <a:effect ref="fillLine"/>
                </a:effectDag>
              </a:rPr>
              <a:t>Local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2362200" y="33528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777FF"/>
                    </a:outerShdw>
                  </a:cont>
                  <a:cont type="tree" name="">
                    <a:effect ref="fillLine"/>
                    <a:outerShdw dist="38100" dir="2700000" algn="tl">
                      <a:srgbClr val="1E1E99"/>
                    </a:outerShdw>
                  </a:cont>
                  <a:effect ref="fillLine"/>
                </a:effectDag>
              </a:rPr>
              <a:t>Public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5334000" y="30480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777FF"/>
                    </a:outerShdw>
                  </a:cont>
                  <a:cont type="tree" name="">
                    <a:effect ref="fillLine"/>
                    <a:outerShdw dist="38100" dir="2700000" algn="tl">
                      <a:srgbClr val="1E1E99"/>
                    </a:outerShdw>
                  </a:cont>
                  <a:effect ref="fillLine"/>
                </a:effectDag>
              </a:rPr>
              <a:t>Health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6477000" y="19812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777FF"/>
                    </a:outerShdw>
                  </a:cont>
                  <a:cont type="tree" name="">
                    <a:effect ref="fillLine"/>
                    <a:outerShdw dist="38100" dir="2700000" algn="tl">
                      <a:srgbClr val="1E1E99"/>
                    </a:outerShdw>
                  </a:cont>
                  <a:effect ref="fillLine"/>
                </a:effectDag>
              </a:rPr>
              <a:t>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 Unicode MS" pitchFamily="34" charset="-128"/>
              </a:rPr>
              <a:t>A Community Health Needs Assessment should contain--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2057400"/>
            <a:ext cx="7772400" cy="426720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Arial Unicode MS" pitchFamily="34" charset="-128"/>
              </a:rPr>
              <a:t>A description of the health status and health problems most meaningful for the community in the data groupings contained in the IPLAN Data System:</a:t>
            </a:r>
          </a:p>
          <a:p>
            <a:pPr>
              <a:lnSpc>
                <a:spcPct val="80000"/>
              </a:lnSpc>
            </a:pPr>
            <a:endParaRPr lang="en-US" sz="2000">
              <a:latin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Arial Unicode MS" pitchFamily="34" charset="-128"/>
              </a:rPr>
              <a:t>Demographic &amp; Socioeconomic Characteristics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 Unicode MS" pitchFamily="34" charset="-128"/>
              </a:rPr>
              <a:t>General Health &amp; Access to Care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 Unicode MS" pitchFamily="34" charset="-128"/>
              </a:rPr>
              <a:t>Maternal &amp; Child Health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 Unicode MS" pitchFamily="34" charset="-128"/>
              </a:rPr>
              <a:t>Chronic Disease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 Unicode MS" pitchFamily="34" charset="-128"/>
              </a:rPr>
              <a:t>Infectious Disease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 Unicode MS" pitchFamily="34" charset="-128"/>
              </a:rPr>
              <a:t>Environmental, Occupational, &amp; Injury Control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 Unicode MS" pitchFamily="34" charset="-128"/>
              </a:rPr>
              <a:t>Sentinel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 Unicode MS" pitchFamily="34" charset="-128"/>
              </a:rPr>
              <a:t>A Community Health Needs Assessment should contain--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2133600"/>
            <a:ext cx="77724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>
                <a:latin typeface="Arial Unicode MS" pitchFamily="34" charset="-128"/>
              </a:rPr>
              <a:t>A description of the process and outcomes of setting priorities;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 Unicode MS" pitchFamily="34" charset="-128"/>
              </a:rPr>
              <a:t>A statement of purpose of the community health needs assessment that includes a description of how the assessment will be used to improve health in the community;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 Unicode MS" pitchFamily="34" charset="-128"/>
              </a:rPr>
              <a:t>A description of the community participation process, a list of community groups involved in the process, and method for establishing priorities.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597</Words>
  <Application>Microsoft Office PowerPoint</Application>
  <PresentationFormat>On-screen Show (4:3)</PresentationFormat>
  <Paragraphs>87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 Unicode MS</vt:lpstr>
      <vt:lpstr>Arial</vt:lpstr>
      <vt:lpstr>Times New Roman</vt:lpstr>
      <vt:lpstr>Wingdings</vt:lpstr>
      <vt:lpstr>Azure</vt:lpstr>
      <vt:lpstr>Drawing</vt:lpstr>
      <vt:lpstr>Illinois Project for Local Assessment of Needs (IPLAN)</vt:lpstr>
      <vt:lpstr>What is IPLAN?</vt:lpstr>
      <vt:lpstr>Requirements for Certification of Illinois Local Health Departments</vt:lpstr>
      <vt:lpstr>Illinois  Administrative  Code</vt:lpstr>
      <vt:lpstr>Illinois  Administrative  Code</vt:lpstr>
      <vt:lpstr>Illinois  Administrative  Code</vt:lpstr>
      <vt:lpstr>PowerPoint Presentation</vt:lpstr>
      <vt:lpstr>A Community Health Needs Assessment should contain--</vt:lpstr>
      <vt:lpstr>A Community Health Needs Assessment should contain--</vt:lpstr>
      <vt:lpstr>Community Health Committee</vt:lpstr>
      <vt:lpstr>Prioritize Community Health Problems</vt:lpstr>
      <vt:lpstr>Detailed Analysis of Community Health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Code Changes in 2004</vt:lpstr>
      <vt:lpstr>MAPP/NPHPS and IPLAN</vt:lpstr>
      <vt:lpstr>Questions?</vt:lpstr>
    </vt:vector>
  </TitlesOfParts>
  <Company>Illinois Dept. of Public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Project for Local Assessment of Needs (IPLAN)</dc:title>
  <dc:creator>idph idph</dc:creator>
  <cp:lastModifiedBy>patron</cp:lastModifiedBy>
  <cp:revision>6</cp:revision>
  <dcterms:created xsi:type="dcterms:W3CDTF">2005-08-05T16:20:45Z</dcterms:created>
  <dcterms:modified xsi:type="dcterms:W3CDTF">2018-12-10T03:54:19Z</dcterms:modified>
</cp:coreProperties>
</file>