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85" r:id="rId5"/>
    <p:sldId id="260" r:id="rId6"/>
    <p:sldId id="281" r:id="rId7"/>
    <p:sldId id="262" r:id="rId8"/>
    <p:sldId id="282" r:id="rId9"/>
    <p:sldId id="264" r:id="rId10"/>
    <p:sldId id="283" r:id="rId11"/>
    <p:sldId id="265" r:id="rId12"/>
    <p:sldId id="267" r:id="rId13"/>
    <p:sldId id="268" r:id="rId14"/>
    <p:sldId id="269" r:id="rId15"/>
    <p:sldId id="270" r:id="rId16"/>
    <p:sldId id="274" r:id="rId17"/>
    <p:sldId id="284" r:id="rId18"/>
    <p:sldId id="275" r:id="rId19"/>
    <p:sldId id="276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467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10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A929F-1AAA-47B7-A269-906688CFF97B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ECDE7-37C0-48C3-863A-905835A2A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68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F8BA7-C0FF-46D8-91FF-02C5475D13CB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9FBB7-4B6C-4B5C-AB82-AA7608E49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77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954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85000"/>
                  <a:alpha val="91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133600"/>
            <a:ext cx="7010400" cy="14668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024" y="3886200"/>
            <a:ext cx="589877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791E2C-D482-4158-8F4A-4C0B3547514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667000" y="4688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Cover image coming</a:t>
            </a:r>
            <a:r>
              <a:rPr 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soon.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1600" y="6356350"/>
            <a:ext cx="640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smtClean="0"/>
              <a:t>Kettner, Designing and Managing Programs: An Effectiveness-Based Approach 5e © 2017, SAGE Publications.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98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6400800" cy="365125"/>
          </a:xfrm>
        </p:spPr>
        <p:txBody>
          <a:bodyPr/>
          <a:lstStyle/>
          <a:p>
            <a:r>
              <a:rPr lang="en-US" smtClean="0"/>
              <a:t>Kettner, Designing and Managing Programs: An Effectiveness-Based Approach 5e © 2017, SAGE Publications.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65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4406900"/>
            <a:ext cx="69707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999" y="2906713"/>
            <a:ext cx="6970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6400800" cy="365125"/>
          </a:xfrm>
        </p:spPr>
        <p:txBody>
          <a:bodyPr/>
          <a:lstStyle/>
          <a:p>
            <a:r>
              <a:rPr lang="en-US" smtClean="0"/>
              <a:t>Kettner, Designing and Managing Programs: An Effectiveness-Based Approach 5e © 2017, SAGE Publications.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53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350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6400800" cy="365125"/>
          </a:xfrm>
        </p:spPr>
        <p:txBody>
          <a:bodyPr/>
          <a:lstStyle/>
          <a:p>
            <a:r>
              <a:rPr lang="en-US" smtClean="0"/>
              <a:t>Kettner, Designing and Managing Programs: An Effectiveness-Based Approach 5e © 2017, SAGE Publications.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61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5113"/>
            <a:ext cx="3505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174875"/>
            <a:ext cx="3505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7800" y="1535113"/>
            <a:ext cx="3429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7800" y="2174875"/>
            <a:ext cx="3429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6400800" cy="365125"/>
          </a:xfrm>
        </p:spPr>
        <p:txBody>
          <a:bodyPr/>
          <a:lstStyle/>
          <a:p>
            <a:r>
              <a:rPr lang="en-US" smtClean="0"/>
              <a:t>Kettner, Designing and Managing Programs: An Effectiveness-Based Approach 5e © 2017, SAGE Publications.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83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6400800" cy="365125"/>
          </a:xfrm>
        </p:spPr>
        <p:txBody>
          <a:bodyPr/>
          <a:lstStyle/>
          <a:p>
            <a:r>
              <a:rPr lang="en-US" smtClean="0"/>
              <a:t>Kettner, Designing and Managing Programs: An Effectiveness-Based Approach 5e © 2017, SAGE Publications.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62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6400800" cy="365125"/>
          </a:xfrm>
        </p:spPr>
        <p:txBody>
          <a:bodyPr/>
          <a:lstStyle/>
          <a:p>
            <a:r>
              <a:rPr lang="en-US" smtClean="0"/>
              <a:t>Kettner, Designing and Managing Programs: An Effectiveness-Based Approach 5e © 2017, SAGE Publications.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49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3050"/>
            <a:ext cx="25146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73050"/>
            <a:ext cx="419099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1435100"/>
            <a:ext cx="25146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6400800" cy="365125"/>
          </a:xfrm>
        </p:spPr>
        <p:txBody>
          <a:bodyPr/>
          <a:lstStyle/>
          <a:p>
            <a:r>
              <a:rPr lang="en-US" smtClean="0"/>
              <a:t>Kettner, Designing and Managing Programs: An Effectiveness-Based Approach 5e © 2017, SAGE Publications.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69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6096000" cy="365125"/>
          </a:xfrm>
        </p:spPr>
        <p:txBody>
          <a:bodyPr/>
          <a:lstStyle/>
          <a:p>
            <a:r>
              <a:rPr lang="en-US" smtClean="0"/>
              <a:t>Kettner, Designing and Managing Programs: An Effectiveness-Based Approach 5e © 2017, SAGE Publications.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38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600200"/>
            <a:ext cx="716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56350"/>
            <a:ext cx="640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Kettner, Designing and Managing Programs: An Effectiveness-Based Approach 5e © 2017, SAGE Publications.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91E2C-D482-4158-8F4A-4C0B3547514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3080" name="Picture 8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395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88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Kettner, Designing and Managing Programs: An Effectiveness-Based Approach 5e © 2017, SAGE Publications.</a:t>
            </a:r>
            <a:endParaRPr lang="en-US" dirty="0"/>
          </a:p>
        </p:txBody>
      </p:sp>
      <p:pic>
        <p:nvPicPr>
          <p:cNvPr id="3074" name="Picture 2" descr="C:\Users\lBerbeo\Desktop\Kettner, Designing and Managing Programs 5e\Title Sl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53340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Chapter </a:t>
            </a:r>
            <a:r>
              <a:rPr lang="en-US" sz="2800" b="1" dirty="0" smtClean="0">
                <a:solidFill>
                  <a:srgbClr val="FFFF00"/>
                </a:solidFill>
              </a:rPr>
              <a:t>12: </a:t>
            </a:r>
            <a:r>
              <a:rPr lang="en-US" sz="2800" b="1" dirty="0">
                <a:solidFill>
                  <a:srgbClr val="FFFF00"/>
                </a:solidFill>
              </a:rPr>
              <a:t>Budgeting for Financial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Control</a:t>
            </a:r>
            <a:r>
              <a:rPr lang="en-US" sz="2800" b="1" dirty="0">
                <a:solidFill>
                  <a:srgbClr val="FFFF00"/>
                </a:solidFill>
              </a:rPr>
              <a:t>, Management, and </a:t>
            </a:r>
            <a:r>
              <a:rPr lang="en-US" sz="2800" b="1" dirty="0" smtClean="0">
                <a:solidFill>
                  <a:srgbClr val="FFFF00"/>
                </a:solidFill>
              </a:rPr>
              <a:t>Planning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02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696200" cy="5105400"/>
          </a:xfrm>
        </p:spPr>
        <p:txBody>
          <a:bodyPr/>
          <a:lstStyle/>
          <a:p>
            <a:pPr>
              <a:spcAft>
                <a:spcPts val="2400"/>
              </a:spcAft>
              <a:buNone/>
            </a:pPr>
            <a:r>
              <a:rPr lang="en-US" sz="2400" dirty="0" smtClean="0"/>
              <a:t>Incremental Model: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/>
              <a:t>Views budgetary process and budget decisions as extensions of past budgetary processes and decisions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200" dirty="0"/>
              <a:t>A</a:t>
            </a:r>
            <a:r>
              <a:rPr lang="en-US" sz="2200" dirty="0" smtClean="0"/>
              <a:t>gencies and programs are allocated a share of resources based primarily on what they received in previous years, often with a marginal (or incremental) increase or decrease 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1143000"/>
          </a:xfrm>
        </p:spPr>
        <p:txBody>
          <a:bodyPr>
            <a:normAutofit/>
          </a:bodyPr>
          <a:lstStyle/>
          <a:p>
            <a:r>
              <a:rPr lang="en-GB" sz="3200" b="1" dirty="0"/>
              <a:t>Major Models of the Budgetary Process</a:t>
            </a:r>
            <a:endParaRPr lang="en-US" sz="3200" i="0" dirty="0"/>
          </a:p>
        </p:txBody>
      </p:sp>
    </p:spTree>
    <p:extLst>
      <p:ext uri="{BB962C8B-B14F-4D97-AF65-F5344CB8AC3E}">
        <p14:creationId xmlns:p14="http://schemas.microsoft.com/office/powerpoint/2010/main" val="307711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5257800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None/>
            </a:pPr>
            <a:r>
              <a:rPr lang="en-US" sz="2400" dirty="0" smtClean="0"/>
              <a:t>Political Model: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/>
              <a:t>Views budgetary process as a negotiation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/>
              <a:t>Budgeting decisions are end products of conflict and compromise between competing stakeholders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/>
              <a:t>Stakeholders attempt to mobilize political and community support for preferred agencies and to ensure that they receive an equitable allocation of community and agency resources </a:t>
            </a:r>
          </a:p>
          <a:p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1143000"/>
          </a:xfrm>
        </p:spPr>
        <p:txBody>
          <a:bodyPr>
            <a:normAutofit/>
          </a:bodyPr>
          <a:lstStyle/>
          <a:p>
            <a:r>
              <a:rPr lang="en-GB" sz="3200" b="1" dirty="0"/>
              <a:t>Major Models of the Budgetary Process</a:t>
            </a:r>
            <a:endParaRPr lang="en-US" sz="3200" i="0" dirty="0"/>
          </a:p>
        </p:txBody>
      </p:sp>
    </p:spTree>
    <p:extLst>
      <p:ext uri="{BB962C8B-B14F-4D97-AF65-F5344CB8AC3E}">
        <p14:creationId xmlns:p14="http://schemas.microsoft.com/office/powerpoint/2010/main" val="187716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1143000"/>
          </a:xfrm>
        </p:spPr>
        <p:txBody>
          <a:bodyPr>
            <a:normAutofit/>
          </a:bodyPr>
          <a:lstStyle/>
          <a:p>
            <a:r>
              <a:rPr lang="en-GB" sz="3200" b="1" dirty="0"/>
              <a:t>Major Models of the Budgetary Process</a:t>
            </a:r>
            <a:endParaRPr lang="en-US" sz="3200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848600" cy="464820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800"/>
              </a:spcAft>
              <a:buNone/>
            </a:pPr>
            <a:r>
              <a:rPr lang="en-US" sz="3100" dirty="0" smtClean="0"/>
              <a:t>Rational Planning Model: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Views budgetary process as a set of logical steps tied to  community, agency or program planning that results in budgeting decisions based on needs, priorities, plans, goals and objectives 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Uses data and information as the basis for decision making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Involves a planning process that includes: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Needs assessment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Establishment of community, agency or program goals and objectives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 Linking resources to goals and objectives</a:t>
            </a:r>
          </a:p>
        </p:txBody>
      </p:sp>
    </p:spTree>
    <p:extLst>
      <p:ext uri="{BB962C8B-B14F-4D97-AF65-F5344CB8AC3E}">
        <p14:creationId xmlns:p14="http://schemas.microsoft.com/office/powerpoint/2010/main" val="263888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162800" cy="1143000"/>
          </a:xfrm>
        </p:spPr>
        <p:txBody>
          <a:bodyPr>
            <a:normAutofit fontScale="90000"/>
          </a:bodyPr>
          <a:lstStyle/>
          <a:p>
            <a:r>
              <a:rPr lang="en-GB" b="1" i="0" dirty="0" smtClean="0"/>
              <a:t/>
            </a:r>
            <a:br>
              <a:rPr lang="en-GB" b="1" i="0" dirty="0" smtClean="0"/>
            </a:br>
            <a:r>
              <a:rPr lang="en-GB" sz="3600" b="1" i="0" dirty="0" smtClean="0"/>
              <a:t>Major Budgeting Systems</a:t>
            </a:r>
            <a:r>
              <a:rPr lang="en-US" i="0" dirty="0" smtClean="0"/>
              <a:t/>
            </a:r>
            <a:br>
              <a:rPr lang="en-US" i="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905000"/>
            <a:ext cx="49530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Line-item</a:t>
            </a:r>
          </a:p>
          <a:p>
            <a:endParaRPr lang="en-US" sz="2400" dirty="0"/>
          </a:p>
          <a:p>
            <a:r>
              <a:rPr lang="en-US" sz="2400" dirty="0" smtClean="0"/>
              <a:t>Functional </a:t>
            </a:r>
          </a:p>
          <a:p>
            <a:endParaRPr lang="en-US" sz="2400" dirty="0"/>
          </a:p>
          <a:p>
            <a:r>
              <a:rPr lang="en-US" sz="2400" dirty="0" smtClean="0"/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72166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924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03157"/>
            <a:ext cx="8620570" cy="5040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167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7162800" cy="884238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2800" b="1" i="0" dirty="0" smtClean="0"/>
              <a:t>Major Budgeting Systems </a:t>
            </a:r>
            <a:br>
              <a:rPr lang="en-GB" sz="2800" b="1" i="0" dirty="0" smtClean="0"/>
            </a:br>
            <a:r>
              <a:rPr lang="en-US" sz="2400" b="1" dirty="0" smtClean="0"/>
              <a:t>Line-Item Budgeting </a:t>
            </a:r>
            <a:r>
              <a:rPr lang="en-US" sz="2400" b="1" dirty="0"/>
              <a:t>Systems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i="0" dirty="0" smtClean="0"/>
              <a:t/>
            </a:r>
            <a:br>
              <a:rPr lang="en-US" sz="3600" i="0" dirty="0" smtClean="0"/>
            </a:br>
            <a:endParaRPr lang="en-US" sz="3600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1740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Deal with inputs (revenues) and activities (expenses)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Financial control is principal purpose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Represent a plan for where agency or program funds will be secured and how funds will be spent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Deal strictly with monetary issues 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/>
              <a:t>N</a:t>
            </a:r>
            <a:r>
              <a:rPr lang="en-US" sz="2400" dirty="0" smtClean="0"/>
              <a:t>ot concerned with issues such as: 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Amount of service or product to be produced (outputs)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Accomplishment of agency 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P</a:t>
            </a:r>
            <a:r>
              <a:rPr lang="en-US" sz="2200" dirty="0" smtClean="0"/>
              <a:t>rogram goals and objectives (outcomes)</a:t>
            </a:r>
          </a:p>
          <a:p>
            <a:pPr>
              <a:buNone/>
            </a:pPr>
            <a:r>
              <a:rPr lang="en-US" sz="2000" b="1" dirty="0" smtClean="0"/>
              <a:t> 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1878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76400"/>
            <a:ext cx="7848600" cy="502920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3100" dirty="0" smtClean="0"/>
              <a:t>Deal with inputs (revenues) and outputs (intermediate outputs, quality outputs and service completions)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3100" dirty="0" smtClean="0"/>
              <a:t>Management is principal purpose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3100" dirty="0" smtClean="0"/>
              <a:t>Concerned with the efficiency and productivity of an agency or program (</a:t>
            </a:r>
            <a:r>
              <a:rPr lang="en-US" sz="3100" i="1" dirty="0" smtClean="0"/>
              <a:t>ratio of outputs to </a:t>
            </a:r>
            <a:r>
              <a:rPr lang="en-US" sz="3100" i="1" dirty="0" err="1" smtClean="0"/>
              <a:t>imputs</a:t>
            </a:r>
            <a:r>
              <a:rPr lang="en-US" sz="3100" dirty="0" smtClean="0"/>
              <a:t>)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3100" dirty="0" smtClean="0"/>
              <a:t>Also identified as “output budgeting,” “efficiency budgeting,” or “productivity budgeting”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sz="3100" dirty="0" smtClean="0"/>
              <a:t>Represent a plan that includes: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How much funding will be devoted to individual programs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Amount of service or product program is expected to produce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Estimated unit cost (cost per output)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609600"/>
            <a:ext cx="7162800" cy="118903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800" b="1" dirty="0" smtClean="0"/>
              <a:t>Major Budgeting Systems </a:t>
            </a:r>
            <a:br>
              <a:rPr lang="en-GB" sz="2800" b="1" dirty="0" smtClean="0"/>
            </a:br>
            <a:r>
              <a:rPr lang="en-US" sz="2400" b="1" dirty="0" smtClean="0"/>
              <a:t>Functional Budgeting Systems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851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848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Deal with inputs (revenues) and the accomplishment of goals and objectives (outcomes) </a:t>
            </a:r>
          </a:p>
          <a:p>
            <a:endParaRPr lang="en-US" sz="2400" dirty="0" smtClean="0"/>
          </a:p>
          <a:p>
            <a:r>
              <a:rPr lang="en-US" sz="2400" dirty="0"/>
              <a:t>P</a:t>
            </a:r>
            <a:r>
              <a:rPr lang="en-US" sz="2400" dirty="0" smtClean="0"/>
              <a:t>lanning is principal purpose</a:t>
            </a:r>
          </a:p>
          <a:p>
            <a:endParaRPr lang="en-US" sz="2400" dirty="0" smtClean="0"/>
          </a:p>
          <a:p>
            <a:r>
              <a:rPr lang="en-US" sz="2400" dirty="0" smtClean="0"/>
              <a:t>Also identified as “outcome budgeting” or “effectiveness budgeting” </a:t>
            </a:r>
          </a:p>
          <a:p>
            <a:endParaRPr lang="en-US" sz="2400" dirty="0" smtClean="0"/>
          </a:p>
          <a:p>
            <a:r>
              <a:rPr lang="en-US" sz="2400" dirty="0" smtClean="0"/>
              <a:t>Similar to functional budgeting systems but focus changes from outputs to outcomes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Program budgeting system identifies: </a:t>
            </a:r>
            <a:endParaRPr lang="en-US" sz="2400" dirty="0"/>
          </a:p>
          <a:p>
            <a:pPr lvl="1"/>
            <a:r>
              <a:rPr lang="en-US" sz="2200" dirty="0"/>
              <a:t>T</a:t>
            </a:r>
            <a:r>
              <a:rPr lang="en-US" sz="2200" dirty="0" smtClean="0"/>
              <a:t>otal program costs</a:t>
            </a:r>
          </a:p>
          <a:p>
            <a:pPr lvl="1"/>
            <a:r>
              <a:rPr lang="en-US" sz="2200" dirty="0"/>
              <a:t>N</a:t>
            </a:r>
            <a:r>
              <a:rPr lang="en-US" sz="2200" dirty="0" smtClean="0"/>
              <a:t>umber of outcomes  (intermediate and final) to be achieved</a:t>
            </a:r>
          </a:p>
          <a:p>
            <a:pPr lvl="1"/>
            <a:r>
              <a:rPr lang="en-US" sz="2200" dirty="0" smtClean="0"/>
              <a:t>unit cost or cost per outcome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609600"/>
            <a:ext cx="7162800" cy="118903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800" b="1" dirty="0" smtClean="0"/>
              <a:t>Major Budgeting Systems </a:t>
            </a:r>
            <a:br>
              <a:rPr lang="en-GB" sz="2800" b="1" dirty="0" smtClean="0"/>
            </a:br>
            <a:r>
              <a:rPr lang="en-US" sz="2400" b="1" dirty="0" smtClean="0"/>
              <a:t>Program Budgeting Systems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111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162800" cy="1143000"/>
          </a:xfrm>
        </p:spPr>
        <p:txBody>
          <a:bodyPr>
            <a:normAutofit fontScale="90000"/>
          </a:bodyPr>
          <a:lstStyle/>
          <a:p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3600" b="1" i="0" dirty="0" smtClean="0"/>
              <a:t>Dealing With Revenue Increases and Decreases</a:t>
            </a:r>
            <a:r>
              <a:rPr lang="en-US" i="0" dirty="0" smtClean="0"/>
              <a:t/>
            </a:r>
            <a:br>
              <a:rPr lang="en-US" i="0" dirty="0" smtClean="0"/>
            </a:b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848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200" dirty="0" smtClean="0"/>
              <a:t>Line-item, functional and program budgeting systems provide different perspectives on revenue increases or shortfalls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sz="2200" dirty="0"/>
              <a:t>E</a:t>
            </a:r>
            <a:r>
              <a:rPr lang="en-US" sz="2200" dirty="0" smtClean="0"/>
              <a:t>ffectiveness-based planning requires information provided by functional and program budgeting systems to assess: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</a:t>
            </a:r>
            <a:r>
              <a:rPr lang="en-US" sz="2000" dirty="0" smtClean="0"/>
              <a:t>mpact of revenue increases and decreases on the amount of service or product that can be provided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dirty="0" smtClean="0"/>
              <a:t>umber of client outcomes that can be achieved  </a:t>
            </a:r>
          </a:p>
        </p:txBody>
      </p:sp>
    </p:spTree>
    <p:extLst>
      <p:ext uri="{BB962C8B-B14F-4D97-AF65-F5344CB8AC3E}">
        <p14:creationId xmlns:p14="http://schemas.microsoft.com/office/powerpoint/2010/main" val="182902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01000" cy="1143000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2800" b="1" i="0" dirty="0" smtClean="0"/>
              <a:t>Budgeting in Human Service Agencies</a:t>
            </a:r>
            <a:br>
              <a:rPr lang="en-GB" sz="2800" b="1" i="0" dirty="0" smtClean="0"/>
            </a:br>
            <a:r>
              <a:rPr lang="en-GB" sz="2800" b="1" i="0" dirty="0" smtClean="0"/>
              <a:t>and Programs Today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93542"/>
            <a:ext cx="7924800" cy="5257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200" dirty="0" smtClean="0"/>
              <a:t>Most agencies and programs still rely primarily on line-item budgeting systems(!)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Line-item, functional and program budgeting systems </a:t>
            </a:r>
            <a:r>
              <a:rPr lang="en-US" sz="2200" dirty="0" smtClean="0"/>
              <a:t>can be seen as components of one comprehensive budgeting system 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Functional and program budgeting systems build on line-item budgeting 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Extending a line-item budgeting system to incorporate the concepts needed for functional and program budgeting supports an effectiveness-based approach to human services programs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9917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600" b="1" i="0" dirty="0" smtClean="0"/>
              <a:t>The Differences Between Budgeting and Accounting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7724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Accounting is a financial activity </a:t>
            </a:r>
          </a:p>
          <a:p>
            <a:r>
              <a:rPr lang="en-US" sz="2400" dirty="0"/>
              <a:t>Accounting and accounting systems are concerned with the past and current condition of a </a:t>
            </a:r>
            <a:r>
              <a:rPr lang="en-US" sz="2400" dirty="0" smtClean="0"/>
              <a:t>human </a:t>
            </a:r>
            <a:r>
              <a:rPr lang="en-US" sz="2400" dirty="0"/>
              <a:t>service agency and its programs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Budgeting is a programmatic </a:t>
            </a:r>
            <a:r>
              <a:rPr lang="en-US" sz="2400" b="1" dirty="0" smtClean="0"/>
              <a:t>and</a:t>
            </a:r>
            <a:r>
              <a:rPr lang="en-US" sz="2400" dirty="0" smtClean="0"/>
              <a:t> a financial activity</a:t>
            </a:r>
          </a:p>
          <a:p>
            <a:r>
              <a:rPr lang="en-US" sz="2400" dirty="0" smtClean="0"/>
              <a:t>Budgeting and budgeting systems are concerned with the present and future condition of a human service agency and its programs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807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>
            <a:normAutofit/>
          </a:bodyPr>
          <a:lstStyle/>
          <a:p>
            <a:r>
              <a:rPr lang="en-GB" sz="3200" b="1" dirty="0"/>
              <a:t>The Principal Purposes of Budgeting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5438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Principal purposes of </a:t>
            </a:r>
            <a:r>
              <a:rPr lang="en-US" sz="2400" dirty="0" smtClean="0"/>
              <a:t>budgeting:</a:t>
            </a:r>
          </a:p>
          <a:p>
            <a:pPr lvl="1"/>
            <a:r>
              <a:rPr lang="en-US" sz="2400" dirty="0"/>
              <a:t>financial control</a:t>
            </a:r>
          </a:p>
          <a:p>
            <a:pPr lvl="1"/>
            <a:r>
              <a:rPr lang="en-US" sz="2400" dirty="0"/>
              <a:t>management</a:t>
            </a:r>
          </a:p>
          <a:p>
            <a:pPr lvl="1"/>
            <a:r>
              <a:rPr lang="en-US" sz="2400" dirty="0"/>
              <a:t>planning</a:t>
            </a:r>
            <a:r>
              <a:rPr lang="en-US" sz="2400" dirty="0" smtClean="0"/>
              <a:t> </a:t>
            </a:r>
            <a:endParaRPr lang="en-US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Financial control purposes tend to overshadow the management and planning </a:t>
            </a:r>
            <a:r>
              <a:rPr lang="en-US" sz="2400" dirty="0" smtClean="0"/>
              <a:t>purposes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o derive maximum benefits from budgeting equal importance should be given to financial control, management and planning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180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620000" cy="46482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Ensures that agency and program expenses do not exceed agency and program revenues 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 smtClean="0"/>
              <a:t>Revenues are committed when they conform to the approved budget and when proposed expenses work toward the accomplishment of agency or program plans, goals and objectives 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 smtClean="0"/>
              <a:t>Fiduciary responsibilities are discharged through formal adoption of budgets by governing boards in nonprofit organizations and by appropriate legal authority for governmental organizations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772400" cy="1143000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2800" b="1" i="0" dirty="0" smtClean="0"/>
              <a:t>The Principal Purposes of Budgeting</a:t>
            </a:r>
            <a:br>
              <a:rPr lang="en-GB" sz="2800" b="1" i="0" dirty="0" smtClean="0"/>
            </a:br>
            <a:r>
              <a:rPr lang="en-US" sz="2400" b="1" dirty="0"/>
              <a:t>The </a:t>
            </a:r>
            <a:r>
              <a:rPr lang="en-US" sz="2400" b="1" dirty="0" smtClean="0"/>
              <a:t>Financial Control Purposes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71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Policies, procedures and processes used to ensure that agency and program resources are expended efficiently to provide the most service or product (outputs) as </a:t>
            </a:r>
            <a:r>
              <a:rPr lang="en-US" sz="2400" dirty="0" smtClean="0"/>
              <a:t>possible</a:t>
            </a:r>
            <a:endParaRPr lang="en-US" sz="2400" dirty="0"/>
          </a:p>
          <a:p>
            <a:r>
              <a:rPr lang="en-US" sz="2400" dirty="0"/>
              <a:t>Management purposes </a:t>
            </a:r>
            <a:r>
              <a:rPr lang="en-US" sz="2400" dirty="0" smtClean="0"/>
              <a:t>include:</a:t>
            </a:r>
          </a:p>
          <a:p>
            <a:pPr lvl="1"/>
            <a:r>
              <a:rPr lang="en-US" sz="2400" dirty="0" smtClean="0"/>
              <a:t>Ensuring </a:t>
            </a:r>
            <a:r>
              <a:rPr lang="en-US" sz="2400" dirty="0"/>
              <a:t>that budgets are implemented as </a:t>
            </a:r>
            <a:r>
              <a:rPr lang="en-US" sz="2400" dirty="0" smtClean="0"/>
              <a:t>adopted</a:t>
            </a:r>
          </a:p>
          <a:p>
            <a:pPr lvl="1"/>
            <a:r>
              <a:rPr lang="en-US" sz="2400" dirty="0"/>
              <a:t>Ensuring that budget revisions are formally approved before significant changes are implemented </a:t>
            </a:r>
          </a:p>
          <a:p>
            <a:pPr marL="457200" lvl="1" indent="0">
              <a:buNone/>
            </a:pPr>
            <a:r>
              <a:rPr lang="en-US" sz="2200" dirty="0" smtClean="0"/>
              <a:t> </a:t>
            </a:r>
            <a:endParaRPr lang="en-US" sz="22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772400" cy="1143000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2800" b="1" i="0" dirty="0" smtClean="0"/>
              <a:t>The Principal Purposes of Budgeting</a:t>
            </a:r>
            <a:br>
              <a:rPr lang="en-GB" sz="2800" b="1" i="0" dirty="0" smtClean="0"/>
            </a:br>
            <a:r>
              <a:rPr lang="en-US" sz="2400" b="1" dirty="0"/>
              <a:t>The </a:t>
            </a:r>
            <a:r>
              <a:rPr lang="en-US" sz="2400" b="1" dirty="0" smtClean="0"/>
              <a:t>Management Purposes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834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772400" cy="1143000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2800" b="1" i="0" dirty="0" smtClean="0"/>
              <a:t>The Principal Purposes of Budgeting</a:t>
            </a:r>
            <a:br>
              <a:rPr lang="en-GB" sz="2800" b="1" i="0" dirty="0" smtClean="0"/>
            </a:br>
            <a:r>
              <a:rPr lang="en-US" sz="2400" b="1" dirty="0"/>
              <a:t>The Planning Purposes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2400" cy="4800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Determines what revenues will be used to achieve what agency or program results, accomplishments or impacts (outcomes)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B</a:t>
            </a:r>
            <a:r>
              <a:rPr lang="en-US" sz="2400" dirty="0" smtClean="0"/>
              <a:t>udget is an integral component of a human service agency’s planning system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Direction or redirection of revenues should be determined in accordance with agency and program planning priorities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Planning function allows assurances to be given to funding sources that specified target populations will have resources allocated to addressing their needs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443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8711261" cy="413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599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600" b="1" i="0" dirty="0" smtClean="0"/>
              <a:t>Budgeting and the Systems Framework</a:t>
            </a:r>
            <a:r>
              <a:rPr lang="en-US" sz="3600" i="0" dirty="0" smtClean="0"/>
              <a:t/>
            </a:r>
            <a:br>
              <a:rPr lang="en-US" sz="3600" i="0" dirty="0" smtClean="0"/>
            </a:br>
            <a:endParaRPr lang="en-US" sz="3600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Systems framework identifies: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inancial control purposes of budgeting deal with relationship between revenues (inputs) and expenses (activities)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anagement purposes of budgeting deal with relationship between revenues (inputs) and outputs (intermediate outputs, quality outputs and service completions).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lanning purposes of budgeting deal with relationship between revenues (inputs) and agency and program results, accomplishment or impacts (outcomes)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668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81200"/>
            <a:ext cx="4572000" cy="4525963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/>
              <a:t>Incremental model</a:t>
            </a:r>
          </a:p>
          <a:p>
            <a:pPr>
              <a:spcAft>
                <a:spcPts val="1800"/>
              </a:spcAft>
            </a:pPr>
            <a:r>
              <a:rPr lang="en-US" sz="2400" dirty="0"/>
              <a:t>P</a:t>
            </a:r>
            <a:r>
              <a:rPr lang="en-US" sz="2400" dirty="0" smtClean="0"/>
              <a:t>olitical model</a:t>
            </a:r>
          </a:p>
          <a:p>
            <a:pPr>
              <a:spcAft>
                <a:spcPts val="1800"/>
              </a:spcAft>
            </a:pPr>
            <a:r>
              <a:rPr lang="en-US" sz="2400" dirty="0"/>
              <a:t>R</a:t>
            </a:r>
            <a:r>
              <a:rPr lang="en-US" sz="2400" dirty="0" smtClean="0"/>
              <a:t>ational planning model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1143000"/>
          </a:xfrm>
        </p:spPr>
        <p:txBody>
          <a:bodyPr>
            <a:normAutofit/>
          </a:bodyPr>
          <a:lstStyle/>
          <a:p>
            <a:r>
              <a:rPr lang="en-GB" sz="3200" b="1" dirty="0"/>
              <a:t>Major Models of the Budgetary Process</a:t>
            </a:r>
            <a:endParaRPr lang="en-US" sz="3200" i="0" dirty="0"/>
          </a:p>
        </p:txBody>
      </p:sp>
    </p:spTree>
    <p:extLst>
      <p:ext uri="{BB962C8B-B14F-4D97-AF65-F5344CB8AC3E}">
        <p14:creationId xmlns:p14="http://schemas.microsoft.com/office/powerpoint/2010/main" val="241315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AE4E978CEFA94B8DA9D30DFCF1B51B" ma:contentTypeVersion="2" ma:contentTypeDescription="Create a new document." ma:contentTypeScope="" ma:versionID="49b6711d17aaa6a09b17b427a1221c5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77CE4F7-F778-41BD-933A-6B74645437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ECFE4D1-8534-49AA-A248-B24E4B9095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C6A26A-9AF9-4B76-9385-D0354396B92D}">
  <ds:schemaRefs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927</Words>
  <Application>Microsoft Office PowerPoint</Application>
  <PresentationFormat>On-screen Show (4:3)</PresentationFormat>
  <Paragraphs>111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 The Differences Between Budgeting and Accounting </vt:lpstr>
      <vt:lpstr>The Principal Purposes of Budgeting</vt:lpstr>
      <vt:lpstr> The Principal Purposes of Budgeting The Financial Control Purposes  </vt:lpstr>
      <vt:lpstr> The Principal Purposes of Budgeting The Management Purposes  </vt:lpstr>
      <vt:lpstr> The Principal Purposes of Budgeting The Planning Purposes  </vt:lpstr>
      <vt:lpstr>PowerPoint Presentation</vt:lpstr>
      <vt:lpstr> Budgeting and the Systems Framework </vt:lpstr>
      <vt:lpstr>Major Models of the Budgetary Process</vt:lpstr>
      <vt:lpstr>Major Models of the Budgetary Process</vt:lpstr>
      <vt:lpstr>Major Models of the Budgetary Process</vt:lpstr>
      <vt:lpstr>Major Models of the Budgetary Process</vt:lpstr>
      <vt:lpstr> Major Budgeting Systems </vt:lpstr>
      <vt:lpstr>PowerPoint Presentation</vt:lpstr>
      <vt:lpstr> Major Budgeting Systems  Line-Item Budgeting Systems  </vt:lpstr>
      <vt:lpstr>PowerPoint Presentation</vt:lpstr>
      <vt:lpstr>PowerPoint Presentation</vt:lpstr>
      <vt:lpstr> Dealing With Revenue Increases and Decreases </vt:lpstr>
      <vt:lpstr> Budgeting in Human Service Agencies and Programs Today </vt:lpstr>
    </vt:vector>
  </TitlesOfParts>
  <Company>Sage Publications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Bierach, Katie</dc:creator>
  <cp:lastModifiedBy>patron</cp:lastModifiedBy>
  <cp:revision>41</cp:revision>
  <dcterms:created xsi:type="dcterms:W3CDTF">2015-04-30T00:02:08Z</dcterms:created>
  <dcterms:modified xsi:type="dcterms:W3CDTF">2018-12-10T03:56:23Z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0x010100A9AE4E978CEFA94B8DA9D30DFCF1B51B</vt:lpwstr>
  </property>
</Properties>
</file>