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5"/>
  </p:notesMasterIdLst>
  <p:handoutMasterIdLst>
    <p:handoutMasterId r:id="rId26"/>
  </p:handoutMasterIdLst>
  <p:sldIdLst>
    <p:sldId id="292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84" r:id="rId15"/>
    <p:sldId id="286" r:id="rId16"/>
    <p:sldId id="287" r:id="rId17"/>
    <p:sldId id="288" r:id="rId18"/>
    <p:sldId id="289" r:id="rId19"/>
    <p:sldId id="290" r:id="rId20"/>
    <p:sldId id="291" r:id="rId21"/>
    <p:sldId id="278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1" autoAdjust="0"/>
    <p:restoredTop sz="94676" autoAdjust="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-2106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6A929F-1AAA-47B7-A269-906688CFF97B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AECDE7-37C0-48C3-863A-905835A2AD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68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F8BA7-C0FF-46D8-91FF-02C5475D13CB}" type="datetimeFigureOut">
              <a:rPr lang="en-US" smtClean="0"/>
              <a:t>12/9/2018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9FBB7-4B6C-4B5C-AB82-AA7608E49E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2771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12954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bg1">
                  <a:lumMod val="85000"/>
                  <a:alpha val="91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133600"/>
            <a:ext cx="7010400" cy="1466850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024" y="3886200"/>
            <a:ext cx="5898776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7791E2C-D482-4158-8F4A-4C0B3547514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667000" y="468868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Cover image coming</a:t>
            </a:r>
            <a:r>
              <a:rPr lang="en-US" baseline="0" dirty="0" smtClean="0">
                <a:latin typeface="Arial" panose="020B0604020202020204" pitchFamily="34" charset="0"/>
                <a:cs typeface="Arial" panose="020B0604020202020204" pitchFamily="34" charset="0"/>
              </a:rPr>
              <a:t> soon.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71600" y="6356350"/>
            <a:ext cx="640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smtClean="0"/>
              <a:t>Kettner, Designing and Managing Programs: An Effectiveness-Based Approach 5e © 2017, SAGE Publications.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989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6400800" cy="365125"/>
          </a:xfrm>
        </p:spPr>
        <p:txBody>
          <a:bodyPr/>
          <a:lstStyle/>
          <a:p>
            <a:r>
              <a:rPr lang="en-US" smtClean="0"/>
              <a:t>Kettner, Designing and Managing Programs: An Effectiveness-Based Approach 5e © 2017, SAGE Publications.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65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999" y="4406900"/>
            <a:ext cx="69707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3999" y="2906713"/>
            <a:ext cx="69707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6400800" cy="365125"/>
          </a:xfrm>
        </p:spPr>
        <p:txBody>
          <a:bodyPr/>
          <a:lstStyle/>
          <a:p>
            <a:r>
              <a:rPr lang="en-US" smtClean="0"/>
              <a:t>Kettner, Designing and Managing Programs: An Effectiveness-Based Approach 5e © 2017, SAGE Publications.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453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600200"/>
            <a:ext cx="3505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600200"/>
            <a:ext cx="3429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6400800" cy="365125"/>
          </a:xfrm>
        </p:spPr>
        <p:txBody>
          <a:bodyPr/>
          <a:lstStyle/>
          <a:p>
            <a:r>
              <a:rPr lang="en-US" smtClean="0"/>
              <a:t>Kettner, Designing and Managing Programs: An Effectiveness-Based Approach 5e © 2017, SAGE Publications.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615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535113"/>
            <a:ext cx="3505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4000" y="2174875"/>
            <a:ext cx="3505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57800" y="1535113"/>
            <a:ext cx="34290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57800" y="2174875"/>
            <a:ext cx="34290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6400800" cy="365125"/>
          </a:xfrm>
        </p:spPr>
        <p:txBody>
          <a:bodyPr/>
          <a:lstStyle/>
          <a:p>
            <a:r>
              <a:rPr lang="en-US" smtClean="0"/>
              <a:t>Kettner, Designing and Managing Programs: An Effectiveness-Based Approach 5e © 2017, SAGE Publications.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83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6400800" cy="365125"/>
          </a:xfrm>
        </p:spPr>
        <p:txBody>
          <a:bodyPr/>
          <a:lstStyle/>
          <a:p>
            <a:r>
              <a:rPr lang="en-US" smtClean="0"/>
              <a:t>Kettner, Designing and Managing Programs: An Effectiveness-Based Approach 5e © 2017, SAGE Publications.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8626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6400800" cy="365125"/>
          </a:xfrm>
        </p:spPr>
        <p:txBody>
          <a:bodyPr/>
          <a:lstStyle/>
          <a:p>
            <a:r>
              <a:rPr lang="en-US" smtClean="0"/>
              <a:t>Kettner, Designing and Managing Programs: An Effectiveness-Based Approach 5e © 2017, SAGE Publications.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49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73050"/>
            <a:ext cx="251460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273050"/>
            <a:ext cx="419099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0" y="1435100"/>
            <a:ext cx="251460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524000" y="6356350"/>
            <a:ext cx="6400800" cy="365125"/>
          </a:xfrm>
        </p:spPr>
        <p:txBody>
          <a:bodyPr/>
          <a:lstStyle/>
          <a:p>
            <a:r>
              <a:rPr lang="en-US" smtClean="0"/>
              <a:t>Kettner, Designing and Managing Programs: An Effectiveness-Based Approach 5e © 2017, SAGE Publications.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869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828800" y="6356350"/>
            <a:ext cx="6096000" cy="365125"/>
          </a:xfrm>
        </p:spPr>
        <p:txBody>
          <a:bodyPr/>
          <a:lstStyle/>
          <a:p>
            <a:r>
              <a:rPr lang="en-US" smtClean="0"/>
              <a:t>Kettner, Designing and Managing Programs: An Effectiveness-Based Approach 5e © 2017, SAGE Publications.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791E2C-D482-4158-8F4A-4C0B354751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938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274638"/>
            <a:ext cx="716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600200"/>
            <a:ext cx="716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56350"/>
            <a:ext cx="640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Kettner, Designing and Managing Programs: An Effectiveness-Based Approach 5e © 2017, SAGE Publications.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791E2C-D482-4158-8F4A-4C0B35475140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3080" name="Picture 8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2395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8886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Kettner, Designing and Managing Programs: An Effectiveness-Based Approach 5e © 2017, SAGE Publications.</a:t>
            </a:r>
            <a:endParaRPr lang="en-US" dirty="0"/>
          </a:p>
        </p:txBody>
      </p:sp>
      <p:pic>
        <p:nvPicPr>
          <p:cNvPr id="3074" name="Picture 2" descr="C:\Users\lBerbeo\Desktop\Kettner, Designing and Managing Programs 5e\Title Slid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67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/>
        </p:nvSpPr>
        <p:spPr>
          <a:xfrm>
            <a:off x="914400" y="5334000"/>
            <a:ext cx="7391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FFFF00"/>
                </a:solidFill>
              </a:rPr>
              <a:t>Chapter </a:t>
            </a:r>
            <a:r>
              <a:rPr lang="en-US" sz="2800" b="1" dirty="0" smtClean="0">
                <a:solidFill>
                  <a:srgbClr val="FFFF00"/>
                </a:solidFill>
              </a:rPr>
              <a:t>13: </a:t>
            </a:r>
            <a:r>
              <a:rPr lang="en-US" sz="2800" b="1" dirty="0">
                <a:solidFill>
                  <a:srgbClr val="FFFF00"/>
                </a:solidFill>
              </a:rPr>
              <a:t>Developing Line-Item, </a:t>
            </a:r>
            <a:r>
              <a:rPr lang="en-US" sz="2800" b="1" dirty="0" smtClean="0">
                <a:solidFill>
                  <a:srgbClr val="FFFF00"/>
                </a:solidFill>
              </a:rPr>
              <a:t>Functional</a:t>
            </a:r>
            <a:r>
              <a:rPr lang="en-US" sz="2800" b="1" dirty="0">
                <a:solidFill>
                  <a:srgbClr val="FFFF00"/>
                </a:solidFill>
              </a:rPr>
              <a:t>, and Program Budgeting </a:t>
            </a:r>
            <a:r>
              <a:rPr lang="en-US" sz="2800" b="1" dirty="0" smtClean="0">
                <a:solidFill>
                  <a:srgbClr val="FFFF00"/>
                </a:solidFill>
              </a:rPr>
              <a:t>Systems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1646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848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b="1" dirty="0" smtClean="0"/>
              <a:t>5. Assigning Direct Costs to Programs and Indirect Costs to the Indirect Cost Pool</a:t>
            </a:r>
            <a:endParaRPr lang="en-US" sz="2400" dirty="0" smtClean="0"/>
          </a:p>
          <a:p>
            <a:pPr indent="0">
              <a:spcAft>
                <a:spcPts val="1800"/>
              </a:spcAft>
              <a:buNone/>
            </a:pPr>
            <a:r>
              <a:rPr lang="en-US" sz="2200" dirty="0" smtClean="0"/>
              <a:t>The total cost of a program is the sum of its direct and indirect costs</a:t>
            </a:r>
            <a:endParaRPr lang="en-US" sz="2200" dirty="0"/>
          </a:p>
          <a:p>
            <a:pPr indent="-685800">
              <a:spcBef>
                <a:spcPts val="0"/>
              </a:spcBef>
              <a:buNone/>
            </a:pPr>
            <a:r>
              <a:rPr lang="en-US" sz="2400" b="1" dirty="0"/>
              <a:t>6. </a:t>
            </a:r>
            <a:r>
              <a:rPr lang="en-US" sz="2400" b="1" dirty="0" smtClean="0"/>
              <a:t>Allocating Indirect Costs to Programs and Determining Total Program Costs</a:t>
            </a:r>
          </a:p>
          <a:p>
            <a:pPr marL="285750" indent="0">
              <a:spcBef>
                <a:spcPts val="0"/>
              </a:spcBef>
              <a:buNone/>
            </a:pPr>
            <a:r>
              <a:rPr lang="en-US" sz="2200" dirty="0" smtClean="0"/>
              <a:t>Use cost allocation process--methodologies </a:t>
            </a:r>
            <a:r>
              <a:rPr lang="en-US" sz="2200" dirty="0"/>
              <a:t>or </a:t>
            </a:r>
            <a:r>
              <a:rPr lang="en-US" sz="2200" dirty="0" smtClean="0"/>
              <a:t>bases </a:t>
            </a:r>
            <a:r>
              <a:rPr lang="en-US" sz="2200" dirty="0"/>
              <a:t>most frequently used </a:t>
            </a:r>
            <a:r>
              <a:rPr lang="en-US" sz="2200" dirty="0" smtClean="0"/>
              <a:t>are</a:t>
            </a:r>
            <a:r>
              <a:rPr lang="en-US" sz="2200" dirty="0"/>
              <a:t>: </a:t>
            </a:r>
            <a:endParaRPr lang="en-US" sz="2200" dirty="0" smtClean="0"/>
          </a:p>
          <a:p>
            <a:pPr marL="74295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T</a:t>
            </a:r>
            <a:r>
              <a:rPr lang="en-US" sz="2000" dirty="0" smtClean="0"/>
              <a:t>otal </a:t>
            </a:r>
            <a:r>
              <a:rPr lang="en-US" sz="2000" dirty="0"/>
              <a:t>direct </a:t>
            </a:r>
            <a:r>
              <a:rPr lang="en-US" sz="2000" dirty="0" smtClean="0"/>
              <a:t>costs</a:t>
            </a:r>
          </a:p>
          <a:p>
            <a:pPr marL="74295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D</a:t>
            </a:r>
            <a:r>
              <a:rPr lang="en-US" sz="2000" dirty="0" smtClean="0"/>
              <a:t>irect </a:t>
            </a:r>
            <a:r>
              <a:rPr lang="en-US" sz="2000" dirty="0"/>
              <a:t>labor </a:t>
            </a:r>
            <a:r>
              <a:rPr lang="en-US" sz="2000" dirty="0" smtClean="0"/>
              <a:t>costs</a:t>
            </a:r>
          </a:p>
          <a:p>
            <a:pPr marL="74295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D</a:t>
            </a:r>
            <a:r>
              <a:rPr lang="en-US" sz="2000" dirty="0" smtClean="0"/>
              <a:t>irect </a:t>
            </a:r>
            <a:r>
              <a:rPr lang="en-US" sz="2000" dirty="0"/>
              <a:t>labor </a:t>
            </a:r>
            <a:r>
              <a:rPr lang="en-US" sz="2000" dirty="0" smtClean="0"/>
              <a:t>hours</a:t>
            </a:r>
          </a:p>
          <a:p>
            <a:pPr marL="742950" indent="-457200">
              <a:spcBef>
                <a:spcPts val="0"/>
              </a:spcBef>
              <a:buFont typeface="+mj-lt"/>
              <a:buAutoNum type="arabicPeriod"/>
            </a:pPr>
            <a:r>
              <a:rPr lang="en-US" sz="2000" dirty="0"/>
              <a:t>D</a:t>
            </a:r>
            <a:r>
              <a:rPr lang="en-US" sz="2000" dirty="0" smtClean="0"/>
              <a:t>irect </a:t>
            </a:r>
            <a:r>
              <a:rPr lang="en-US" sz="2000" dirty="0"/>
              <a:t>costing</a:t>
            </a:r>
          </a:p>
          <a:p>
            <a:pPr>
              <a:spcAft>
                <a:spcPts val="1800"/>
              </a:spcAft>
              <a:buNone/>
            </a:pPr>
            <a:endParaRPr lang="en-US" sz="2400" b="1" dirty="0" smtClean="0"/>
          </a:p>
          <a:p>
            <a:pPr marL="0">
              <a:spcBef>
                <a:spcPts val="0"/>
              </a:spcBef>
              <a:buNone/>
            </a:pPr>
            <a:endParaRPr lang="en-US" sz="2400" b="1" dirty="0" smtClean="0"/>
          </a:p>
          <a:p>
            <a:pPr>
              <a:spcAft>
                <a:spcPts val="1800"/>
              </a:spcAft>
              <a:buNone/>
            </a:pPr>
            <a:endParaRPr lang="en-US" sz="2400" b="1" dirty="0"/>
          </a:p>
          <a:p>
            <a:pPr indent="0">
              <a:spcAft>
                <a:spcPts val="1800"/>
              </a:spcAft>
              <a:buNone/>
            </a:pPr>
            <a:endParaRPr lang="en-US" sz="2400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0010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i="0" dirty="0" smtClean="0"/>
              <a:t>The Link Between Line-Item, Functional and Program Budgeting Systems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550960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Allocating Indirect Costs to Programs and Determining Total Program Costs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/>
          </a:p>
          <a:p>
            <a:pPr>
              <a:spcBef>
                <a:spcPts val="0"/>
              </a:spcBef>
              <a:buNone/>
            </a:pPr>
            <a:r>
              <a:rPr lang="en-US" sz="2200" b="1" dirty="0" smtClean="0"/>
              <a:t>1.  Total </a:t>
            </a:r>
            <a:r>
              <a:rPr lang="en-US" sz="2200" b="1" dirty="0"/>
              <a:t>Direct Cost </a:t>
            </a:r>
            <a:r>
              <a:rPr lang="en-US" sz="2200" b="1" dirty="0" smtClean="0"/>
              <a:t>Methodology</a:t>
            </a:r>
          </a:p>
          <a:p>
            <a:pPr>
              <a:spcBef>
                <a:spcPts val="0"/>
              </a:spcBef>
              <a:buNone/>
            </a:pP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1</a:t>
            </a:r>
            <a:r>
              <a:rPr lang="en-US" sz="2000" dirty="0"/>
              <a:t>.  Determining each program’s share of direct costs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000" dirty="0"/>
              <a:t>	</a:t>
            </a:r>
            <a:r>
              <a:rPr lang="en-US" sz="2000" dirty="0" smtClean="0"/>
              <a:t>2</a:t>
            </a:r>
            <a:r>
              <a:rPr lang="en-US" sz="2000" dirty="0"/>
              <a:t>.  Totaling all direct costs</a:t>
            </a:r>
          </a:p>
          <a:p>
            <a:pPr marL="800100" indent="-457200">
              <a:spcBef>
                <a:spcPts val="0"/>
              </a:spcBef>
              <a:spcAft>
                <a:spcPts val="1200"/>
              </a:spcAft>
              <a:buAutoNum type="arabicPeriod" startAt="3"/>
            </a:pPr>
            <a:r>
              <a:rPr lang="en-US" sz="2000" dirty="0" smtClean="0"/>
              <a:t>Determining </a:t>
            </a:r>
            <a:r>
              <a:rPr lang="en-US" sz="2000" dirty="0"/>
              <a:t>the indirect cost </a:t>
            </a:r>
            <a:r>
              <a:rPr lang="en-US" sz="2000" dirty="0" smtClean="0"/>
              <a:t>rate</a:t>
            </a:r>
          </a:p>
          <a:p>
            <a:pPr marL="800100" indent="-457200">
              <a:spcBef>
                <a:spcPts val="0"/>
              </a:spcBef>
              <a:spcAft>
                <a:spcPts val="1200"/>
              </a:spcAft>
              <a:buAutoNum type="arabicPeriod" startAt="3"/>
            </a:pPr>
            <a:r>
              <a:rPr lang="en-US" sz="2000" dirty="0" smtClean="0"/>
              <a:t>Allocating </a:t>
            </a:r>
            <a:r>
              <a:rPr lang="en-US" sz="2000" dirty="0"/>
              <a:t>the indirect cost pool to each </a:t>
            </a:r>
            <a:r>
              <a:rPr lang="en-US" sz="2000" dirty="0" smtClean="0"/>
              <a:t>program, using derived </a:t>
            </a:r>
            <a:r>
              <a:rPr lang="en-US" sz="2000" dirty="0"/>
              <a:t>indirect cost rate</a:t>
            </a:r>
          </a:p>
          <a:p>
            <a:pPr>
              <a:spcBef>
                <a:spcPts val="0"/>
              </a:spcBef>
              <a:buNone/>
            </a:pPr>
            <a:endParaRPr lang="en-US" sz="2200" b="1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0010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i="0" dirty="0" smtClean="0"/>
              <a:t>The Link Between Line-Item, Functional and Program Budgeting Systems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6432081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9248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Allocating Indirect Costs to Programs and Determining Total Program Costs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/>
          </a:p>
          <a:p>
            <a:pPr>
              <a:spcBef>
                <a:spcPts val="0"/>
              </a:spcBef>
              <a:buNone/>
            </a:pPr>
            <a:r>
              <a:rPr lang="en-US" sz="2200" b="1" dirty="0" smtClean="0"/>
              <a:t>2.  Direct Labor Costs Methodology</a:t>
            </a:r>
            <a:endParaRPr lang="en-US" sz="2000" dirty="0"/>
          </a:p>
          <a:p>
            <a:r>
              <a:rPr lang="en-US" sz="2000" dirty="0" smtClean="0"/>
              <a:t>Similar to the </a:t>
            </a:r>
            <a:r>
              <a:rPr lang="en-US" sz="2000" dirty="0"/>
              <a:t>total direct costs methodology, except </a:t>
            </a:r>
            <a:r>
              <a:rPr lang="en-US" sz="2000" dirty="0" smtClean="0"/>
              <a:t>instead </a:t>
            </a:r>
            <a:r>
              <a:rPr lang="en-US" sz="2000" dirty="0"/>
              <a:t>of finding each program’s </a:t>
            </a:r>
            <a:r>
              <a:rPr lang="en-US" sz="2000" dirty="0" smtClean="0"/>
              <a:t>relative </a:t>
            </a:r>
            <a:r>
              <a:rPr lang="en-US" sz="2000" dirty="0"/>
              <a:t>percentage share of total direct costs, each program’s relative percentage share of </a:t>
            </a:r>
            <a:r>
              <a:rPr lang="en-US" sz="2000" i="1" dirty="0"/>
              <a:t>direct labor costs </a:t>
            </a:r>
            <a:r>
              <a:rPr lang="en-US" sz="2000" dirty="0"/>
              <a:t>is computed and </a:t>
            </a:r>
            <a:r>
              <a:rPr lang="en-US" sz="2000" dirty="0" smtClean="0"/>
              <a:t>used </a:t>
            </a:r>
            <a:r>
              <a:rPr lang="en-US" sz="2000" dirty="0"/>
              <a:t>as the </a:t>
            </a:r>
            <a:r>
              <a:rPr lang="en-US" sz="2000" dirty="0" smtClean="0"/>
              <a:t>base </a:t>
            </a:r>
            <a:endParaRPr lang="en-US" sz="2000" dirty="0"/>
          </a:p>
          <a:p>
            <a:r>
              <a:rPr lang="en-US" sz="2000" dirty="0"/>
              <a:t>Direct labor costs are </a:t>
            </a:r>
            <a:r>
              <a:rPr lang="en-US" sz="2000" dirty="0" smtClean="0"/>
              <a:t>staffing </a:t>
            </a:r>
            <a:r>
              <a:rPr lang="en-US" sz="2000" dirty="0"/>
              <a:t>costs, including ERE, that are considered direct </a:t>
            </a:r>
            <a:r>
              <a:rPr lang="en-US" sz="2000" dirty="0" smtClean="0"/>
              <a:t>costs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en-US" sz="2200" b="1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0010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i="0" dirty="0" smtClean="0"/>
              <a:t>The Link Between Line-Item, Functional and Program Budgeting Systems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758446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9248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Allocating Indirect Costs to Programs and Determining Total Program Costs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 smtClean="0"/>
              <a:t>3.  Direct </a:t>
            </a:r>
            <a:r>
              <a:rPr lang="en-US" sz="2200" b="1" dirty="0"/>
              <a:t>Labor Hours </a:t>
            </a:r>
            <a:r>
              <a:rPr lang="en-US" sz="2200" b="1" dirty="0" smtClean="0"/>
              <a:t>Methodology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000" dirty="0" smtClean="0"/>
              <a:t>Similar to the </a:t>
            </a:r>
            <a:r>
              <a:rPr lang="en-US" sz="2000" dirty="0"/>
              <a:t>total direct costs and the total direct labor costs methodologies, except that </a:t>
            </a:r>
            <a:r>
              <a:rPr lang="en-US" sz="2000" dirty="0" smtClean="0"/>
              <a:t>each </a:t>
            </a:r>
            <a:r>
              <a:rPr lang="en-US" sz="2000" dirty="0"/>
              <a:t>program’s relative percentage share of total direct labor hours is determined and </a:t>
            </a:r>
            <a:r>
              <a:rPr lang="en-US" sz="2000" dirty="0" smtClean="0"/>
              <a:t>used </a:t>
            </a:r>
            <a:r>
              <a:rPr lang="en-US" sz="2000" dirty="0"/>
              <a:t>as the </a:t>
            </a:r>
            <a:r>
              <a:rPr lang="en-US" sz="2000" dirty="0" smtClean="0"/>
              <a:t>base</a:t>
            </a:r>
            <a:endParaRPr lang="en-US" sz="1400" dirty="0"/>
          </a:p>
          <a:p>
            <a:r>
              <a:rPr lang="en-US" sz="2000" dirty="0"/>
              <a:t>Direct labor hours </a:t>
            </a:r>
            <a:r>
              <a:rPr lang="en-US" sz="2000" dirty="0" smtClean="0"/>
              <a:t>are </a:t>
            </a:r>
            <a:r>
              <a:rPr lang="en-US" sz="2000" dirty="0"/>
              <a:t>the total annual hours worked by all agency staff that are considered direct </a:t>
            </a:r>
            <a:r>
              <a:rPr lang="en-US" sz="2000" dirty="0" smtClean="0"/>
              <a:t>costs</a:t>
            </a:r>
            <a:endParaRPr lang="en-US" sz="2000" dirty="0"/>
          </a:p>
          <a:p>
            <a:endParaRPr lang="en-US" sz="1600" dirty="0"/>
          </a:p>
          <a:p>
            <a:r>
              <a:rPr lang="en-US" sz="2000" dirty="0"/>
              <a:t>A</a:t>
            </a:r>
            <a:r>
              <a:rPr lang="en-US" sz="2000" dirty="0" smtClean="0"/>
              <a:t>verage </a:t>
            </a:r>
            <a:r>
              <a:rPr lang="en-US" sz="2000" dirty="0"/>
              <a:t>work </a:t>
            </a:r>
            <a:r>
              <a:rPr lang="en-US" sz="2000" dirty="0" smtClean="0"/>
              <a:t>year is </a:t>
            </a:r>
            <a:r>
              <a:rPr lang="en-US" sz="2000" dirty="0"/>
              <a:t>generally computed at 2,080 </a:t>
            </a:r>
            <a:r>
              <a:rPr lang="en-US" sz="2000" dirty="0" smtClean="0"/>
              <a:t>hours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en-US" sz="2200" b="1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0010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i="0" dirty="0" smtClean="0"/>
              <a:t>The Link Between Line-Item, Functional and Program Budgeting Systems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0912169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Allocating Indirect Costs to Programs and </a:t>
            </a:r>
            <a:r>
              <a:rPr lang="en-US" sz="2400" b="1" dirty="0" smtClean="0"/>
              <a:t>Determining </a:t>
            </a:r>
            <a:r>
              <a:rPr lang="en-US" sz="2400" b="1" dirty="0"/>
              <a:t>Total Program Costs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dirty="0" smtClean="0"/>
              <a:t>4.  Direct Costing Methodology</a:t>
            </a:r>
          </a:p>
          <a:p>
            <a:r>
              <a:rPr lang="en-US" sz="2000" dirty="0"/>
              <a:t>Involves converting indirect costs to direct </a:t>
            </a:r>
            <a:r>
              <a:rPr lang="en-US" sz="2000" dirty="0" smtClean="0"/>
              <a:t>costs</a:t>
            </a:r>
            <a:endParaRPr lang="en-US" sz="2000" dirty="0"/>
          </a:p>
          <a:p>
            <a:r>
              <a:rPr lang="en-US" sz="2000" dirty="0"/>
              <a:t>Requires that a unique measure or base be found and used to allocate each item of indirect </a:t>
            </a:r>
            <a:r>
              <a:rPr lang="en-US" sz="2000" dirty="0" smtClean="0"/>
              <a:t>cost</a:t>
            </a:r>
            <a:endParaRPr lang="en-US" sz="2000" dirty="0"/>
          </a:p>
          <a:p>
            <a:r>
              <a:rPr lang="en-US" sz="2000" dirty="0"/>
              <a:t>Any item of indirect cost can be converted into a direct cost by finding a measure to serve as the allocation </a:t>
            </a:r>
            <a:r>
              <a:rPr lang="en-US" sz="2000" dirty="0" smtClean="0"/>
              <a:t>base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en-US" sz="2200" b="1" dirty="0" smtClean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en-US" sz="2200" b="1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0010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i="0" dirty="0" smtClean="0"/>
              <a:t>The Link Between Line-Item, Functional and Program Budgeting Systems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982013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9248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Allocating Indirect Costs to Programs and </a:t>
            </a:r>
            <a:r>
              <a:rPr lang="en-US" sz="2400" b="1" dirty="0" smtClean="0"/>
              <a:t>Determining </a:t>
            </a:r>
            <a:r>
              <a:rPr lang="en-US" sz="2400" b="1" dirty="0"/>
              <a:t>Total Program Costs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i="1" dirty="0" smtClean="0"/>
              <a:t>Which Cost Allocation Methodology Is Best?</a:t>
            </a:r>
          </a:p>
          <a:p>
            <a:pPr>
              <a:spcAft>
                <a:spcPts val="1200"/>
              </a:spcAft>
            </a:pPr>
            <a:r>
              <a:rPr lang="en-US" sz="2100" dirty="0"/>
              <a:t>N</a:t>
            </a:r>
            <a:r>
              <a:rPr lang="en-US" sz="2100" dirty="0" smtClean="0"/>
              <a:t>o </a:t>
            </a:r>
            <a:r>
              <a:rPr lang="en-US" sz="2100" dirty="0"/>
              <a:t>one best cost allocation </a:t>
            </a:r>
            <a:r>
              <a:rPr lang="en-US" sz="2100" dirty="0" smtClean="0"/>
              <a:t>methodology for indirect costs </a:t>
            </a:r>
          </a:p>
          <a:p>
            <a:pPr>
              <a:spcAft>
                <a:spcPts val="1200"/>
              </a:spcAft>
            </a:pPr>
            <a:r>
              <a:rPr lang="en-US" sz="2100" dirty="0" smtClean="0"/>
              <a:t>Different </a:t>
            </a:r>
            <a:r>
              <a:rPr lang="en-US" sz="2100" dirty="0"/>
              <a:t>methodologies may result in only marginal if any changes in </a:t>
            </a:r>
            <a:r>
              <a:rPr lang="en-US" sz="2100" dirty="0" smtClean="0"/>
              <a:t>allocation </a:t>
            </a:r>
            <a:r>
              <a:rPr lang="en-US" sz="2100" dirty="0"/>
              <a:t>of indirect </a:t>
            </a:r>
            <a:r>
              <a:rPr lang="en-US" sz="2100" dirty="0" smtClean="0"/>
              <a:t>costs</a:t>
            </a:r>
          </a:p>
          <a:p>
            <a:pPr>
              <a:spcAft>
                <a:spcPts val="1200"/>
              </a:spcAft>
            </a:pPr>
            <a:r>
              <a:rPr lang="en-US" sz="2100" b="1" dirty="0" smtClean="0"/>
              <a:t>Total </a:t>
            </a:r>
            <a:r>
              <a:rPr lang="en-US" sz="2100" b="1" dirty="0"/>
              <a:t>direct costs </a:t>
            </a:r>
            <a:r>
              <a:rPr lang="en-US" sz="2100" dirty="0"/>
              <a:t>methodology </a:t>
            </a:r>
            <a:r>
              <a:rPr lang="en-US" sz="2100" dirty="0" smtClean="0"/>
              <a:t>is simplest </a:t>
            </a:r>
            <a:r>
              <a:rPr lang="en-US" sz="2100" dirty="0"/>
              <a:t>approach to </a:t>
            </a:r>
            <a:r>
              <a:rPr lang="en-US" sz="2100" dirty="0" smtClean="0"/>
              <a:t>implement (assumes strong relationship between total direct costs and indirect costs associated with the program)</a:t>
            </a:r>
            <a:endParaRPr lang="en-US" sz="2100" dirty="0"/>
          </a:p>
          <a:p>
            <a:pPr>
              <a:spcAft>
                <a:spcPts val="1200"/>
              </a:spcAft>
            </a:pPr>
            <a:r>
              <a:rPr lang="en-US" sz="2100" b="1" dirty="0"/>
              <a:t>D</a:t>
            </a:r>
            <a:r>
              <a:rPr lang="en-US" sz="2100" b="1" dirty="0" smtClean="0"/>
              <a:t>irect </a:t>
            </a:r>
            <a:r>
              <a:rPr lang="en-US" sz="2100" b="1" dirty="0"/>
              <a:t>labor costs </a:t>
            </a:r>
            <a:r>
              <a:rPr lang="en-US" sz="2100" dirty="0"/>
              <a:t>methodology is </a:t>
            </a:r>
            <a:r>
              <a:rPr lang="en-US" sz="2100" dirty="0" smtClean="0"/>
              <a:t>considered better when </a:t>
            </a:r>
            <a:r>
              <a:rPr lang="en-US" sz="2100" dirty="0"/>
              <a:t>the majority of an agency’s programs are labor </a:t>
            </a:r>
            <a:r>
              <a:rPr lang="en-US" sz="2100" dirty="0" smtClean="0"/>
              <a:t>intensive (70% or more of total budget)</a:t>
            </a:r>
            <a:endParaRPr lang="en-US" sz="2100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en-US" sz="2200" b="1" dirty="0" smtClean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en-US" sz="2200" b="1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0010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i="0" dirty="0" smtClean="0"/>
              <a:t>The Link Between Line-Item, Functional and Program Budgeting Systems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454262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924800" cy="4525963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Allocating Indirect Costs to Programs and </a:t>
            </a:r>
            <a:r>
              <a:rPr lang="en-US" sz="2400" b="1" dirty="0" smtClean="0"/>
              <a:t>Determining </a:t>
            </a:r>
            <a:r>
              <a:rPr lang="en-US" sz="2400" b="1" dirty="0"/>
              <a:t>Total Program Costs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b="1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b="1" i="1" dirty="0" smtClean="0"/>
              <a:t>Which Cost Allocation Methodology Is Best?</a:t>
            </a:r>
          </a:p>
          <a:p>
            <a:r>
              <a:rPr lang="en-US" sz="2000" b="1" dirty="0"/>
              <a:t>D</a:t>
            </a:r>
            <a:r>
              <a:rPr lang="en-US" sz="2000" b="1" dirty="0" smtClean="0"/>
              <a:t>irect </a:t>
            </a:r>
            <a:r>
              <a:rPr lang="en-US" sz="2000" b="1" dirty="0"/>
              <a:t>labor hours </a:t>
            </a:r>
            <a:r>
              <a:rPr lang="en-US" sz="2000" dirty="0"/>
              <a:t>methodology </a:t>
            </a:r>
            <a:r>
              <a:rPr lang="en-US" sz="2000" dirty="0" smtClean="0"/>
              <a:t>also </a:t>
            </a:r>
            <a:r>
              <a:rPr lang="en-US" sz="2000" dirty="0"/>
              <a:t>appropriate for labor intensive </a:t>
            </a:r>
            <a:r>
              <a:rPr lang="en-US" sz="2000" dirty="0" smtClean="0"/>
              <a:t>agencies, particularly when staff are paid at differing rates </a:t>
            </a:r>
          </a:p>
          <a:p>
            <a:r>
              <a:rPr lang="en-US" sz="2000" b="1" dirty="0"/>
              <a:t>D</a:t>
            </a:r>
            <a:r>
              <a:rPr lang="en-US" sz="2000" b="1" dirty="0" smtClean="0"/>
              <a:t>irect </a:t>
            </a:r>
            <a:r>
              <a:rPr lang="en-US" sz="2000" b="1" dirty="0"/>
              <a:t>costing </a:t>
            </a:r>
            <a:r>
              <a:rPr lang="en-US" sz="2000" dirty="0" smtClean="0"/>
              <a:t>methodology is considered the most </a:t>
            </a:r>
            <a:r>
              <a:rPr lang="en-US" sz="2000" dirty="0"/>
              <a:t>accurate </a:t>
            </a:r>
            <a:r>
              <a:rPr lang="en-US" sz="2000" dirty="0" smtClean="0"/>
              <a:t>because a relevant bases is used for each item of indirect cost</a:t>
            </a:r>
            <a:endParaRPr lang="en-US" sz="2000" dirty="0"/>
          </a:p>
          <a:p>
            <a:r>
              <a:rPr lang="en-US" sz="2000" dirty="0" smtClean="0"/>
              <a:t>Some programs use a </a:t>
            </a:r>
            <a:r>
              <a:rPr lang="en-US" sz="2000" i="1" dirty="0"/>
              <a:t>combination of </a:t>
            </a:r>
            <a:r>
              <a:rPr lang="en-US" sz="2000" i="1" dirty="0" smtClean="0"/>
              <a:t>methods-</a:t>
            </a:r>
            <a:r>
              <a:rPr lang="en-US" sz="2000" dirty="0" smtClean="0"/>
              <a:t>-direct </a:t>
            </a:r>
            <a:r>
              <a:rPr lang="en-US" sz="2000" dirty="0"/>
              <a:t>costing for salaries, </a:t>
            </a:r>
            <a:r>
              <a:rPr lang="en-US" sz="2000" dirty="0" smtClean="0"/>
              <a:t>wages </a:t>
            </a:r>
            <a:r>
              <a:rPr lang="en-US" sz="2000" dirty="0"/>
              <a:t>and </a:t>
            </a:r>
            <a:r>
              <a:rPr lang="en-US" sz="2000" dirty="0" smtClean="0"/>
              <a:t>ERE, </a:t>
            </a:r>
            <a:r>
              <a:rPr lang="en-US" sz="2000" dirty="0"/>
              <a:t>combined with another methodology for the remaining </a:t>
            </a:r>
            <a:r>
              <a:rPr lang="en-US" sz="2000" dirty="0" smtClean="0"/>
              <a:t>costs </a:t>
            </a:r>
            <a:endParaRPr lang="en-US" sz="2000" dirty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en-US" sz="2200" b="1" dirty="0" smtClean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en-US" sz="2200" b="1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0010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i="0" dirty="0" smtClean="0"/>
              <a:t>The Link Between Line-Item, Functional and Program Budgeting Systems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492594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9248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400" b="1" dirty="0"/>
              <a:t>Allocating Indirect Costs to Programs and </a:t>
            </a:r>
            <a:r>
              <a:rPr lang="en-US" sz="2400" b="1" dirty="0" smtClean="0"/>
              <a:t>Determining </a:t>
            </a:r>
            <a:r>
              <a:rPr lang="en-US" sz="2400" b="1" dirty="0"/>
              <a:t>Total Program Costs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b="1" dirty="0"/>
          </a:p>
          <a:p>
            <a:pPr>
              <a:spcAft>
                <a:spcPts val="1800"/>
              </a:spcAft>
              <a:buNone/>
            </a:pPr>
            <a:r>
              <a:rPr lang="en-US" sz="2200" b="1" i="1" dirty="0"/>
              <a:t>Is Cost Allocation Worth the Effort?</a:t>
            </a:r>
            <a:endParaRPr lang="en-US" sz="2200" i="1" dirty="0"/>
          </a:p>
          <a:p>
            <a:pPr>
              <a:spcAft>
                <a:spcPts val="1800"/>
              </a:spcAft>
            </a:pPr>
            <a:r>
              <a:rPr lang="en-US" sz="2000" dirty="0"/>
              <a:t>Without </a:t>
            </a:r>
            <a:r>
              <a:rPr lang="en-US" sz="2000" dirty="0" smtClean="0"/>
              <a:t>cost </a:t>
            </a:r>
            <a:r>
              <a:rPr lang="en-US" sz="2000" dirty="0"/>
              <a:t>allocation, </a:t>
            </a:r>
            <a:r>
              <a:rPr lang="en-US" sz="2000" dirty="0" smtClean="0"/>
              <a:t>an agency </a:t>
            </a:r>
            <a:r>
              <a:rPr lang="en-US" sz="2000" dirty="0"/>
              <a:t>does not know the full costs of providing its various </a:t>
            </a:r>
            <a:r>
              <a:rPr lang="en-US" sz="2000" dirty="0" smtClean="0"/>
              <a:t>programs </a:t>
            </a:r>
            <a:endParaRPr lang="en-US" sz="2000" dirty="0"/>
          </a:p>
          <a:p>
            <a:pPr>
              <a:spcAft>
                <a:spcPts val="1800"/>
              </a:spcAft>
            </a:pPr>
            <a:r>
              <a:rPr lang="en-US" sz="2000" dirty="0"/>
              <a:t>Without cost </a:t>
            </a:r>
            <a:r>
              <a:rPr lang="en-US" sz="2000" dirty="0" smtClean="0"/>
              <a:t>allocation, an </a:t>
            </a:r>
            <a:r>
              <a:rPr lang="en-US" sz="2000" dirty="0"/>
              <a:t>agency cannot develop accurate costs per unit of service (intermediate output), service completion (final output) or </a:t>
            </a:r>
            <a:r>
              <a:rPr lang="en-US" sz="2000" dirty="0" smtClean="0"/>
              <a:t>outcome </a:t>
            </a:r>
            <a:endParaRPr lang="en-US" sz="2000" dirty="0"/>
          </a:p>
          <a:p>
            <a:pPr>
              <a:spcAft>
                <a:spcPts val="1800"/>
              </a:spcAft>
            </a:pPr>
            <a:r>
              <a:rPr lang="en-US" sz="2000" dirty="0"/>
              <a:t>If </a:t>
            </a:r>
            <a:r>
              <a:rPr lang="en-US" sz="2000" dirty="0" smtClean="0"/>
              <a:t>an agency </a:t>
            </a:r>
            <a:r>
              <a:rPr lang="en-US" sz="2000" dirty="0"/>
              <a:t>does not </a:t>
            </a:r>
            <a:r>
              <a:rPr lang="en-US" sz="2000" dirty="0" smtClean="0"/>
              <a:t>include indirect costs in the computation of its unit costs, it will underprice services</a:t>
            </a:r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en-US" sz="2200" b="1" dirty="0" smtClean="0"/>
          </a:p>
          <a:p>
            <a:pPr>
              <a:spcBef>
                <a:spcPts val="0"/>
              </a:spcBef>
              <a:spcAft>
                <a:spcPts val="1200"/>
              </a:spcAft>
              <a:buNone/>
            </a:pPr>
            <a:endParaRPr lang="en-US" sz="2200" b="1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0010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i="0" dirty="0" smtClean="0"/>
              <a:t>The Link Between Line-Item, Functional and Program Budgeting Systems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153588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533400"/>
            <a:ext cx="7162800" cy="1143000"/>
          </a:xfrm>
        </p:spPr>
        <p:txBody>
          <a:bodyPr>
            <a:normAutofit fontScale="90000"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600" b="1" i="0" dirty="0" smtClean="0"/>
              <a:t>Functional Budgeting Systems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8001000" cy="4525963"/>
          </a:xfrm>
        </p:spPr>
        <p:txBody>
          <a:bodyPr>
            <a:normAutofit fontScale="92500" lnSpcReduction="20000"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Determining program total costs is required to move from a line-item budgeting system to a functional or program budgeting system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/>
              <a:t>Six additional steps are required to create a functional budgeting system</a:t>
            </a:r>
            <a:r>
              <a:rPr lang="en-US" sz="2400" b="1" dirty="0" smtClean="0"/>
              <a:t>:</a:t>
            </a:r>
            <a:r>
              <a:rPr lang="en-US" sz="2400" dirty="0" smtClean="0"/>
              <a:t> </a:t>
            </a:r>
          </a:p>
          <a:p>
            <a:pPr marL="862013" lvl="1" indent="-23177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b="1" dirty="0"/>
              <a:t>Selecting the program’s intermediate output (unit of service) measure</a:t>
            </a:r>
          </a:p>
          <a:p>
            <a:pPr marL="862013" lvl="1" indent="-23177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b="1" dirty="0"/>
              <a:t>Determining the program’s intermediate output objective</a:t>
            </a:r>
          </a:p>
          <a:p>
            <a:pPr marL="862013" lvl="1" indent="-23177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b="1" dirty="0"/>
              <a:t>Computing the program’s cost per intermediate output</a:t>
            </a:r>
          </a:p>
          <a:p>
            <a:pPr marL="862013" lvl="1" indent="-23177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b="1" dirty="0"/>
              <a:t>Selecting the program’s final output (service completion) measure</a:t>
            </a:r>
          </a:p>
          <a:p>
            <a:pPr marL="862013" lvl="1" indent="-23177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b="1" dirty="0"/>
              <a:t>Determining the program’s final output (service completion) objective</a:t>
            </a:r>
          </a:p>
          <a:p>
            <a:pPr marL="862013" lvl="1" indent="-23177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1800" b="1" dirty="0"/>
              <a:t>Computing the program’s cost per final output (service completion)</a:t>
            </a:r>
          </a:p>
          <a:p>
            <a:pPr marL="457200" lvl="1" indent="0">
              <a:spcBef>
                <a:spcPts val="0"/>
              </a:spcBef>
              <a:spcAft>
                <a:spcPts val="1200"/>
              </a:spcAft>
              <a:buNone/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172804565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04800"/>
            <a:ext cx="71628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i="0" dirty="0" smtClean="0"/>
              <a:t>Program Budgeting Systems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7924800" cy="4525963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4600" dirty="0"/>
              <a:t>C</a:t>
            </a:r>
            <a:r>
              <a:rPr lang="en-US" sz="4600" dirty="0" smtClean="0"/>
              <a:t>reation of a program budget involves essentially the same steps as the creation of a functional budgeting system</a:t>
            </a:r>
          </a:p>
          <a:p>
            <a:pPr>
              <a:spcBef>
                <a:spcPts val="0"/>
              </a:spcBef>
              <a:spcAft>
                <a:spcPts val="1800"/>
              </a:spcAft>
            </a:pPr>
            <a:r>
              <a:rPr lang="en-US" sz="4600" dirty="0"/>
              <a:t>D</a:t>
            </a:r>
            <a:r>
              <a:rPr lang="en-US" sz="4600" dirty="0" smtClean="0"/>
              <a:t>ifference is that functional budget systems steps focus on outputs while program budgeting systems focus on outcomes</a:t>
            </a:r>
          </a:p>
          <a:p>
            <a:pPr marL="862013" lvl="1" indent="-23177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800" b="1" dirty="0"/>
              <a:t>Selecting the program’s intermediate </a:t>
            </a:r>
            <a:r>
              <a:rPr lang="en-US" sz="3800" b="1" dirty="0" smtClean="0"/>
              <a:t>outcome measure</a:t>
            </a:r>
            <a:endParaRPr lang="en-US" sz="3800" b="1" dirty="0"/>
          </a:p>
          <a:p>
            <a:pPr marL="862013" lvl="1" indent="-23177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800" b="1" dirty="0" smtClean="0"/>
              <a:t>Selecting  </a:t>
            </a:r>
            <a:r>
              <a:rPr lang="en-US" sz="3800" b="1" dirty="0"/>
              <a:t>the program’s intermediate </a:t>
            </a:r>
            <a:r>
              <a:rPr lang="en-US" sz="3800" b="1" dirty="0" smtClean="0"/>
              <a:t>outcome </a:t>
            </a:r>
            <a:r>
              <a:rPr lang="en-US" sz="3800" b="1" dirty="0"/>
              <a:t>objective</a:t>
            </a:r>
          </a:p>
          <a:p>
            <a:pPr marL="862013" lvl="1" indent="-23177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800" b="1" dirty="0"/>
              <a:t>Computing the program’s cost per intermediate </a:t>
            </a:r>
            <a:r>
              <a:rPr lang="en-US" sz="3800" b="1" dirty="0" smtClean="0"/>
              <a:t>outcome</a:t>
            </a:r>
            <a:endParaRPr lang="en-US" sz="3800" b="1" dirty="0"/>
          </a:p>
          <a:p>
            <a:pPr marL="862013" lvl="1" indent="-23177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800" b="1" dirty="0"/>
              <a:t>Selecting the program’s final </a:t>
            </a:r>
            <a:r>
              <a:rPr lang="en-US" sz="3800" b="1" dirty="0" smtClean="0"/>
              <a:t>outcome measure</a:t>
            </a:r>
            <a:endParaRPr lang="en-US" sz="3800" b="1" dirty="0"/>
          </a:p>
          <a:p>
            <a:pPr marL="862013" lvl="1" indent="-23177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800" b="1" dirty="0"/>
              <a:t>Determining the program’s final </a:t>
            </a:r>
            <a:r>
              <a:rPr lang="en-US" sz="3800" b="1" dirty="0" smtClean="0"/>
              <a:t>outcome objective</a:t>
            </a:r>
            <a:endParaRPr lang="en-US" sz="3800" b="1" dirty="0"/>
          </a:p>
          <a:p>
            <a:pPr marL="862013" lvl="1" indent="-231775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US" sz="3800" b="1" dirty="0"/>
              <a:t>Computing the program’s cost per final </a:t>
            </a:r>
            <a:r>
              <a:rPr lang="en-US" sz="3800" b="1" dirty="0" smtClean="0"/>
              <a:t>outcome</a:t>
            </a:r>
            <a:endParaRPr lang="en-US" sz="38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3868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</a:t>
            </a:r>
            <a:r>
              <a:rPr lang="en-US" sz="3600" b="1" i="0" dirty="0" smtClean="0"/>
              <a:t>Developing Line-Item </a:t>
            </a:r>
            <a:br>
              <a:rPr lang="en-US" sz="3600" b="1" i="0" dirty="0" smtClean="0"/>
            </a:br>
            <a:r>
              <a:rPr lang="en-US" sz="3600" b="1" i="0" dirty="0" smtClean="0"/>
              <a:t>   Budgeting Systems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4525963"/>
          </a:xfrm>
        </p:spPr>
        <p:txBody>
          <a:bodyPr>
            <a:normAutofit fontScale="92500" lnSpcReduction="20000"/>
          </a:bodyPr>
          <a:lstStyle/>
          <a:p>
            <a:pPr marL="0"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Line-item budgeting systems are characterized by:</a:t>
            </a:r>
          </a:p>
          <a:p>
            <a:pPr marL="400050" lvl="1" indent="171450">
              <a:lnSpc>
                <a:spcPct val="110000"/>
              </a:lnSpc>
              <a:spcBef>
                <a:spcPts val="0"/>
              </a:spcBef>
            </a:pPr>
            <a:r>
              <a:rPr lang="en-US" sz="2200" dirty="0"/>
              <a:t>S</a:t>
            </a:r>
            <a:r>
              <a:rPr lang="en-US" sz="2200" dirty="0" smtClean="0"/>
              <a:t>tandardized budget formats</a:t>
            </a:r>
          </a:p>
          <a:p>
            <a:pPr marL="400050" lvl="1" indent="57150">
              <a:lnSpc>
                <a:spcPct val="110000"/>
              </a:lnSpc>
              <a:spcBef>
                <a:spcPts val="0"/>
              </a:spcBef>
            </a:pPr>
            <a:r>
              <a:rPr lang="en-US" sz="2200" dirty="0" smtClean="0"/>
              <a:t>Common budget definitions</a:t>
            </a:r>
          </a:p>
          <a:p>
            <a:pPr marL="400050" lvl="1" indent="57150">
              <a:lnSpc>
                <a:spcPct val="110000"/>
              </a:lnSpc>
              <a:spcBef>
                <a:spcPts val="0"/>
              </a:spcBef>
            </a:pPr>
            <a:r>
              <a:rPr lang="en-US" sz="2200" dirty="0"/>
              <a:t>S</a:t>
            </a:r>
            <a:r>
              <a:rPr lang="en-US" sz="2200" dirty="0" smtClean="0"/>
              <a:t>tructured budgetary process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buNone/>
            </a:pPr>
            <a:endParaRPr lang="en-US" sz="22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2400" dirty="0" smtClean="0"/>
              <a:t>The time period (fiscal year) covered by line-item budgeting systems is usually 12 months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/>
              <a:t>F</a:t>
            </a:r>
            <a:r>
              <a:rPr lang="en-US" sz="2400" dirty="0" smtClean="0"/>
              <a:t>iscal year </a:t>
            </a:r>
            <a:r>
              <a:rPr lang="en-US" sz="2400" dirty="0"/>
              <a:t>tends to follow one of three time </a:t>
            </a:r>
            <a:r>
              <a:rPr lang="en-US" sz="2400" dirty="0" smtClean="0"/>
              <a:t>frames: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January </a:t>
            </a:r>
            <a:r>
              <a:rPr lang="en-US" sz="2200" dirty="0"/>
              <a:t>1 to December 31 </a:t>
            </a:r>
            <a:r>
              <a:rPr lang="en-US" sz="2200" i="1" dirty="0"/>
              <a:t>(used by many nonprofit </a:t>
            </a:r>
            <a:r>
              <a:rPr lang="en-US" sz="2200" i="1" dirty="0" smtClean="0"/>
              <a:t>human </a:t>
            </a:r>
            <a:r>
              <a:rPr lang="en-US" sz="2200" i="1" dirty="0"/>
              <a:t>service agencies and </a:t>
            </a:r>
            <a:r>
              <a:rPr lang="en-US" sz="2200" i="1" dirty="0" smtClean="0"/>
              <a:t>programs)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July </a:t>
            </a:r>
            <a:r>
              <a:rPr lang="en-US" sz="2200" dirty="0"/>
              <a:t>1 to June 30 </a:t>
            </a:r>
            <a:r>
              <a:rPr lang="en-US" sz="2200" i="1" dirty="0"/>
              <a:t>(used by many state and local government </a:t>
            </a:r>
            <a:r>
              <a:rPr lang="en-US" sz="2200" i="1" dirty="0" smtClean="0"/>
              <a:t>human service </a:t>
            </a:r>
            <a:r>
              <a:rPr lang="en-US" sz="2200" i="1" dirty="0"/>
              <a:t>agencies and </a:t>
            </a:r>
            <a:r>
              <a:rPr lang="en-US" sz="2200" i="1" dirty="0" smtClean="0"/>
              <a:t>programs)</a:t>
            </a:r>
          </a:p>
          <a:p>
            <a:pPr lvl="1">
              <a:spcBef>
                <a:spcPts val="0"/>
              </a:spcBef>
            </a:pPr>
            <a:r>
              <a:rPr lang="en-US" sz="2200" dirty="0" smtClean="0"/>
              <a:t>October </a:t>
            </a:r>
            <a:r>
              <a:rPr lang="en-US" sz="2200" dirty="0"/>
              <a:t>1 to September 30 </a:t>
            </a:r>
            <a:r>
              <a:rPr lang="en-US" sz="2200" i="1" dirty="0"/>
              <a:t>(used </a:t>
            </a:r>
            <a:r>
              <a:rPr lang="en-US" sz="2200" i="1" dirty="0" smtClean="0"/>
              <a:t>by federal </a:t>
            </a:r>
            <a:r>
              <a:rPr lang="en-US" sz="2200" i="1" dirty="0"/>
              <a:t>agencies and programs</a:t>
            </a:r>
            <a:r>
              <a:rPr lang="en-US" sz="2200" i="1" dirty="0" smtClean="0"/>
              <a:t>) </a:t>
            </a:r>
            <a:endParaRPr lang="en-US" sz="2200" i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2400" dirty="0" smtClean="0"/>
              <a:t> </a:t>
            </a:r>
          </a:p>
          <a:p>
            <a:pPr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75791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2907" y="3048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i="0" dirty="0" smtClean="0"/>
              <a:t>A Comprehensive Budgeting System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8077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/>
              <a:t>The combination of line-item, functional and program budgeting systems provides a comprehensive view of the operation of a human services agency and its programs that no one system can provide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endParaRPr lang="en-US" sz="1400" dirty="0" smtClean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99" y="2514600"/>
            <a:ext cx="7865707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29406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Developing a line-item budgeting system involves the following steps:</a:t>
            </a:r>
          </a:p>
          <a:p>
            <a:pPr marL="0" indent="0">
              <a:buNone/>
            </a:pPr>
            <a:endParaRPr lang="en-US" sz="2400" dirty="0" smtClean="0"/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200" dirty="0" smtClean="0"/>
              <a:t>Designing a standardized line-item budget format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200" dirty="0" smtClean="0"/>
              <a:t>Developing common budget definitions and terms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200" dirty="0" smtClean="0"/>
              <a:t>Identifying all revenues and expenses</a:t>
            </a:r>
          </a:p>
          <a:p>
            <a:pPr marL="457200" indent="-457200">
              <a:spcAft>
                <a:spcPts val="1200"/>
              </a:spcAft>
              <a:buFont typeface="+mj-lt"/>
              <a:buAutoNum type="arabicPeriod"/>
            </a:pPr>
            <a:r>
              <a:rPr lang="en-US" sz="2200" dirty="0" smtClean="0"/>
              <a:t>Balancing the budget</a:t>
            </a:r>
          </a:p>
          <a:p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</a:t>
            </a:r>
            <a:r>
              <a:rPr lang="en-US" sz="3600" b="1" i="0" dirty="0" smtClean="0"/>
              <a:t>Developing Line-Item </a:t>
            </a:r>
            <a:br>
              <a:rPr lang="en-US" sz="3600" b="1" i="0" dirty="0" smtClean="0"/>
            </a:br>
            <a:r>
              <a:rPr lang="en-US" sz="3600" b="1" i="0" dirty="0" smtClean="0"/>
              <a:t>   Budgeting Systems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995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7620000" cy="4525963"/>
          </a:xfrm>
        </p:spPr>
        <p:txBody>
          <a:bodyPr>
            <a:normAutofit lnSpcReduction="10000"/>
          </a:bodyPr>
          <a:lstStyle/>
          <a:p>
            <a:pPr marL="914400" lvl="2" indent="-91440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b="1" dirty="0" smtClean="0"/>
              <a:t>1.  Designing </a:t>
            </a:r>
            <a:r>
              <a:rPr lang="en-US" b="1" dirty="0"/>
              <a:t>the Line-Item Budget Format </a:t>
            </a:r>
            <a:endParaRPr lang="en-US" b="1" dirty="0" smtClean="0"/>
          </a:p>
          <a:p>
            <a:pPr marL="457200" lvl="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dirty="0" smtClean="0"/>
              <a:t>All revenue and expense items are mutually exclusive and exhaustive </a:t>
            </a:r>
          </a:p>
          <a:p>
            <a:pPr marL="457200" lvl="2" indent="-457200" eaLnBrk="1" hangingPunct="1">
              <a:spcBef>
                <a:spcPts val="0"/>
              </a:spcBef>
              <a:spcAft>
                <a:spcPts val="1200"/>
              </a:spcAft>
              <a:buNone/>
              <a:tabLst>
                <a:tab pos="457200" algn="l"/>
              </a:tabLst>
            </a:pPr>
            <a:r>
              <a:rPr lang="en-US" sz="2400" b="1" dirty="0" smtClean="0"/>
              <a:t>2.  Developing Common Budget Definitions and Terms</a:t>
            </a:r>
            <a:endParaRPr lang="en-US" sz="2400" dirty="0" smtClean="0"/>
          </a:p>
          <a:p>
            <a:pPr marL="457200" lvl="2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dirty="0" smtClean="0"/>
              <a:t>Each category of revenue and expense is operationally defined to provide guidance and ensure uniformity in the treatment of budget items </a:t>
            </a:r>
          </a:p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b="1" dirty="0" smtClean="0"/>
              <a:t>3.  Identifying all Revenues and Expenses</a:t>
            </a:r>
            <a:endParaRPr lang="en-US" sz="2400" dirty="0"/>
          </a:p>
          <a:p>
            <a:pPr marL="45720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200" dirty="0"/>
              <a:t>F</a:t>
            </a:r>
            <a:r>
              <a:rPr lang="en-US" sz="2200" dirty="0" smtClean="0"/>
              <a:t>ormat should include a complete presentation of all anticipated revenues and all proposed expenses 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</a:t>
            </a:r>
            <a:r>
              <a:rPr lang="en-US" sz="3600" b="1" i="0" dirty="0" smtClean="0"/>
              <a:t>Developing Line-Item </a:t>
            </a:r>
            <a:br>
              <a:rPr lang="en-US" sz="3600" b="1" i="0" dirty="0" smtClean="0"/>
            </a:br>
            <a:r>
              <a:rPr lang="en-US" sz="3600" b="1" i="0" dirty="0" smtClean="0"/>
              <a:t>   Budgeting Systems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89499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5410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600" b="1" dirty="0" smtClean="0"/>
              <a:t>4.  Balancing the Budget</a:t>
            </a:r>
            <a:endParaRPr lang="en-US" sz="2600" dirty="0" smtClean="0"/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 smtClean="0"/>
              <a:t>Line-item budgeting system clearly indicates if budget is balanced or unbalanced 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F</a:t>
            </a:r>
            <a:r>
              <a:rPr lang="en-US" sz="2200" dirty="0" smtClean="0"/>
              <a:t>ormat facilitates identification of where proposed expenses might be reduced or where additional revenues might be sought to bring finalized budget into balance</a:t>
            </a:r>
          </a:p>
          <a:p>
            <a:pPr marL="0" indent="0">
              <a:spcBef>
                <a:spcPts val="0"/>
              </a:spcBef>
              <a:buNone/>
            </a:pPr>
            <a:endParaRPr lang="en-US" sz="22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200" dirty="0"/>
          </a:p>
          <a:p>
            <a:pPr>
              <a:spcBef>
                <a:spcPts val="0"/>
              </a:spcBef>
            </a:pPr>
            <a:r>
              <a:rPr lang="en-US" sz="2200" i="1" dirty="0" smtClean="0"/>
              <a:t>A forced balanced budget is created when management consciously overstates revenues or understates expenses</a:t>
            </a:r>
          </a:p>
          <a:p>
            <a:endParaRPr lang="en-US" sz="2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  </a:t>
            </a:r>
            <a:r>
              <a:rPr lang="en-US" sz="3600" b="1" i="0" dirty="0" smtClean="0"/>
              <a:t>Developing Line-Item </a:t>
            </a:r>
            <a:br>
              <a:rPr lang="en-US" sz="3600" b="1" i="0" dirty="0" smtClean="0"/>
            </a:br>
            <a:r>
              <a:rPr lang="en-US" sz="3600" b="1" i="0" dirty="0" smtClean="0"/>
              <a:t>   Budgeting Systems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495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0010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i="0" dirty="0" smtClean="0"/>
              <a:t>The Link Between Line-Item, Functional and Program Budgeting Systems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525963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200" dirty="0" smtClean="0"/>
              <a:t>Functional and program budgeting systems are generally developed at the program level </a:t>
            </a:r>
          </a:p>
          <a:p>
            <a:pPr>
              <a:spcAft>
                <a:spcPts val="1200"/>
              </a:spcAft>
            </a:pPr>
            <a:r>
              <a:rPr lang="en-US" sz="2200" dirty="0"/>
              <a:t>C</a:t>
            </a:r>
            <a:r>
              <a:rPr lang="en-US" sz="2200" dirty="0" smtClean="0"/>
              <a:t>reation of functional budgeting systems and program budgeting systems begins with the line-item budget 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Functional budgeting systems are concerned with the outputs, efficiency and productivity of programs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Program budgeting systems are concerned with the outcomes or effectiveness of programs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4790831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76400"/>
            <a:ext cx="7391400" cy="4876800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500" dirty="0"/>
              <a:t>F</a:t>
            </a:r>
            <a:r>
              <a:rPr lang="en-US" sz="3500" dirty="0" smtClean="0"/>
              <a:t>unctional and program budgeting systems have common implementation steps: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3100" dirty="0" smtClean="0"/>
              <a:t>	</a:t>
            </a:r>
            <a:r>
              <a:rPr lang="en-US" sz="2400" dirty="0" smtClean="0"/>
              <a:t>	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 smtClean="0"/>
              <a:t>1. Developing the line-item budget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 smtClean="0"/>
              <a:t>		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 smtClean="0"/>
              <a:t>2. Determining the agency’s program structure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 smtClean="0"/>
              <a:t>		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 smtClean="0"/>
              <a:t>3. Creating the cost allocation plan format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 smtClean="0"/>
              <a:t>		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 smtClean="0"/>
              <a:t>4. Identifying direct and indirect costs</a:t>
            </a:r>
          </a:p>
          <a:p>
            <a:pPr marL="746125" indent="-746125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 smtClean="0"/>
              <a:t>		</a:t>
            </a:r>
          </a:p>
          <a:p>
            <a:pPr marL="228600" indent="-22860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 smtClean="0"/>
              <a:t>5. Assigning direct costs to programs and indirect costs to the indirect cost pool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 smtClean="0"/>
              <a:t>		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 smtClean="0"/>
              <a:t>6. Allocating indirect costs and determining the total cost of programs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0010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i="0" dirty="0" smtClean="0"/>
              <a:t>The Link Between Line-Item, Functional and Program Budgeting Systems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039175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25963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en-US" sz="2400" b="1" dirty="0" smtClean="0"/>
              <a:t>1.  Developing the Line-Item Budget</a:t>
            </a:r>
            <a:endParaRPr lang="en-US" sz="2400" dirty="0" smtClean="0"/>
          </a:p>
          <a:p>
            <a:pPr marL="400050" indent="0">
              <a:spcBef>
                <a:spcPts val="0"/>
              </a:spcBef>
              <a:buNone/>
            </a:pPr>
            <a:r>
              <a:rPr lang="en-US" sz="2200" dirty="0"/>
              <a:t>C</a:t>
            </a:r>
            <a:r>
              <a:rPr lang="en-US" sz="2200" dirty="0" smtClean="0"/>
              <a:t>reate a line-item budget that identifies all anticipated revenues and proposed expenses</a:t>
            </a:r>
          </a:p>
          <a:p>
            <a:pPr marL="0" indent="0">
              <a:spcBef>
                <a:spcPts val="0"/>
              </a:spcBef>
              <a:buNone/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b="1" dirty="0" smtClean="0"/>
              <a:t>2.  Determining the Agency’s Program Structure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sz="2400" dirty="0" smtClean="0"/>
              <a:t>      </a:t>
            </a:r>
            <a:r>
              <a:rPr lang="en-US" sz="2200" dirty="0" smtClean="0"/>
              <a:t>Identify the number of distinct programs operated by the agency </a:t>
            </a:r>
          </a:p>
          <a:p>
            <a:pPr marL="514350" indent="-514350">
              <a:spcBef>
                <a:spcPts val="0"/>
              </a:spcBef>
              <a:buNone/>
            </a:pPr>
            <a:endParaRPr lang="en-US" sz="2400" dirty="0"/>
          </a:p>
          <a:p>
            <a:pPr marL="514350" indent="-514350">
              <a:spcBef>
                <a:spcPts val="0"/>
              </a:spcBef>
              <a:buAutoNum type="arabicPeriod" startAt="3"/>
            </a:pPr>
            <a:r>
              <a:rPr lang="en-US" sz="2400" b="1" dirty="0" smtClean="0"/>
              <a:t>Creating the Cost  Allocation Plan</a:t>
            </a:r>
            <a:r>
              <a:rPr lang="en-US" sz="2400" dirty="0" smtClean="0"/>
              <a:t> </a:t>
            </a:r>
            <a:r>
              <a:rPr lang="en-US" sz="2400" b="1" dirty="0" smtClean="0"/>
              <a:t>Format</a:t>
            </a:r>
          </a:p>
          <a:p>
            <a:pPr marL="571500" indent="-57150">
              <a:spcBef>
                <a:spcPts val="0"/>
              </a:spcBef>
              <a:buNone/>
            </a:pPr>
            <a:r>
              <a:rPr lang="en-US" sz="2400" dirty="0"/>
              <a:t>	</a:t>
            </a:r>
            <a:r>
              <a:rPr lang="en-US" sz="2200" dirty="0" smtClean="0"/>
              <a:t>Primary document used to derive functional or program budget from line-item budget</a:t>
            </a:r>
          </a:p>
          <a:p>
            <a:endParaRPr lang="en-US" sz="2400" dirty="0" smtClean="0"/>
          </a:p>
          <a:p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0010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i="0" dirty="0" smtClean="0"/>
              <a:t>The Link Between Line-Item, Functional and Program Budgeting Systems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194493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76400"/>
            <a:ext cx="7848600" cy="45259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2600" b="1" dirty="0" smtClean="0"/>
              <a:t>4.  Identifying Direct and Indirect Costs</a:t>
            </a:r>
          </a:p>
          <a:p>
            <a:pPr marL="457200" indent="0">
              <a:buNone/>
            </a:pPr>
            <a:r>
              <a:rPr lang="en-US" sz="2400" dirty="0" smtClean="0"/>
              <a:t>Every item of proposed expense can be classified as either a direct cost or an indirect cost</a:t>
            </a:r>
          </a:p>
          <a:p>
            <a:pPr marL="457200" indent="0">
              <a:buNone/>
            </a:pPr>
            <a:endParaRPr lang="en-US" sz="2400" dirty="0" smtClean="0"/>
          </a:p>
          <a:p>
            <a:r>
              <a:rPr lang="en-US" sz="2400" b="1" dirty="0" smtClean="0"/>
              <a:t>Direct costs </a:t>
            </a:r>
            <a:r>
              <a:rPr lang="en-US" sz="2400" dirty="0" smtClean="0"/>
              <a:t>are those items of proposed expense that benefit only one program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b="1" dirty="0" smtClean="0"/>
              <a:t>Indirect costs: </a:t>
            </a:r>
            <a:r>
              <a:rPr lang="en-US" sz="2400" dirty="0" smtClean="0"/>
              <a:t> </a:t>
            </a:r>
          </a:p>
          <a:p>
            <a:pPr lvl="1"/>
            <a:r>
              <a:rPr lang="en-US" sz="2200" dirty="0"/>
              <a:t>T</a:t>
            </a:r>
            <a:r>
              <a:rPr lang="en-US" sz="2200" dirty="0" smtClean="0"/>
              <a:t>hose items of expense proposed to be incurred for two or more programs (“</a:t>
            </a:r>
            <a:r>
              <a:rPr lang="en-US" sz="2200" dirty="0"/>
              <a:t>o</a:t>
            </a:r>
            <a:r>
              <a:rPr lang="en-US" sz="2200" dirty="0" smtClean="0"/>
              <a:t>verhead costs” or “organizational and maintenance (OM) costs”)</a:t>
            </a:r>
          </a:p>
          <a:p>
            <a:pPr lvl="1"/>
            <a:r>
              <a:rPr lang="en-US" sz="2200" dirty="0" smtClean="0"/>
              <a:t>All operating expenses that benefit two or more agency programs </a:t>
            </a:r>
            <a:endParaRPr lang="en-US" sz="2200" b="1" i="1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8001000" cy="11430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i="0" dirty="0" smtClean="0"/>
              <a:t>The Link Between Line-Item, Functional and Program Budgeting Systems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70224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9AE4E978CEFA94B8DA9D30DFCF1B51B" ma:contentTypeVersion="2" ma:contentTypeDescription="Create a new document." ma:contentTypeScope="" ma:versionID="49b6711d17aaa6a09b17b427a1221c5b">
  <xsd:schema xmlns:xsd="http://www.w3.org/2001/XMLSchema" xmlns:p="http://schemas.microsoft.com/office/2006/metadata/properties" targetNamespace="http://schemas.microsoft.com/office/2006/metadata/properties" ma:root="true" ma:fieldsID="4aeb20c0e3442673af7ee1078645876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1ECFE4D1-8534-49AA-A248-B24E4B90952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77CE4F7-F778-41BD-933A-6B74645437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00C6A26A-9AF9-4B76-9385-D0354396B92D}">
  <ds:schemaRefs>
    <ds:schemaRef ds:uri="http://purl.org/dc/terms/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1185</Words>
  <Application>Microsoft Office PowerPoint</Application>
  <PresentationFormat>On-screen Show (4:3)</PresentationFormat>
  <Paragraphs>162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PowerPoint Presentation</vt:lpstr>
      <vt:lpstr>   Developing Line-Item     Budgeting Systems </vt:lpstr>
      <vt:lpstr>   Developing Line-Item     Budgeting Systems </vt:lpstr>
      <vt:lpstr>   Developing Line-Item     Budgeting Systems </vt:lpstr>
      <vt:lpstr>   Developing Line-Item     Budgeting Systems </vt:lpstr>
      <vt:lpstr> The Link Between Line-Item, Functional and Program Budgeting Systems </vt:lpstr>
      <vt:lpstr> The Link Between Line-Item, Functional and Program Budgeting Systems </vt:lpstr>
      <vt:lpstr> The Link Between Line-Item, Functional and Program Budgeting Systems </vt:lpstr>
      <vt:lpstr> The Link Between Line-Item, Functional and Program Budgeting Systems </vt:lpstr>
      <vt:lpstr> The Link Between Line-Item, Functional and Program Budgeting Systems </vt:lpstr>
      <vt:lpstr> The Link Between Line-Item, Functional and Program Budgeting Systems </vt:lpstr>
      <vt:lpstr> The Link Between Line-Item, Functional and Program Budgeting Systems </vt:lpstr>
      <vt:lpstr> The Link Between Line-Item, Functional and Program Budgeting Systems </vt:lpstr>
      <vt:lpstr> The Link Between Line-Item, Functional and Program Budgeting Systems </vt:lpstr>
      <vt:lpstr> The Link Between Line-Item, Functional and Program Budgeting Systems </vt:lpstr>
      <vt:lpstr> The Link Between Line-Item, Functional and Program Budgeting Systems </vt:lpstr>
      <vt:lpstr> The Link Between Line-Item, Functional and Program Budgeting Systems </vt:lpstr>
      <vt:lpstr> Functional Budgeting Systems </vt:lpstr>
      <vt:lpstr> Program Budgeting Systems </vt:lpstr>
      <vt:lpstr> A Comprehensive Budgeting System </vt:lpstr>
    </vt:vector>
  </TitlesOfParts>
  <Company>Sage Publications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Bierach, Katie</dc:creator>
  <cp:lastModifiedBy>patron</cp:lastModifiedBy>
  <cp:revision>37</cp:revision>
  <dcterms:created xsi:type="dcterms:W3CDTF">2015-04-30T00:02:08Z</dcterms:created>
  <dcterms:modified xsi:type="dcterms:W3CDTF">2018-12-10T03:56:42Z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0x010100A9AE4E978CEFA94B8DA9D30DFCF1B51B</vt:lpwstr>
  </property>
</Properties>
</file>