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8A962-089A-4B36-AA55-DA1665A7C518}" type="datetimeFigureOut">
              <a:rPr lang="en-US" smtClean="0"/>
              <a:t>2/3/2019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5DC5A-7C82-4323-90E4-8BF1B948E1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1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5DC5A-7C82-4323-90E4-8BF1B948E1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6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44AA82-4618-41AD-975D-D4FED51B8F14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2847975" y="6326188"/>
            <a:ext cx="3552825" cy="365125"/>
          </a:xfrm>
        </p:spPr>
        <p:txBody>
          <a:bodyPr vert="horz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353134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5EEBFF-0747-48C3-8482-B3457F55417E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9425" y="6356350"/>
            <a:ext cx="3219450" cy="365125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1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2847975" y="69850"/>
            <a:ext cx="35528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Administration Press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179B92-E781-4C20-9A0C-39801CA031AE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9425" y="6356350"/>
            <a:ext cx="3219450" cy="365125"/>
          </a:xfrm>
        </p:spPr>
        <p:txBody>
          <a:bodyPr/>
          <a:lstStyle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1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3D1D2-30EB-4455-8AB3-2BB37F3EA03E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9425" y="6356350"/>
            <a:ext cx="3219450" cy="365125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9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926CA6-2314-4E73-BEA8-445B8FF7183E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9425" y="6356350"/>
            <a:ext cx="3219450" cy="365125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8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4189A8-DA29-4A8A-BB3A-104FE16BB6C2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9425" y="6356350"/>
            <a:ext cx="3219450" cy="365125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05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F69A6E-0C9F-4932-B25F-25C1DF2902C1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9425" y="6356350"/>
            <a:ext cx="3219450" cy="365125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0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B2AFB2-EEC0-4E8C-9980-79A5178C4A2A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9425" y="6356350"/>
            <a:ext cx="3219450" cy="365125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7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48637D-9672-4A42-861F-610E56FE3F23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9425" y="6356350"/>
            <a:ext cx="3219450" cy="365125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6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423C31-C51F-4D88-BFD6-C670CF1F6679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9425" y="6356350"/>
            <a:ext cx="3219450" cy="365125"/>
          </a:xfrm>
        </p:spPr>
        <p:txBody>
          <a:bodyPr/>
          <a:lstStyle>
            <a:lvl1pPr>
              <a:defRPr sz="2400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3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49D047A-B800-411C-90B1-7D9384F2737C}" type="datetime1">
              <a:rPr lang="en-US" smtClean="0"/>
              <a:t>2/3/2019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7F31923-E9A3-4677-BB92-B8E2584A14A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2847975" y="6346825"/>
            <a:ext cx="3552825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dirty="0"/>
              <a:t>Copyright © 2016 Foundation of the American College of Healthcare Executives. Not for sale.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2847975" y="69850"/>
            <a:ext cx="35528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panose="02020404030301010803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Administration Press</a:t>
            </a:r>
          </a:p>
        </p:txBody>
      </p:sp>
    </p:spTree>
    <p:extLst>
      <p:ext uri="{BB962C8B-B14F-4D97-AF65-F5344CB8AC3E}">
        <p14:creationId xmlns:p14="http://schemas.microsoft.com/office/powerpoint/2010/main" val="3515707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MS PGothic" panose="020B0600070205080204" pitchFamily="34" charset="-128"/>
          <a:cs typeface="Times New Roman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MS PGothic" panose="020B0600070205080204" pitchFamily="34" charset="-128"/>
          <a:cs typeface="Times New Roman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MS PGothic" panose="020B0600070205080204" pitchFamily="34" charset="-128"/>
          <a:cs typeface="Times New Roman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MS PGothic" panose="020B0600070205080204" pitchFamily="34" charset="-128"/>
          <a:cs typeface="Times New Roman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MS PGothic" panose="020B0600070205080204" pitchFamily="34" charset="-128"/>
          <a:cs typeface="Times New Roman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Analysis for Healthcare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943174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Internal Factor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IFE analysis yields a total score when the column of individual scores is summed. </a:t>
            </a:r>
          </a:p>
          <a:p>
            <a:r>
              <a:rPr lang="en-US" dirty="0"/>
              <a:t>This score can be used in an internal–external (I/E) matrix, which corresponds to a standard table of strategic responses. </a:t>
            </a:r>
          </a:p>
          <a:p>
            <a:r>
              <a:rPr lang="en-US" dirty="0"/>
              <a:t>We will explore these steps in the next chapter.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3699831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54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Internal Factor Evaluation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Note that the weight is industry specific.</a:t>
            </a:r>
          </a:p>
          <a:p>
            <a:r>
              <a:rPr lang="en-US" dirty="0"/>
              <a:t>The rating is organization specific.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1485813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Exercise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Break into groups and complete an IFE chart in the space provided on page 123 of your book. </a:t>
            </a:r>
          </a:p>
          <a:p>
            <a:r>
              <a:rPr lang="en-US" dirty="0"/>
              <a:t>You will need the </a:t>
            </a:r>
            <a:r>
              <a:rPr lang="en-US" i="1" dirty="0"/>
              <a:t>SW</a:t>
            </a:r>
            <a:r>
              <a:rPr lang="en-US" dirty="0"/>
              <a:t> portion of SWOT that you completed in the last chapter.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33862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Internal Factor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Just as an external factor evaluation (EFE) organizes and evaluates the </a:t>
            </a:r>
            <a:r>
              <a:rPr lang="en-US" i="1" dirty="0"/>
              <a:t>OT </a:t>
            </a:r>
            <a:r>
              <a:rPr lang="en-US" dirty="0"/>
              <a:t>section of SWOT, an internal factor evaluation (IFE) addresses the </a:t>
            </a:r>
            <a:r>
              <a:rPr lang="en-US" i="1" dirty="0"/>
              <a:t>SW </a:t>
            </a:r>
            <a:r>
              <a:rPr lang="en-US" dirty="0"/>
              <a:t>section—the internal strengths and weaknesses. </a:t>
            </a:r>
          </a:p>
          <a:p>
            <a:r>
              <a:rPr lang="en-US" dirty="0"/>
              <a:t>The IFE produces a numeric score that reflects the gravity of each issue listed. </a:t>
            </a:r>
          </a:p>
          <a:p>
            <a:r>
              <a:rPr lang="en-US" dirty="0"/>
              <a:t>The score will correspond to certain standard strategies that will be discussed in Chapter 19.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283530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Internal Factor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you did with the EFE analysis, note that not every item you identified in the </a:t>
            </a:r>
            <a:r>
              <a:rPr lang="en-US" i="1" dirty="0"/>
              <a:t>SW </a:t>
            </a:r>
            <a:r>
              <a:rPr lang="en-US" dirty="0"/>
              <a:t>section of your SWOT analysis is of equal strength or equal weakness. </a:t>
            </a:r>
          </a:p>
          <a:p>
            <a:r>
              <a:rPr lang="en-US" dirty="0"/>
              <a:t>Some distinction needs to be made between the “great” strengths and weaknesses and the “could be” strengths and weaknesses. </a:t>
            </a:r>
          </a:p>
          <a:p>
            <a:r>
              <a:rPr lang="en-US" dirty="0"/>
              <a:t>To begin to make these distinctions, review the </a:t>
            </a:r>
            <a:r>
              <a:rPr lang="en-US" i="1" dirty="0"/>
              <a:t>SW </a:t>
            </a:r>
            <a:r>
              <a:rPr lang="en-US" dirty="0"/>
              <a:t>section of SWOT from the previous chapter.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97221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Internal Factor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strategist evaluates each strength and weakness and applies a weighting system. </a:t>
            </a:r>
          </a:p>
          <a:p>
            <a:r>
              <a:rPr lang="en-US" dirty="0"/>
              <a:t>The total when all of the weights have been applied and added is exactly 1.00. </a:t>
            </a:r>
          </a:p>
          <a:p>
            <a:r>
              <a:rPr lang="en-US" dirty="0"/>
              <a:t>Each individual factor, therefore, receives some portion of 1.00. </a:t>
            </a:r>
          </a:p>
          <a:p>
            <a:r>
              <a:rPr lang="en-US" dirty="0"/>
              <a:t>The size of that portion reflects the strategist’s subjective evaluation of how important each internal factor is to successful competition within the firm’s industry. </a:t>
            </a:r>
          </a:p>
          <a:p>
            <a:r>
              <a:rPr lang="en-US" dirty="0"/>
              <a:t>The more important the factor, the higher is the weight assigned. </a:t>
            </a:r>
          </a:p>
          <a:p>
            <a:r>
              <a:rPr lang="en-US" dirty="0"/>
              <a:t>The total of 1.00 is the sum of the whole column, including both strengths and weaknesses.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3156831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Internal Factor Evaluation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824240"/>
              </p:ext>
            </p:extLst>
          </p:nvPr>
        </p:nvGraphicFramePr>
        <p:xfrm>
          <a:off x="4343400" y="609600"/>
          <a:ext cx="5183187" cy="558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5183158" imgH="5589573" progId="Word.Document.12">
                  <p:embed/>
                </p:oleObj>
              </mc:Choice>
              <mc:Fallback>
                <p:oleObj name="Document" r:id="rId3" imgW="5183158" imgH="55895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43400" y="609600"/>
                        <a:ext cx="5183187" cy="5589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272051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687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Internal Factor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previous slide shows, for instance, that the weakness associated with managing a significant population without health coverage is deemed to be more significant than the strength of the organization’s technology, administration, or facilities. </a:t>
            </a:r>
          </a:p>
          <a:p>
            <a:r>
              <a:rPr lang="en-US" dirty="0"/>
              <a:t>Note that there is no one “correct” weight for any factor. </a:t>
            </a:r>
          </a:p>
          <a:p>
            <a:r>
              <a:rPr lang="en-US" dirty="0"/>
              <a:t>The accuracy of the analysis depends on the strategist; careful research and a clear understanding of the company and industry are essential.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271650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Internal Factor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Once weights have been assigned to the importance of each factor in the industry, the strategist now focuses on how significant each strength or weakness is for the organization. </a:t>
            </a:r>
          </a:p>
          <a:p>
            <a:r>
              <a:rPr lang="en-US" dirty="0"/>
              <a:t>Strengths and weaknesses are rated on a scale of 3–4 for strengths and 1–2 for weaknesses, as shown here: </a:t>
            </a:r>
          </a:p>
          <a:p>
            <a:pPr marL="457200" lvl="1" indent="0">
              <a:buNone/>
            </a:pPr>
            <a:r>
              <a:rPr lang="en-US" dirty="0"/>
              <a:t>	4 = major strength</a:t>
            </a:r>
          </a:p>
          <a:p>
            <a:pPr marL="457200" lvl="1" indent="0">
              <a:buNone/>
            </a:pPr>
            <a:r>
              <a:rPr lang="en-US" dirty="0"/>
              <a:t>	3 = minor strength</a:t>
            </a:r>
          </a:p>
          <a:p>
            <a:pPr marL="457200" lvl="1" indent="0">
              <a:buNone/>
            </a:pPr>
            <a:r>
              <a:rPr lang="en-US" dirty="0"/>
              <a:t>	1 = major weakness</a:t>
            </a:r>
          </a:p>
          <a:p>
            <a:pPr marL="457200" lvl="1" indent="0">
              <a:buNone/>
            </a:pPr>
            <a:r>
              <a:rPr lang="en-US" dirty="0"/>
              <a:t>	2 = minor weakness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67632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Internal Factor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rating for each factor is once again subjective on the part of the strategist and should be based on research. </a:t>
            </a:r>
          </a:p>
          <a:p>
            <a:r>
              <a:rPr lang="en-US" dirty="0"/>
              <a:t>These ratings are not added up, so there are no constraints on how the numbers may be distributed. </a:t>
            </a:r>
          </a:p>
          <a:p>
            <a:r>
              <a:rPr lang="en-US" dirty="0"/>
              <a:t>Once the ratings have been applied, each factor’s rating is multiplied by its weight to yield a weighted score for the factor. </a:t>
            </a:r>
          </a:p>
          <a:p>
            <a:r>
              <a:rPr lang="en-US" dirty="0"/>
              <a:t>The next slide continues this example.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391859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" y="800100"/>
            <a:ext cx="409956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Internal Factor Evaluation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886797"/>
              </p:ext>
            </p:extLst>
          </p:nvPr>
        </p:nvGraphicFramePr>
        <p:xfrm>
          <a:off x="3948621" y="609600"/>
          <a:ext cx="5183187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5183158" imgH="5690165" progId="Word.Document.12">
                  <p:embed/>
                </p:oleObj>
              </mc:Choice>
              <mc:Fallback>
                <p:oleObj name="Document" r:id="rId3" imgW="5183158" imgH="56901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48621" y="609600"/>
                        <a:ext cx="5183187" cy="568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2016 Foundation of the American College of Healthcare Executives. Not for sale.</a:t>
            </a:r>
          </a:p>
        </p:txBody>
      </p:sp>
    </p:spTree>
    <p:extLst>
      <p:ext uri="{BB962C8B-B14F-4D97-AF65-F5344CB8AC3E}">
        <p14:creationId xmlns:p14="http://schemas.microsoft.com/office/powerpoint/2010/main" val="3777694010"/>
      </p:ext>
    </p:extLst>
  </p:cSld>
  <p:clrMapOvr>
    <a:masterClrMapping/>
  </p:clrMapOvr>
</p:sld>
</file>

<file path=ppt/theme/theme1.xml><?xml version="1.0" encoding="utf-8"?>
<a:theme xmlns:a="http://schemas.openxmlformats.org/drawingml/2006/main" name="PP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WaylandMcDonald (2300) template</Template>
  <TotalTime>1028</TotalTime>
  <Words>771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Garamond</vt:lpstr>
      <vt:lpstr>Times New Roman</vt:lpstr>
      <vt:lpstr>PPTtemplate</vt:lpstr>
      <vt:lpstr>Document</vt:lpstr>
      <vt:lpstr>Strategic Analysis for Healthcare</vt:lpstr>
      <vt:lpstr>Internal Factor Evaluation</vt:lpstr>
      <vt:lpstr>Internal Factor Evaluation</vt:lpstr>
      <vt:lpstr>Internal Factor Evaluation</vt:lpstr>
      <vt:lpstr>Internal Factor Evaluation</vt:lpstr>
      <vt:lpstr>Internal Factor Evaluation</vt:lpstr>
      <vt:lpstr>Internal Factor Evaluation</vt:lpstr>
      <vt:lpstr>Internal Factor Evaluation</vt:lpstr>
      <vt:lpstr>Internal Factor Evaluation</vt:lpstr>
      <vt:lpstr>Internal Factor Evaluation</vt:lpstr>
      <vt:lpstr>Internal Factor Evaluation</vt:lpstr>
      <vt:lpstr>Exercise</vt:lpstr>
    </vt:vector>
  </TitlesOfParts>
  <Company>Methodist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Analysis For The Health Care Industry</dc:title>
  <dc:creator>setup</dc:creator>
  <cp:lastModifiedBy>Kathy Riley</cp:lastModifiedBy>
  <cp:revision>6</cp:revision>
  <dcterms:created xsi:type="dcterms:W3CDTF">2015-09-13T17:51:18Z</dcterms:created>
  <dcterms:modified xsi:type="dcterms:W3CDTF">2019-02-03T21:20:11Z</dcterms:modified>
</cp:coreProperties>
</file>