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6" r:id="rId2"/>
    <p:sldId id="264" r:id="rId3"/>
    <p:sldId id="257" r:id="rId4"/>
    <p:sldId id="258" r:id="rId5"/>
    <p:sldId id="259" r:id="rId6"/>
    <p:sldId id="260" r:id="rId7"/>
    <p:sldId id="261" r:id="rId8"/>
    <p:sldId id="262" r:id="rId9"/>
    <p:sldId id="263" r:id="rId10"/>
    <p:sldId id="265" r:id="rId11"/>
  </p:sldIdLst>
  <p:sldSz cx="9144000" cy="5143500" type="screen16x9"/>
  <p:notesSz cx="6858000" cy="9144000"/>
  <p:embeddedFontLst>
    <p:embeddedFont>
      <p:font typeface="Lato" panose="020F0502020204030203" pitchFamily="34" charset="0"/>
      <p:regular r:id="rId13"/>
      <p:bold r:id="rId14"/>
      <p:italic r:id="rId15"/>
      <p:boldItalic r:id="rId16"/>
    </p:embeddedFont>
    <p:embeddedFont>
      <p:font typeface="Raleway" panose="020B0503030101060003" pitchFamily="3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83"/>
  </p:normalViewPr>
  <p:slideViewPr>
    <p:cSldViewPr snapToGrid="0">
      <p:cViewPr varScale="1">
        <p:scale>
          <a:sx n="137" d="100"/>
          <a:sy n="137" d="100"/>
        </p:scale>
        <p:origin x="920" y="1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52562fd31f_0_1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52562fd31f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52562fd31f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52562fd31f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52562fd31f_0_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52562fd31f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52562fd31f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52562fd31f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52562fd31f_0_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52562fd31f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52562fd31f_0_1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52562fd31f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52562fd31f_0_1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52562fd31f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4200"/>
              <a:buNone/>
              <a:defRPr sz="4200">
                <a:solidFill>
                  <a:schemeClr val="dk2"/>
                </a:solidFill>
              </a:defRPr>
            </a:lvl1pPr>
            <a:lvl2pPr lvl="1">
              <a:spcBef>
                <a:spcPts val="0"/>
              </a:spcBef>
              <a:spcAft>
                <a:spcPts val="0"/>
              </a:spcAft>
              <a:buClr>
                <a:schemeClr val="dk2"/>
              </a:buClr>
              <a:buSzPts val="4200"/>
              <a:buNone/>
              <a:defRPr sz="4200">
                <a:solidFill>
                  <a:schemeClr val="dk2"/>
                </a:solidFill>
              </a:defRPr>
            </a:lvl2pPr>
            <a:lvl3pPr lvl="2">
              <a:spcBef>
                <a:spcPts val="0"/>
              </a:spcBef>
              <a:spcAft>
                <a:spcPts val="0"/>
              </a:spcAft>
              <a:buClr>
                <a:schemeClr val="dk2"/>
              </a:buClr>
              <a:buSzPts val="4200"/>
              <a:buNone/>
              <a:defRPr sz="4200">
                <a:solidFill>
                  <a:schemeClr val="dk2"/>
                </a:solidFill>
              </a:defRPr>
            </a:lvl3pPr>
            <a:lvl4pPr lvl="3">
              <a:spcBef>
                <a:spcPts val="0"/>
              </a:spcBef>
              <a:spcAft>
                <a:spcPts val="0"/>
              </a:spcAft>
              <a:buClr>
                <a:schemeClr val="dk2"/>
              </a:buClr>
              <a:buSzPts val="4200"/>
              <a:buNone/>
              <a:defRPr sz="4200">
                <a:solidFill>
                  <a:schemeClr val="dk2"/>
                </a:solidFill>
              </a:defRPr>
            </a:lvl4pPr>
            <a:lvl5pPr lvl="4">
              <a:spcBef>
                <a:spcPts val="0"/>
              </a:spcBef>
              <a:spcAft>
                <a:spcPts val="0"/>
              </a:spcAft>
              <a:buClr>
                <a:schemeClr val="dk2"/>
              </a:buClr>
              <a:buSzPts val="4200"/>
              <a:buNone/>
              <a:defRPr sz="4200">
                <a:solidFill>
                  <a:schemeClr val="dk2"/>
                </a:solidFill>
              </a:defRPr>
            </a:lvl5pPr>
            <a:lvl6pPr lvl="5">
              <a:spcBef>
                <a:spcPts val="0"/>
              </a:spcBef>
              <a:spcAft>
                <a:spcPts val="0"/>
              </a:spcAft>
              <a:buClr>
                <a:schemeClr val="dk2"/>
              </a:buClr>
              <a:buSzPts val="4200"/>
              <a:buNone/>
              <a:defRPr sz="4200">
                <a:solidFill>
                  <a:schemeClr val="dk2"/>
                </a:solidFill>
              </a:defRPr>
            </a:lvl6pPr>
            <a:lvl7pPr lvl="6">
              <a:spcBef>
                <a:spcPts val="0"/>
              </a:spcBef>
              <a:spcAft>
                <a:spcPts val="0"/>
              </a:spcAft>
              <a:buClr>
                <a:schemeClr val="dk2"/>
              </a:buClr>
              <a:buSzPts val="4200"/>
              <a:buNone/>
              <a:defRPr sz="4200">
                <a:solidFill>
                  <a:schemeClr val="dk2"/>
                </a:solidFill>
              </a:defRPr>
            </a:lvl7pPr>
            <a:lvl8pPr lvl="7">
              <a:spcBef>
                <a:spcPts val="0"/>
              </a:spcBef>
              <a:spcAft>
                <a:spcPts val="0"/>
              </a:spcAft>
              <a:buClr>
                <a:schemeClr val="dk2"/>
              </a:buClr>
              <a:buSzPts val="4200"/>
              <a:buNone/>
              <a:defRPr sz="4200">
                <a:solidFill>
                  <a:schemeClr val="dk2"/>
                </a:solidFill>
              </a:defRPr>
            </a:lvl8pPr>
            <a:lvl9pPr lvl="8">
              <a:spcBef>
                <a:spcPts val="0"/>
              </a:spcBef>
              <a:spcAft>
                <a:spcPts val="0"/>
              </a:spcAft>
              <a:buClr>
                <a:schemeClr val="dk2"/>
              </a:buClr>
              <a:buSzPts val="4200"/>
              <a:buNone/>
              <a:defRPr sz="4200">
                <a:solidFill>
                  <a:schemeClr val="dk2"/>
                </a:solidFill>
              </a:defRPr>
            </a:lvl9pPr>
          </a:lstStyle>
          <a:p>
            <a:endParaRPr/>
          </a:p>
        </p:txBody>
      </p:sp>
      <p:sp>
        <p:nvSpPr>
          <p:cNvPr id="15" name="Google Shape;15;p2"/>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6" name="Google Shape;16;p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Google Shape;81;p1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29" name="Google Shape;29;p4"/>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0" name="Google Shape;30;p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5"/>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37" name="Google Shape;37;p5"/>
          <p:cNvSpPr txBox="1">
            <a:spLocks noGrp="1"/>
          </p:cNvSpPr>
          <p:nvPr>
            <p:ph type="body" idx="1"/>
          </p:nvPr>
        </p:nvSpPr>
        <p:spPr>
          <a:xfrm>
            <a:off x="729325" y="2078875"/>
            <a:ext cx="3774300" cy="22611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8" name="Google Shape;38;p5"/>
          <p:cNvSpPr txBox="1">
            <a:spLocks noGrp="1"/>
          </p:cNvSpPr>
          <p:nvPr>
            <p:ph type="body" idx="2"/>
          </p:nvPr>
        </p:nvSpPr>
        <p:spPr>
          <a:xfrm>
            <a:off x="4643604" y="2078875"/>
            <a:ext cx="3774300" cy="22611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9" name="Google Shape;39;p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6"/>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46" name="Google Shape;46;p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7"/>
          <p:cNvSpPr txBox="1">
            <a:spLocks noGrp="1"/>
          </p:cNvSpPr>
          <p:nvPr>
            <p:ph type="title"/>
          </p:nvPr>
        </p:nvSpPr>
        <p:spPr>
          <a:xfrm>
            <a:off x="730000" y="1318650"/>
            <a:ext cx="3300900" cy="13815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53" name="Google Shape;53;p7"/>
          <p:cNvSpPr txBox="1">
            <a:spLocks noGrp="1"/>
          </p:cNvSpPr>
          <p:nvPr>
            <p:ph type="body" idx="1"/>
          </p:nvPr>
        </p:nvSpPr>
        <p:spPr>
          <a:xfrm>
            <a:off x="721225" y="2781725"/>
            <a:ext cx="3300900" cy="15975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4" name="Google Shape;54;p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8"/>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60" name="Google Shape;60;p8"/>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9"/>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67" name="Google Shape;67;p9"/>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68" name="Google Shape;68;p9"/>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9" name="Google Shape;69;p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Google Shape;71;p10"/>
          <p:cNvSpPr txBox="1">
            <a:spLocks noGrp="1"/>
          </p:cNvSpPr>
          <p:nvPr>
            <p:ph type="body" idx="1"/>
          </p:nvPr>
        </p:nvSpPr>
        <p:spPr>
          <a:xfrm>
            <a:off x="724950" y="4372551"/>
            <a:ext cx="7697400" cy="4605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300"/>
              <a:buNone/>
              <a:defRPr/>
            </a:lvl1pPr>
          </a:lstStyle>
          <a:p>
            <a:endParaRPr/>
          </a:p>
        </p:txBody>
      </p:sp>
      <p:sp>
        <p:nvSpPr>
          <p:cNvPr id="72" name="Google Shape;72;p1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 name="Google Shape;77;p11"/>
          <p:cNvSpPr txBox="1">
            <a:spLocks noGrp="1"/>
          </p:cNvSpPr>
          <p:nvPr>
            <p:ph type="title" hasCustomPrompt="1"/>
          </p:nvPr>
        </p:nvSpPr>
        <p:spPr>
          <a:xfrm>
            <a:off x="729450" y="733950"/>
            <a:ext cx="7688400" cy="1244700"/>
          </a:xfrm>
          <a:prstGeom prst="rect">
            <a:avLst/>
          </a:prstGeom>
        </p:spPr>
        <p:txBody>
          <a:bodyPr spcFirstLastPara="1" wrap="square" lIns="91425" tIns="91425" rIns="91425" bIns="91425" anchor="t" anchorCtr="0"/>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a:spLocks noGrp="1"/>
          </p:cNvSpPr>
          <p:nvPr>
            <p:ph type="body" idx="1"/>
          </p:nvPr>
        </p:nvSpPr>
        <p:spPr>
          <a:xfrm>
            <a:off x="729450" y="2272888"/>
            <a:ext cx="7688400" cy="1580400"/>
          </a:xfrm>
          <a:prstGeom prst="rect">
            <a:avLst/>
          </a:prstGeom>
        </p:spPr>
        <p:txBody>
          <a:bodyPr spcFirstLastPara="1" wrap="square" lIns="91425" tIns="91425" rIns="91425" bIns="91425" anchor="t" anchorCtr="0"/>
          <a:lstStyle>
            <a:lvl1pPr marL="457200" lvl="0" indent="-311150">
              <a:spcBef>
                <a:spcPts val="0"/>
              </a:spcBef>
              <a:spcAft>
                <a:spcPts val="0"/>
              </a:spcAft>
              <a:buClr>
                <a:schemeClr val="lt1"/>
              </a:buClr>
              <a:buSzPts val="1300"/>
              <a:buChar char="●"/>
              <a:defRPr>
                <a:solidFill>
                  <a:schemeClr val="lt1"/>
                </a:solidFill>
              </a:defRPr>
            </a:lvl1pPr>
            <a:lvl2pPr marL="914400" lvl="1" indent="-298450">
              <a:spcBef>
                <a:spcPts val="1600"/>
              </a:spcBef>
              <a:spcAft>
                <a:spcPts val="0"/>
              </a:spcAft>
              <a:buClr>
                <a:schemeClr val="lt1"/>
              </a:buClr>
              <a:buSzPts val="1100"/>
              <a:buChar char="○"/>
              <a:defRPr>
                <a:solidFill>
                  <a:schemeClr val="lt1"/>
                </a:solidFill>
              </a:defRPr>
            </a:lvl2pPr>
            <a:lvl3pPr marL="1371600" lvl="2" indent="-298450">
              <a:spcBef>
                <a:spcPts val="1600"/>
              </a:spcBef>
              <a:spcAft>
                <a:spcPts val="0"/>
              </a:spcAft>
              <a:buClr>
                <a:schemeClr val="lt1"/>
              </a:buClr>
              <a:buSzPts val="1100"/>
              <a:buChar char="■"/>
              <a:defRPr>
                <a:solidFill>
                  <a:schemeClr val="lt1"/>
                </a:solidFill>
              </a:defRPr>
            </a:lvl3pPr>
            <a:lvl4pPr marL="1828800" lvl="3" indent="-298450">
              <a:spcBef>
                <a:spcPts val="1600"/>
              </a:spcBef>
              <a:spcAft>
                <a:spcPts val="0"/>
              </a:spcAft>
              <a:buClr>
                <a:schemeClr val="lt1"/>
              </a:buClr>
              <a:buSzPts val="1100"/>
              <a:buChar char="●"/>
              <a:defRPr>
                <a:solidFill>
                  <a:schemeClr val="lt1"/>
                </a:solidFill>
              </a:defRPr>
            </a:lvl4pPr>
            <a:lvl5pPr marL="2286000" lvl="4" indent="-298450">
              <a:spcBef>
                <a:spcPts val="1600"/>
              </a:spcBef>
              <a:spcAft>
                <a:spcPts val="0"/>
              </a:spcAft>
              <a:buClr>
                <a:schemeClr val="lt1"/>
              </a:buClr>
              <a:buSzPts val="1100"/>
              <a:buChar char="○"/>
              <a:defRPr>
                <a:solidFill>
                  <a:schemeClr val="lt1"/>
                </a:solidFill>
              </a:defRPr>
            </a:lvl5pPr>
            <a:lvl6pPr marL="2743200" lvl="5" indent="-298450">
              <a:spcBef>
                <a:spcPts val="1600"/>
              </a:spcBef>
              <a:spcAft>
                <a:spcPts val="0"/>
              </a:spcAft>
              <a:buClr>
                <a:schemeClr val="lt1"/>
              </a:buClr>
              <a:buSzPts val="1100"/>
              <a:buChar char="■"/>
              <a:defRPr>
                <a:solidFill>
                  <a:schemeClr val="lt1"/>
                </a:solidFill>
              </a:defRPr>
            </a:lvl6pPr>
            <a:lvl7pPr marL="3200400" lvl="6" indent="-298450">
              <a:spcBef>
                <a:spcPts val="1600"/>
              </a:spcBef>
              <a:spcAft>
                <a:spcPts val="0"/>
              </a:spcAft>
              <a:buClr>
                <a:schemeClr val="lt1"/>
              </a:buClr>
              <a:buSzPts val="1100"/>
              <a:buChar char="●"/>
              <a:defRPr>
                <a:solidFill>
                  <a:schemeClr val="lt1"/>
                </a:solidFill>
              </a:defRPr>
            </a:lvl7pPr>
            <a:lvl8pPr marL="3657600" lvl="7" indent="-298450">
              <a:spcBef>
                <a:spcPts val="1600"/>
              </a:spcBef>
              <a:spcAft>
                <a:spcPts val="0"/>
              </a:spcAft>
              <a:buClr>
                <a:schemeClr val="lt1"/>
              </a:buClr>
              <a:buSzPts val="1100"/>
              <a:buChar char="○"/>
              <a:defRPr>
                <a:solidFill>
                  <a:schemeClr val="lt1"/>
                </a:solidFill>
              </a:defRPr>
            </a:lvl8pPr>
            <a:lvl9pPr marL="4114800" lvl="8" indent="-298450">
              <a:spcBef>
                <a:spcPts val="1600"/>
              </a:spcBef>
              <a:spcAft>
                <a:spcPts val="1600"/>
              </a:spcAft>
              <a:buClr>
                <a:schemeClr val="lt1"/>
              </a:buClr>
              <a:buSzPts val="1100"/>
              <a:buChar char="■"/>
              <a:defRPr>
                <a:solidFill>
                  <a:schemeClr val="lt1"/>
                </a:solidFill>
              </a:defRPr>
            </a:lvl9pPr>
          </a:lstStyle>
          <a:p>
            <a:endParaRPr/>
          </a:p>
        </p:txBody>
      </p:sp>
      <p:sp>
        <p:nvSpPr>
          <p:cNvPr id="79" name="Google Shape;79;p1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SzPts val="2800"/>
              <a:buFont typeface="Raleway"/>
              <a:buNone/>
              <a:defRPr sz="2800" b="1">
                <a:latin typeface="Raleway"/>
                <a:ea typeface="Raleway"/>
                <a:cs typeface="Raleway"/>
                <a:sym typeface="Raleway"/>
              </a:defRPr>
            </a:lvl1pPr>
            <a:lvl2pPr lvl="1">
              <a:spcBef>
                <a:spcPts val="0"/>
              </a:spcBef>
              <a:spcAft>
                <a:spcPts val="0"/>
              </a:spcAft>
              <a:buSzPts val="2800"/>
              <a:buFont typeface="Raleway"/>
              <a:buNone/>
              <a:defRPr sz="2800" b="1">
                <a:latin typeface="Raleway"/>
                <a:ea typeface="Raleway"/>
                <a:cs typeface="Raleway"/>
                <a:sym typeface="Raleway"/>
              </a:defRPr>
            </a:lvl2pPr>
            <a:lvl3pPr lvl="2">
              <a:spcBef>
                <a:spcPts val="0"/>
              </a:spcBef>
              <a:spcAft>
                <a:spcPts val="0"/>
              </a:spcAft>
              <a:buSzPts val="2800"/>
              <a:buFont typeface="Raleway"/>
              <a:buNone/>
              <a:defRPr sz="2800" b="1">
                <a:latin typeface="Raleway"/>
                <a:ea typeface="Raleway"/>
                <a:cs typeface="Raleway"/>
                <a:sym typeface="Raleway"/>
              </a:defRPr>
            </a:lvl3pPr>
            <a:lvl4pPr lvl="3">
              <a:spcBef>
                <a:spcPts val="0"/>
              </a:spcBef>
              <a:spcAft>
                <a:spcPts val="0"/>
              </a:spcAft>
              <a:buSzPts val="2800"/>
              <a:buFont typeface="Raleway"/>
              <a:buNone/>
              <a:defRPr sz="2800" b="1">
                <a:latin typeface="Raleway"/>
                <a:ea typeface="Raleway"/>
                <a:cs typeface="Raleway"/>
                <a:sym typeface="Raleway"/>
              </a:defRPr>
            </a:lvl4pPr>
            <a:lvl5pPr lvl="4">
              <a:spcBef>
                <a:spcPts val="0"/>
              </a:spcBef>
              <a:spcAft>
                <a:spcPts val="0"/>
              </a:spcAft>
              <a:buSzPts val="2800"/>
              <a:buFont typeface="Raleway"/>
              <a:buNone/>
              <a:defRPr sz="2800" b="1">
                <a:latin typeface="Raleway"/>
                <a:ea typeface="Raleway"/>
                <a:cs typeface="Raleway"/>
                <a:sym typeface="Raleway"/>
              </a:defRPr>
            </a:lvl5pPr>
            <a:lvl6pPr lvl="5">
              <a:spcBef>
                <a:spcPts val="0"/>
              </a:spcBef>
              <a:spcAft>
                <a:spcPts val="0"/>
              </a:spcAft>
              <a:buSzPts val="2800"/>
              <a:buFont typeface="Raleway"/>
              <a:buNone/>
              <a:defRPr sz="2800" b="1">
                <a:latin typeface="Raleway"/>
                <a:ea typeface="Raleway"/>
                <a:cs typeface="Raleway"/>
                <a:sym typeface="Raleway"/>
              </a:defRPr>
            </a:lvl6pPr>
            <a:lvl7pPr lvl="6">
              <a:spcBef>
                <a:spcPts val="0"/>
              </a:spcBef>
              <a:spcAft>
                <a:spcPts val="0"/>
              </a:spcAft>
              <a:buSzPts val="2800"/>
              <a:buFont typeface="Raleway"/>
              <a:buNone/>
              <a:defRPr sz="2800" b="1">
                <a:latin typeface="Raleway"/>
                <a:ea typeface="Raleway"/>
                <a:cs typeface="Raleway"/>
                <a:sym typeface="Raleway"/>
              </a:defRPr>
            </a:lvl7pPr>
            <a:lvl8pPr lvl="7">
              <a:spcBef>
                <a:spcPts val="0"/>
              </a:spcBef>
              <a:spcAft>
                <a:spcPts val="0"/>
              </a:spcAft>
              <a:buSzPts val="2800"/>
              <a:buFont typeface="Raleway"/>
              <a:buNone/>
              <a:defRPr sz="2800" b="1">
                <a:latin typeface="Raleway"/>
                <a:ea typeface="Raleway"/>
                <a:cs typeface="Raleway"/>
                <a:sym typeface="Raleway"/>
              </a:defRPr>
            </a:lvl8pPr>
            <a:lvl9pPr lvl="8">
              <a:spcBef>
                <a:spcPts val="0"/>
              </a:spcBef>
              <a:spcAft>
                <a:spcPts val="0"/>
              </a:spcAft>
              <a:buSzPts val="2800"/>
              <a:buFont typeface="Raleway"/>
              <a:buNone/>
              <a:defRPr sz="2800" b="1">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1115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zh-C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3"/>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CN" dirty="0"/>
              <a:t>The Shirt</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AA6A28-4F8F-D948-9961-8800A07922CA}"/>
              </a:ext>
            </a:extLst>
          </p:cNvPr>
          <p:cNvSpPr>
            <a:spLocks noGrp="1"/>
          </p:cNvSpPr>
          <p:nvPr>
            <p:ph type="title"/>
          </p:nvPr>
        </p:nvSpPr>
        <p:spPr/>
        <p:txBody>
          <a:bodyPr/>
          <a:lstStyle/>
          <a:p>
            <a:r>
              <a:rPr lang="en-US" altLang="zh-CN"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Conclusion</a:t>
            </a:r>
            <a:endParaRPr kumimoji="1" lang="zh-CN" altLang="en-US" dirty="0"/>
          </a:p>
        </p:txBody>
      </p:sp>
      <p:sp>
        <p:nvSpPr>
          <p:cNvPr id="3" name="文本占位符 2">
            <a:extLst>
              <a:ext uri="{FF2B5EF4-FFF2-40B4-BE49-F238E27FC236}">
                <a16:creationId xmlns:a16="http://schemas.microsoft.com/office/drawing/2014/main" id="{318C5DB7-2D1C-B54E-9C36-C15FB0FC4029}"/>
              </a:ext>
            </a:extLst>
          </p:cNvPr>
          <p:cNvSpPr>
            <a:spLocks noGrp="1"/>
          </p:cNvSpPr>
          <p:nvPr>
            <p:ph type="body" idx="1"/>
          </p:nvPr>
        </p:nvSpPr>
        <p:spPr/>
        <p:txBody>
          <a:bodyPr/>
          <a:lstStyle/>
          <a:p>
            <a:pPr>
              <a:lnSpc>
                <a:spcPct val="150000"/>
              </a:lnSpc>
            </a:pPr>
            <a:r>
              <a:rPr lang="en-US" altLang="zh-CN" sz="1800" dirty="0">
                <a:solidFill>
                  <a:schemeClr val="tx1"/>
                </a:solidFill>
              </a:rPr>
              <a:t>Strong statement made by a Native American woman</a:t>
            </a:r>
          </a:p>
          <a:p>
            <a:pPr>
              <a:lnSpc>
                <a:spcPct val="150000"/>
              </a:lnSpc>
            </a:pPr>
            <a:r>
              <a:rPr lang="en-US" altLang="zh-CN" sz="1800" dirty="0">
                <a:solidFill>
                  <a:schemeClr val="tx1"/>
                </a:solidFill>
              </a:rPr>
              <a:t>Position of women as protectors</a:t>
            </a:r>
          </a:p>
          <a:p>
            <a:pPr>
              <a:lnSpc>
                <a:spcPct val="150000"/>
              </a:lnSpc>
            </a:pPr>
            <a:r>
              <a:rPr lang="en-US" altLang="zh-CN" sz="1800" dirty="0">
                <a:solidFill>
                  <a:schemeClr val="tx1"/>
                </a:solidFill>
              </a:rPr>
              <a:t>Confirms the female of the species is deadlier</a:t>
            </a:r>
          </a:p>
          <a:p>
            <a:pPr>
              <a:lnSpc>
                <a:spcPct val="150000"/>
              </a:lnSpc>
            </a:pPr>
            <a:r>
              <a:rPr lang="en-US" altLang="zh-CN" sz="1800" dirty="0">
                <a:solidFill>
                  <a:schemeClr val="tx1"/>
                </a:solidFill>
              </a:rPr>
              <a:t>The shirt speaks out</a:t>
            </a:r>
          </a:p>
          <a:p>
            <a:pPr>
              <a:lnSpc>
                <a:spcPct val="150000"/>
              </a:lnSpc>
            </a:pPr>
            <a:endParaRPr lang="en-US" altLang="zh-CN" sz="1800" dirty="0">
              <a:solidFill>
                <a:schemeClr val="tx1"/>
              </a:solidFill>
            </a:endParaRPr>
          </a:p>
        </p:txBody>
      </p:sp>
    </p:spTree>
    <p:extLst>
      <p:ext uri="{BB962C8B-B14F-4D97-AF65-F5344CB8AC3E}">
        <p14:creationId xmlns:p14="http://schemas.microsoft.com/office/powerpoint/2010/main" val="2757207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C91E728-11A6-304A-AD7F-BFE0032C6E27}"/>
              </a:ext>
            </a:extLst>
          </p:cNvPr>
          <p:cNvSpPr>
            <a:spLocks noGrp="1"/>
          </p:cNvSpPr>
          <p:nvPr>
            <p:ph type="title"/>
          </p:nvPr>
        </p:nvSpPr>
        <p:spPr/>
        <p:txBody>
          <a:bodyPr/>
          <a:lstStyle/>
          <a:p>
            <a:r>
              <a:rPr lang="en-US" altLang="zh-CN"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Introduction</a:t>
            </a:r>
            <a:endParaRPr kumimoji="1" lang="zh-CN" altLang="en-US" dirty="0"/>
          </a:p>
        </p:txBody>
      </p:sp>
      <p:sp>
        <p:nvSpPr>
          <p:cNvPr id="3" name="文本占位符 2">
            <a:extLst>
              <a:ext uri="{FF2B5EF4-FFF2-40B4-BE49-F238E27FC236}">
                <a16:creationId xmlns:a16="http://schemas.microsoft.com/office/drawing/2014/main" id="{BD1E2CEA-30E1-7947-BA21-F7E17DA5EB5E}"/>
              </a:ext>
            </a:extLst>
          </p:cNvPr>
          <p:cNvSpPr>
            <a:spLocks noGrp="1"/>
          </p:cNvSpPr>
          <p:nvPr>
            <p:ph type="body" idx="1"/>
          </p:nvPr>
        </p:nvSpPr>
        <p:spPr/>
        <p:txBody>
          <a:bodyPr/>
          <a:lstStyle/>
          <a:p>
            <a:r>
              <a:rPr lang="en-US" altLang="zh-CN" sz="2400" dirty="0">
                <a:solidFill>
                  <a:schemeClr val="tx1"/>
                </a:solidFill>
              </a:rPr>
              <a:t>Film is a representative of society</a:t>
            </a:r>
          </a:p>
          <a:p>
            <a:r>
              <a:rPr lang="en-US" altLang="zh-CN" sz="2400" dirty="0">
                <a:solidFill>
                  <a:schemeClr val="tx1"/>
                </a:solidFill>
              </a:rPr>
              <a:t>Gender and gender roles are central to film</a:t>
            </a:r>
          </a:p>
          <a:p>
            <a:r>
              <a:rPr lang="en-US" altLang="zh-CN" sz="2400" i="1" dirty="0">
                <a:solidFill>
                  <a:schemeClr val="tx1"/>
                </a:solidFill>
              </a:rPr>
              <a:t>The Shirt </a:t>
            </a:r>
            <a:r>
              <a:rPr lang="en-US" altLang="zh-CN" sz="2400" dirty="0">
                <a:solidFill>
                  <a:schemeClr val="tx1"/>
                </a:solidFill>
              </a:rPr>
              <a:t>portrays women as strong and protectors</a:t>
            </a:r>
          </a:p>
          <a:p>
            <a:r>
              <a:rPr lang="en-US" altLang="zh-CN" sz="2400" dirty="0">
                <a:solidFill>
                  <a:schemeClr val="tx1"/>
                </a:solidFill>
              </a:rPr>
              <a:t>Fits in the category of </a:t>
            </a:r>
            <a:r>
              <a:rPr lang="en-US" altLang="zh-CN" sz="2400" i="1" dirty="0">
                <a:solidFill>
                  <a:schemeClr val="tx1"/>
                </a:solidFill>
              </a:rPr>
              <a:t>The Female of the Species</a:t>
            </a:r>
            <a:r>
              <a:rPr lang="en-US" altLang="zh-CN" sz="2400" dirty="0">
                <a:solidFill>
                  <a:schemeClr val="tx1"/>
                </a:solidFill>
              </a:rPr>
              <a:t> </a:t>
            </a:r>
          </a:p>
          <a:p>
            <a:pPr marL="146050" indent="0">
              <a:buNone/>
            </a:pPr>
            <a:endParaRPr kumimoji="1" lang="zh-CN" altLang="en-US" dirty="0"/>
          </a:p>
        </p:txBody>
      </p:sp>
    </p:spTree>
    <p:extLst>
      <p:ext uri="{BB962C8B-B14F-4D97-AF65-F5344CB8AC3E}">
        <p14:creationId xmlns:p14="http://schemas.microsoft.com/office/powerpoint/2010/main" val="1309030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CN" sz="3600">
                <a:solidFill>
                  <a:srgbClr val="FF6289"/>
                </a:solidFill>
              </a:rPr>
              <a:t>The Shirt: About the film</a:t>
            </a:r>
            <a:endParaRPr sz="3600">
              <a:solidFill>
                <a:srgbClr val="FF6289"/>
              </a:solidFill>
            </a:endParaRPr>
          </a:p>
        </p:txBody>
      </p:sp>
      <p:sp>
        <p:nvSpPr>
          <p:cNvPr id="93" name="Google Shape;93;p14"/>
          <p:cNvSpPr txBox="1">
            <a:spLocks noGrp="1"/>
          </p:cNvSpPr>
          <p:nvPr>
            <p:ph type="body" idx="1"/>
          </p:nvPr>
        </p:nvSpPr>
        <p:spPr>
          <a:xfrm>
            <a:off x="729450" y="2147725"/>
            <a:ext cx="7688700" cy="267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CN" sz="1800" dirty="0"/>
              <a:t>Produced by Shelley Niro</a:t>
            </a:r>
            <a:endParaRPr sz="1800" dirty="0"/>
          </a:p>
          <a:p>
            <a:pPr marL="0" lvl="0" indent="0" algn="l" rtl="0">
              <a:spcBef>
                <a:spcPts val="1600"/>
              </a:spcBef>
              <a:spcAft>
                <a:spcPts val="0"/>
              </a:spcAft>
              <a:buNone/>
            </a:pPr>
            <a:r>
              <a:rPr lang="zh-CN" sz="1800" dirty="0"/>
              <a:t>Released in 2003</a:t>
            </a:r>
            <a:endParaRPr sz="1800" dirty="0"/>
          </a:p>
          <a:p>
            <a:pPr marL="0" lvl="0" indent="0" algn="l" rtl="0">
              <a:spcBef>
                <a:spcPts val="1600"/>
              </a:spcBef>
              <a:spcAft>
                <a:spcPts val="0"/>
              </a:spcAft>
              <a:buNone/>
            </a:pPr>
            <a:r>
              <a:rPr lang="zh-CN" sz="1800" dirty="0"/>
              <a:t>Silent Film</a:t>
            </a:r>
            <a:endParaRPr sz="1800" dirty="0"/>
          </a:p>
          <a:p>
            <a:pPr marL="0" lvl="0" indent="0" algn="l" rtl="0">
              <a:spcBef>
                <a:spcPts val="1600"/>
              </a:spcBef>
              <a:spcAft>
                <a:spcPts val="0"/>
              </a:spcAft>
              <a:buNone/>
            </a:pPr>
            <a:endParaRPr sz="1800" dirty="0"/>
          </a:p>
          <a:p>
            <a:pPr marL="0" lvl="0" indent="0" algn="l" rtl="0">
              <a:spcBef>
                <a:spcPts val="1600"/>
              </a:spcBef>
              <a:spcAft>
                <a:spcPts val="1600"/>
              </a:spcAft>
              <a:buNone/>
            </a:pPr>
            <a:r>
              <a:rPr lang="zh-CN" sz="1800" i="1" dirty="0"/>
              <a:t>The Shirt</a:t>
            </a:r>
            <a:r>
              <a:rPr lang="zh-CN" sz="1800" dirty="0"/>
              <a:t> gives Native people a voice</a:t>
            </a:r>
            <a:endParaRPr sz="1800" dirty="0"/>
          </a:p>
        </p:txBody>
      </p:sp>
      <p:pic>
        <p:nvPicPr>
          <p:cNvPr id="94" name="Google Shape;94;p14"/>
          <p:cNvPicPr preferRelativeResize="0"/>
          <p:nvPr/>
        </p:nvPicPr>
        <p:blipFill>
          <a:blip r:embed="rId3">
            <a:alphaModFix/>
          </a:blip>
          <a:stretch>
            <a:fillRect/>
          </a:stretch>
        </p:blipFill>
        <p:spPr>
          <a:xfrm>
            <a:off x="5803125" y="2130300"/>
            <a:ext cx="2472650" cy="26883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5"/>
          <p:cNvSpPr txBox="1">
            <a:spLocks noGrp="1"/>
          </p:cNvSpPr>
          <p:nvPr>
            <p:ph type="title"/>
          </p:nvPr>
        </p:nvSpPr>
        <p:spPr>
          <a:xfrm>
            <a:off x="729450" y="124980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CN" sz="3600">
                <a:solidFill>
                  <a:srgbClr val="FF6289"/>
                </a:solidFill>
                <a:latin typeface="Arial"/>
                <a:ea typeface="Arial"/>
                <a:cs typeface="Arial"/>
                <a:sym typeface="Arial"/>
              </a:rPr>
              <a:t>Film Perspective</a:t>
            </a:r>
            <a:endParaRPr/>
          </a:p>
        </p:txBody>
      </p:sp>
      <p:sp>
        <p:nvSpPr>
          <p:cNvPr id="100" name="Google Shape;100;p15"/>
          <p:cNvSpPr txBox="1"/>
          <p:nvPr/>
        </p:nvSpPr>
        <p:spPr>
          <a:xfrm>
            <a:off x="883425" y="2088125"/>
            <a:ext cx="6608400" cy="2650200"/>
          </a:xfrm>
          <a:prstGeom prst="rect">
            <a:avLst/>
          </a:prstGeom>
          <a:noFill/>
          <a:ln>
            <a:noFill/>
          </a:ln>
        </p:spPr>
        <p:txBody>
          <a:bodyPr spcFirstLastPara="1" wrap="square" lIns="91425" tIns="91425" rIns="91425" bIns="91425" anchor="t" anchorCtr="0">
            <a:noAutofit/>
          </a:bodyPr>
          <a:lstStyle/>
          <a:p>
            <a:pPr marL="457200" lvl="0" indent="-381000" algn="l" rtl="0">
              <a:lnSpc>
                <a:spcPct val="115000"/>
              </a:lnSpc>
              <a:spcBef>
                <a:spcPts val="0"/>
              </a:spcBef>
              <a:spcAft>
                <a:spcPts val="0"/>
              </a:spcAft>
              <a:buSzPts val="2400"/>
              <a:buFont typeface="Lato"/>
              <a:buChar char="★"/>
            </a:pPr>
            <a:r>
              <a:rPr lang="zh-CN" sz="2400">
                <a:latin typeface="Lato"/>
                <a:ea typeface="Lato"/>
                <a:cs typeface="Lato"/>
                <a:sym typeface="Lato"/>
              </a:rPr>
              <a:t>Women as protectors of society</a:t>
            </a:r>
            <a:endParaRPr sz="2400">
              <a:latin typeface="Lato"/>
              <a:ea typeface="Lato"/>
              <a:cs typeface="Lato"/>
              <a:sym typeface="Lato"/>
            </a:endParaRPr>
          </a:p>
          <a:p>
            <a:pPr marL="457200" lvl="0" indent="-381000" algn="l" rtl="0">
              <a:lnSpc>
                <a:spcPct val="115000"/>
              </a:lnSpc>
              <a:spcBef>
                <a:spcPts val="0"/>
              </a:spcBef>
              <a:spcAft>
                <a:spcPts val="0"/>
              </a:spcAft>
              <a:buSzPts val="2400"/>
              <a:buFont typeface="Lato"/>
              <a:buChar char="★"/>
            </a:pPr>
            <a:r>
              <a:rPr lang="zh-CN" sz="2400">
                <a:latin typeface="Lato"/>
                <a:ea typeface="Lato"/>
                <a:cs typeface="Lato"/>
                <a:sym typeface="Lato"/>
              </a:rPr>
              <a:t>T-shirt displays various messages</a:t>
            </a:r>
            <a:endParaRPr sz="2400">
              <a:latin typeface="Lato"/>
              <a:ea typeface="Lato"/>
              <a:cs typeface="Lato"/>
              <a:sym typeface="Lato"/>
            </a:endParaRPr>
          </a:p>
          <a:p>
            <a:pPr marL="457200" lvl="0" indent="-381000" algn="l" rtl="0">
              <a:lnSpc>
                <a:spcPct val="115000"/>
              </a:lnSpc>
              <a:spcBef>
                <a:spcPts val="0"/>
              </a:spcBef>
              <a:spcAft>
                <a:spcPts val="0"/>
              </a:spcAft>
              <a:buSzPts val="2400"/>
              <a:buFont typeface="Lato"/>
              <a:buChar char="★"/>
            </a:pPr>
            <a:r>
              <a:rPr lang="zh-CN" sz="2400">
                <a:latin typeface="Lato"/>
                <a:ea typeface="Lato"/>
                <a:cs typeface="Lato"/>
                <a:sym typeface="Lato"/>
              </a:rPr>
              <a:t>Women are vocal in decrying abuses</a:t>
            </a:r>
            <a:endParaRPr sz="2400">
              <a:latin typeface="Lato"/>
              <a:ea typeface="Lato"/>
              <a:cs typeface="Lato"/>
              <a:sym typeface="Lato"/>
            </a:endParaRPr>
          </a:p>
          <a:p>
            <a:pPr marL="457200" lvl="0" indent="-381000" algn="l" rtl="0">
              <a:lnSpc>
                <a:spcPct val="115000"/>
              </a:lnSpc>
              <a:spcBef>
                <a:spcPts val="0"/>
              </a:spcBef>
              <a:spcAft>
                <a:spcPts val="0"/>
              </a:spcAft>
              <a:buSzPts val="2400"/>
              <a:buFont typeface="Lato"/>
              <a:buChar char="★"/>
            </a:pPr>
            <a:r>
              <a:rPr lang="zh-CN" sz="2400">
                <a:latin typeface="Lato"/>
                <a:ea typeface="Lato"/>
                <a:cs typeface="Lato"/>
                <a:sym typeface="Lato"/>
              </a:rPr>
              <a:t>Europeans as ruthless killers of </a:t>
            </a:r>
            <a:endParaRPr sz="2400">
              <a:latin typeface="Lato"/>
              <a:ea typeface="Lato"/>
              <a:cs typeface="Lato"/>
              <a:sym typeface="Lato"/>
            </a:endParaRPr>
          </a:p>
          <a:p>
            <a:pPr marL="457200" lvl="0" indent="0" algn="l" rtl="0">
              <a:lnSpc>
                <a:spcPct val="115000"/>
              </a:lnSpc>
              <a:spcBef>
                <a:spcPts val="0"/>
              </a:spcBef>
              <a:spcAft>
                <a:spcPts val="0"/>
              </a:spcAft>
              <a:buNone/>
            </a:pPr>
            <a:r>
              <a:rPr lang="zh-CN" sz="2400">
                <a:latin typeface="Lato"/>
                <a:ea typeface="Lato"/>
                <a:cs typeface="Lato"/>
                <a:sym typeface="Lato"/>
              </a:rPr>
              <a:t>Native Americans</a:t>
            </a:r>
            <a:endParaRPr sz="2400">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p:txBody>
      </p:sp>
      <p:pic>
        <p:nvPicPr>
          <p:cNvPr id="101" name="Google Shape;101;p15"/>
          <p:cNvPicPr preferRelativeResize="0"/>
          <p:nvPr/>
        </p:nvPicPr>
        <p:blipFill>
          <a:blip r:embed="rId3">
            <a:alphaModFix/>
          </a:blip>
          <a:stretch>
            <a:fillRect/>
          </a:stretch>
        </p:blipFill>
        <p:spPr>
          <a:xfrm>
            <a:off x="5883325" y="3396050"/>
            <a:ext cx="2978201" cy="16786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6"/>
          <p:cNvSpPr txBox="1">
            <a:spLocks noGrp="1"/>
          </p:cNvSpPr>
          <p:nvPr>
            <p:ph type="title"/>
          </p:nvPr>
        </p:nvSpPr>
        <p:spPr>
          <a:xfrm>
            <a:off x="442625" y="1261275"/>
            <a:ext cx="7688700" cy="66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CN" sz="3600">
                <a:solidFill>
                  <a:srgbClr val="FF6289"/>
                </a:solidFill>
                <a:latin typeface="Arial"/>
                <a:ea typeface="Arial"/>
                <a:cs typeface="Arial"/>
                <a:sym typeface="Arial"/>
              </a:rPr>
              <a:t>Acting Style</a:t>
            </a:r>
            <a:endParaRPr sz="3600">
              <a:solidFill>
                <a:srgbClr val="FF6289"/>
              </a:solidFill>
              <a:latin typeface="Arial"/>
              <a:ea typeface="Arial"/>
              <a:cs typeface="Arial"/>
              <a:sym typeface="Arial"/>
            </a:endParaRPr>
          </a:p>
        </p:txBody>
      </p:sp>
      <p:sp>
        <p:nvSpPr>
          <p:cNvPr id="107" name="Google Shape;107;p16"/>
          <p:cNvSpPr txBox="1">
            <a:spLocks noGrp="1"/>
          </p:cNvSpPr>
          <p:nvPr>
            <p:ph type="body" idx="1"/>
          </p:nvPr>
        </p:nvSpPr>
        <p:spPr>
          <a:xfrm>
            <a:off x="3483000" y="846250"/>
            <a:ext cx="5661000" cy="296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CN" sz="1800"/>
              <a:t>The acting is very strong despite being passive and it’s stoic and it speaks to us not just through the act itself but also the nature in the background speaks to the audience, this land used to belong to them and now it’s not.</a:t>
            </a:r>
            <a:endParaRPr sz="1800"/>
          </a:p>
          <a:p>
            <a:pPr marL="0" lvl="0" indent="0" algn="l" rtl="0">
              <a:spcBef>
                <a:spcPts val="1600"/>
              </a:spcBef>
              <a:spcAft>
                <a:spcPts val="0"/>
              </a:spcAft>
              <a:buNone/>
            </a:pPr>
            <a:r>
              <a:rPr lang="zh-CN" sz="1800"/>
              <a:t>The acting shows the audience how native people were literally “stripped” from everything they used to own, the text on the solemn facial expression sets the space for us to think about what these people went through</a:t>
            </a:r>
            <a:endParaRPr sz="1800"/>
          </a:p>
          <a:p>
            <a:pPr marL="0" lvl="0" indent="0" algn="l" rtl="0">
              <a:spcBef>
                <a:spcPts val="1600"/>
              </a:spcBef>
              <a:spcAft>
                <a:spcPts val="1600"/>
              </a:spcAft>
              <a:buNone/>
            </a:pPr>
            <a:r>
              <a:rPr lang="zh-CN" sz="1800"/>
              <a:t>The final shot shows that even her clothes are taken away by the white people</a:t>
            </a:r>
            <a:r>
              <a:rPr lang="zh-CN"/>
              <a:t> </a:t>
            </a:r>
            <a:endParaRPr/>
          </a:p>
        </p:txBody>
      </p:sp>
      <p:pic>
        <p:nvPicPr>
          <p:cNvPr id="108" name="Google Shape;108;p16"/>
          <p:cNvPicPr preferRelativeResize="0"/>
          <p:nvPr/>
        </p:nvPicPr>
        <p:blipFill>
          <a:blip r:embed="rId3">
            <a:alphaModFix/>
          </a:blip>
          <a:stretch>
            <a:fillRect/>
          </a:stretch>
        </p:blipFill>
        <p:spPr>
          <a:xfrm>
            <a:off x="591775" y="1980600"/>
            <a:ext cx="1568550" cy="2322124"/>
          </a:xfrm>
          <a:prstGeom prst="rect">
            <a:avLst/>
          </a:prstGeom>
          <a:noFill/>
          <a:ln>
            <a:noFill/>
          </a:ln>
        </p:spPr>
      </p:pic>
      <p:pic>
        <p:nvPicPr>
          <p:cNvPr id="109" name="Google Shape;109;p16"/>
          <p:cNvPicPr preferRelativeResize="0"/>
          <p:nvPr/>
        </p:nvPicPr>
        <p:blipFill rotWithShape="1">
          <a:blip r:embed="rId4">
            <a:alphaModFix/>
          </a:blip>
          <a:srcRect b="3707"/>
          <a:stretch/>
        </p:blipFill>
        <p:spPr>
          <a:xfrm>
            <a:off x="1418050" y="2877850"/>
            <a:ext cx="1568550" cy="21817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7"/>
          <p:cNvSpPr txBox="1">
            <a:spLocks noGrp="1"/>
          </p:cNvSpPr>
          <p:nvPr>
            <p:ph type="title"/>
          </p:nvPr>
        </p:nvSpPr>
        <p:spPr>
          <a:xfrm>
            <a:off x="727650" y="1226875"/>
            <a:ext cx="7688700" cy="66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CN" sz="3600">
                <a:solidFill>
                  <a:srgbClr val="FF6289"/>
                </a:solidFill>
                <a:latin typeface="Arial"/>
                <a:ea typeface="Arial"/>
                <a:cs typeface="Arial"/>
                <a:sym typeface="Arial"/>
              </a:rPr>
              <a:t>Cinematography</a:t>
            </a:r>
            <a:endParaRPr/>
          </a:p>
        </p:txBody>
      </p:sp>
      <p:sp>
        <p:nvSpPr>
          <p:cNvPr id="115" name="Google Shape;115;p17"/>
          <p:cNvSpPr txBox="1"/>
          <p:nvPr/>
        </p:nvSpPr>
        <p:spPr>
          <a:xfrm>
            <a:off x="871950" y="2076600"/>
            <a:ext cx="7216500" cy="2856900"/>
          </a:xfrm>
          <a:prstGeom prst="rect">
            <a:avLst/>
          </a:prstGeom>
          <a:noFill/>
          <a:ln>
            <a:noFill/>
          </a:ln>
        </p:spPr>
        <p:txBody>
          <a:bodyPr spcFirstLastPara="1" wrap="square" lIns="91425" tIns="91425" rIns="91425" bIns="91425" anchor="t" anchorCtr="0">
            <a:noAutofit/>
          </a:bodyPr>
          <a:lstStyle/>
          <a:p>
            <a:pPr marL="457200" lvl="0" indent="-368300" algn="l" rtl="0">
              <a:lnSpc>
                <a:spcPct val="163636"/>
              </a:lnSpc>
              <a:spcBef>
                <a:spcPts val="1000"/>
              </a:spcBef>
              <a:spcAft>
                <a:spcPts val="0"/>
              </a:spcAft>
              <a:buSzPts val="2200"/>
              <a:buChar char="★"/>
            </a:pPr>
            <a:r>
              <a:rPr lang="zh-CN" sz="2200"/>
              <a:t>Sequel of shots</a:t>
            </a:r>
            <a:endParaRPr sz="2200"/>
          </a:p>
          <a:p>
            <a:pPr marL="457200" lvl="0" indent="-368300" algn="l" rtl="0">
              <a:lnSpc>
                <a:spcPct val="163636"/>
              </a:lnSpc>
              <a:spcBef>
                <a:spcPts val="0"/>
              </a:spcBef>
              <a:spcAft>
                <a:spcPts val="0"/>
              </a:spcAft>
              <a:buSzPts val="2200"/>
              <a:buChar char="★"/>
            </a:pPr>
            <a:r>
              <a:rPr lang="zh-CN" sz="2200"/>
              <a:t>Alternating between message and landscape</a:t>
            </a:r>
            <a:endParaRPr sz="2200"/>
          </a:p>
          <a:p>
            <a:pPr marL="457200" lvl="0" indent="-368300" algn="l" rtl="0">
              <a:lnSpc>
                <a:spcPct val="163636"/>
              </a:lnSpc>
              <a:spcBef>
                <a:spcPts val="0"/>
              </a:spcBef>
              <a:spcAft>
                <a:spcPts val="0"/>
              </a:spcAft>
              <a:buSzPts val="2200"/>
              <a:buChar char="★"/>
            </a:pPr>
            <a:r>
              <a:rPr lang="zh-CN" sz="2200"/>
              <a:t>Emphasize the value of the people’s heritage</a:t>
            </a:r>
            <a:endParaRPr sz="2200"/>
          </a:p>
          <a:p>
            <a:pPr marL="457200" lvl="0" indent="-368300" algn="l" rtl="0">
              <a:lnSpc>
                <a:spcPct val="163636"/>
              </a:lnSpc>
              <a:spcBef>
                <a:spcPts val="0"/>
              </a:spcBef>
              <a:spcAft>
                <a:spcPts val="0"/>
              </a:spcAft>
              <a:buSzPts val="2200"/>
              <a:buChar char="★"/>
            </a:pPr>
            <a:r>
              <a:rPr lang="zh-CN" sz="2200"/>
              <a:t>Present time for audience to identify with message </a:t>
            </a:r>
            <a:endParaRPr sz="22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8"/>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CN" sz="3600">
                <a:solidFill>
                  <a:srgbClr val="FF6289"/>
                </a:solidFill>
              </a:rPr>
              <a:t>Site design</a:t>
            </a:r>
            <a:endParaRPr sz="3600">
              <a:solidFill>
                <a:srgbClr val="FF6289"/>
              </a:solidFill>
            </a:endParaRPr>
          </a:p>
        </p:txBody>
      </p:sp>
      <p:sp>
        <p:nvSpPr>
          <p:cNvPr id="121" name="Google Shape;121;p18"/>
          <p:cNvSpPr txBox="1">
            <a:spLocks noGrp="1"/>
          </p:cNvSpPr>
          <p:nvPr>
            <p:ph type="body" idx="1"/>
          </p:nvPr>
        </p:nvSpPr>
        <p:spPr>
          <a:xfrm>
            <a:off x="729450" y="2319825"/>
            <a:ext cx="4482600" cy="2648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CN" sz="1800"/>
              <a:t>Indigenous lands, First Nations reserves.</a:t>
            </a:r>
            <a:endParaRPr sz="1800"/>
          </a:p>
          <a:p>
            <a:pPr marL="0" lvl="0" indent="0" algn="l" rtl="0">
              <a:spcBef>
                <a:spcPts val="1600"/>
              </a:spcBef>
              <a:spcAft>
                <a:spcPts val="0"/>
              </a:spcAft>
              <a:buNone/>
            </a:pPr>
            <a:r>
              <a:rPr lang="zh-CN" sz="1800"/>
              <a:t>River pan fades revealing electric power transmission towers.</a:t>
            </a:r>
            <a:endParaRPr sz="1800"/>
          </a:p>
          <a:p>
            <a:pPr marL="0" lvl="0" indent="0" algn="l" rtl="0">
              <a:spcBef>
                <a:spcPts val="1600"/>
              </a:spcBef>
              <a:spcAft>
                <a:spcPts val="1600"/>
              </a:spcAft>
              <a:buNone/>
            </a:pPr>
            <a:r>
              <a:rPr lang="zh-CN" sz="1800"/>
              <a:t>The water represents the transpiring events.</a:t>
            </a:r>
            <a:endParaRPr sz="1800"/>
          </a:p>
        </p:txBody>
      </p:sp>
      <p:pic>
        <p:nvPicPr>
          <p:cNvPr id="122" name="Google Shape;122;p18"/>
          <p:cNvPicPr preferRelativeResize="0"/>
          <p:nvPr/>
        </p:nvPicPr>
        <p:blipFill>
          <a:blip r:embed="rId3">
            <a:alphaModFix/>
          </a:blip>
          <a:stretch>
            <a:fillRect/>
          </a:stretch>
        </p:blipFill>
        <p:spPr>
          <a:xfrm>
            <a:off x="5212000" y="2893363"/>
            <a:ext cx="3671376" cy="191701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CN" sz="3600">
                <a:solidFill>
                  <a:srgbClr val="FF6289"/>
                </a:solidFill>
              </a:rPr>
              <a:t>Lighting Design</a:t>
            </a:r>
            <a:endParaRPr sz="3600">
              <a:solidFill>
                <a:srgbClr val="FF6289"/>
              </a:solidFill>
            </a:endParaRPr>
          </a:p>
        </p:txBody>
      </p:sp>
      <p:sp>
        <p:nvSpPr>
          <p:cNvPr id="128" name="Google Shape;128;p19"/>
          <p:cNvSpPr txBox="1">
            <a:spLocks noGrp="1"/>
          </p:cNvSpPr>
          <p:nvPr>
            <p:ph type="body" idx="1"/>
          </p:nvPr>
        </p:nvSpPr>
        <p:spPr>
          <a:xfrm>
            <a:off x="727650" y="2571750"/>
            <a:ext cx="7688700" cy="175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CN" sz="1800"/>
              <a:t>Continuous lighting</a:t>
            </a:r>
            <a:endParaRPr sz="1800"/>
          </a:p>
          <a:p>
            <a:pPr marL="0" lvl="0" indent="0" algn="l" rtl="0">
              <a:spcBef>
                <a:spcPts val="1600"/>
              </a:spcBef>
              <a:spcAft>
                <a:spcPts val="0"/>
              </a:spcAft>
              <a:buNone/>
            </a:pPr>
            <a:r>
              <a:rPr lang="zh-CN" sz="1800"/>
              <a:t>Only day</a:t>
            </a:r>
            <a:endParaRPr sz="1800"/>
          </a:p>
          <a:p>
            <a:pPr marL="0" lvl="0" indent="0" algn="l" rtl="0">
              <a:spcBef>
                <a:spcPts val="1600"/>
              </a:spcBef>
              <a:spcAft>
                <a:spcPts val="1600"/>
              </a:spcAft>
              <a:buNone/>
            </a:pPr>
            <a:r>
              <a:rPr lang="zh-CN" sz="1800"/>
              <a:t>Juxtaposition of nature and infrastructure</a:t>
            </a:r>
            <a:endParaRPr sz="18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0"/>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CN" sz="3600">
                <a:solidFill>
                  <a:srgbClr val="FF6289"/>
                </a:solidFill>
              </a:rPr>
              <a:t>Costume Analysis</a:t>
            </a:r>
            <a:endParaRPr sz="3600">
              <a:solidFill>
                <a:srgbClr val="FF6289"/>
              </a:solidFill>
            </a:endParaRPr>
          </a:p>
        </p:txBody>
      </p:sp>
      <p:sp>
        <p:nvSpPr>
          <p:cNvPr id="134" name="Google Shape;134;p20"/>
          <p:cNvSpPr txBox="1">
            <a:spLocks noGrp="1"/>
          </p:cNvSpPr>
          <p:nvPr>
            <p:ph type="body" idx="1"/>
          </p:nvPr>
        </p:nvSpPr>
        <p:spPr>
          <a:xfrm>
            <a:off x="4210675" y="2088325"/>
            <a:ext cx="4632000" cy="298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CN" sz="1800"/>
              <a:t>In </a:t>
            </a:r>
            <a:r>
              <a:rPr lang="zh-CN" sz="1800" i="1"/>
              <a:t>The Shirt</a:t>
            </a:r>
            <a:r>
              <a:rPr lang="zh-CN" sz="1800"/>
              <a:t>, the actress is wearing a single white t-shirt that has a message written on it and a pair of jeans. By the end, the shirt was “taken” away from her by the Anglo-saxon people and she was left with just her jeans.</a:t>
            </a:r>
            <a:endParaRPr sz="1800"/>
          </a:p>
          <a:p>
            <a:pPr marL="0" lvl="0" indent="0" algn="l" rtl="0">
              <a:spcBef>
                <a:spcPts val="1600"/>
              </a:spcBef>
              <a:spcAft>
                <a:spcPts val="1600"/>
              </a:spcAft>
              <a:buNone/>
            </a:pPr>
            <a:r>
              <a:rPr lang="zh-CN" sz="1800"/>
              <a:t>The message shows what happened to her ancestors during the process of colonization.</a:t>
            </a:r>
            <a:endParaRPr sz="1800"/>
          </a:p>
        </p:txBody>
      </p:sp>
      <p:pic>
        <p:nvPicPr>
          <p:cNvPr id="135" name="Google Shape;135;p20"/>
          <p:cNvPicPr preferRelativeResize="0"/>
          <p:nvPr/>
        </p:nvPicPr>
        <p:blipFill>
          <a:blip r:embed="rId3">
            <a:alphaModFix/>
          </a:blip>
          <a:stretch>
            <a:fillRect/>
          </a:stretch>
        </p:blipFill>
        <p:spPr>
          <a:xfrm>
            <a:off x="401550" y="2294625"/>
            <a:ext cx="3533774" cy="2247875"/>
          </a:xfrm>
          <a:prstGeom prst="rect">
            <a:avLst/>
          </a:prstGeom>
          <a:noFill/>
          <a:ln>
            <a:noFill/>
          </a:ln>
        </p:spPr>
      </p:pic>
    </p:spTree>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343</Words>
  <Application>Microsoft Macintosh PowerPoint</Application>
  <PresentationFormat>全屏显示(16:9)</PresentationFormat>
  <Paragraphs>43</Paragraphs>
  <Slides>10</Slides>
  <Notes>8</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10</vt:i4>
      </vt:variant>
    </vt:vector>
  </HeadingPairs>
  <TitlesOfParts>
    <vt:vector size="14" baseType="lpstr">
      <vt:lpstr>Arial</vt:lpstr>
      <vt:lpstr>Lato</vt:lpstr>
      <vt:lpstr>Raleway</vt:lpstr>
      <vt:lpstr>Streamline</vt:lpstr>
      <vt:lpstr>The Shirt</vt:lpstr>
      <vt:lpstr>Introduction</vt:lpstr>
      <vt:lpstr>The Shirt: About the film</vt:lpstr>
      <vt:lpstr>Film Perspective</vt:lpstr>
      <vt:lpstr>Acting Style</vt:lpstr>
      <vt:lpstr>Cinematography</vt:lpstr>
      <vt:lpstr>Site design</vt:lpstr>
      <vt:lpstr>Lighting Design</vt:lpstr>
      <vt:lpstr>Costume Analysis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Shirt</dc:title>
  <cp:lastModifiedBy>Z. Wang</cp:lastModifiedBy>
  <cp:revision>1</cp:revision>
  <dcterms:modified xsi:type="dcterms:W3CDTF">2019-03-12T05:03:42Z</dcterms:modified>
</cp:coreProperties>
</file>