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72" autoAdjust="0"/>
  </p:normalViewPr>
  <p:slideViewPr>
    <p:cSldViewPr>
      <p:cViewPr varScale="1">
        <p:scale>
          <a:sx n="63" d="100"/>
          <a:sy n="63" d="100"/>
        </p:scale>
        <p:origin x="6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2BBFC6-B097-4EA4-8897-75532AF95891}" type="datetimeFigureOut">
              <a:rPr lang="en-US" smtClean="0"/>
              <a:t>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1163D-77DB-4047-8814-F019403F53AC}" type="slidenum">
              <a:rPr lang="en-US" smtClean="0"/>
              <a:t>‹#›</a:t>
            </a:fld>
            <a:endParaRPr lang="en-US"/>
          </a:p>
        </p:txBody>
      </p:sp>
    </p:spTree>
    <p:extLst>
      <p:ext uri="{BB962C8B-B14F-4D97-AF65-F5344CB8AC3E}">
        <p14:creationId xmlns:p14="http://schemas.microsoft.com/office/powerpoint/2010/main" val="365553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a:latin typeface="Times New Roman" pitchFamily="18" charset="0"/>
                <a:cs typeface="Times New Roman" pitchFamily="18" charset="0"/>
              </a:rPr>
              <a:t>Inventory systems</a:t>
            </a:r>
            <a:r>
              <a:rPr lang="en-US" baseline="0" dirty="0">
                <a:latin typeface="Times New Roman" pitchFamily="18" charset="0"/>
                <a:cs typeface="Times New Roman" pitchFamily="18" charset="0"/>
              </a:rPr>
              <a:t> provide an organization with the ability to track the raw materials and supplies required to manufacture a product to meet customer requirements. With the competition from businesses in the current world, organization do everything to make sure they do not loose any money during their daily operations.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The inventory problems experienced</a:t>
            </a:r>
            <a:r>
              <a:rPr lang="en-US" baseline="0" dirty="0">
                <a:latin typeface="Times New Roman" pitchFamily="18" charset="0"/>
                <a:cs typeface="Times New Roman" pitchFamily="18" charset="0"/>
              </a:rPr>
              <a:t> in the company are frequent in all business. A business has to go through challenges at some point. The best way to deal with these issues is acknowledging them and coming up with possible and reliable solutions.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When there is a miscommunication in company departments,</a:t>
            </a:r>
            <a:r>
              <a:rPr lang="en-US" baseline="0" dirty="0">
                <a:latin typeface="Times New Roman" pitchFamily="18" charset="0"/>
                <a:cs typeface="Times New Roman" pitchFamily="18" charset="0"/>
              </a:rPr>
              <a:t> there will be something that is not working properly. in this case, the company has been loosing money, and the president does not know the reasons. I accessed the inventory department and discovered some issues that have been draining the company money and leading to loses. They include dead inventory, low product turnover, failure to track products and excess inventory.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Dead inventory</a:t>
            </a:r>
            <a:r>
              <a:rPr lang="en-US" baseline="0" dirty="0">
                <a:latin typeface="Times New Roman" pitchFamily="18" charset="0"/>
                <a:cs typeface="Times New Roman" pitchFamily="18" charset="0"/>
              </a:rPr>
              <a:t> does not refer to products that have expired. This are products that have not been sold for long periods of time because they are out of fashion, out of stock or no longer relevant to the customers. Carrying out a frequent sales report is the best way to identify dead inventory. This way the company can find a way to dispose of the products before they lead to huge losses.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The inventory</a:t>
            </a:r>
            <a:r>
              <a:rPr lang="en-US" baseline="0" dirty="0">
                <a:latin typeface="Times New Roman" pitchFamily="18" charset="0"/>
                <a:cs typeface="Times New Roman" pitchFamily="18" charset="0"/>
              </a:rPr>
              <a:t> needs to be run properly to benefit the company. low turnover is as a result of poor demand tracking. This way, there is miscommunication about the number of customers that need products. this affects the company through having excessive products in the warehouse. Excessive products will use up space and cost the company losses when liquidating them.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It</a:t>
            </a:r>
            <a:r>
              <a:rPr lang="en-US" baseline="0" dirty="0">
                <a:latin typeface="Times New Roman" pitchFamily="18" charset="0"/>
                <a:cs typeface="Times New Roman" pitchFamily="18" charset="0"/>
              </a:rPr>
              <a:t> is not enough to manually track inventory, as there may be unexpected changes. Frequently tracking inventory ensures the company is a ware of any changes such as customer demand, and they adjust accordingly. Failure of properly tracking inventory results to accounting errors that will affect the expenditure as well as profits of the company.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When there is a problem with excessive inventory, it takes up the space for new products. this</a:t>
            </a:r>
            <a:r>
              <a:rPr lang="en-US" baseline="0" dirty="0">
                <a:latin typeface="Times New Roman" pitchFamily="18" charset="0"/>
                <a:cs typeface="Times New Roman" pitchFamily="18" charset="0"/>
              </a:rPr>
              <a:t> hinders the company from receiving new inventory, hence they cannot meet the needs of customers. Excessive inventory affects profitability of the company as also wastes warehouse space. The company should make sure they have the right orders so that they can clear the inventory and create space for new products.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latin typeface="Times New Roman" pitchFamily="18" charset="0"/>
                <a:cs typeface="Times New Roman" pitchFamily="18" charset="0"/>
              </a:rPr>
              <a:t>Eazystock</a:t>
            </a:r>
            <a:r>
              <a:rPr lang="en-US" baseline="0" dirty="0">
                <a:latin typeface="Times New Roman" pitchFamily="18" charset="0"/>
                <a:cs typeface="Times New Roman" pitchFamily="18" charset="0"/>
              </a:rPr>
              <a:t> will help the company stay ahead of all the problems is currently experience. It will be able to see the decrease in stock, frequently track inventory and spot the dead inventory. This would be beneficial for the company as they would free up space in the warehouse and sell all products before they cost the company. </a:t>
            </a:r>
            <a:r>
              <a:rPr lang="en-US" baseline="0" dirty="0" err="1">
                <a:latin typeface="Times New Roman" pitchFamily="18" charset="0"/>
                <a:cs typeface="Times New Roman" pitchFamily="18" charset="0"/>
              </a:rPr>
              <a:t>Eazystock</a:t>
            </a:r>
            <a:r>
              <a:rPr lang="en-US" baseline="0" dirty="0">
                <a:latin typeface="Times New Roman" pitchFamily="18" charset="0"/>
                <a:cs typeface="Times New Roman" pitchFamily="18" charset="0"/>
              </a:rPr>
              <a:t> is up to date with the current business market, therefore would allow the company to stay competitive.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Sales</a:t>
            </a:r>
            <a:r>
              <a:rPr lang="en-US" baseline="0" dirty="0">
                <a:latin typeface="Times New Roman" pitchFamily="18" charset="0"/>
                <a:cs typeface="Times New Roman" pitchFamily="18" charset="0"/>
              </a:rPr>
              <a:t> is the easiest way to clear out the warehouse and get ready to receive new inventory. The great thing about sales is that they </a:t>
            </a:r>
            <a:r>
              <a:rPr lang="en-US" baseline="0" dirty="0" err="1">
                <a:latin typeface="Times New Roman" pitchFamily="18" charset="0"/>
                <a:cs typeface="Times New Roman" pitchFamily="18" charset="0"/>
              </a:rPr>
              <a:t>wil</a:t>
            </a:r>
            <a:r>
              <a:rPr lang="en-US" baseline="0" dirty="0">
                <a:latin typeface="Times New Roman" pitchFamily="18" charset="0"/>
                <a:cs typeface="Times New Roman" pitchFamily="18" charset="0"/>
              </a:rPr>
              <a:t> help </a:t>
            </a:r>
            <a:r>
              <a:rPr lang="en-US" baseline="0" dirty="0" err="1">
                <a:latin typeface="Times New Roman" pitchFamily="18" charset="0"/>
                <a:cs typeface="Times New Roman" pitchFamily="18" charset="0"/>
              </a:rPr>
              <a:t>genrate</a:t>
            </a:r>
            <a:r>
              <a:rPr lang="en-US" baseline="0" dirty="0">
                <a:latin typeface="Times New Roman" pitchFamily="18" charset="0"/>
                <a:cs typeface="Times New Roman" pitchFamily="18" charset="0"/>
              </a:rPr>
              <a:t> money to the company. The company may not reach their targeted numbers but at least they are not throwing away products to create required space. Sales is also a good way to inform new clients about the company.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The First-in-First-out</a:t>
            </a:r>
            <a:r>
              <a:rPr lang="en-US" baseline="0" dirty="0">
                <a:latin typeface="Times New Roman" pitchFamily="18" charset="0"/>
                <a:cs typeface="Times New Roman" pitchFamily="18" charset="0"/>
              </a:rPr>
              <a:t> rules makes sure that inventory does not pile up in the warehouse. It also helps get rid of products on time and at a fast rate in order to create space. This rule is also a great way to increase on company profits and create room to always meet the needs of customers.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2E1163D-77DB-4047-8814-F019403F53AC}"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933DDA7-2469-4932-9155-61AEABC026E4}" type="datetimeFigureOut">
              <a:rPr lang="en-US" smtClean="0"/>
              <a:t>2/19/2019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897E0A2-0361-4892-95CB-C3096879BF0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33DDA7-2469-4932-9155-61AEABC026E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7E0A2-0361-4892-95CB-C3096879BF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33DDA7-2469-4932-9155-61AEABC026E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7E0A2-0361-4892-95CB-C3096879BF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33DDA7-2469-4932-9155-61AEABC026E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7E0A2-0361-4892-95CB-C3096879BF0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933DDA7-2469-4932-9155-61AEABC026E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7E0A2-0361-4892-95CB-C3096879BF0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33DDA7-2469-4932-9155-61AEABC026E4}"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7E0A2-0361-4892-95CB-C3096879BF0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933DDA7-2469-4932-9155-61AEABC026E4}"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97E0A2-0361-4892-95CB-C3096879BF0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33DDA7-2469-4932-9155-61AEABC026E4}"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7E0A2-0361-4892-95CB-C3096879BF0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3DDA7-2469-4932-9155-61AEABC026E4}"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97E0A2-0361-4892-95CB-C3096879BF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933DDA7-2469-4932-9155-61AEABC026E4}"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7E0A2-0361-4892-95CB-C3096879BF0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933DDA7-2469-4932-9155-61AEABC026E4}" type="datetimeFigureOut">
              <a:rPr lang="en-US" smtClean="0"/>
              <a:t>2/19/2019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897E0A2-0361-4892-95CB-C3096879BF0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33DDA7-2469-4932-9155-61AEABC026E4}" type="datetimeFigureOut">
              <a:rPr lang="en-US" smtClean="0"/>
              <a:t>2/19/2019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897E0A2-0361-4892-95CB-C3096879BF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287"/>
            <a:ext cx="7772400" cy="1829761"/>
          </a:xfrm>
        </p:spPr>
        <p:txBody>
          <a:bodyPr>
            <a:normAutofit/>
          </a:bodyPr>
          <a:lstStyle/>
          <a:p>
            <a:pPr algn="ctr"/>
            <a:r>
              <a:rPr lang="en-US" sz="4400" b="0" dirty="0">
                <a:solidFill>
                  <a:schemeClr val="tx1"/>
                </a:solidFill>
                <a:effectLst/>
                <a:latin typeface="Times New Roman" pitchFamily="18" charset="0"/>
                <a:cs typeface="Times New Roman" pitchFamily="18" charset="0"/>
              </a:rPr>
              <a:t>Inventory Systems </a:t>
            </a:r>
          </a:p>
        </p:txBody>
      </p:sp>
      <p:sp>
        <p:nvSpPr>
          <p:cNvPr id="3" name="Subtitle 2"/>
          <p:cNvSpPr>
            <a:spLocks noGrp="1"/>
          </p:cNvSpPr>
          <p:nvPr>
            <p:ph type="subTitle" idx="1"/>
          </p:nvPr>
        </p:nvSpPr>
        <p:spPr>
          <a:xfrm>
            <a:off x="1143000" y="3429000"/>
            <a:ext cx="7772400" cy="1493793"/>
          </a:xfrm>
        </p:spPr>
        <p:txBody>
          <a:bodyPr>
            <a:normAutofit fontScale="85000" lnSpcReduction="20000"/>
          </a:bodyPr>
          <a:lstStyle/>
          <a:p>
            <a:pPr algn="ctr"/>
            <a:r>
              <a:rPr lang="en-US" sz="2800" dirty="0">
                <a:solidFill>
                  <a:schemeClr val="tx1"/>
                </a:solidFill>
                <a:latin typeface="Times New Roman" pitchFamily="18" charset="0"/>
                <a:cs typeface="Times New Roman" pitchFamily="18" charset="0"/>
              </a:rPr>
              <a:t>Brittany Crowe</a:t>
            </a:r>
          </a:p>
          <a:p>
            <a:pPr algn="ctr"/>
            <a:r>
              <a:rPr lang="en-US" sz="2800" dirty="0">
                <a:solidFill>
                  <a:schemeClr val="tx1"/>
                </a:solidFill>
                <a:latin typeface="Times New Roman" pitchFamily="18" charset="0"/>
                <a:cs typeface="Times New Roman" pitchFamily="18" charset="0"/>
              </a:rPr>
              <a:t>Colorado Technical University</a:t>
            </a:r>
          </a:p>
          <a:p>
            <a:pPr algn="ctr"/>
            <a:r>
              <a:rPr lang="en-US" sz="2800" dirty="0">
                <a:solidFill>
                  <a:schemeClr val="tx1"/>
                </a:solidFill>
                <a:latin typeface="Times New Roman" pitchFamily="18" charset="0"/>
                <a:cs typeface="Times New Roman" pitchFamily="18" charset="0"/>
              </a:rPr>
              <a:t>Inventory &amp; Supply Chain Management </a:t>
            </a:r>
          </a:p>
          <a:p>
            <a:pPr algn="ctr"/>
            <a:r>
              <a:rPr lang="en-US" sz="2800" dirty="0">
                <a:solidFill>
                  <a:schemeClr val="tx1"/>
                </a:solidFill>
                <a:latin typeface="Times New Roman" pitchFamily="18" charset="0"/>
                <a:cs typeface="Times New Roman" pitchFamily="18" charset="0"/>
              </a:rPr>
              <a:t>Phase 1 Individual Project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657600"/>
            <a:ext cx="8229600" cy="2316163"/>
          </a:xfrm>
        </p:spPr>
        <p:txBody>
          <a:bodyPr>
            <a:normAutofit/>
          </a:bodyPr>
          <a:lstStyle/>
          <a:p>
            <a:pPr>
              <a:buFont typeface="Wingdings" pitchFamily="2" charset="2"/>
              <a:buChar char="q"/>
            </a:pPr>
            <a:r>
              <a:rPr lang="en-US" sz="2800" dirty="0">
                <a:latin typeface="Times New Roman" pitchFamily="18" charset="0"/>
                <a:cs typeface="Times New Roman" pitchFamily="18" charset="0"/>
              </a:rPr>
              <a:t> Apply the Fist-in-First-out rule  on inventory (Chen, Pang &amp; Pan, 2014).</a:t>
            </a:r>
          </a:p>
          <a:p>
            <a:pPr>
              <a:buFont typeface="Wingdings" pitchFamily="2" charset="2"/>
              <a:buChar char="q"/>
            </a:pPr>
            <a:r>
              <a:rPr lang="en-US" sz="2800" dirty="0">
                <a:latin typeface="Times New Roman" pitchFamily="18" charset="0"/>
                <a:cs typeface="Times New Roman" pitchFamily="18" charset="0"/>
              </a:rPr>
              <a:t>This takes care of excessive, dead and spoilage of inventory.</a:t>
            </a: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Recommendations (cont.)</a:t>
            </a:r>
          </a:p>
        </p:txBody>
      </p:sp>
      <p:pic>
        <p:nvPicPr>
          <p:cNvPr id="32770" name="Picture 2" descr="Related image"/>
          <p:cNvPicPr>
            <a:picLocks noChangeAspect="1" noChangeArrowheads="1"/>
          </p:cNvPicPr>
          <p:nvPr/>
        </p:nvPicPr>
        <p:blipFill>
          <a:blip r:embed="rId3" cstate="print"/>
          <a:srcRect/>
          <a:stretch>
            <a:fillRect/>
          </a:stretch>
        </p:blipFill>
        <p:spPr bwMode="auto">
          <a:xfrm>
            <a:off x="1371600" y="1447800"/>
            <a:ext cx="3835400" cy="2157413"/>
          </a:xfrm>
          <a:prstGeom prst="rect">
            <a:avLst/>
          </a:prstGeom>
          <a:noFill/>
        </p:spPr>
      </p:pic>
      <p:pic>
        <p:nvPicPr>
          <p:cNvPr id="32772" name="Picture 4" descr="Image result for first in first out inventory"/>
          <p:cNvPicPr>
            <a:picLocks noChangeAspect="1" noChangeArrowheads="1"/>
          </p:cNvPicPr>
          <p:nvPr/>
        </p:nvPicPr>
        <p:blipFill>
          <a:blip r:embed="rId4" cstate="print"/>
          <a:srcRect/>
          <a:stretch>
            <a:fillRect/>
          </a:stretch>
        </p:blipFill>
        <p:spPr bwMode="auto">
          <a:xfrm>
            <a:off x="6019800" y="1219200"/>
            <a:ext cx="2286000" cy="2286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505200" cy="4525963"/>
          </a:xfrm>
        </p:spPr>
        <p:txBody>
          <a:bodyPr>
            <a:normAutofit/>
          </a:bodyPr>
          <a:lstStyle/>
          <a:p>
            <a:pPr>
              <a:buFont typeface="Wingdings" pitchFamily="2" charset="2"/>
              <a:buChar char="q"/>
            </a:pPr>
            <a:r>
              <a:rPr lang="en-US" sz="2800" dirty="0">
                <a:latin typeface="Times New Roman" pitchFamily="18" charset="0"/>
                <a:cs typeface="Times New Roman" pitchFamily="18" charset="0"/>
              </a:rPr>
              <a:t>It is normal for business to experience challenges in inventory systems.</a:t>
            </a:r>
          </a:p>
          <a:p>
            <a:pPr>
              <a:buFont typeface="Wingdings" pitchFamily="2" charset="2"/>
              <a:buChar char="q"/>
            </a:pPr>
            <a:r>
              <a:rPr lang="en-US" sz="2800" dirty="0">
                <a:latin typeface="Times New Roman" pitchFamily="18" charset="0"/>
                <a:cs typeface="Times New Roman" pitchFamily="18" charset="0"/>
              </a:rPr>
              <a:t>Staying focused and coming up with solutions is the best way to survive in the business world.</a:t>
            </a:r>
          </a:p>
          <a:p>
            <a:pPr>
              <a:buNone/>
            </a:pPr>
            <a:endParaRPr lang="en-US" sz="2800" dirty="0">
              <a:latin typeface="Times New Roman" pitchFamily="18" charset="0"/>
              <a:cs typeface="Times New Roman" pitchFamily="18" charset="0"/>
            </a:endParaRPr>
          </a:p>
          <a:p>
            <a:pPr>
              <a:buFont typeface="Wingdings" pitchFamily="2" charset="2"/>
              <a:buChar char="q"/>
            </a:pP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Conclusion </a:t>
            </a:r>
          </a:p>
        </p:txBody>
      </p:sp>
      <p:pic>
        <p:nvPicPr>
          <p:cNvPr id="34818" name="Picture 2" descr="Related image"/>
          <p:cNvPicPr>
            <a:picLocks noChangeAspect="1" noChangeArrowheads="1"/>
          </p:cNvPicPr>
          <p:nvPr/>
        </p:nvPicPr>
        <p:blipFill>
          <a:blip r:embed="rId3" cstate="print"/>
          <a:srcRect/>
          <a:stretch>
            <a:fillRect/>
          </a:stretch>
        </p:blipFill>
        <p:spPr bwMode="auto">
          <a:xfrm>
            <a:off x="5715000" y="1739392"/>
            <a:ext cx="2247900" cy="1918208"/>
          </a:xfrm>
          <a:prstGeom prst="rect">
            <a:avLst/>
          </a:prstGeom>
          <a:noFill/>
        </p:spPr>
      </p:pic>
      <p:pic>
        <p:nvPicPr>
          <p:cNvPr id="34820" name="Picture 4" descr="Image result for inventory challenges"/>
          <p:cNvPicPr>
            <a:picLocks noChangeAspect="1" noChangeArrowheads="1"/>
          </p:cNvPicPr>
          <p:nvPr/>
        </p:nvPicPr>
        <p:blipFill>
          <a:blip r:embed="rId4" cstate="print"/>
          <a:srcRect/>
          <a:stretch>
            <a:fillRect/>
          </a:stretch>
        </p:blipFill>
        <p:spPr bwMode="auto">
          <a:xfrm>
            <a:off x="4191000" y="4038600"/>
            <a:ext cx="4631387" cy="21717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a:bodyPr>
          <a:lstStyle/>
          <a:p>
            <a:pPr>
              <a:buFont typeface="Wingdings" pitchFamily="2" charset="2"/>
              <a:buChar char="q"/>
            </a:pPr>
            <a:r>
              <a:rPr lang="en-US" sz="2800" dirty="0">
                <a:solidFill>
                  <a:srgbClr val="222222"/>
                </a:solidFill>
                <a:latin typeface="Times New Roman" pitchFamily="18" charset="0"/>
                <a:cs typeface="Times New Roman" pitchFamily="18" charset="0"/>
              </a:rPr>
              <a:t>Chen, X., Pang, Z., &amp; Pan, L. (2014). Coordinating inventory control and pricing strategies for perishable products. </a:t>
            </a:r>
            <a:r>
              <a:rPr lang="en-US" sz="2800" i="1" dirty="0">
                <a:solidFill>
                  <a:srgbClr val="222222"/>
                </a:solidFill>
                <a:latin typeface="Times New Roman" pitchFamily="18" charset="0"/>
                <a:cs typeface="Times New Roman" pitchFamily="18" charset="0"/>
              </a:rPr>
              <a:t>Operations Research</a:t>
            </a:r>
            <a:r>
              <a:rPr lang="en-US" sz="2800" dirty="0">
                <a:solidFill>
                  <a:srgbClr val="222222"/>
                </a:solidFill>
                <a:latin typeface="Times New Roman" pitchFamily="18" charset="0"/>
                <a:cs typeface="Times New Roman" pitchFamily="18" charset="0"/>
              </a:rPr>
              <a:t>, </a:t>
            </a:r>
            <a:r>
              <a:rPr lang="en-US" sz="2800" i="1" dirty="0">
                <a:solidFill>
                  <a:srgbClr val="222222"/>
                </a:solidFill>
                <a:latin typeface="Times New Roman" pitchFamily="18" charset="0"/>
                <a:cs typeface="Times New Roman" pitchFamily="18" charset="0"/>
              </a:rPr>
              <a:t>62</a:t>
            </a:r>
            <a:r>
              <a:rPr lang="en-US" sz="2800" dirty="0">
                <a:solidFill>
                  <a:srgbClr val="222222"/>
                </a:solidFill>
                <a:latin typeface="Times New Roman" pitchFamily="18" charset="0"/>
                <a:cs typeface="Times New Roman" pitchFamily="18" charset="0"/>
              </a:rPr>
              <a:t>(2), 284-300.</a:t>
            </a:r>
          </a:p>
          <a:p>
            <a:pPr>
              <a:buFont typeface="Wingdings" pitchFamily="2" charset="2"/>
              <a:buChar char="q"/>
            </a:pPr>
            <a:r>
              <a:rPr lang="en-US" sz="2800" dirty="0">
                <a:latin typeface="Times New Roman" pitchFamily="18" charset="0"/>
                <a:cs typeface="Times New Roman" pitchFamily="18" charset="0"/>
              </a:rPr>
              <a:t>Means, G. (2017). </a:t>
            </a:r>
            <a:r>
              <a:rPr lang="en-US" sz="2800" i="1" dirty="0">
                <a:latin typeface="Times New Roman" pitchFamily="18" charset="0"/>
                <a:cs typeface="Times New Roman" pitchFamily="18" charset="0"/>
              </a:rPr>
              <a:t>The modern corporation and private property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Routledge</a:t>
            </a:r>
            <a:r>
              <a:rPr lang="en-US" sz="2800" dirty="0">
                <a:latin typeface="Times New Roman" pitchFamily="18" charset="0"/>
                <a:cs typeface="Times New Roman" pitchFamily="18" charset="0"/>
              </a:rPr>
              <a:t>.</a:t>
            </a:r>
            <a:endParaRPr lang="en-US" sz="2800" dirty="0">
              <a:solidFill>
                <a:srgbClr val="222222"/>
              </a:solidFill>
              <a:latin typeface="Times New Roman" pitchFamily="18" charset="0"/>
              <a:cs typeface="Times New Roman" pitchFamily="18" charset="0"/>
            </a:endParaRPr>
          </a:p>
          <a:p>
            <a:pPr>
              <a:buFont typeface="Wingdings" pitchFamily="2" charset="2"/>
              <a:buChar char="q"/>
            </a:pPr>
            <a:r>
              <a:rPr lang="en-US" sz="2800" dirty="0" err="1">
                <a:latin typeface="Times New Roman" pitchFamily="18" charset="0"/>
                <a:cs typeface="Times New Roman" pitchFamily="18" charset="0"/>
              </a:rPr>
              <a:t>Mourtzis</a:t>
            </a:r>
            <a:r>
              <a:rPr lang="en-US" sz="2800" dirty="0">
                <a:latin typeface="Times New Roman" pitchFamily="18" charset="0"/>
                <a:cs typeface="Times New Roman" pitchFamily="18" charset="0"/>
              </a:rPr>
              <a:t>, D., </a:t>
            </a:r>
            <a:r>
              <a:rPr lang="en-US" sz="2800" dirty="0" err="1">
                <a:latin typeface="Times New Roman" pitchFamily="18" charset="0"/>
                <a:cs typeface="Times New Roman" pitchFamily="18" charset="0"/>
              </a:rPr>
              <a:t>Doukas</a:t>
            </a:r>
            <a:r>
              <a:rPr lang="en-US" sz="2800" dirty="0">
                <a:latin typeface="Times New Roman" pitchFamily="18" charset="0"/>
                <a:cs typeface="Times New Roman" pitchFamily="18" charset="0"/>
              </a:rPr>
              <a:t>, M., &amp; </a:t>
            </a:r>
            <a:r>
              <a:rPr lang="en-US" sz="2800" dirty="0" err="1">
                <a:latin typeface="Times New Roman" pitchFamily="18" charset="0"/>
                <a:cs typeface="Times New Roman" pitchFamily="18" charset="0"/>
              </a:rPr>
              <a:t>Vandera</a:t>
            </a:r>
            <a:r>
              <a:rPr lang="en-US" sz="2800" dirty="0">
                <a:latin typeface="Times New Roman" pitchFamily="18" charset="0"/>
                <a:cs typeface="Times New Roman" pitchFamily="18" charset="0"/>
              </a:rPr>
              <a:t>, C. (2017). Smart mobile apps for supporting product design and decision-making in the era of mass </a:t>
            </a:r>
            <a:r>
              <a:rPr lang="en-US" sz="2800" dirty="0" err="1">
                <a:latin typeface="Times New Roman" pitchFamily="18" charset="0"/>
                <a:cs typeface="Times New Roman" pitchFamily="18" charset="0"/>
              </a:rPr>
              <a:t>customisation</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International Journal of Computer Integrated Manufacturing</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30</a:t>
            </a:r>
            <a:r>
              <a:rPr lang="en-US" sz="2800" dirty="0">
                <a:latin typeface="Times New Roman" pitchFamily="18" charset="0"/>
                <a:cs typeface="Times New Roman" pitchFamily="18" charset="0"/>
              </a:rPr>
              <a:t>(7), 690-707.</a:t>
            </a:r>
            <a:endParaRPr lang="en-US" sz="2800" dirty="0">
              <a:solidFill>
                <a:srgbClr val="222222"/>
              </a:solidFill>
              <a:latin typeface="Times New Roman" pitchFamily="18" charset="0"/>
              <a:cs typeface="Times New Roman" pitchFamily="18" charset="0"/>
            </a:endParaRPr>
          </a:p>
          <a:p>
            <a:pPr>
              <a:buFont typeface="Wingdings" pitchFamily="2" charset="2"/>
              <a:buChar char="q"/>
            </a:pP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References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q"/>
            </a:pPr>
            <a:r>
              <a:rPr lang="en-US" sz="2400" dirty="0">
                <a:solidFill>
                  <a:srgbClr val="222222"/>
                </a:solidFill>
                <a:latin typeface="Times New Roman" pitchFamily="18" charset="0"/>
                <a:cs typeface="Times New Roman" pitchFamily="18" charset="0"/>
              </a:rPr>
              <a:t>Wild, T. (2017). </a:t>
            </a:r>
            <a:r>
              <a:rPr lang="en-US" sz="2400" i="1" dirty="0">
                <a:solidFill>
                  <a:srgbClr val="222222"/>
                </a:solidFill>
                <a:latin typeface="Times New Roman" pitchFamily="18" charset="0"/>
                <a:cs typeface="Times New Roman" pitchFamily="18" charset="0"/>
              </a:rPr>
              <a:t>Best practice in inventory management</a:t>
            </a:r>
            <a:r>
              <a:rPr lang="en-US" sz="2400" dirty="0">
                <a:solidFill>
                  <a:srgbClr val="222222"/>
                </a:solidFill>
                <a:latin typeface="Times New Roman" pitchFamily="18" charset="0"/>
                <a:cs typeface="Times New Roman" pitchFamily="18" charset="0"/>
              </a:rPr>
              <a:t>. </a:t>
            </a:r>
            <a:r>
              <a:rPr lang="en-US" sz="2400" dirty="0" err="1">
                <a:solidFill>
                  <a:srgbClr val="222222"/>
                </a:solidFill>
                <a:latin typeface="Times New Roman" pitchFamily="18" charset="0"/>
                <a:cs typeface="Times New Roman" pitchFamily="18" charset="0"/>
              </a:rPr>
              <a:t>Routledge</a:t>
            </a:r>
            <a:r>
              <a:rPr lang="en-US" sz="2400" dirty="0">
                <a:solidFill>
                  <a:srgbClr val="222222"/>
                </a:solidFill>
                <a:latin typeface="Arial"/>
              </a:rPr>
              <a:t>.</a:t>
            </a:r>
          </a:p>
          <a:p>
            <a:pPr>
              <a:buFont typeface="Wingdings" pitchFamily="2" charset="2"/>
              <a:buChar char="q"/>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References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38600" cy="4525963"/>
          </a:xfrm>
        </p:spPr>
        <p:txBody>
          <a:bodyPr>
            <a:normAutofit/>
          </a:bodyPr>
          <a:lstStyle/>
          <a:p>
            <a:pPr>
              <a:buFont typeface="Wingdings" pitchFamily="2" charset="2"/>
              <a:buChar char="q"/>
            </a:pPr>
            <a:r>
              <a:rPr lang="en-US" sz="2800" dirty="0">
                <a:latin typeface="Times New Roman" pitchFamily="18" charset="0"/>
                <a:cs typeface="Times New Roman" pitchFamily="18" charset="0"/>
              </a:rPr>
              <a:t>In the current world, a company cannot afford to loose any money in their operations  (Means, 2017). </a:t>
            </a:r>
          </a:p>
          <a:p>
            <a:pPr>
              <a:buFont typeface="Wingdings" pitchFamily="2" charset="2"/>
              <a:buChar char="q"/>
            </a:pPr>
            <a:r>
              <a:rPr lang="en-US" sz="2800" dirty="0">
                <a:latin typeface="Times New Roman" pitchFamily="18" charset="0"/>
                <a:cs typeface="Times New Roman" pitchFamily="18" charset="0"/>
              </a:rPr>
              <a:t>Inventory control is necessary for a business to run smoothly. </a:t>
            </a:r>
          </a:p>
          <a:p>
            <a:pPr>
              <a:buFont typeface="Wingdings" pitchFamily="2" charset="2"/>
              <a:buChar char="q"/>
            </a:pPr>
            <a:endParaRPr lang="en-US" sz="2800" dirty="0">
              <a:latin typeface="Times New Roman" pitchFamily="18" charset="0"/>
              <a:cs typeface="Times New Roman" pitchFamily="18" charset="0"/>
            </a:endParaRPr>
          </a:p>
          <a:p>
            <a:pPr>
              <a:buFont typeface="Wingdings" pitchFamily="2" charset="2"/>
              <a:buChar char="q"/>
            </a:pP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Introduction </a:t>
            </a:r>
          </a:p>
        </p:txBody>
      </p:sp>
      <p:pic>
        <p:nvPicPr>
          <p:cNvPr id="1028" name="Picture 4" descr="Image result for inventory control"/>
          <p:cNvPicPr>
            <a:picLocks noChangeAspect="1" noChangeArrowheads="1"/>
          </p:cNvPicPr>
          <p:nvPr/>
        </p:nvPicPr>
        <p:blipFill>
          <a:blip r:embed="rId3" cstate="print"/>
          <a:srcRect/>
          <a:stretch>
            <a:fillRect/>
          </a:stretch>
        </p:blipFill>
        <p:spPr bwMode="auto">
          <a:xfrm>
            <a:off x="4800600" y="1676400"/>
            <a:ext cx="3829050" cy="31242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81400"/>
            <a:ext cx="8229600" cy="2425891"/>
          </a:xfrm>
        </p:spPr>
        <p:txBody>
          <a:bodyPr>
            <a:normAutofit/>
          </a:bodyPr>
          <a:lstStyle/>
          <a:p>
            <a:pPr>
              <a:buFont typeface="Wingdings" pitchFamily="2" charset="2"/>
              <a:buChar char="q"/>
            </a:pPr>
            <a:r>
              <a:rPr lang="en-US" sz="2800" dirty="0">
                <a:latin typeface="Times New Roman" pitchFamily="18" charset="0"/>
                <a:cs typeface="Times New Roman" pitchFamily="18" charset="0"/>
              </a:rPr>
              <a:t>The main inventory concerns include dead inventory,  low product turnover, failure to track product and excess inventory.</a:t>
            </a:r>
          </a:p>
          <a:p>
            <a:pPr>
              <a:buFont typeface="Wingdings" pitchFamily="2" charset="2"/>
              <a:buChar char="q"/>
            </a:pPr>
            <a:r>
              <a:rPr lang="en-US" sz="2800" dirty="0">
                <a:latin typeface="Times New Roman" pitchFamily="18" charset="0"/>
                <a:cs typeface="Times New Roman" pitchFamily="18" charset="0"/>
              </a:rPr>
              <a:t>These problems are the reason the company has been loosing money.</a:t>
            </a:r>
          </a:p>
          <a:p>
            <a:pPr>
              <a:buFont typeface="Wingdings" pitchFamily="2" charset="2"/>
              <a:buChar char="q"/>
            </a:pP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Concerns </a:t>
            </a:r>
          </a:p>
        </p:txBody>
      </p:sp>
      <p:pic>
        <p:nvPicPr>
          <p:cNvPr id="15362" name="Picture 2" descr="Related image"/>
          <p:cNvPicPr>
            <a:picLocks noChangeAspect="1" noChangeArrowheads="1"/>
          </p:cNvPicPr>
          <p:nvPr/>
        </p:nvPicPr>
        <p:blipFill>
          <a:blip r:embed="rId3" cstate="print"/>
          <a:srcRect/>
          <a:stretch>
            <a:fillRect/>
          </a:stretch>
        </p:blipFill>
        <p:spPr bwMode="auto">
          <a:xfrm>
            <a:off x="1143000" y="1219201"/>
            <a:ext cx="2743200" cy="2112264"/>
          </a:xfrm>
          <a:prstGeom prst="rect">
            <a:avLst/>
          </a:prstGeom>
          <a:noFill/>
        </p:spPr>
      </p:pic>
      <p:pic>
        <p:nvPicPr>
          <p:cNvPr id="15364" name="Picture 4" descr="Image result for inventory challenges"/>
          <p:cNvPicPr>
            <a:picLocks noChangeAspect="1" noChangeArrowheads="1"/>
          </p:cNvPicPr>
          <p:nvPr/>
        </p:nvPicPr>
        <p:blipFill>
          <a:blip r:embed="rId4" cstate="print"/>
          <a:srcRect/>
          <a:stretch>
            <a:fillRect/>
          </a:stretch>
        </p:blipFill>
        <p:spPr bwMode="auto">
          <a:xfrm>
            <a:off x="5486400" y="1447800"/>
            <a:ext cx="2143125" cy="21431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404872"/>
          </a:xfrm>
        </p:spPr>
        <p:txBody>
          <a:bodyPr>
            <a:normAutofit/>
          </a:bodyPr>
          <a:lstStyle/>
          <a:p>
            <a:pPr>
              <a:buFont typeface="Wingdings" pitchFamily="2" charset="2"/>
              <a:buChar char="q"/>
            </a:pPr>
            <a:r>
              <a:rPr lang="en-US" sz="2800" dirty="0">
                <a:latin typeface="Times New Roman" pitchFamily="18" charset="0"/>
                <a:cs typeface="Times New Roman" pitchFamily="18" charset="0"/>
              </a:rPr>
              <a:t>These are goods that cannot be sold</a:t>
            </a:r>
          </a:p>
          <a:p>
            <a:pPr>
              <a:buFont typeface="Wingdings" pitchFamily="2" charset="2"/>
              <a:buChar char="q"/>
            </a:pPr>
            <a:r>
              <a:rPr lang="en-US" sz="2800" dirty="0">
                <a:latin typeface="Times New Roman" pitchFamily="18" charset="0"/>
                <a:cs typeface="Times New Roman" pitchFamily="18" charset="0"/>
              </a:rPr>
              <a:t>Some reasons include, out of season,  out of style or irrelevant.</a:t>
            </a:r>
          </a:p>
          <a:p>
            <a:pPr>
              <a:buFont typeface="Wingdings" pitchFamily="2" charset="2"/>
              <a:buChar char="q"/>
            </a:pPr>
            <a:r>
              <a:rPr lang="en-US" sz="2800" dirty="0">
                <a:latin typeface="Times New Roman" pitchFamily="18" charset="0"/>
                <a:cs typeface="Times New Roman" pitchFamily="18" charset="0"/>
              </a:rPr>
              <a:t>A product is termed as ‘dead’ if on the shelf for 12 months.</a:t>
            </a: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Dead Inventory</a:t>
            </a:r>
          </a:p>
        </p:txBody>
      </p:sp>
      <p:pic>
        <p:nvPicPr>
          <p:cNvPr id="18434" name="Picture 2" descr="Image result for dead inventory"/>
          <p:cNvPicPr>
            <a:picLocks noChangeAspect="1" noChangeArrowheads="1"/>
          </p:cNvPicPr>
          <p:nvPr/>
        </p:nvPicPr>
        <p:blipFill>
          <a:blip r:embed="rId3" cstate="print"/>
          <a:srcRect/>
          <a:stretch>
            <a:fillRect/>
          </a:stretch>
        </p:blipFill>
        <p:spPr bwMode="auto">
          <a:xfrm>
            <a:off x="4114800" y="4114800"/>
            <a:ext cx="4056413" cy="2263361"/>
          </a:xfrm>
          <a:prstGeom prst="rect">
            <a:avLst/>
          </a:prstGeom>
          <a:noFill/>
        </p:spPr>
      </p:pic>
      <p:pic>
        <p:nvPicPr>
          <p:cNvPr id="18436" name="Picture 4" descr="Related image"/>
          <p:cNvPicPr>
            <a:picLocks noChangeAspect="1" noChangeArrowheads="1"/>
          </p:cNvPicPr>
          <p:nvPr/>
        </p:nvPicPr>
        <p:blipFill>
          <a:blip r:embed="rId4" cstate="print"/>
          <a:srcRect/>
          <a:stretch>
            <a:fillRect/>
          </a:stretch>
        </p:blipFill>
        <p:spPr bwMode="auto">
          <a:xfrm>
            <a:off x="914400" y="4419600"/>
            <a:ext cx="2628900" cy="18777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0" y="1481328"/>
            <a:ext cx="3886200" cy="4525963"/>
          </a:xfrm>
        </p:spPr>
        <p:txBody>
          <a:bodyPr>
            <a:normAutofit/>
          </a:bodyPr>
          <a:lstStyle/>
          <a:p>
            <a:pPr>
              <a:buFont typeface="Wingdings" pitchFamily="2" charset="2"/>
              <a:buChar char="q"/>
            </a:pPr>
            <a:r>
              <a:rPr lang="en-US" sz="2800" dirty="0">
                <a:latin typeface="Times New Roman" pitchFamily="18" charset="0"/>
                <a:cs typeface="Times New Roman" pitchFamily="18" charset="0"/>
              </a:rPr>
              <a:t>Low product turnover results from low demand</a:t>
            </a:r>
          </a:p>
          <a:p>
            <a:pPr>
              <a:buFont typeface="Wingdings" pitchFamily="2" charset="2"/>
              <a:buChar char="q"/>
            </a:pPr>
            <a:r>
              <a:rPr lang="en-US" sz="2800" dirty="0">
                <a:latin typeface="Times New Roman" pitchFamily="18" charset="0"/>
                <a:cs typeface="Times New Roman" pitchFamily="18" charset="0"/>
              </a:rPr>
              <a:t>Leads to excessive inventory that wastes space and costs the business</a:t>
            </a: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Low Product Turnover</a:t>
            </a:r>
          </a:p>
        </p:txBody>
      </p:sp>
      <p:pic>
        <p:nvPicPr>
          <p:cNvPr id="20482" name="Picture 2" descr="Related image"/>
          <p:cNvPicPr>
            <a:picLocks noChangeAspect="1" noChangeArrowheads="1"/>
          </p:cNvPicPr>
          <p:nvPr/>
        </p:nvPicPr>
        <p:blipFill>
          <a:blip r:embed="rId3" cstate="print"/>
          <a:srcRect/>
          <a:stretch>
            <a:fillRect/>
          </a:stretch>
        </p:blipFill>
        <p:spPr bwMode="auto">
          <a:xfrm>
            <a:off x="1295400" y="1524000"/>
            <a:ext cx="3316148" cy="2209800"/>
          </a:xfrm>
          <a:prstGeom prst="rect">
            <a:avLst/>
          </a:prstGeom>
          <a:noFill/>
        </p:spPr>
      </p:pic>
      <p:pic>
        <p:nvPicPr>
          <p:cNvPr id="20484" name="Picture 4" descr="Related image"/>
          <p:cNvPicPr>
            <a:picLocks noChangeAspect="1" noChangeArrowheads="1"/>
          </p:cNvPicPr>
          <p:nvPr/>
        </p:nvPicPr>
        <p:blipFill>
          <a:blip r:embed="rId4" cstate="print"/>
          <a:srcRect/>
          <a:stretch>
            <a:fillRect/>
          </a:stretch>
        </p:blipFill>
        <p:spPr bwMode="auto">
          <a:xfrm>
            <a:off x="1447800" y="4191000"/>
            <a:ext cx="3048000" cy="228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38600" cy="4525963"/>
          </a:xfrm>
        </p:spPr>
        <p:txBody>
          <a:bodyPr>
            <a:normAutofit/>
          </a:bodyPr>
          <a:lstStyle/>
          <a:p>
            <a:pPr>
              <a:buFont typeface="Wingdings" pitchFamily="2" charset="2"/>
              <a:buChar char="q"/>
            </a:pPr>
            <a:r>
              <a:rPr lang="en-US" sz="2800" dirty="0">
                <a:latin typeface="Times New Roman" pitchFamily="18" charset="0"/>
                <a:cs typeface="Times New Roman" pitchFamily="18" charset="0"/>
              </a:rPr>
              <a:t>Failure to  keep track causes  accounting errors</a:t>
            </a:r>
          </a:p>
          <a:p>
            <a:pPr>
              <a:buFont typeface="Wingdings" pitchFamily="2" charset="2"/>
              <a:buChar char="q"/>
            </a:pPr>
            <a:r>
              <a:rPr lang="en-US" sz="2800" dirty="0">
                <a:latin typeface="Times New Roman" pitchFamily="18" charset="0"/>
                <a:cs typeface="Times New Roman" pitchFamily="18" charset="0"/>
              </a:rPr>
              <a:t>The in charge parties rely on manual processes to keep track.</a:t>
            </a:r>
          </a:p>
          <a:p>
            <a:pPr>
              <a:buFont typeface="Wingdings" pitchFamily="2" charset="2"/>
              <a:buChar char="q"/>
            </a:pPr>
            <a:r>
              <a:rPr lang="en-US" sz="2800" dirty="0">
                <a:latin typeface="Times New Roman" pitchFamily="18" charset="0"/>
                <a:cs typeface="Times New Roman" pitchFamily="18" charset="0"/>
              </a:rPr>
              <a:t>Accounting errors end up affecting company expenditure.</a:t>
            </a:r>
          </a:p>
          <a:p>
            <a:pPr>
              <a:buFont typeface="Wingdings" pitchFamily="2" charset="2"/>
              <a:buChar char="q"/>
            </a:pP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Failure to Track Products</a:t>
            </a:r>
          </a:p>
        </p:txBody>
      </p:sp>
      <p:pic>
        <p:nvPicPr>
          <p:cNvPr id="23554" name="Picture 2" descr="Related image"/>
          <p:cNvPicPr>
            <a:picLocks noChangeAspect="1" noChangeArrowheads="1"/>
          </p:cNvPicPr>
          <p:nvPr/>
        </p:nvPicPr>
        <p:blipFill>
          <a:blip r:embed="rId3" cstate="print"/>
          <a:srcRect/>
          <a:stretch>
            <a:fillRect/>
          </a:stretch>
        </p:blipFill>
        <p:spPr bwMode="auto">
          <a:xfrm>
            <a:off x="4546030" y="2438400"/>
            <a:ext cx="4162678" cy="3124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176272"/>
          </a:xfrm>
        </p:spPr>
        <p:txBody>
          <a:bodyPr>
            <a:normAutofit/>
          </a:bodyPr>
          <a:lstStyle/>
          <a:p>
            <a:pPr>
              <a:buFont typeface="Wingdings" pitchFamily="2" charset="2"/>
              <a:buChar char="q"/>
            </a:pPr>
            <a:r>
              <a:rPr lang="en-US" sz="2800" dirty="0">
                <a:latin typeface="Times New Roman" pitchFamily="18" charset="0"/>
                <a:cs typeface="Times New Roman" pitchFamily="18" charset="0"/>
              </a:rPr>
              <a:t>This happens when the company orders the incorrect number of products.</a:t>
            </a:r>
          </a:p>
          <a:p>
            <a:pPr>
              <a:buFont typeface="Wingdings" pitchFamily="2" charset="2"/>
              <a:buChar char="q"/>
            </a:pPr>
            <a:r>
              <a:rPr lang="en-US" sz="2800" dirty="0">
                <a:latin typeface="Times New Roman" pitchFamily="18" charset="0"/>
                <a:cs typeface="Times New Roman" pitchFamily="18" charset="0"/>
              </a:rPr>
              <a:t>It results to storage issues and affects company capability to deliver quality products.</a:t>
            </a:r>
          </a:p>
          <a:p>
            <a:pPr>
              <a:buFont typeface="Wingdings" pitchFamily="2" charset="2"/>
              <a:buChar char="q"/>
            </a:pP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Excess Inventory</a:t>
            </a:r>
          </a:p>
        </p:txBody>
      </p:sp>
      <p:pic>
        <p:nvPicPr>
          <p:cNvPr id="26626" name="Picture 2" descr="Image result for excess inventory"/>
          <p:cNvPicPr>
            <a:picLocks noChangeAspect="1" noChangeArrowheads="1"/>
          </p:cNvPicPr>
          <p:nvPr/>
        </p:nvPicPr>
        <p:blipFill>
          <a:blip r:embed="rId3" cstate="print"/>
          <a:srcRect/>
          <a:stretch>
            <a:fillRect/>
          </a:stretch>
        </p:blipFill>
        <p:spPr bwMode="auto">
          <a:xfrm>
            <a:off x="6019800" y="3810000"/>
            <a:ext cx="2609850" cy="2667000"/>
          </a:xfrm>
          <a:prstGeom prst="rect">
            <a:avLst/>
          </a:prstGeom>
          <a:noFill/>
        </p:spPr>
      </p:pic>
      <p:pic>
        <p:nvPicPr>
          <p:cNvPr id="26628" name="Picture 4" descr="Image result for excess inventory"/>
          <p:cNvPicPr>
            <a:picLocks noChangeAspect="1" noChangeArrowheads="1"/>
          </p:cNvPicPr>
          <p:nvPr/>
        </p:nvPicPr>
        <p:blipFill>
          <a:blip r:embed="rId4" cstate="print"/>
          <a:srcRect/>
          <a:stretch>
            <a:fillRect/>
          </a:stretch>
        </p:blipFill>
        <p:spPr bwMode="auto">
          <a:xfrm>
            <a:off x="1524000" y="3810000"/>
            <a:ext cx="3520348" cy="2362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505200" cy="4525963"/>
          </a:xfrm>
        </p:spPr>
        <p:txBody>
          <a:bodyPr>
            <a:normAutofit/>
          </a:bodyPr>
          <a:lstStyle/>
          <a:p>
            <a:pPr>
              <a:buFont typeface="Wingdings" pitchFamily="2" charset="2"/>
              <a:buChar char="q"/>
            </a:pPr>
            <a:r>
              <a:rPr lang="en-US" sz="2800" dirty="0">
                <a:latin typeface="Times New Roman" pitchFamily="18" charset="0"/>
                <a:cs typeface="Times New Roman" pitchFamily="18" charset="0"/>
              </a:rPr>
              <a:t>The use of software solutions such as </a:t>
            </a:r>
            <a:r>
              <a:rPr lang="en-US" sz="2800" dirty="0" err="1">
                <a:latin typeface="Times New Roman" pitchFamily="18" charset="0"/>
                <a:cs typeface="Times New Roman" pitchFamily="18" charset="0"/>
              </a:rPr>
              <a:t>Eazystock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Mourtzis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Doukas</a:t>
            </a:r>
            <a:r>
              <a:rPr lang="en-US" sz="2800" dirty="0">
                <a:latin typeface="Times New Roman" pitchFamily="18" charset="0"/>
                <a:cs typeface="Times New Roman" pitchFamily="18" charset="0"/>
              </a:rPr>
              <a:t> &amp; </a:t>
            </a:r>
            <a:r>
              <a:rPr lang="en-US" sz="2800" dirty="0" err="1">
                <a:latin typeface="Times New Roman" pitchFamily="18" charset="0"/>
                <a:cs typeface="Times New Roman" pitchFamily="18" charset="0"/>
              </a:rPr>
              <a:t>Vandera</a:t>
            </a:r>
            <a:r>
              <a:rPr lang="en-US" sz="2800" dirty="0">
                <a:latin typeface="Times New Roman" pitchFamily="18" charset="0"/>
                <a:cs typeface="Times New Roman" pitchFamily="18" charset="0"/>
              </a:rPr>
              <a:t>, 2017). </a:t>
            </a:r>
          </a:p>
          <a:p>
            <a:pPr>
              <a:buFont typeface="Wingdings" pitchFamily="2" charset="2"/>
              <a:buChar char="q"/>
            </a:pPr>
            <a:r>
              <a:rPr lang="en-US" sz="2800" dirty="0">
                <a:latin typeface="Times New Roman" pitchFamily="18" charset="0"/>
                <a:cs typeface="Times New Roman" pitchFamily="18" charset="0"/>
              </a:rPr>
              <a:t>This would help save time as well as money.</a:t>
            </a: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Recommendations </a:t>
            </a:r>
          </a:p>
        </p:txBody>
      </p:sp>
      <p:pic>
        <p:nvPicPr>
          <p:cNvPr id="28674" name="Picture 2" descr="Image result for eazystock"/>
          <p:cNvPicPr>
            <a:picLocks noChangeAspect="1" noChangeArrowheads="1"/>
          </p:cNvPicPr>
          <p:nvPr/>
        </p:nvPicPr>
        <p:blipFill>
          <a:blip r:embed="rId3" cstate="print"/>
          <a:srcRect/>
          <a:stretch>
            <a:fillRect/>
          </a:stretch>
        </p:blipFill>
        <p:spPr bwMode="auto">
          <a:xfrm>
            <a:off x="4419600" y="1447800"/>
            <a:ext cx="2552700" cy="2552700"/>
          </a:xfrm>
          <a:prstGeom prst="rect">
            <a:avLst/>
          </a:prstGeom>
          <a:noFill/>
        </p:spPr>
      </p:pic>
      <p:pic>
        <p:nvPicPr>
          <p:cNvPr id="28676" name="Picture 4" descr="Image result for eazystock"/>
          <p:cNvPicPr>
            <a:picLocks noChangeAspect="1" noChangeArrowheads="1"/>
          </p:cNvPicPr>
          <p:nvPr/>
        </p:nvPicPr>
        <p:blipFill>
          <a:blip r:embed="rId4" cstate="print"/>
          <a:srcRect/>
          <a:stretch>
            <a:fillRect/>
          </a:stretch>
        </p:blipFill>
        <p:spPr bwMode="auto">
          <a:xfrm>
            <a:off x="5715000" y="4191000"/>
            <a:ext cx="2647950" cy="23601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4114800"/>
            <a:ext cx="8229600" cy="1935163"/>
          </a:xfrm>
        </p:spPr>
        <p:txBody>
          <a:bodyPr>
            <a:normAutofit/>
          </a:bodyPr>
          <a:lstStyle/>
          <a:p>
            <a:pPr>
              <a:buFont typeface="Wingdings" pitchFamily="2" charset="2"/>
              <a:buChar char="q"/>
            </a:pPr>
            <a:r>
              <a:rPr lang="en-US" sz="2800" dirty="0">
                <a:latin typeface="Times New Roman" pitchFamily="18" charset="0"/>
                <a:cs typeface="Times New Roman" pitchFamily="18" charset="0"/>
              </a:rPr>
              <a:t>Sales is a good way to get rid of excess and dead inventory (Wild, 2017). </a:t>
            </a:r>
          </a:p>
          <a:p>
            <a:pPr>
              <a:buFont typeface="Wingdings" pitchFamily="2" charset="2"/>
              <a:buChar char="q"/>
            </a:pPr>
            <a:r>
              <a:rPr lang="en-US" sz="2800" dirty="0">
                <a:latin typeface="Times New Roman" pitchFamily="18" charset="0"/>
                <a:cs typeface="Times New Roman" pitchFamily="18" charset="0"/>
              </a:rPr>
              <a:t>It also helps attract new customers</a:t>
            </a:r>
          </a:p>
          <a:p>
            <a:pPr>
              <a:buFont typeface="Wingdings" pitchFamily="2" charset="2"/>
              <a:buChar char="q"/>
            </a:pP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sz="4400" b="0" dirty="0">
                <a:solidFill>
                  <a:schemeClr val="tx1"/>
                </a:solidFill>
                <a:effectLst/>
                <a:latin typeface="Times New Roman" pitchFamily="18" charset="0"/>
                <a:cs typeface="Times New Roman" pitchFamily="18" charset="0"/>
              </a:rPr>
              <a:t>Recommendations (cont.)</a:t>
            </a:r>
          </a:p>
        </p:txBody>
      </p:sp>
      <p:pic>
        <p:nvPicPr>
          <p:cNvPr id="30724" name="Picture 4" descr="Related image"/>
          <p:cNvPicPr>
            <a:picLocks noChangeAspect="1" noChangeArrowheads="1"/>
          </p:cNvPicPr>
          <p:nvPr/>
        </p:nvPicPr>
        <p:blipFill>
          <a:blip r:embed="rId3" cstate="print"/>
          <a:srcRect/>
          <a:stretch>
            <a:fillRect/>
          </a:stretch>
        </p:blipFill>
        <p:spPr bwMode="auto">
          <a:xfrm>
            <a:off x="990600" y="1752600"/>
            <a:ext cx="3122387" cy="2077914"/>
          </a:xfrm>
          <a:prstGeom prst="rect">
            <a:avLst/>
          </a:prstGeom>
          <a:noFill/>
        </p:spPr>
      </p:pic>
      <p:pic>
        <p:nvPicPr>
          <p:cNvPr id="30726" name="Picture 6" descr="Image result for sales to get rid of inventory"/>
          <p:cNvPicPr>
            <a:picLocks noChangeAspect="1" noChangeArrowheads="1"/>
          </p:cNvPicPr>
          <p:nvPr/>
        </p:nvPicPr>
        <p:blipFill>
          <a:blip r:embed="rId4" cstate="print"/>
          <a:srcRect/>
          <a:stretch>
            <a:fillRect/>
          </a:stretch>
        </p:blipFill>
        <p:spPr bwMode="auto">
          <a:xfrm>
            <a:off x="5638800" y="1295400"/>
            <a:ext cx="2628900" cy="263941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154</TotalTime>
  <Words>1025</Words>
  <Application>Microsoft Office PowerPoint</Application>
  <PresentationFormat>On-screen Show (4:3)</PresentationFormat>
  <Paragraphs>63</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Lucida Sans Unicode</vt:lpstr>
      <vt:lpstr>Times New Roman</vt:lpstr>
      <vt:lpstr>Verdana</vt:lpstr>
      <vt:lpstr>Wingdings</vt:lpstr>
      <vt:lpstr>Wingdings 2</vt:lpstr>
      <vt:lpstr>Wingdings 3</vt:lpstr>
      <vt:lpstr>Concourse</vt:lpstr>
      <vt:lpstr>Inventory Systems </vt:lpstr>
      <vt:lpstr>Introduction </vt:lpstr>
      <vt:lpstr>Concerns </vt:lpstr>
      <vt:lpstr>Dead Inventory</vt:lpstr>
      <vt:lpstr>Low Product Turnover</vt:lpstr>
      <vt:lpstr>Failure to Track Products</vt:lpstr>
      <vt:lpstr>Excess Inventory</vt:lpstr>
      <vt:lpstr>Recommendations </vt:lpstr>
      <vt:lpstr>Recommendations (cont.)</vt:lpstr>
      <vt:lpstr>Recommendations (cont.)</vt:lpstr>
      <vt:lpstr>Conclusion </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and Supply Chain Management</dc:title>
  <dc:creator>mark</dc:creator>
  <cp:lastModifiedBy>Brittany Crowe</cp:lastModifiedBy>
  <cp:revision>2</cp:revision>
  <dcterms:created xsi:type="dcterms:W3CDTF">2019-02-19T10:23:27Z</dcterms:created>
  <dcterms:modified xsi:type="dcterms:W3CDTF">2019-02-20T04:28:25Z</dcterms:modified>
</cp:coreProperties>
</file>