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77" r:id="rId2"/>
    <p:sldMasterId id="2147483663" r:id="rId3"/>
  </p:sldMasterIdLst>
  <p:notesMasterIdLst>
    <p:notesMasterId r:id="rId27"/>
  </p:notesMasterIdLst>
  <p:sldIdLst>
    <p:sldId id="305" r:id="rId4"/>
    <p:sldId id="276" r:id="rId5"/>
    <p:sldId id="306" r:id="rId6"/>
    <p:sldId id="287" r:id="rId7"/>
    <p:sldId id="288" r:id="rId8"/>
    <p:sldId id="289" r:id="rId9"/>
    <p:sldId id="290" r:id="rId10"/>
    <p:sldId id="307" r:id="rId11"/>
    <p:sldId id="291" r:id="rId12"/>
    <p:sldId id="270" r:id="rId13"/>
    <p:sldId id="292" r:id="rId14"/>
    <p:sldId id="293" r:id="rId15"/>
    <p:sldId id="304" r:id="rId16"/>
    <p:sldId id="294" r:id="rId17"/>
    <p:sldId id="295" r:id="rId18"/>
    <p:sldId id="296" r:id="rId19"/>
    <p:sldId id="297" r:id="rId20"/>
    <p:sldId id="308" r:id="rId21"/>
    <p:sldId id="298" r:id="rId22"/>
    <p:sldId id="299" r:id="rId23"/>
    <p:sldId id="301" r:id="rId24"/>
    <p:sldId id="300" r:id="rId25"/>
    <p:sldId id="302"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Arial" panose="020B0604020202020204" pitchFamily="34" charset="0"/>
        <a:ea typeface="+mn-ea"/>
        <a:cs typeface="Times New Roman" panose="02020603050405020304" pitchFamily="18" charset="0"/>
        <a:sym typeface="Arial" panose="020B0604020202020204" pitchFamily="34" charset="0"/>
      </a:defRPr>
    </a:lvl1pPr>
    <a:lvl2pPr marL="457200" algn="l" rtl="0" eaLnBrk="0" fontAlgn="base" hangingPunct="0">
      <a:spcBef>
        <a:spcPct val="0"/>
      </a:spcBef>
      <a:spcAft>
        <a:spcPct val="0"/>
      </a:spcAft>
      <a:defRPr kern="1200">
        <a:solidFill>
          <a:srgbClr val="000000"/>
        </a:solidFill>
        <a:latin typeface="Arial" panose="020B0604020202020204" pitchFamily="34" charset="0"/>
        <a:ea typeface="+mn-ea"/>
        <a:cs typeface="Times New Roman" panose="02020603050405020304" pitchFamily="18" charset="0"/>
        <a:sym typeface="Arial" panose="020B0604020202020204" pitchFamily="34" charset="0"/>
      </a:defRPr>
    </a:lvl2pPr>
    <a:lvl3pPr marL="914400" algn="l" rtl="0" eaLnBrk="0" fontAlgn="base" hangingPunct="0">
      <a:spcBef>
        <a:spcPct val="0"/>
      </a:spcBef>
      <a:spcAft>
        <a:spcPct val="0"/>
      </a:spcAft>
      <a:defRPr kern="1200">
        <a:solidFill>
          <a:srgbClr val="000000"/>
        </a:solidFill>
        <a:latin typeface="Arial" panose="020B0604020202020204" pitchFamily="34" charset="0"/>
        <a:ea typeface="+mn-ea"/>
        <a:cs typeface="Times New Roman" panose="02020603050405020304" pitchFamily="18" charset="0"/>
        <a:sym typeface="Arial" panose="020B0604020202020204" pitchFamily="34" charset="0"/>
      </a:defRPr>
    </a:lvl3pPr>
    <a:lvl4pPr marL="1371600" algn="l" rtl="0" eaLnBrk="0" fontAlgn="base" hangingPunct="0">
      <a:spcBef>
        <a:spcPct val="0"/>
      </a:spcBef>
      <a:spcAft>
        <a:spcPct val="0"/>
      </a:spcAft>
      <a:defRPr kern="1200">
        <a:solidFill>
          <a:srgbClr val="000000"/>
        </a:solidFill>
        <a:latin typeface="Arial" panose="020B0604020202020204" pitchFamily="34" charset="0"/>
        <a:ea typeface="+mn-ea"/>
        <a:cs typeface="Times New Roman" panose="02020603050405020304" pitchFamily="18" charset="0"/>
        <a:sym typeface="Arial" panose="020B0604020202020204" pitchFamily="34" charset="0"/>
      </a:defRPr>
    </a:lvl4pPr>
    <a:lvl5pPr marL="1828800" algn="l" rtl="0" eaLnBrk="0" fontAlgn="base" hangingPunct="0">
      <a:spcBef>
        <a:spcPct val="0"/>
      </a:spcBef>
      <a:spcAft>
        <a:spcPct val="0"/>
      </a:spcAft>
      <a:defRPr kern="1200">
        <a:solidFill>
          <a:srgbClr val="000000"/>
        </a:solidFill>
        <a:latin typeface="Arial" panose="020B0604020202020204" pitchFamily="34" charset="0"/>
        <a:ea typeface="+mn-ea"/>
        <a:cs typeface="Times New Roman" panose="02020603050405020304" pitchFamily="18" charset="0"/>
        <a:sym typeface="Arial" panose="020B0604020202020204" pitchFamily="34" charset="0"/>
      </a:defRPr>
    </a:lvl5pPr>
    <a:lvl6pPr marL="2286000" algn="l" defTabSz="914400" rtl="0" eaLnBrk="1" latinLnBrk="0" hangingPunct="1">
      <a:defRPr kern="1200">
        <a:solidFill>
          <a:srgbClr val="000000"/>
        </a:solidFill>
        <a:latin typeface="Arial" panose="020B0604020202020204" pitchFamily="34" charset="0"/>
        <a:ea typeface="+mn-ea"/>
        <a:cs typeface="Times New Roman" panose="02020603050405020304" pitchFamily="18" charset="0"/>
        <a:sym typeface="Arial" panose="020B0604020202020204" pitchFamily="34" charset="0"/>
      </a:defRPr>
    </a:lvl6pPr>
    <a:lvl7pPr marL="2743200" algn="l" defTabSz="914400" rtl="0" eaLnBrk="1" latinLnBrk="0" hangingPunct="1">
      <a:defRPr kern="1200">
        <a:solidFill>
          <a:srgbClr val="000000"/>
        </a:solidFill>
        <a:latin typeface="Arial" panose="020B0604020202020204" pitchFamily="34" charset="0"/>
        <a:ea typeface="+mn-ea"/>
        <a:cs typeface="Times New Roman" panose="02020603050405020304" pitchFamily="18" charset="0"/>
        <a:sym typeface="Arial" panose="020B0604020202020204" pitchFamily="34" charset="0"/>
      </a:defRPr>
    </a:lvl7pPr>
    <a:lvl8pPr marL="3200400" algn="l" defTabSz="914400" rtl="0" eaLnBrk="1" latinLnBrk="0" hangingPunct="1">
      <a:defRPr kern="1200">
        <a:solidFill>
          <a:srgbClr val="000000"/>
        </a:solidFill>
        <a:latin typeface="Arial" panose="020B0604020202020204" pitchFamily="34" charset="0"/>
        <a:ea typeface="+mn-ea"/>
        <a:cs typeface="Times New Roman" panose="02020603050405020304" pitchFamily="18" charset="0"/>
        <a:sym typeface="Arial" panose="020B0604020202020204" pitchFamily="34" charset="0"/>
      </a:defRPr>
    </a:lvl8pPr>
    <a:lvl9pPr marL="3657600" algn="l" defTabSz="914400" rtl="0" eaLnBrk="1" latinLnBrk="0" hangingPunct="1">
      <a:defRPr kern="1200">
        <a:solidFill>
          <a:srgbClr val="000000"/>
        </a:solidFill>
        <a:latin typeface="Arial" panose="020B0604020202020204" pitchFamily="34" charset="0"/>
        <a:ea typeface="+mn-ea"/>
        <a:cs typeface="Times New Roman" panose="02020603050405020304" pitchFamily="18"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000"/>
    <a:srgbClr val="00843C"/>
    <a:srgbClr val="C00000"/>
    <a:srgbClr val="CC3300"/>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94" autoAdjust="0"/>
    <p:restoredTop sz="94291" autoAdjust="0"/>
  </p:normalViewPr>
  <p:slideViewPr>
    <p:cSldViewPr>
      <p:cViewPr varScale="1">
        <p:scale>
          <a:sx n="87" d="100"/>
          <a:sy n="87" d="100"/>
        </p:scale>
        <p:origin x="1421"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C9F4AA-DDA4-4C3C-B68B-36A97018714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sym typeface="Arial" charset="0"/>
              </a:defRPr>
            </a:lvl1pPr>
          </a:lstStyle>
          <a:p>
            <a:pPr>
              <a:defRPr/>
            </a:pPr>
            <a:endParaRPr lang="en-US" dirty="0"/>
          </a:p>
        </p:txBody>
      </p:sp>
      <p:sp>
        <p:nvSpPr>
          <p:cNvPr id="3" name="Date Placeholder 2">
            <a:extLst>
              <a:ext uri="{FF2B5EF4-FFF2-40B4-BE49-F238E27FC236}">
                <a16:creationId xmlns:a16="http://schemas.microsoft.com/office/drawing/2014/main" id="{9634F629-7A4D-4532-B67A-034884DD3A1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sym typeface="Arial" charset="0"/>
              </a:defRPr>
            </a:lvl1pPr>
          </a:lstStyle>
          <a:p>
            <a:pPr>
              <a:defRPr/>
            </a:pPr>
            <a:fld id="{3E2C773D-3D3F-4846-8488-C5FEC8D0BA2D}" type="datetimeFigureOut">
              <a:rPr lang="en-US"/>
              <a:pPr>
                <a:defRPr/>
              </a:pPr>
              <a:t>4/18/2018</a:t>
            </a:fld>
            <a:endParaRPr lang="en-US" dirty="0"/>
          </a:p>
        </p:txBody>
      </p:sp>
      <p:sp>
        <p:nvSpPr>
          <p:cNvPr id="4" name="Slide Image Placeholder 3">
            <a:extLst>
              <a:ext uri="{FF2B5EF4-FFF2-40B4-BE49-F238E27FC236}">
                <a16:creationId xmlns:a16="http://schemas.microsoft.com/office/drawing/2014/main" id="{1BF0007D-D47D-42E1-840B-CDBED5800DA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BBF186A0-A4E8-45AC-BAC1-B70E3D448E7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50F30F3-E68A-4121-93BE-E43819CEBA9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sym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F6608617-791F-4A06-A655-FEB614A30E1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771376E3-C7D0-4072-843F-603B9208E2A8}"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7E6F73F4-8827-40F5-B602-ABC484BD1E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D1FDD08-0EDF-4AAD-8AE4-7B86951BBC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6628" name="Slide Number Placeholder 3">
            <a:extLst>
              <a:ext uri="{FF2B5EF4-FFF2-40B4-BE49-F238E27FC236}">
                <a16:creationId xmlns:a16="http://schemas.microsoft.com/office/drawing/2014/main" id="{7976B5FE-634A-42B3-841E-E3CB97BBB0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D6D4F7-9CA7-43E8-9D4F-1214A6C0A166}" type="slidenum">
              <a:rPr lang="en-US" altLang="en-US">
                <a:latin typeface="Arial" panose="020B0604020202020204" pitchFamily="34" charset="0"/>
                <a:ea typeface="MS PGothic" panose="020B0600070205080204" pitchFamily="34" charset="-128"/>
              </a:rPr>
              <a:pPr>
                <a:spcBef>
                  <a:spcPct val="0"/>
                </a:spcBef>
              </a:pPr>
              <a:t>1</a:t>
            </a:fld>
            <a:endParaRPr lang="en-US" altLang="en-US"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7592125-D494-41E7-8777-F077B4987A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3EB5D22C-FD55-4D4F-A118-F144163687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26-2: Describe the four types of tenant interests in real property.</a:t>
            </a:r>
          </a:p>
          <a:p>
            <a:pPr eaLnBrk="1" hangingPunct="1">
              <a:spcBef>
                <a:spcPct val="0"/>
              </a:spcBef>
            </a:pPr>
            <a:r>
              <a:rPr lang="en-US" altLang="en-US" dirty="0"/>
              <a:t>Page: 434</a:t>
            </a:r>
          </a:p>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8ED264F7-18F8-447E-9939-F3A49999E1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843AC6-6F4A-4FB8-B09B-C39088BE2FDD}" type="slidenum">
              <a:rPr lang="en-US" altLang="en-US">
                <a:solidFill>
                  <a:srgbClr val="000000"/>
                </a:solidFill>
                <a:latin typeface="Arial" panose="020B0604020202020204" pitchFamily="34" charset="0"/>
              </a:rPr>
              <a:pPr>
                <a:spcBef>
                  <a:spcPct val="0"/>
                </a:spcBef>
              </a:pPr>
              <a:t>10</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F7AEA55A-F052-4580-BF32-7956E263EA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BB24EB33-D2C6-4598-AB2A-AE9791B8C3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26-2: Describe the four types of tenant interests in real property.</a:t>
            </a:r>
          </a:p>
          <a:p>
            <a:pPr eaLnBrk="1" hangingPunct="1">
              <a:spcBef>
                <a:spcPct val="0"/>
              </a:spcBef>
            </a:pPr>
            <a:r>
              <a:rPr lang="en-US" altLang="en-US" dirty="0"/>
              <a:t>Page: 434</a:t>
            </a:r>
          </a:p>
          <a:p>
            <a:pPr eaLnBrk="1" hangingPunct="1">
              <a:spcBef>
                <a:spcPct val="0"/>
              </a:spcBef>
            </a:pPr>
            <a:endParaRPr lang="en-US" altLang="en-US" dirty="0"/>
          </a:p>
        </p:txBody>
      </p:sp>
      <p:sp>
        <p:nvSpPr>
          <p:cNvPr id="36868" name="Slide Number Placeholder 3">
            <a:extLst>
              <a:ext uri="{FF2B5EF4-FFF2-40B4-BE49-F238E27FC236}">
                <a16:creationId xmlns:a16="http://schemas.microsoft.com/office/drawing/2014/main" id="{71AFEAF2-B393-453B-AE07-0BACB2BC0F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2EEC40-BF95-4017-BFF4-C98F5A9DCB9F}" type="slidenum">
              <a:rPr lang="en-US" altLang="en-US">
                <a:solidFill>
                  <a:srgbClr val="000000"/>
                </a:solidFill>
                <a:latin typeface="Arial" panose="020B0604020202020204" pitchFamily="34" charset="0"/>
              </a:rPr>
              <a:pPr>
                <a:spcBef>
                  <a:spcPct val="0"/>
                </a:spcBef>
              </a:pPr>
              <a:t>11</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807B0F8-E029-4915-BBAC-F5BD60B056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0B17EB84-CA7C-497A-B6C8-345588ECA7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26-3: Discuss the rights and duties of landlords and tenants.</a:t>
            </a:r>
          </a:p>
          <a:p>
            <a:pPr eaLnBrk="1" hangingPunct="1">
              <a:spcBef>
                <a:spcPct val="0"/>
              </a:spcBef>
            </a:pPr>
            <a:r>
              <a:rPr lang="en-US" altLang="en-US" dirty="0"/>
              <a:t>Page: 434</a:t>
            </a:r>
          </a:p>
          <a:p>
            <a:pPr eaLnBrk="1" hangingPunct="1">
              <a:spcBef>
                <a:spcPct val="0"/>
              </a:spcBef>
            </a:pPr>
            <a:endParaRPr lang="en-US" altLang="en-US" dirty="0"/>
          </a:p>
        </p:txBody>
      </p:sp>
      <p:sp>
        <p:nvSpPr>
          <p:cNvPr id="37892" name="Slide Number Placeholder 3">
            <a:extLst>
              <a:ext uri="{FF2B5EF4-FFF2-40B4-BE49-F238E27FC236}">
                <a16:creationId xmlns:a16="http://schemas.microsoft.com/office/drawing/2014/main" id="{6FA194CC-A0C0-436A-AA32-BD445D3893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646D18-1B8D-4D45-B9FD-E777FED066EE}" type="slidenum">
              <a:rPr lang="en-US" altLang="en-US">
                <a:solidFill>
                  <a:srgbClr val="000000"/>
                </a:solidFill>
                <a:latin typeface="Arial" panose="020B0604020202020204" pitchFamily="34" charset="0"/>
              </a:rPr>
              <a:pPr>
                <a:spcBef>
                  <a:spcPct val="0"/>
                </a:spcBef>
              </a:pPr>
              <a:t>12</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693B51F3-0ED9-49AA-B1A4-42005D3E24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1AE6C35B-B447-4E49-A1F4-63EE51BE76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26-3: Discuss the rights and duties of landlords and tenants.</a:t>
            </a:r>
          </a:p>
          <a:p>
            <a:pPr eaLnBrk="1" hangingPunct="1">
              <a:spcBef>
                <a:spcPct val="0"/>
              </a:spcBef>
            </a:pPr>
            <a:r>
              <a:rPr lang="en-US" altLang="en-US" dirty="0"/>
              <a:t>Page: 435</a:t>
            </a:r>
          </a:p>
          <a:p>
            <a:pPr eaLnBrk="1" hangingPunct="1">
              <a:spcBef>
                <a:spcPct val="0"/>
              </a:spcBef>
            </a:pPr>
            <a:endParaRPr lang="en-US" altLang="en-US" dirty="0"/>
          </a:p>
        </p:txBody>
      </p:sp>
      <p:sp>
        <p:nvSpPr>
          <p:cNvPr id="38916" name="Slide Number Placeholder 3">
            <a:extLst>
              <a:ext uri="{FF2B5EF4-FFF2-40B4-BE49-F238E27FC236}">
                <a16:creationId xmlns:a16="http://schemas.microsoft.com/office/drawing/2014/main" id="{C0410342-D349-469E-AE1C-2B7EC19556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F82EC6-C4F2-41AA-A5DC-D0D4479B571E}" type="slidenum">
              <a:rPr lang="en-US" altLang="en-US">
                <a:solidFill>
                  <a:srgbClr val="000000"/>
                </a:solidFill>
                <a:latin typeface="Arial" panose="020B0604020202020204" pitchFamily="34" charset="0"/>
              </a:rPr>
              <a:pPr>
                <a:spcBef>
                  <a:spcPct val="0"/>
                </a:spcBef>
              </a:pPr>
              <a:t>13</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CABB791-0189-43D3-9602-E1C254A1F0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355E3CD-9942-40EB-8172-E67BCC01F8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26-3: Discuss the rights and duties of landlords and tenants.</a:t>
            </a:r>
          </a:p>
          <a:p>
            <a:pPr eaLnBrk="1" hangingPunct="1">
              <a:spcBef>
                <a:spcPct val="0"/>
              </a:spcBef>
            </a:pPr>
            <a:r>
              <a:rPr lang="en-US" altLang="en-US" dirty="0"/>
              <a:t>Page: 436</a:t>
            </a:r>
          </a:p>
          <a:p>
            <a:pPr eaLnBrk="1" hangingPunct="1">
              <a:spcBef>
                <a:spcPct val="0"/>
              </a:spcBef>
            </a:pPr>
            <a:endParaRPr lang="en-US" altLang="en-US" dirty="0"/>
          </a:p>
        </p:txBody>
      </p:sp>
      <p:sp>
        <p:nvSpPr>
          <p:cNvPr id="39940" name="Slide Number Placeholder 3">
            <a:extLst>
              <a:ext uri="{FF2B5EF4-FFF2-40B4-BE49-F238E27FC236}">
                <a16:creationId xmlns:a16="http://schemas.microsoft.com/office/drawing/2014/main" id="{5F5E6B7D-F874-44AA-947C-C597AB5E20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B32AB1-C40D-4516-9213-752C49DFFDB9}" type="slidenum">
              <a:rPr lang="en-US" altLang="en-US">
                <a:solidFill>
                  <a:srgbClr val="000000"/>
                </a:solidFill>
                <a:latin typeface="Arial" panose="020B0604020202020204" pitchFamily="34" charset="0"/>
              </a:rPr>
              <a:pPr>
                <a:spcBef>
                  <a:spcPct val="0"/>
                </a:spcBef>
              </a:pPr>
              <a:t>14</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3E91DD1F-B952-4291-BE27-98CA62854A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AC1E4311-5BBC-4846-87DE-D8D62F02BE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26-3: Discuss the rights and duties of landlords and tenants.</a:t>
            </a:r>
          </a:p>
          <a:p>
            <a:pPr eaLnBrk="1" hangingPunct="1">
              <a:spcBef>
                <a:spcPct val="0"/>
              </a:spcBef>
            </a:pPr>
            <a:r>
              <a:rPr lang="en-US" altLang="en-US" dirty="0"/>
              <a:t>Page: 436</a:t>
            </a:r>
          </a:p>
          <a:p>
            <a:pPr eaLnBrk="1" hangingPunct="1">
              <a:spcBef>
                <a:spcPct val="0"/>
              </a:spcBef>
            </a:pPr>
            <a:endParaRPr lang="en-US" altLang="en-US" dirty="0"/>
          </a:p>
        </p:txBody>
      </p:sp>
      <p:sp>
        <p:nvSpPr>
          <p:cNvPr id="40964" name="Slide Number Placeholder 3">
            <a:extLst>
              <a:ext uri="{FF2B5EF4-FFF2-40B4-BE49-F238E27FC236}">
                <a16:creationId xmlns:a16="http://schemas.microsoft.com/office/drawing/2014/main" id="{D2235E57-3AB7-44D8-93C9-6CA5FE64DD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91604A-540D-41BE-AD1D-1E260DAF18B8}" type="slidenum">
              <a:rPr lang="en-US" altLang="en-US">
                <a:solidFill>
                  <a:srgbClr val="000000"/>
                </a:solidFill>
                <a:latin typeface="Arial" panose="020B0604020202020204" pitchFamily="34" charset="0"/>
              </a:rPr>
              <a:pPr>
                <a:spcBef>
                  <a:spcPct val="0"/>
                </a:spcBef>
              </a:pPr>
              <a:t>15</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CA847B9-7D95-46AA-8D9F-0022941083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38206C6-C482-4C5F-8B72-92212B21E6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26-3: Discuss the rights and duties of landlords and tenants.</a:t>
            </a:r>
          </a:p>
          <a:p>
            <a:pPr eaLnBrk="1" hangingPunct="1">
              <a:spcBef>
                <a:spcPct val="0"/>
              </a:spcBef>
            </a:pPr>
            <a:r>
              <a:rPr lang="en-US" altLang="en-US" dirty="0"/>
              <a:t>Page: 436</a:t>
            </a:r>
          </a:p>
          <a:p>
            <a:pPr eaLnBrk="1" hangingPunct="1">
              <a:spcBef>
                <a:spcPct val="0"/>
              </a:spcBef>
            </a:pPr>
            <a:endParaRPr lang="en-US" altLang="en-US" dirty="0"/>
          </a:p>
        </p:txBody>
      </p:sp>
      <p:sp>
        <p:nvSpPr>
          <p:cNvPr id="41988" name="Slide Number Placeholder 3">
            <a:extLst>
              <a:ext uri="{FF2B5EF4-FFF2-40B4-BE49-F238E27FC236}">
                <a16:creationId xmlns:a16="http://schemas.microsoft.com/office/drawing/2014/main" id="{A7727239-D251-499F-A340-938111FBA7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7C9619-A682-433E-B948-5EAEBE7BD0CF}" type="slidenum">
              <a:rPr lang="en-US" altLang="en-US">
                <a:solidFill>
                  <a:srgbClr val="000000"/>
                </a:solidFill>
                <a:latin typeface="Arial" panose="020B0604020202020204" pitchFamily="34" charset="0"/>
              </a:rPr>
              <a:pPr>
                <a:spcBef>
                  <a:spcPct val="0"/>
                </a:spcBef>
              </a:pPr>
              <a:t>16</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5EFD9EA-A1D1-4B67-8C4A-053F34B950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5AB03BF7-667D-4E81-9691-7A6ED5F37F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26-3: Discuss the rights and duties of landlords and tenants.</a:t>
            </a:r>
          </a:p>
          <a:p>
            <a:pPr eaLnBrk="1" hangingPunct="1">
              <a:spcBef>
                <a:spcPct val="0"/>
              </a:spcBef>
            </a:pPr>
            <a:r>
              <a:rPr lang="en-US" altLang="en-US" dirty="0"/>
              <a:t>Page: 437</a:t>
            </a:r>
          </a:p>
          <a:p>
            <a:pPr eaLnBrk="1" hangingPunct="1">
              <a:spcBef>
                <a:spcPct val="0"/>
              </a:spcBef>
            </a:pPr>
            <a:endParaRPr lang="en-US" altLang="en-US" dirty="0"/>
          </a:p>
        </p:txBody>
      </p:sp>
      <p:sp>
        <p:nvSpPr>
          <p:cNvPr id="43012" name="Slide Number Placeholder 3">
            <a:extLst>
              <a:ext uri="{FF2B5EF4-FFF2-40B4-BE49-F238E27FC236}">
                <a16:creationId xmlns:a16="http://schemas.microsoft.com/office/drawing/2014/main" id="{8DD0B58F-8DC8-4E60-92D3-032E86DF9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82D20D-A7A5-46F5-96C3-BC4757B80F0B}" type="slidenum">
              <a:rPr lang="en-US" altLang="en-US">
                <a:solidFill>
                  <a:srgbClr val="000000"/>
                </a:solidFill>
                <a:latin typeface="Arial" panose="020B0604020202020204" pitchFamily="34" charset="0"/>
              </a:rPr>
              <a:pPr>
                <a:spcBef>
                  <a:spcPct val="0"/>
                </a:spcBef>
              </a:pPr>
              <a:t>17</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5F9A3D85-44A4-4701-B4B1-678E27AC40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FCFB5A17-6F5E-4332-BD01-7B9A78B37C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26-3: Discuss the rights and duties of landlords and tenants.</a:t>
            </a:r>
          </a:p>
          <a:p>
            <a:pPr eaLnBrk="1" hangingPunct="1">
              <a:spcBef>
                <a:spcPct val="0"/>
              </a:spcBef>
            </a:pPr>
            <a:r>
              <a:rPr lang="en-US" altLang="en-US" dirty="0"/>
              <a:t>Page: 437</a:t>
            </a:r>
          </a:p>
          <a:p>
            <a:pPr eaLnBrk="1" hangingPunct="1">
              <a:spcBef>
                <a:spcPct val="0"/>
              </a:spcBef>
            </a:pPr>
            <a:endParaRPr lang="en-US" altLang="en-US" dirty="0"/>
          </a:p>
        </p:txBody>
      </p:sp>
      <p:sp>
        <p:nvSpPr>
          <p:cNvPr id="44036" name="Slide Number Placeholder 3">
            <a:extLst>
              <a:ext uri="{FF2B5EF4-FFF2-40B4-BE49-F238E27FC236}">
                <a16:creationId xmlns:a16="http://schemas.microsoft.com/office/drawing/2014/main" id="{40E36040-5D48-4C1F-91F1-C34F9A50F7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57B665-C5E3-416F-890E-37D9E6C6E136}" type="slidenum">
              <a:rPr lang="en-US" altLang="en-US">
                <a:solidFill>
                  <a:srgbClr val="000000"/>
                </a:solidFill>
                <a:latin typeface="Arial" panose="020B0604020202020204" pitchFamily="34" charset="0"/>
              </a:rPr>
              <a:pPr>
                <a:spcBef>
                  <a:spcPct val="0"/>
                </a:spcBef>
              </a:pPr>
              <a:t>18</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61A0BEC9-740A-43C4-9089-D6A0D61C9B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A7506904-3B32-4CE0-87A2-249E22718D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26-3: Discuss the rights and duties of landlords and tenants.</a:t>
            </a:r>
          </a:p>
          <a:p>
            <a:pPr eaLnBrk="1" hangingPunct="1">
              <a:spcBef>
                <a:spcPct val="0"/>
              </a:spcBef>
            </a:pPr>
            <a:r>
              <a:rPr lang="en-US" altLang="en-US" dirty="0"/>
              <a:t>Page: 437</a:t>
            </a:r>
          </a:p>
          <a:p>
            <a:pPr eaLnBrk="1" hangingPunct="1">
              <a:spcBef>
                <a:spcPct val="0"/>
              </a:spcBef>
            </a:pPr>
            <a:endParaRPr lang="en-US" altLang="en-US" dirty="0"/>
          </a:p>
        </p:txBody>
      </p:sp>
      <p:sp>
        <p:nvSpPr>
          <p:cNvPr id="45060" name="Slide Number Placeholder 3">
            <a:extLst>
              <a:ext uri="{FF2B5EF4-FFF2-40B4-BE49-F238E27FC236}">
                <a16:creationId xmlns:a16="http://schemas.microsoft.com/office/drawing/2014/main" id="{F94F0EC6-3689-4CFE-9551-F8C6605988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3E8691-CAF4-463B-8FC0-4D0D7524AE89}" type="slidenum">
              <a:rPr lang="en-US" altLang="en-US">
                <a:solidFill>
                  <a:srgbClr val="000000"/>
                </a:solidFill>
                <a:latin typeface="Arial" panose="020B0604020202020204" pitchFamily="34" charset="0"/>
              </a:rPr>
              <a:pPr>
                <a:spcBef>
                  <a:spcPct val="0"/>
                </a:spcBef>
              </a:pPr>
              <a:t>19</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9BA2A32-5BD8-47B5-9DA1-4888F2A730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D390AAA-A249-4C46-83B7-F726670014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26-1: Discuss the landlord-tenant relationship.</a:t>
            </a:r>
          </a:p>
          <a:p>
            <a:pPr eaLnBrk="1" hangingPunct="1">
              <a:spcBef>
                <a:spcPct val="0"/>
              </a:spcBef>
            </a:pPr>
            <a:r>
              <a:rPr lang="en-US" altLang="en-US" dirty="0"/>
              <a:t>Page: 432</a:t>
            </a:r>
          </a:p>
        </p:txBody>
      </p:sp>
      <p:sp>
        <p:nvSpPr>
          <p:cNvPr id="27652" name="Slide Number Placeholder 3">
            <a:extLst>
              <a:ext uri="{FF2B5EF4-FFF2-40B4-BE49-F238E27FC236}">
                <a16:creationId xmlns:a16="http://schemas.microsoft.com/office/drawing/2014/main" id="{7F97B817-4A41-49DB-90C3-4A16BC43D2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144337-2F8D-458E-874C-09B0F2604F67}" type="slidenum">
              <a:rPr lang="en-US" altLang="en-US">
                <a:solidFill>
                  <a:srgbClr val="000000"/>
                </a:solidFill>
                <a:latin typeface="Arial" panose="020B0604020202020204" pitchFamily="34" charset="0"/>
              </a:rPr>
              <a:pPr>
                <a:spcBef>
                  <a:spcPct val="0"/>
                </a:spcBef>
              </a:pPr>
              <a:t>2</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73D5DB7-D1EA-419F-AEC6-D19E16C226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46FFE582-F89F-49FF-9887-FFD1656CA6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26-4: Explain several reasons for termination of leases.</a:t>
            </a:r>
          </a:p>
          <a:p>
            <a:pPr eaLnBrk="1" hangingPunct="1">
              <a:spcBef>
                <a:spcPct val="0"/>
              </a:spcBef>
            </a:pPr>
            <a:r>
              <a:rPr lang="en-US" altLang="en-US" dirty="0"/>
              <a:t>Page: 438</a:t>
            </a:r>
          </a:p>
        </p:txBody>
      </p:sp>
      <p:sp>
        <p:nvSpPr>
          <p:cNvPr id="46084" name="Slide Number Placeholder 3">
            <a:extLst>
              <a:ext uri="{FF2B5EF4-FFF2-40B4-BE49-F238E27FC236}">
                <a16:creationId xmlns:a16="http://schemas.microsoft.com/office/drawing/2014/main" id="{E81B223A-531F-44A2-B069-F01D3F1282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E6A725-288D-4525-83D5-8ACD57CA3145}" type="slidenum">
              <a:rPr lang="en-US" altLang="en-US">
                <a:solidFill>
                  <a:srgbClr val="000000"/>
                </a:solidFill>
                <a:latin typeface="Arial" panose="020B0604020202020204" pitchFamily="34" charset="0"/>
              </a:rPr>
              <a:pPr>
                <a:spcBef>
                  <a:spcPct val="0"/>
                </a:spcBef>
              </a:pPr>
              <a:t>20</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411E0319-CE85-4F41-B04B-52D6A81A2E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00FD4C76-F313-43D8-A770-5EB14C0BEA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26-4: Explain several reasons for termination of leases.</a:t>
            </a:r>
          </a:p>
          <a:p>
            <a:pPr eaLnBrk="1" hangingPunct="1">
              <a:spcBef>
                <a:spcPct val="0"/>
              </a:spcBef>
            </a:pPr>
            <a:r>
              <a:rPr lang="en-US" altLang="en-US" dirty="0"/>
              <a:t>Page: 439</a:t>
            </a:r>
          </a:p>
          <a:p>
            <a:pPr eaLnBrk="1" hangingPunct="1">
              <a:spcBef>
                <a:spcPct val="0"/>
              </a:spcBef>
            </a:pPr>
            <a:r>
              <a:rPr lang="en-US" altLang="en-US" dirty="0"/>
              <a:t> </a:t>
            </a:r>
          </a:p>
        </p:txBody>
      </p:sp>
      <p:sp>
        <p:nvSpPr>
          <p:cNvPr id="47108" name="Slide Number Placeholder 3">
            <a:extLst>
              <a:ext uri="{FF2B5EF4-FFF2-40B4-BE49-F238E27FC236}">
                <a16:creationId xmlns:a16="http://schemas.microsoft.com/office/drawing/2014/main" id="{30A35B57-CC6F-4016-870E-666B325194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27ED01-5547-4812-B279-D3586B1CF937}" type="slidenum">
              <a:rPr lang="en-US" altLang="en-US">
                <a:solidFill>
                  <a:srgbClr val="000000"/>
                </a:solidFill>
                <a:latin typeface="Arial" panose="020B0604020202020204" pitchFamily="34" charset="0"/>
              </a:rPr>
              <a:pPr>
                <a:spcBef>
                  <a:spcPct val="0"/>
                </a:spcBef>
              </a:pPr>
              <a:t>21</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13214243-ECBC-4A2B-94BE-B2BE0485F2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82F2DE2C-0E49-4020-BB68-22847A2504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26-5: Explain how liability is determined and whether the landlord or tenant is likely to be found liable.</a:t>
            </a:r>
          </a:p>
          <a:p>
            <a:pPr eaLnBrk="1" hangingPunct="1">
              <a:spcBef>
                <a:spcPct val="0"/>
              </a:spcBef>
            </a:pPr>
            <a:r>
              <a:rPr lang="en-US" altLang="en-US" dirty="0"/>
              <a:t>Page: 439</a:t>
            </a:r>
          </a:p>
        </p:txBody>
      </p:sp>
      <p:sp>
        <p:nvSpPr>
          <p:cNvPr id="48132" name="Slide Number Placeholder 3">
            <a:extLst>
              <a:ext uri="{FF2B5EF4-FFF2-40B4-BE49-F238E27FC236}">
                <a16:creationId xmlns:a16="http://schemas.microsoft.com/office/drawing/2014/main" id="{3324E588-6998-4008-9A17-15508F5A28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A9219A-675E-4A6F-A949-2973044B71DE}" type="slidenum">
              <a:rPr lang="en-US" altLang="en-US">
                <a:solidFill>
                  <a:srgbClr val="000000"/>
                </a:solidFill>
                <a:latin typeface="Arial" panose="020B0604020202020204" pitchFamily="34" charset="0"/>
              </a:rPr>
              <a:pPr>
                <a:spcBef>
                  <a:spcPct val="0"/>
                </a:spcBef>
              </a:pPr>
              <a:t>22</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B3E2365B-4517-4722-AA38-99B04CC0E3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78B4C1F1-CB6F-4918-BB77-84E39C278A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26-5: Explain how liability is determined and whether the landlord or tenant is likely to be found liable.</a:t>
            </a:r>
          </a:p>
          <a:p>
            <a:pPr eaLnBrk="1" hangingPunct="1">
              <a:spcBef>
                <a:spcPct val="0"/>
              </a:spcBef>
            </a:pPr>
            <a:r>
              <a:rPr lang="en-US" altLang="en-US" dirty="0"/>
              <a:t>Page: 439</a:t>
            </a:r>
          </a:p>
          <a:p>
            <a:pPr eaLnBrk="1" hangingPunct="1">
              <a:spcBef>
                <a:spcPct val="0"/>
              </a:spcBef>
            </a:pPr>
            <a:endParaRPr lang="en-US" altLang="en-US" dirty="0"/>
          </a:p>
        </p:txBody>
      </p:sp>
      <p:sp>
        <p:nvSpPr>
          <p:cNvPr id="49156" name="Slide Number Placeholder 3">
            <a:extLst>
              <a:ext uri="{FF2B5EF4-FFF2-40B4-BE49-F238E27FC236}">
                <a16:creationId xmlns:a16="http://schemas.microsoft.com/office/drawing/2014/main" id="{92DE8AD6-0924-47F9-9ED8-D8A0307D39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DA7790-02CD-4A98-A4FD-08FD0F772773}" type="slidenum">
              <a:rPr lang="en-US" altLang="en-US">
                <a:solidFill>
                  <a:srgbClr val="000000"/>
                </a:solidFill>
                <a:latin typeface="Arial" panose="020B0604020202020204" pitchFamily="34" charset="0"/>
              </a:rPr>
              <a:pPr>
                <a:spcBef>
                  <a:spcPct val="0"/>
                </a:spcBef>
              </a:pPr>
              <a:t>23</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EFE27DC9-0582-4375-BF53-0B6AC05519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0121DEC3-F42E-431E-8A6E-ED4F89F11D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26-1: Discuss the landlord-tenant relationship.</a:t>
            </a:r>
          </a:p>
          <a:p>
            <a:pPr eaLnBrk="1" hangingPunct="1">
              <a:spcBef>
                <a:spcPct val="0"/>
              </a:spcBef>
            </a:pPr>
            <a:r>
              <a:rPr lang="en-US" altLang="en-US" dirty="0"/>
              <a:t>Page: 432</a:t>
            </a:r>
          </a:p>
        </p:txBody>
      </p:sp>
      <p:sp>
        <p:nvSpPr>
          <p:cNvPr id="28676" name="Slide Number Placeholder 3">
            <a:extLst>
              <a:ext uri="{FF2B5EF4-FFF2-40B4-BE49-F238E27FC236}">
                <a16:creationId xmlns:a16="http://schemas.microsoft.com/office/drawing/2014/main" id="{95A5D9B0-C884-4643-90D1-B275F3C15F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1E75C3-F723-4819-9ED0-9BF17606CCD6}" type="slidenum">
              <a:rPr lang="en-US" altLang="en-US">
                <a:solidFill>
                  <a:srgbClr val="000000"/>
                </a:solidFill>
                <a:latin typeface="Arial" panose="020B0604020202020204" pitchFamily="34" charset="0"/>
              </a:rPr>
              <a:pPr>
                <a:spcBef>
                  <a:spcPct val="0"/>
                </a:spcBef>
              </a:pPr>
              <a:t>3</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0EF90E1-793A-42F1-AAC5-36564CB67F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7A99BFD-6DF7-447C-A0E1-781AC05704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26-1: Discuss the landlord-tenant relationship.</a:t>
            </a:r>
          </a:p>
          <a:p>
            <a:pPr eaLnBrk="1" hangingPunct="1">
              <a:spcBef>
                <a:spcPct val="0"/>
              </a:spcBef>
            </a:pPr>
            <a:r>
              <a:rPr lang="en-US" altLang="en-US" dirty="0"/>
              <a:t>Page: 432</a:t>
            </a:r>
          </a:p>
          <a:p>
            <a:pPr eaLnBrk="1" hangingPunct="1">
              <a:spcBef>
                <a:spcPct val="0"/>
              </a:spcBef>
            </a:pPr>
            <a:endParaRPr lang="en-US" altLang="en-US" dirty="0"/>
          </a:p>
        </p:txBody>
      </p:sp>
      <p:sp>
        <p:nvSpPr>
          <p:cNvPr id="29700" name="Slide Number Placeholder 3">
            <a:extLst>
              <a:ext uri="{FF2B5EF4-FFF2-40B4-BE49-F238E27FC236}">
                <a16:creationId xmlns:a16="http://schemas.microsoft.com/office/drawing/2014/main" id="{BB855BA5-34AD-4DED-AF0C-F62F731EF1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2B7432-7A01-4E2F-8749-F29C9B5B1DC5}" type="slidenum">
              <a:rPr lang="en-US" altLang="en-US">
                <a:solidFill>
                  <a:srgbClr val="000000"/>
                </a:solidFill>
                <a:latin typeface="Arial" panose="020B0604020202020204" pitchFamily="34" charset="0"/>
              </a:rPr>
              <a:pPr>
                <a:spcBef>
                  <a:spcPct val="0"/>
                </a:spcBef>
              </a:pPr>
              <a:t>4</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0FB8838-C064-43C4-BE00-7A8FEC1C16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EFCA4F7-88C9-4BD4-A37D-C06EEFB5C2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26-1: Discuss the landlord-tenant relationship.</a:t>
            </a:r>
          </a:p>
          <a:p>
            <a:pPr eaLnBrk="1" hangingPunct="1">
              <a:spcBef>
                <a:spcPct val="0"/>
              </a:spcBef>
            </a:pPr>
            <a:r>
              <a:rPr lang="en-US" altLang="en-US" dirty="0"/>
              <a:t>Page: 432</a:t>
            </a:r>
          </a:p>
          <a:p>
            <a:pPr eaLnBrk="1" hangingPunct="1">
              <a:spcBef>
                <a:spcPct val="0"/>
              </a:spcBef>
            </a:pPr>
            <a:endParaRPr lang="en-US" altLang="en-US" dirty="0"/>
          </a:p>
        </p:txBody>
      </p:sp>
      <p:sp>
        <p:nvSpPr>
          <p:cNvPr id="30724" name="Slide Number Placeholder 3">
            <a:extLst>
              <a:ext uri="{FF2B5EF4-FFF2-40B4-BE49-F238E27FC236}">
                <a16:creationId xmlns:a16="http://schemas.microsoft.com/office/drawing/2014/main" id="{50A2CBF0-DA94-43FA-A5BC-91B3805EE7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E37147-6799-4510-AA4D-B39B2A80F3C2}" type="slidenum">
              <a:rPr lang="en-US" altLang="en-US">
                <a:solidFill>
                  <a:srgbClr val="000000"/>
                </a:solidFill>
                <a:latin typeface="Arial" panose="020B0604020202020204" pitchFamily="34" charset="0"/>
              </a:rPr>
              <a:pPr>
                <a:spcBef>
                  <a:spcPct val="0"/>
                </a:spcBef>
              </a:pPr>
              <a:t>5</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6695135-1627-4BFE-90A8-5AB596EB43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C5CE78FE-37B9-44D2-AC3F-164E6BDB4E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26-1: Discuss the landlord-tenant relationship.</a:t>
            </a:r>
          </a:p>
          <a:p>
            <a:pPr eaLnBrk="1" hangingPunct="1">
              <a:spcBef>
                <a:spcPct val="0"/>
              </a:spcBef>
            </a:pPr>
            <a:r>
              <a:rPr lang="en-US" altLang="en-US" dirty="0"/>
              <a:t>Page: 432</a:t>
            </a:r>
          </a:p>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195B4F8-0441-4E50-8B15-6C751F9044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91CBAA-8608-47A7-A95C-EFACA848AB8D}" type="slidenum">
              <a:rPr lang="en-US" altLang="en-US">
                <a:solidFill>
                  <a:srgbClr val="000000"/>
                </a:solidFill>
                <a:latin typeface="Arial" panose="020B0604020202020204" pitchFamily="34" charset="0"/>
              </a:rPr>
              <a:pPr>
                <a:spcBef>
                  <a:spcPct val="0"/>
                </a:spcBef>
              </a:pPr>
              <a:t>6</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92DFCD06-6BAF-4296-A02F-C05BDB16D0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53D58AF9-FA0C-4A63-B3E9-E1693680BB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26-1: Discuss the landlord-tenant relationship.</a:t>
            </a:r>
          </a:p>
          <a:p>
            <a:pPr eaLnBrk="1" hangingPunct="1">
              <a:spcBef>
                <a:spcPct val="0"/>
              </a:spcBef>
            </a:pPr>
            <a:r>
              <a:rPr lang="en-US" altLang="en-US" dirty="0"/>
              <a:t>Page: 432</a:t>
            </a:r>
          </a:p>
          <a:p>
            <a:pPr eaLnBrk="1" hangingPunct="1">
              <a:spcBef>
                <a:spcPct val="0"/>
              </a:spcBef>
            </a:pPr>
            <a:endParaRPr lang="en-US" altLang="en-US" dirty="0"/>
          </a:p>
        </p:txBody>
      </p:sp>
      <p:sp>
        <p:nvSpPr>
          <p:cNvPr id="32772" name="Slide Number Placeholder 3">
            <a:extLst>
              <a:ext uri="{FF2B5EF4-FFF2-40B4-BE49-F238E27FC236}">
                <a16:creationId xmlns:a16="http://schemas.microsoft.com/office/drawing/2014/main" id="{C7F87222-CBF6-47E8-99C9-F0D733111C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32AE3B-D047-481A-B345-E90C6927C290}" type="slidenum">
              <a:rPr lang="en-US" altLang="en-US">
                <a:solidFill>
                  <a:srgbClr val="000000"/>
                </a:solidFill>
                <a:latin typeface="Arial" panose="020B0604020202020204" pitchFamily="34" charset="0"/>
              </a:rPr>
              <a:pPr>
                <a:spcBef>
                  <a:spcPct val="0"/>
                </a:spcBef>
              </a:pPr>
              <a:t>7</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6D54EAC-099B-4DF8-8A8C-35EA5C3D7D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44AAAABD-E0B5-4D9F-A677-95CE9102AE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26-1: Discuss the landlord-tenant relationship.</a:t>
            </a:r>
          </a:p>
          <a:p>
            <a:pPr eaLnBrk="1" hangingPunct="1">
              <a:spcBef>
                <a:spcPct val="0"/>
              </a:spcBef>
            </a:pPr>
            <a:r>
              <a:rPr lang="en-US" altLang="en-US" dirty="0"/>
              <a:t>Page: 432</a:t>
            </a:r>
          </a:p>
          <a:p>
            <a:pPr eaLnBrk="1" hangingPunct="1">
              <a:spcBef>
                <a:spcPct val="0"/>
              </a:spcBef>
            </a:pPr>
            <a:endParaRPr lang="en-US" altLang="en-US" dirty="0"/>
          </a:p>
        </p:txBody>
      </p:sp>
      <p:sp>
        <p:nvSpPr>
          <p:cNvPr id="33796" name="Slide Number Placeholder 3">
            <a:extLst>
              <a:ext uri="{FF2B5EF4-FFF2-40B4-BE49-F238E27FC236}">
                <a16:creationId xmlns:a16="http://schemas.microsoft.com/office/drawing/2014/main" id="{1CE30939-6D12-4570-BE72-366CED1E8F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9212BC-C11F-421A-9612-91364E4E5732}" type="slidenum">
              <a:rPr lang="en-US" altLang="en-US">
                <a:solidFill>
                  <a:srgbClr val="000000"/>
                </a:solidFill>
                <a:latin typeface="Arial" panose="020B0604020202020204" pitchFamily="34" charset="0"/>
              </a:rPr>
              <a:pPr>
                <a:spcBef>
                  <a:spcPct val="0"/>
                </a:spcBef>
              </a:pPr>
              <a:t>8</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B29AD1E-501A-4735-9CA4-28A224BD66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8DF26D2-CAE0-412D-98C8-65594CB31D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Learning Outcome 26-2: Describe the four types of tenant interests in real property.</a:t>
            </a:r>
          </a:p>
          <a:p>
            <a:pPr eaLnBrk="1" hangingPunct="1">
              <a:spcBef>
                <a:spcPct val="0"/>
              </a:spcBef>
            </a:pPr>
            <a:r>
              <a:rPr lang="en-US" altLang="en-US" dirty="0"/>
              <a:t>Page: 433</a:t>
            </a:r>
          </a:p>
        </p:txBody>
      </p:sp>
      <p:sp>
        <p:nvSpPr>
          <p:cNvPr id="34820" name="Slide Number Placeholder 3">
            <a:extLst>
              <a:ext uri="{FF2B5EF4-FFF2-40B4-BE49-F238E27FC236}">
                <a16:creationId xmlns:a16="http://schemas.microsoft.com/office/drawing/2014/main" id="{CE6303B6-26AF-4517-B58A-F75B38156A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01CECA-CD86-46FA-A8F0-DB7EAC9EDA7E}" type="slidenum">
              <a:rPr lang="en-US" altLang="en-US">
                <a:solidFill>
                  <a:srgbClr val="000000"/>
                </a:solidFill>
                <a:latin typeface="Arial" panose="020B0604020202020204" pitchFamily="34" charset="0"/>
              </a:rPr>
              <a:pPr>
                <a:spcBef>
                  <a:spcPct val="0"/>
                </a:spcBef>
              </a:pPr>
              <a:t>9</a:t>
            </a:fld>
            <a:endParaRPr lang="en-US" altLang="en-US" dirty="0">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540238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3899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1830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9918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18288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itle 3">
            <a:extLst>
              <a:ext uri="{FF2B5EF4-FFF2-40B4-BE49-F238E27FC236}">
                <a16:creationId xmlns:a16="http://schemas.microsoft.com/office/drawing/2014/main" id="{6905DBAA-8BD4-4CB6-B6E2-94659E1D4A81}"/>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6" name="Content Placeholder 5">
            <a:extLst>
              <a:ext uri="{FF2B5EF4-FFF2-40B4-BE49-F238E27FC236}">
                <a16:creationId xmlns:a16="http://schemas.microsoft.com/office/drawing/2014/main" id="{702F2C17-AA4A-4AC1-AB8E-056AC67A825C}"/>
              </a:ext>
            </a:extLst>
          </p:cNvPr>
          <p:cNvSpPr>
            <a:spLocks noGrp="1"/>
          </p:cNvSpPr>
          <p:nvPr>
            <p:ph sz="quarter" idx="10"/>
          </p:nvPr>
        </p:nvSpPr>
        <p:spPr>
          <a:xfrm>
            <a:off x="2286000" y="3886200"/>
            <a:ext cx="1712761" cy="293784"/>
          </a:xfrm>
          <a:prstGeom prst="rect">
            <a:avLst/>
          </a:prstGeom>
        </p:spPr>
        <p:txBody>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Edit Master text styles</a:t>
            </a:r>
          </a:p>
        </p:txBody>
      </p:sp>
      <p:sp>
        <p:nvSpPr>
          <p:cNvPr id="8" name="Content Placeholder 7">
            <a:extLst>
              <a:ext uri="{FF2B5EF4-FFF2-40B4-BE49-F238E27FC236}">
                <a16:creationId xmlns:a16="http://schemas.microsoft.com/office/drawing/2014/main" id="{C84129EA-334E-40B0-BB18-139B9199E2DA}"/>
              </a:ext>
            </a:extLst>
          </p:cNvPr>
          <p:cNvSpPr>
            <a:spLocks noGrp="1"/>
          </p:cNvSpPr>
          <p:nvPr>
            <p:ph sz="quarter" idx="11"/>
          </p:nvPr>
        </p:nvSpPr>
        <p:spPr>
          <a:xfrm>
            <a:off x="2888080" y="4690913"/>
            <a:ext cx="2072441" cy="360662"/>
          </a:xfrm>
          <a:prstGeom prst="rect">
            <a:avLst/>
          </a:prstGeom>
        </p:spPr>
        <p:txBody>
          <a:bodyPr/>
          <a:lstStyle>
            <a:lvl1pPr marL="0" indent="0">
              <a:buNone/>
              <a:defRPr sz="1500"/>
            </a:lvl1pPr>
            <a:lvl2pPr marL="457200" indent="0">
              <a:buNone/>
              <a:defRPr sz="1500"/>
            </a:lvl2pPr>
            <a:lvl3pPr marL="914400" indent="0">
              <a:buNone/>
              <a:defRPr sz="1500"/>
            </a:lvl3pPr>
            <a:lvl4pPr marL="1371600" indent="0">
              <a:buNone/>
              <a:defRPr sz="1500"/>
            </a:lvl4pPr>
            <a:lvl5pPr marL="1828800" indent="0">
              <a:buNone/>
              <a:defRPr sz="1500"/>
            </a:lvl5pPr>
          </a:lstStyle>
          <a:p>
            <a:pPr lvl="0"/>
            <a:r>
              <a:rPr lang="en-US" dirty="0"/>
              <a:t>Edit Master text styles</a:t>
            </a:r>
          </a:p>
        </p:txBody>
      </p:sp>
    </p:spTree>
    <p:extLst>
      <p:ext uri="{BB962C8B-B14F-4D97-AF65-F5344CB8AC3E}">
        <p14:creationId xmlns:p14="http://schemas.microsoft.com/office/powerpoint/2010/main" val="4177318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20369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695430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18288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itle 3">
            <a:extLst>
              <a:ext uri="{FF2B5EF4-FFF2-40B4-BE49-F238E27FC236}">
                <a16:creationId xmlns:a16="http://schemas.microsoft.com/office/drawing/2014/main" id="{6905DBAA-8BD4-4CB6-B6E2-94659E1D4A81}"/>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6" name="Content Placeholder 5">
            <a:extLst>
              <a:ext uri="{FF2B5EF4-FFF2-40B4-BE49-F238E27FC236}">
                <a16:creationId xmlns:a16="http://schemas.microsoft.com/office/drawing/2014/main" id="{702F2C17-AA4A-4AC1-AB8E-056AC67A825C}"/>
              </a:ext>
            </a:extLst>
          </p:cNvPr>
          <p:cNvSpPr>
            <a:spLocks noGrp="1"/>
          </p:cNvSpPr>
          <p:nvPr>
            <p:ph sz="quarter" idx="10"/>
          </p:nvPr>
        </p:nvSpPr>
        <p:spPr>
          <a:xfrm>
            <a:off x="2286000" y="3886200"/>
            <a:ext cx="1712761" cy="293784"/>
          </a:xfrm>
          <a:prstGeom prst="rect">
            <a:avLst/>
          </a:prstGeom>
        </p:spPr>
        <p:txBody>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Edit Master text styles</a:t>
            </a:r>
          </a:p>
        </p:txBody>
      </p:sp>
      <p:sp>
        <p:nvSpPr>
          <p:cNvPr id="8" name="Content Placeholder 7">
            <a:extLst>
              <a:ext uri="{FF2B5EF4-FFF2-40B4-BE49-F238E27FC236}">
                <a16:creationId xmlns:a16="http://schemas.microsoft.com/office/drawing/2014/main" id="{C84129EA-334E-40B0-BB18-139B9199E2DA}"/>
              </a:ext>
            </a:extLst>
          </p:cNvPr>
          <p:cNvSpPr>
            <a:spLocks noGrp="1"/>
          </p:cNvSpPr>
          <p:nvPr>
            <p:ph sz="quarter" idx="11"/>
          </p:nvPr>
        </p:nvSpPr>
        <p:spPr>
          <a:xfrm>
            <a:off x="2888080" y="4690913"/>
            <a:ext cx="2072441" cy="360662"/>
          </a:xfrm>
          <a:prstGeom prst="rect">
            <a:avLst/>
          </a:prstGeom>
        </p:spPr>
        <p:txBody>
          <a:bodyPr/>
          <a:lstStyle>
            <a:lvl1pPr marL="0" indent="0">
              <a:buNone/>
              <a:defRPr sz="1500"/>
            </a:lvl1pPr>
            <a:lvl2pPr marL="457200" indent="0">
              <a:buNone/>
              <a:defRPr sz="1500"/>
            </a:lvl2pPr>
            <a:lvl3pPr marL="914400" indent="0">
              <a:buNone/>
              <a:defRPr sz="1500"/>
            </a:lvl3pPr>
            <a:lvl4pPr marL="1371600" indent="0">
              <a:buNone/>
              <a:defRPr sz="1500"/>
            </a:lvl4pPr>
            <a:lvl5pPr marL="1828800" indent="0">
              <a:buNone/>
              <a:defRPr sz="1500"/>
            </a:lvl5pPr>
          </a:lstStyle>
          <a:p>
            <a:pPr lvl="0"/>
            <a:r>
              <a:rPr lang="en-US" dirty="0"/>
              <a:t>Edit Master text styles</a:t>
            </a:r>
          </a:p>
        </p:txBody>
      </p:sp>
    </p:spTree>
    <p:extLst>
      <p:ext uri="{BB962C8B-B14F-4D97-AF65-F5344CB8AC3E}">
        <p14:creationId xmlns:p14="http://schemas.microsoft.com/office/powerpoint/2010/main" val="481940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4502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60428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325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34977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53348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462463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44309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377912-204C-43BE-9E5C-B8A3CFBDB912}"/>
              </a:ext>
            </a:extLst>
          </p:cNvPr>
          <p:cNvSpPr>
            <a:spLocks noGrp="1"/>
          </p:cNvSpPr>
          <p:nvPr>
            <p:ph sz="quarter" idx="10"/>
          </p:nvPr>
        </p:nvSpPr>
        <p:spPr>
          <a:xfrm>
            <a:off x="1295400" y="1660272"/>
            <a:ext cx="5257800" cy="260856"/>
          </a:xfrm>
          <a:prstGeom prst="rect">
            <a:avLst/>
          </a:prstGeom>
        </p:spPr>
        <p:txBody>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Edit Master text styles</a:t>
            </a:r>
          </a:p>
        </p:txBody>
      </p:sp>
      <p:sp>
        <p:nvSpPr>
          <p:cNvPr id="5" name="Content Placeholder 4">
            <a:extLst>
              <a:ext uri="{FF2B5EF4-FFF2-40B4-BE49-F238E27FC236}">
                <a16:creationId xmlns:a16="http://schemas.microsoft.com/office/drawing/2014/main" id="{09050F1D-4CEA-470A-A48D-F21849654CBA}"/>
              </a:ext>
            </a:extLst>
          </p:cNvPr>
          <p:cNvSpPr>
            <a:spLocks noGrp="1"/>
          </p:cNvSpPr>
          <p:nvPr>
            <p:ph sz="quarter" idx="11"/>
          </p:nvPr>
        </p:nvSpPr>
        <p:spPr>
          <a:xfrm>
            <a:off x="3162756" y="2870261"/>
            <a:ext cx="2056488" cy="355478"/>
          </a:xfrm>
          <a:prstGeom prst="rect">
            <a:avLst/>
          </a:prstGeom>
        </p:spPr>
        <p:txBody>
          <a:bodyPr/>
          <a:lstStyle>
            <a:lvl1pPr marL="0" indent="0">
              <a:buNone/>
              <a:defRPr sz="1500"/>
            </a:lvl1pPr>
            <a:lvl2pPr marL="457200" indent="0">
              <a:buNone/>
              <a:defRPr sz="1500"/>
            </a:lvl2pPr>
            <a:lvl3pPr marL="914400" indent="0">
              <a:buNone/>
              <a:defRPr sz="1500"/>
            </a:lvl3pPr>
            <a:lvl4pPr marL="1371600" indent="0">
              <a:buNone/>
              <a:defRPr sz="1500"/>
            </a:lvl4pPr>
            <a:lvl5pPr marL="1828800" indent="0">
              <a:buNone/>
              <a:defRPr sz="1500"/>
            </a:lvl5pPr>
          </a:lstStyle>
          <a:p>
            <a:pPr lvl="0"/>
            <a:r>
              <a:rPr lang="en-US" dirty="0"/>
              <a:t>Edit Master text styles</a:t>
            </a:r>
          </a:p>
        </p:txBody>
      </p:sp>
      <p:sp>
        <p:nvSpPr>
          <p:cNvPr id="7" name="Title 6">
            <a:extLst>
              <a:ext uri="{FF2B5EF4-FFF2-40B4-BE49-F238E27FC236}">
                <a16:creationId xmlns:a16="http://schemas.microsoft.com/office/drawing/2014/main" id="{E59F9EC3-BAF9-4F4C-AA42-3C09C74B4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35916423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77605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268428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38307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0050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1754635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18288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itle 3">
            <a:extLst>
              <a:ext uri="{FF2B5EF4-FFF2-40B4-BE49-F238E27FC236}">
                <a16:creationId xmlns:a16="http://schemas.microsoft.com/office/drawing/2014/main" id="{6905DBAA-8BD4-4CB6-B6E2-94659E1D4A81}"/>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6" name="Content Placeholder 5">
            <a:extLst>
              <a:ext uri="{FF2B5EF4-FFF2-40B4-BE49-F238E27FC236}">
                <a16:creationId xmlns:a16="http://schemas.microsoft.com/office/drawing/2014/main" id="{702F2C17-AA4A-4AC1-AB8E-056AC67A825C}"/>
              </a:ext>
            </a:extLst>
          </p:cNvPr>
          <p:cNvSpPr>
            <a:spLocks noGrp="1"/>
          </p:cNvSpPr>
          <p:nvPr>
            <p:ph sz="quarter" idx="10"/>
          </p:nvPr>
        </p:nvSpPr>
        <p:spPr>
          <a:xfrm>
            <a:off x="2286000" y="3886200"/>
            <a:ext cx="1712761" cy="293784"/>
          </a:xfrm>
          <a:prstGeom prst="rect">
            <a:avLst/>
          </a:prstGeom>
        </p:spPr>
        <p:txBody>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Edit Master text styles</a:t>
            </a:r>
          </a:p>
        </p:txBody>
      </p:sp>
      <p:sp>
        <p:nvSpPr>
          <p:cNvPr id="8" name="Content Placeholder 7">
            <a:extLst>
              <a:ext uri="{FF2B5EF4-FFF2-40B4-BE49-F238E27FC236}">
                <a16:creationId xmlns:a16="http://schemas.microsoft.com/office/drawing/2014/main" id="{C84129EA-334E-40B0-BB18-139B9199E2DA}"/>
              </a:ext>
            </a:extLst>
          </p:cNvPr>
          <p:cNvSpPr>
            <a:spLocks noGrp="1"/>
          </p:cNvSpPr>
          <p:nvPr>
            <p:ph sz="quarter" idx="11"/>
          </p:nvPr>
        </p:nvSpPr>
        <p:spPr>
          <a:xfrm>
            <a:off x="2888080" y="4690913"/>
            <a:ext cx="2072441" cy="360662"/>
          </a:xfrm>
          <a:prstGeom prst="rect">
            <a:avLst/>
          </a:prstGeom>
        </p:spPr>
        <p:txBody>
          <a:bodyPr/>
          <a:lstStyle>
            <a:lvl1pPr marL="0" indent="0">
              <a:buNone/>
              <a:defRPr sz="1500"/>
            </a:lvl1pPr>
            <a:lvl2pPr marL="457200" indent="0">
              <a:buNone/>
              <a:defRPr sz="1500"/>
            </a:lvl2pPr>
            <a:lvl3pPr marL="914400" indent="0">
              <a:buNone/>
              <a:defRPr sz="1500"/>
            </a:lvl3pPr>
            <a:lvl4pPr marL="1371600" indent="0">
              <a:buNone/>
              <a:defRPr sz="1500"/>
            </a:lvl4pPr>
            <a:lvl5pPr marL="1828800" indent="0">
              <a:buNone/>
              <a:defRPr sz="1500"/>
            </a:lvl5pPr>
          </a:lstStyle>
          <a:p>
            <a:pPr lvl="0"/>
            <a:r>
              <a:rPr lang="en-US" dirty="0"/>
              <a:t>Edit Master text styles</a:t>
            </a:r>
          </a:p>
        </p:txBody>
      </p:sp>
    </p:spTree>
    <p:extLst>
      <p:ext uri="{BB962C8B-B14F-4D97-AF65-F5344CB8AC3E}">
        <p14:creationId xmlns:p14="http://schemas.microsoft.com/office/powerpoint/2010/main" val="2990044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41072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91270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652415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64195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45038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775848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51695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64628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415025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057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8472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034204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6529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377912-204C-43BE-9E5C-B8A3CFBDB912}"/>
              </a:ext>
            </a:extLst>
          </p:cNvPr>
          <p:cNvSpPr>
            <a:spLocks noGrp="1"/>
          </p:cNvSpPr>
          <p:nvPr>
            <p:ph sz="quarter" idx="10"/>
          </p:nvPr>
        </p:nvSpPr>
        <p:spPr>
          <a:xfrm>
            <a:off x="1295400" y="1660272"/>
            <a:ext cx="5257800" cy="260856"/>
          </a:xfrm>
          <a:prstGeom prst="rect">
            <a:avLst/>
          </a:prstGeom>
        </p:spPr>
        <p:txBody>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Edit Master text styles</a:t>
            </a:r>
          </a:p>
        </p:txBody>
      </p:sp>
      <p:sp>
        <p:nvSpPr>
          <p:cNvPr id="5" name="Content Placeholder 4">
            <a:extLst>
              <a:ext uri="{FF2B5EF4-FFF2-40B4-BE49-F238E27FC236}">
                <a16:creationId xmlns:a16="http://schemas.microsoft.com/office/drawing/2014/main" id="{09050F1D-4CEA-470A-A48D-F21849654CBA}"/>
              </a:ext>
            </a:extLst>
          </p:cNvPr>
          <p:cNvSpPr>
            <a:spLocks noGrp="1"/>
          </p:cNvSpPr>
          <p:nvPr>
            <p:ph sz="quarter" idx="11"/>
          </p:nvPr>
        </p:nvSpPr>
        <p:spPr>
          <a:xfrm>
            <a:off x="3162756" y="2870261"/>
            <a:ext cx="2056488" cy="355478"/>
          </a:xfrm>
          <a:prstGeom prst="rect">
            <a:avLst/>
          </a:prstGeom>
        </p:spPr>
        <p:txBody>
          <a:bodyPr/>
          <a:lstStyle>
            <a:lvl1pPr marL="0" indent="0">
              <a:buNone/>
              <a:defRPr sz="1500"/>
            </a:lvl1pPr>
            <a:lvl2pPr marL="457200" indent="0">
              <a:buNone/>
              <a:defRPr sz="1500"/>
            </a:lvl2pPr>
            <a:lvl3pPr marL="914400" indent="0">
              <a:buNone/>
              <a:defRPr sz="1500"/>
            </a:lvl3pPr>
            <a:lvl4pPr marL="1371600" indent="0">
              <a:buNone/>
              <a:defRPr sz="1500"/>
            </a:lvl4pPr>
            <a:lvl5pPr marL="1828800" indent="0">
              <a:buNone/>
              <a:defRPr sz="1500"/>
            </a:lvl5pPr>
          </a:lstStyle>
          <a:p>
            <a:pPr lvl="0"/>
            <a:r>
              <a:rPr lang="en-US" dirty="0"/>
              <a:t>Edit Master text styles</a:t>
            </a:r>
          </a:p>
        </p:txBody>
      </p:sp>
      <p:sp>
        <p:nvSpPr>
          <p:cNvPr id="7" name="Title 6">
            <a:extLst>
              <a:ext uri="{FF2B5EF4-FFF2-40B4-BE49-F238E27FC236}">
                <a16:creationId xmlns:a16="http://schemas.microsoft.com/office/drawing/2014/main" id="{E59F9EC3-BAF9-4F4C-AA42-3C09C74B4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557199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377912-204C-43BE-9E5C-B8A3CFBDB912}"/>
              </a:ext>
            </a:extLst>
          </p:cNvPr>
          <p:cNvSpPr>
            <a:spLocks noGrp="1"/>
          </p:cNvSpPr>
          <p:nvPr>
            <p:ph sz="quarter" idx="10"/>
          </p:nvPr>
        </p:nvSpPr>
        <p:spPr>
          <a:xfrm>
            <a:off x="1143000" y="1829118"/>
            <a:ext cx="5257800" cy="260856"/>
          </a:xfrm>
          <a:prstGeom prst="rect">
            <a:avLst/>
          </a:prstGeom>
        </p:spPr>
        <p:txBody>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Edit Master text styles</a:t>
            </a:r>
          </a:p>
        </p:txBody>
      </p:sp>
      <p:sp>
        <p:nvSpPr>
          <p:cNvPr id="5" name="Content Placeholder 4">
            <a:extLst>
              <a:ext uri="{FF2B5EF4-FFF2-40B4-BE49-F238E27FC236}">
                <a16:creationId xmlns:a16="http://schemas.microsoft.com/office/drawing/2014/main" id="{09050F1D-4CEA-470A-A48D-F21849654CBA}"/>
              </a:ext>
            </a:extLst>
          </p:cNvPr>
          <p:cNvSpPr>
            <a:spLocks noGrp="1"/>
          </p:cNvSpPr>
          <p:nvPr>
            <p:ph sz="quarter" idx="11"/>
          </p:nvPr>
        </p:nvSpPr>
        <p:spPr>
          <a:xfrm>
            <a:off x="1143000" y="2253865"/>
            <a:ext cx="2056488" cy="355478"/>
          </a:xfrm>
          <a:prstGeom prst="rect">
            <a:avLst/>
          </a:prstGeom>
        </p:spPr>
        <p:txBody>
          <a:bodyPr/>
          <a:lstStyle>
            <a:lvl1pPr marL="0" indent="0">
              <a:buNone/>
              <a:defRPr sz="1500"/>
            </a:lvl1pPr>
            <a:lvl2pPr marL="457200" indent="0">
              <a:buNone/>
              <a:defRPr sz="1500"/>
            </a:lvl2pPr>
            <a:lvl3pPr marL="914400" indent="0">
              <a:buNone/>
              <a:defRPr sz="1500"/>
            </a:lvl3pPr>
            <a:lvl4pPr marL="1371600" indent="0">
              <a:buNone/>
              <a:defRPr sz="1500"/>
            </a:lvl4pPr>
            <a:lvl5pPr marL="1828800" indent="0">
              <a:buNone/>
              <a:defRPr sz="1500"/>
            </a:lvl5pPr>
          </a:lstStyle>
          <a:p>
            <a:pPr lvl="0"/>
            <a:r>
              <a:rPr lang="en-US" dirty="0"/>
              <a:t>Edit Master text styles</a:t>
            </a:r>
          </a:p>
        </p:txBody>
      </p:sp>
      <p:sp>
        <p:nvSpPr>
          <p:cNvPr id="7" name="Title 6">
            <a:extLst>
              <a:ext uri="{FF2B5EF4-FFF2-40B4-BE49-F238E27FC236}">
                <a16:creationId xmlns:a16="http://schemas.microsoft.com/office/drawing/2014/main" id="{E59F9EC3-BAF9-4F4C-AA42-3C09C74B4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EA34E187-C719-4FC0-8786-E32F27D1AD82}"/>
              </a:ext>
            </a:extLst>
          </p:cNvPr>
          <p:cNvSpPr>
            <a:spLocks noGrp="1"/>
          </p:cNvSpPr>
          <p:nvPr>
            <p:ph sz="quarter" idx="12"/>
          </p:nvPr>
        </p:nvSpPr>
        <p:spPr>
          <a:xfrm>
            <a:off x="1143000" y="2895600"/>
            <a:ext cx="3733800" cy="312822"/>
          </a:xfrm>
          <a:prstGeom prst="rect">
            <a:avLst/>
          </a:prstGeom>
        </p:spPr>
        <p:txBody>
          <a:bodyPr/>
          <a:lstStyle>
            <a:lvl1pPr marL="0" indent="0">
              <a:buNone/>
              <a:defRPr sz="1500"/>
            </a:lvl1pPr>
            <a:lvl2pPr>
              <a:defRPr sz="1500"/>
            </a:lvl2pPr>
            <a:lvl3pPr>
              <a:defRPr sz="1500"/>
            </a:lvl3pPr>
            <a:lvl4pPr>
              <a:defRPr sz="1500"/>
            </a:lvl4pPr>
            <a:lvl5pPr>
              <a:defRPr sz="1500"/>
            </a:lvl5pPr>
          </a:lstStyle>
          <a:p>
            <a:pPr lvl="0"/>
            <a:r>
              <a:rPr lang="en-US" dirty="0"/>
              <a:t>Edit Master text styles</a:t>
            </a:r>
          </a:p>
        </p:txBody>
      </p:sp>
    </p:spTree>
    <p:extLst>
      <p:ext uri="{BB962C8B-B14F-4D97-AF65-F5344CB8AC3E}">
        <p14:creationId xmlns:p14="http://schemas.microsoft.com/office/powerpoint/2010/main" val="859187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0530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459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5">
            <a:extLst>
              <a:ext uri="{FF2B5EF4-FFF2-40B4-BE49-F238E27FC236}">
                <a16:creationId xmlns:a16="http://schemas.microsoft.com/office/drawing/2014/main" id="{A0ED8100-87A8-42B7-A4BD-A385DC1519FC}"/>
              </a:ext>
            </a:extLst>
          </p:cNvPr>
          <p:cNvSpPr>
            <a:spLocks noChangeShapeType="1"/>
          </p:cNvSpPr>
          <p:nvPr userDrawn="1"/>
        </p:nvSpPr>
        <p:spPr bwMode="auto">
          <a:xfrm>
            <a:off x="0" y="1143000"/>
            <a:ext cx="9144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dirty="0"/>
          </a:p>
        </p:txBody>
      </p:sp>
      <p:sp>
        <p:nvSpPr>
          <p:cNvPr id="5" name="Rectangle 6">
            <a:extLst>
              <a:ext uri="{FF2B5EF4-FFF2-40B4-BE49-F238E27FC236}">
                <a16:creationId xmlns:a16="http://schemas.microsoft.com/office/drawing/2014/main" id="{4824BCFF-EF5C-426B-9C5B-86BEB1AFA07D}"/>
              </a:ext>
            </a:extLst>
          </p:cNvPr>
          <p:cNvSpPr>
            <a:spLocks noChangeArrowheads="1"/>
          </p:cNvSpPr>
          <p:nvPr userDrawn="1"/>
        </p:nvSpPr>
        <p:spPr bwMode="auto">
          <a:xfrm>
            <a:off x="8001000" y="130792"/>
            <a:ext cx="990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1pPr>
            <a:lvl2pPr marL="742950" indent="-285750">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2pPr>
            <a:lvl3pPr marL="1143000" indent="-228600">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3pPr>
            <a:lvl4pPr marL="1600200" indent="-228600">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4pPr>
            <a:lvl5pPr marL="2057400" indent="-228600">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9pPr>
          </a:lstStyle>
          <a:p>
            <a:pPr algn="r" eaLnBrk="1" hangingPunct="1"/>
            <a:r>
              <a:rPr lang="en-US" altLang="en-US" sz="1400" dirty="0">
                <a:solidFill>
                  <a:srgbClr val="1C1C1C"/>
                </a:solidFill>
              </a:rPr>
              <a:t>26-</a:t>
            </a:r>
            <a:fld id="{44A621EC-9D49-4D2D-9C54-66421B783EA7}" type="slidenum">
              <a:rPr lang="en-US" altLang="en-US" sz="1400">
                <a:solidFill>
                  <a:srgbClr val="1C1C1C"/>
                </a:solidFill>
              </a:rPr>
              <a:pPr algn="r" eaLnBrk="1" hangingPunct="1"/>
              <a:t>‹#›</a:t>
            </a:fld>
            <a:endParaRPr lang="en-US" altLang="en-US" sz="1400" dirty="0">
              <a:solidFill>
                <a:srgbClr val="1C1C1C"/>
              </a:solidFill>
            </a:endParaRPr>
          </a:p>
        </p:txBody>
      </p:sp>
      <p:sp>
        <p:nvSpPr>
          <p:cNvPr id="2" name="TextBox 1">
            <a:extLst>
              <a:ext uri="{FF2B5EF4-FFF2-40B4-BE49-F238E27FC236}">
                <a16:creationId xmlns:a16="http://schemas.microsoft.com/office/drawing/2014/main" id="{0072AC94-3950-49F9-87C1-89FDEA0F03E7}"/>
              </a:ext>
            </a:extLst>
          </p:cNvPr>
          <p:cNvSpPr txBox="1"/>
          <p:nvPr userDrawn="1"/>
        </p:nvSpPr>
        <p:spPr>
          <a:xfrm>
            <a:off x="3425225" y="6521678"/>
            <a:ext cx="1797940" cy="230832"/>
          </a:xfrm>
          <a:prstGeom prst="rect">
            <a:avLst/>
          </a:prstGeom>
          <a:noFill/>
        </p:spPr>
        <p:txBody>
          <a:bodyPr wrap="square" rtlCol="0">
            <a:spAutoFit/>
          </a:bodyPr>
          <a:lstStyle/>
          <a:p>
            <a:pPr algn="ctr"/>
            <a:r>
              <a:rPr lang="en-US" sz="900" i="1" kern="1200" dirty="0">
                <a:solidFill>
                  <a:srgbClr val="000000"/>
                </a:solidFill>
                <a:latin typeface="Arial" panose="020B0604020202020204" pitchFamily="34" charset="0"/>
                <a:cs typeface="Arial" panose="020B0604020202020204" pitchFamily="34" charset="0"/>
                <a:sym typeface="Arial" panose="020B0604020202020204" pitchFamily="34" charset="0"/>
              </a:rPr>
              <a:t>©2019 McGraw-Hill Education</a:t>
            </a:r>
            <a:endParaRPr lang="en-GB" sz="900" dirty="0"/>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 id="2147483655" r:id="rId3"/>
    <p:sldLayoutId id="2147483656" r:id="rId4"/>
    <p:sldLayoutId id="2147483657" r:id="rId5"/>
    <p:sldLayoutId id="2147483676" r:id="rId6"/>
    <p:sldLayoutId id="2147483691" r:id="rId7"/>
    <p:sldLayoutId id="2147483658" r:id="rId8"/>
    <p:sldLayoutId id="2147483659" r:id="rId9"/>
    <p:sldLayoutId id="2147483660" r:id="rId10"/>
    <p:sldLayoutId id="2147483661" r:id="rId11"/>
    <p:sldLayoutId id="214748365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5">
            <a:extLst>
              <a:ext uri="{FF2B5EF4-FFF2-40B4-BE49-F238E27FC236}">
                <a16:creationId xmlns:a16="http://schemas.microsoft.com/office/drawing/2014/main" id="{A0ED8100-87A8-42B7-A4BD-A385DC1519FC}"/>
              </a:ext>
            </a:extLst>
          </p:cNvPr>
          <p:cNvSpPr>
            <a:spLocks noChangeShapeType="1"/>
          </p:cNvSpPr>
          <p:nvPr userDrawn="1"/>
        </p:nvSpPr>
        <p:spPr bwMode="auto">
          <a:xfrm>
            <a:off x="0" y="1143000"/>
            <a:ext cx="9144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dirty="0"/>
          </a:p>
        </p:txBody>
      </p:sp>
      <p:sp>
        <p:nvSpPr>
          <p:cNvPr id="5" name="Rectangle 6">
            <a:extLst>
              <a:ext uri="{FF2B5EF4-FFF2-40B4-BE49-F238E27FC236}">
                <a16:creationId xmlns:a16="http://schemas.microsoft.com/office/drawing/2014/main" id="{4824BCFF-EF5C-426B-9C5B-86BEB1AFA07D}"/>
              </a:ext>
            </a:extLst>
          </p:cNvPr>
          <p:cNvSpPr>
            <a:spLocks noChangeArrowheads="1"/>
          </p:cNvSpPr>
          <p:nvPr userDrawn="1"/>
        </p:nvSpPr>
        <p:spPr bwMode="auto">
          <a:xfrm>
            <a:off x="8001000" y="130792"/>
            <a:ext cx="990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1pPr>
            <a:lvl2pPr marL="742950" indent="-285750">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2pPr>
            <a:lvl3pPr marL="1143000" indent="-228600">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3pPr>
            <a:lvl4pPr marL="1600200" indent="-228600">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4pPr>
            <a:lvl5pPr marL="2057400" indent="-228600">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cs typeface="Times New Roman" panose="02020603050405020304" pitchFamily="18" charset="0"/>
                <a:sym typeface="Arial" panose="020B0604020202020204" pitchFamily="34" charset="0"/>
              </a:defRPr>
            </a:lvl9pPr>
          </a:lstStyle>
          <a:p>
            <a:pPr algn="r" eaLnBrk="1" hangingPunct="1"/>
            <a:r>
              <a:rPr lang="en-US" altLang="en-US" sz="1400" dirty="0">
                <a:solidFill>
                  <a:srgbClr val="1C1C1C"/>
                </a:solidFill>
              </a:rPr>
              <a:t>26-</a:t>
            </a:r>
            <a:fld id="{44A621EC-9D49-4D2D-9C54-66421B783EA7}" type="slidenum">
              <a:rPr lang="en-US" altLang="en-US" sz="1400">
                <a:solidFill>
                  <a:srgbClr val="1C1C1C"/>
                </a:solidFill>
              </a:rPr>
              <a:pPr algn="r" eaLnBrk="1" hangingPunct="1"/>
              <a:t>‹#›</a:t>
            </a:fld>
            <a:endParaRPr lang="en-US" altLang="en-US" sz="1400" dirty="0">
              <a:solidFill>
                <a:srgbClr val="1C1C1C"/>
              </a:solidFill>
            </a:endParaRPr>
          </a:p>
        </p:txBody>
      </p:sp>
    </p:spTree>
    <p:extLst>
      <p:ext uri="{BB962C8B-B14F-4D97-AF65-F5344CB8AC3E}">
        <p14:creationId xmlns:p14="http://schemas.microsoft.com/office/powerpoint/2010/main" val="3116557352"/>
      </p:ext>
    </p:extLst>
  </p:cSld>
  <p:clrMap bg1="lt1" tx1="dk1" bg2="lt2" tx2="dk2" accent1="accent1" accent2="accent2" accent3="accent3" accent4="accent4" accent5="accent5" accent6="accent6" hlink="hlink" folHlink="folHlink"/>
  <p:sldLayoutIdLst>
    <p:sldLayoutId id="2147483662" r:id="rId1"/>
    <p:sldLayoutId id="2147483654"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5">
            <a:extLst>
              <a:ext uri="{FF2B5EF4-FFF2-40B4-BE49-F238E27FC236}">
                <a16:creationId xmlns:a16="http://schemas.microsoft.com/office/drawing/2014/main" id="{A0ED8100-87A8-42B7-A4BD-A385DC1519FC}"/>
              </a:ext>
            </a:extLst>
          </p:cNvPr>
          <p:cNvSpPr>
            <a:spLocks noChangeShapeType="1"/>
          </p:cNvSpPr>
          <p:nvPr userDrawn="1"/>
        </p:nvSpPr>
        <p:spPr bwMode="auto">
          <a:xfrm>
            <a:off x="0" y="1143000"/>
            <a:ext cx="9144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dirty="0"/>
          </a:p>
        </p:txBody>
      </p:sp>
    </p:spTree>
    <p:extLst>
      <p:ext uri="{BB962C8B-B14F-4D97-AF65-F5344CB8AC3E}">
        <p14:creationId xmlns:p14="http://schemas.microsoft.com/office/powerpoint/2010/main" val="235418627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40BB-4ECB-4B29-B6AB-2B1477744BE6}"/>
              </a:ext>
            </a:extLst>
          </p:cNvPr>
          <p:cNvSpPr>
            <a:spLocks noGrp="1"/>
          </p:cNvSpPr>
          <p:nvPr>
            <p:ph type="title"/>
          </p:nvPr>
        </p:nvSpPr>
        <p:spPr>
          <a:xfrm>
            <a:off x="6477000" y="2968538"/>
            <a:ext cx="1716376" cy="422365"/>
          </a:xfrm>
        </p:spPr>
        <p:txBody>
          <a:bodyPr/>
          <a:lstStyle/>
          <a:p>
            <a:pPr algn="l">
              <a:lnSpc>
                <a:spcPct val="110000"/>
              </a:lnSpc>
            </a:pPr>
            <a:r>
              <a:rPr lang="en-US" altLang="en-US" sz="2400" dirty="0">
                <a:solidFill>
                  <a:srgbClr val="0019FF"/>
                </a:solidFill>
              </a:rPr>
              <a:t>Chapter 26</a:t>
            </a:r>
            <a:endParaRPr lang="en-GB" sz="2800" dirty="0">
              <a:solidFill>
                <a:srgbClr val="D90000"/>
              </a:solidFill>
            </a:endParaRPr>
          </a:p>
        </p:txBody>
      </p:sp>
      <p:sp>
        <p:nvSpPr>
          <p:cNvPr id="4" name="Content Placeholder 3">
            <a:extLst>
              <a:ext uri="{FF2B5EF4-FFF2-40B4-BE49-F238E27FC236}">
                <a16:creationId xmlns:a16="http://schemas.microsoft.com/office/drawing/2014/main" id="{AB60E0F2-BFB6-4B26-AC76-ECE3C87B1DA3}"/>
              </a:ext>
            </a:extLst>
          </p:cNvPr>
          <p:cNvSpPr>
            <a:spLocks noGrp="1"/>
          </p:cNvSpPr>
          <p:nvPr>
            <p:ph sz="quarter" idx="11"/>
          </p:nvPr>
        </p:nvSpPr>
        <p:spPr>
          <a:xfrm>
            <a:off x="5549635" y="3586845"/>
            <a:ext cx="3060965" cy="940705"/>
          </a:xfrm>
        </p:spPr>
        <p:txBody>
          <a:bodyPr/>
          <a:lstStyle/>
          <a:p>
            <a:r>
              <a:rPr lang="en-US" altLang="en-US" sz="2800" b="1" dirty="0">
                <a:solidFill>
                  <a:srgbClr val="D90000"/>
                </a:solidFill>
              </a:rPr>
              <a:t>Landlord-Tenant Relations</a:t>
            </a:r>
            <a:endParaRPr lang="en-GB" sz="2800" dirty="0"/>
          </a:p>
        </p:txBody>
      </p:sp>
      <p:pic>
        <p:nvPicPr>
          <p:cNvPr id="2052" name="Picture 3" descr="Image of book cover.">
            <a:extLst>
              <a:ext uri="{FF2B5EF4-FFF2-40B4-BE49-F238E27FC236}">
                <a16:creationId xmlns:a16="http://schemas.microsoft.com/office/drawing/2014/main" id="{7768A0BE-7AD9-45DD-858F-56A07964A1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85800"/>
            <a:ext cx="3895725"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a:extLst>
              <a:ext uri="{FF2B5EF4-FFF2-40B4-BE49-F238E27FC236}">
                <a16:creationId xmlns:a16="http://schemas.microsoft.com/office/drawing/2014/main" id="{9CEDD34E-AA53-4F51-AA42-CC62FBCDD9CB}"/>
              </a:ext>
            </a:extLst>
          </p:cNvPr>
          <p:cNvSpPr>
            <a:spLocks noGrp="1"/>
          </p:cNvSpPr>
          <p:nvPr>
            <p:ph sz="quarter" idx="10"/>
          </p:nvPr>
        </p:nvSpPr>
        <p:spPr>
          <a:xfrm>
            <a:off x="761972" y="6514702"/>
            <a:ext cx="7779993" cy="334694"/>
          </a:xfrm>
        </p:spPr>
        <p:txBody>
          <a:bodyPr/>
          <a:lstStyle/>
          <a:p>
            <a:pPr algn="ctr"/>
            <a:r>
              <a:rPr lang="en-US" sz="900" i="1" kern="1200" dirty="0">
                <a:solidFill>
                  <a:srgbClr val="000000"/>
                </a:solidFill>
                <a:latin typeface="Arial" panose="020B0604020202020204" pitchFamily="34" charset="0"/>
                <a:cs typeface="Arial" panose="020B0604020202020204" pitchFamily="34" charset="0"/>
                <a:sym typeface="Arial" panose="020B0604020202020204" pitchFamily="34" charset="0"/>
              </a:rPr>
              <a:t>©2019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2E8F9C-25F0-4361-8B6E-3327A3737098}"/>
              </a:ext>
            </a:extLst>
          </p:cNvPr>
          <p:cNvSpPr>
            <a:spLocks noGrp="1"/>
          </p:cNvSpPr>
          <p:nvPr>
            <p:ph type="title"/>
          </p:nvPr>
        </p:nvSpPr>
        <p:spPr>
          <a:xfrm>
            <a:off x="862939" y="152400"/>
            <a:ext cx="6517935" cy="748245"/>
          </a:xfrm>
        </p:spPr>
        <p:txBody>
          <a:bodyPr/>
          <a:lstStyle/>
          <a:p>
            <a:r>
              <a:rPr lang="en-US" altLang="en-US" dirty="0">
                <a:solidFill>
                  <a:schemeClr val="tx1"/>
                </a:solidFill>
              </a:rPr>
              <a:t>Example: Tenancy at Will </a:t>
            </a:r>
            <a:endParaRPr lang="en-GB" dirty="0"/>
          </a:p>
        </p:txBody>
      </p:sp>
      <p:sp>
        <p:nvSpPr>
          <p:cNvPr id="2" name="Content Placeholder 1">
            <a:extLst>
              <a:ext uri="{FF2B5EF4-FFF2-40B4-BE49-F238E27FC236}">
                <a16:creationId xmlns:a16="http://schemas.microsoft.com/office/drawing/2014/main" id="{47B1DBB4-E484-4E0F-BB47-E75213E69C05}"/>
              </a:ext>
            </a:extLst>
          </p:cNvPr>
          <p:cNvSpPr>
            <a:spLocks noGrp="1"/>
          </p:cNvSpPr>
          <p:nvPr>
            <p:ph sz="quarter" idx="10"/>
          </p:nvPr>
        </p:nvSpPr>
        <p:spPr>
          <a:xfrm>
            <a:off x="830033" y="1752600"/>
            <a:ext cx="8096251" cy="4191000"/>
          </a:xfrm>
        </p:spPr>
        <p:txBody>
          <a:bodyPr/>
          <a:lstStyle/>
          <a:p>
            <a:pPr eaLnBrk="1" hangingPunct="1">
              <a:lnSpc>
                <a:spcPct val="90000"/>
              </a:lnSpc>
              <a:spcBef>
                <a:spcPts val="0"/>
              </a:spcBef>
              <a:spcAft>
                <a:spcPts val="1500"/>
              </a:spcAft>
              <a:buClr>
                <a:srgbClr val="FFA143"/>
              </a:buClr>
              <a:buSzPct val="125000"/>
            </a:pPr>
            <a:r>
              <a:rPr lang="en-US" altLang="en-US" sz="2800" i="1" dirty="0"/>
              <a:t>Example of Tenancy at Will - </a:t>
            </a:r>
          </a:p>
          <a:p>
            <a:pPr lvl="1" indent="-457200">
              <a:spcBef>
                <a:spcPts val="0"/>
              </a:spcBef>
              <a:buClr>
                <a:srgbClr val="D90000"/>
              </a:buClr>
              <a:buFont typeface="Arial" panose="020B0604020202020204" pitchFamily="34" charset="0"/>
              <a:buChar char="•"/>
            </a:pPr>
            <a:r>
              <a:rPr lang="en-US" altLang="en-US" sz="2800" dirty="0">
                <a:solidFill>
                  <a:srgbClr val="7030A0"/>
                </a:solidFill>
              </a:rPr>
              <a:t>Chuck transferred from Chicago to Los Angeles. </a:t>
            </a:r>
          </a:p>
          <a:p>
            <a:pPr lvl="1" indent="-457200">
              <a:spcBef>
                <a:spcPts val="600"/>
              </a:spcBef>
              <a:buClr>
                <a:srgbClr val="D90000"/>
              </a:buClr>
              <a:buFont typeface="Arial" panose="020B0604020202020204" pitchFamily="34" charset="0"/>
              <a:buChar char="•"/>
            </a:pPr>
            <a:r>
              <a:rPr lang="en-US" altLang="en-US" sz="2800" dirty="0">
                <a:solidFill>
                  <a:srgbClr val="7030A0"/>
                </a:solidFill>
              </a:rPr>
              <a:t>Chuck rented a house with understanding his stay would be only a few weeks to a few months. </a:t>
            </a:r>
          </a:p>
          <a:p>
            <a:pPr lvl="1" indent="-457200">
              <a:spcBef>
                <a:spcPts val="600"/>
              </a:spcBef>
              <a:buClr>
                <a:srgbClr val="D90000"/>
              </a:buClr>
              <a:buFont typeface="Arial" panose="020B0604020202020204" pitchFamily="34" charset="0"/>
              <a:buChar char="•"/>
            </a:pPr>
            <a:r>
              <a:rPr lang="en-US" altLang="en-US" sz="2800" dirty="0">
                <a:solidFill>
                  <a:srgbClr val="7030A0"/>
                </a:solidFill>
              </a:rPr>
              <a:t>He paid rent weekly and could terminate his lease at any time by giving the landlord one week’s notice.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189AD0-D051-4E9B-93CB-9C404CB6774B}"/>
              </a:ext>
            </a:extLst>
          </p:cNvPr>
          <p:cNvSpPr>
            <a:spLocks noGrp="1"/>
          </p:cNvSpPr>
          <p:nvPr>
            <p:ph type="title"/>
          </p:nvPr>
        </p:nvSpPr>
        <p:spPr>
          <a:xfrm>
            <a:off x="919845" y="-5445"/>
            <a:ext cx="6417129" cy="1325563"/>
          </a:xfrm>
        </p:spPr>
        <p:txBody>
          <a:bodyPr/>
          <a:lstStyle/>
          <a:p>
            <a:r>
              <a:rPr lang="en-US" altLang="en-US" sz="4000" dirty="0">
                <a:solidFill>
                  <a:schemeClr val="tx1"/>
                </a:solidFill>
                <a:sym typeface="Arial" panose="020B0604020202020204" pitchFamily="34" charset="0"/>
              </a:rPr>
              <a:t>Types of Tenant Interests in Real Property (2)</a:t>
            </a:r>
            <a:endParaRPr lang="en-GB" sz="4000" dirty="0"/>
          </a:p>
        </p:txBody>
      </p:sp>
      <p:sp>
        <p:nvSpPr>
          <p:cNvPr id="4" name="Content Placeholder 3">
            <a:extLst>
              <a:ext uri="{FF2B5EF4-FFF2-40B4-BE49-F238E27FC236}">
                <a16:creationId xmlns:a16="http://schemas.microsoft.com/office/drawing/2014/main" id="{E71EDC81-EDF1-4273-B3D4-1CD08E6DD4E4}"/>
              </a:ext>
            </a:extLst>
          </p:cNvPr>
          <p:cNvSpPr>
            <a:spLocks noGrp="1"/>
          </p:cNvSpPr>
          <p:nvPr>
            <p:ph sz="quarter" idx="10"/>
          </p:nvPr>
        </p:nvSpPr>
        <p:spPr>
          <a:xfrm>
            <a:off x="334984" y="1583374"/>
            <a:ext cx="8060871" cy="4665026"/>
          </a:xfrm>
        </p:spPr>
        <p:txBody>
          <a:bodyPr/>
          <a:lstStyle/>
          <a:p>
            <a:pPr lvl="0" eaLnBrk="1" hangingPunct="1">
              <a:lnSpc>
                <a:spcPct val="95000"/>
              </a:lnSpc>
              <a:spcAft>
                <a:spcPts val="1500"/>
              </a:spcAft>
              <a:defRPr/>
            </a:pPr>
            <a:r>
              <a:rPr lang="en-US" altLang="en-US" sz="2800" dirty="0">
                <a:solidFill>
                  <a:srgbClr val="D90000"/>
                </a:solidFill>
              </a:rPr>
              <a:t>Tenancy at Sufferance</a:t>
            </a:r>
          </a:p>
          <a:p>
            <a:pPr lvl="1" indent="-457200" eaLnBrk="1" hangingPunct="1">
              <a:lnSpc>
                <a:spcPct val="95000"/>
              </a:lnSpc>
              <a:buFont typeface="Arial" panose="020B0604020202020204" pitchFamily="34" charset="0"/>
              <a:buChar char="•"/>
              <a:defRPr/>
            </a:pPr>
            <a:r>
              <a:rPr lang="en-US" altLang="en-US" sz="2800" dirty="0">
                <a:solidFill>
                  <a:srgbClr val="000000"/>
                </a:solidFill>
              </a:rPr>
              <a:t>Tenancy at sufferance exists only in one limited situation</a:t>
            </a:r>
            <a:r>
              <a:rPr lang="en-US" altLang="en-US" sz="2800" dirty="0">
                <a:solidFill>
                  <a:srgbClr val="000000"/>
                </a:solidFill>
                <a:cs typeface="Arial" panose="020B0604020202020204" pitchFamily="34" charset="0"/>
              </a:rPr>
              <a:t>—</a:t>
            </a:r>
            <a:r>
              <a:rPr lang="en-US" altLang="en-US" sz="2800" dirty="0">
                <a:solidFill>
                  <a:srgbClr val="000000"/>
                </a:solidFill>
              </a:rPr>
              <a:t>when a tenant wrongfully extends their tenancy beyond agreed term.</a:t>
            </a:r>
          </a:p>
          <a:p>
            <a:pPr lvl="1" indent="-457200" eaLnBrk="1" hangingPunct="1">
              <a:lnSpc>
                <a:spcPct val="95000"/>
              </a:lnSpc>
              <a:buFont typeface="Arial" panose="020B0604020202020204" pitchFamily="34" charset="0"/>
              <a:buChar char="•"/>
              <a:defRPr/>
            </a:pPr>
            <a:r>
              <a:rPr lang="en-US" altLang="en-US" sz="2800" dirty="0">
                <a:solidFill>
                  <a:srgbClr val="000000"/>
                </a:solidFill>
              </a:rPr>
              <a:t>Not a true tenancy at all since status of tenant uncertain. </a:t>
            </a:r>
          </a:p>
          <a:p>
            <a:pPr marL="803275" lvl="2" indent="-346075" eaLnBrk="1" hangingPunct="1">
              <a:lnSpc>
                <a:spcPct val="95000"/>
              </a:lnSpc>
              <a:buFont typeface="Arial" panose="020B0604020202020204" pitchFamily="34" charset="0"/>
              <a:buChar char="•"/>
              <a:defRPr/>
            </a:pPr>
            <a:r>
              <a:rPr lang="en-US" altLang="en-US" sz="2800" dirty="0">
                <a:solidFill>
                  <a:srgbClr val="000000"/>
                </a:solidFill>
              </a:rPr>
              <a:t>Landlord may choose either to evict tenant (unlawful detainer), treat as a trespasser, or hold tenant to another lease term.</a:t>
            </a:r>
          </a:p>
          <a:p>
            <a:pPr marL="457200" lvl="2" eaLnBrk="1" hangingPunct="1">
              <a:lnSpc>
                <a:spcPct val="95000"/>
              </a:lnSpc>
              <a:defRPr/>
            </a:pPr>
            <a:r>
              <a:rPr lang="en-US" altLang="en-US" sz="2800" dirty="0">
                <a:solidFill>
                  <a:srgbClr val="00843C"/>
                </a:solidFill>
              </a:rPr>
              <a:t>Note: Local and state laws vary on process.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78D33C-F709-49AC-A3A4-13D19EEBBD5E}"/>
              </a:ext>
            </a:extLst>
          </p:cNvPr>
          <p:cNvSpPr>
            <a:spLocks noGrp="1"/>
          </p:cNvSpPr>
          <p:nvPr>
            <p:ph type="title"/>
          </p:nvPr>
        </p:nvSpPr>
        <p:spPr>
          <a:xfrm>
            <a:off x="1814948" y="76200"/>
            <a:ext cx="4623955" cy="1325563"/>
          </a:xfrm>
        </p:spPr>
        <p:txBody>
          <a:bodyPr/>
          <a:lstStyle/>
          <a:p>
            <a:r>
              <a:rPr lang="en-US" altLang="en-US" dirty="0">
                <a:solidFill>
                  <a:schemeClr val="tx1"/>
                </a:solidFill>
              </a:rPr>
              <a:t>Rights and Duties of the Parties (1)</a:t>
            </a:r>
            <a:endParaRPr lang="en-GB" dirty="0"/>
          </a:p>
        </p:txBody>
      </p:sp>
      <p:sp>
        <p:nvSpPr>
          <p:cNvPr id="4" name="Content Placeholder 3">
            <a:extLst>
              <a:ext uri="{FF2B5EF4-FFF2-40B4-BE49-F238E27FC236}">
                <a16:creationId xmlns:a16="http://schemas.microsoft.com/office/drawing/2014/main" id="{EA115683-7105-4739-9B56-AC47EE98135E}"/>
              </a:ext>
            </a:extLst>
          </p:cNvPr>
          <p:cNvSpPr>
            <a:spLocks noGrp="1"/>
          </p:cNvSpPr>
          <p:nvPr>
            <p:ph sz="quarter" idx="10"/>
          </p:nvPr>
        </p:nvSpPr>
        <p:spPr>
          <a:xfrm>
            <a:off x="337458" y="1828800"/>
            <a:ext cx="7924800" cy="3503107"/>
          </a:xfrm>
        </p:spPr>
        <p:txBody>
          <a:bodyPr/>
          <a:lstStyle/>
          <a:p>
            <a:pPr eaLnBrk="1" hangingPunct="1">
              <a:lnSpc>
                <a:spcPct val="80000"/>
              </a:lnSpc>
              <a:spcBef>
                <a:spcPts val="0"/>
              </a:spcBef>
              <a:spcAft>
                <a:spcPts val="1500"/>
              </a:spcAft>
            </a:pPr>
            <a:r>
              <a:rPr lang="en-US" altLang="en-US" sz="3200" dirty="0">
                <a:solidFill>
                  <a:srgbClr val="D90000"/>
                </a:solidFill>
              </a:rPr>
              <a:t>Landlord’s Warranty of Habitability</a:t>
            </a:r>
          </a:p>
          <a:p>
            <a:pPr lvl="1" indent="-457200" eaLnBrk="1" hangingPunct="1">
              <a:lnSpc>
                <a:spcPct val="80000"/>
              </a:lnSpc>
              <a:spcBef>
                <a:spcPts val="0"/>
              </a:spcBef>
              <a:buFont typeface="Arial" panose="020B0604020202020204" pitchFamily="34" charset="0"/>
              <a:buChar char="•"/>
            </a:pPr>
            <a:r>
              <a:rPr lang="en-US" altLang="en-US" sz="3200" dirty="0"/>
              <a:t>In landlord-tenant relationship, law assumes an implied warranty of habitability. </a:t>
            </a:r>
          </a:p>
          <a:p>
            <a:pPr lvl="1" indent="-457200" eaLnBrk="1" hangingPunct="1">
              <a:lnSpc>
                <a:spcPct val="80000"/>
              </a:lnSpc>
              <a:buFont typeface="Arial" panose="020B0604020202020204" pitchFamily="34" charset="0"/>
              <a:buChar char="•"/>
            </a:pPr>
            <a:r>
              <a:rPr lang="en-US" altLang="en-US" sz="3200" dirty="0"/>
              <a:t>Landlord assures tenant the premises are reasonably fit for occupancy and free of defects that would impair health, safety, or well-being of the occupants.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3ADD97-463A-4933-AA3F-D448FB695C3C}"/>
              </a:ext>
            </a:extLst>
          </p:cNvPr>
          <p:cNvSpPr>
            <a:spLocks noGrp="1"/>
          </p:cNvSpPr>
          <p:nvPr>
            <p:ph type="title"/>
          </p:nvPr>
        </p:nvSpPr>
        <p:spPr>
          <a:xfrm>
            <a:off x="1687284" y="10884"/>
            <a:ext cx="4897021" cy="1458119"/>
          </a:xfrm>
        </p:spPr>
        <p:txBody>
          <a:bodyPr/>
          <a:lstStyle/>
          <a:p>
            <a:r>
              <a:rPr lang="en-US" altLang="en-US" dirty="0">
                <a:solidFill>
                  <a:schemeClr val="tx1"/>
                </a:solidFill>
              </a:rPr>
              <a:t>Rights and Duties of the Parties (2)</a:t>
            </a:r>
            <a:endParaRPr lang="en-GB" dirty="0"/>
          </a:p>
        </p:txBody>
      </p:sp>
      <p:sp>
        <p:nvSpPr>
          <p:cNvPr id="4" name="Content Placeholder 3">
            <a:extLst>
              <a:ext uri="{FF2B5EF4-FFF2-40B4-BE49-F238E27FC236}">
                <a16:creationId xmlns:a16="http://schemas.microsoft.com/office/drawing/2014/main" id="{00713B49-4BF1-4FD9-993A-718EB5B6377A}"/>
              </a:ext>
            </a:extLst>
          </p:cNvPr>
          <p:cNvSpPr>
            <a:spLocks noGrp="1"/>
          </p:cNvSpPr>
          <p:nvPr>
            <p:ph sz="quarter" idx="10"/>
          </p:nvPr>
        </p:nvSpPr>
        <p:spPr>
          <a:xfrm>
            <a:off x="348839" y="1822864"/>
            <a:ext cx="7924800" cy="4495800"/>
          </a:xfrm>
        </p:spPr>
        <p:txBody>
          <a:bodyPr/>
          <a:lstStyle/>
          <a:p>
            <a:pPr eaLnBrk="1" hangingPunct="1">
              <a:lnSpc>
                <a:spcPct val="80000"/>
              </a:lnSpc>
              <a:spcBef>
                <a:spcPts val="0"/>
              </a:spcBef>
              <a:spcAft>
                <a:spcPts val="1500"/>
              </a:spcAft>
            </a:pPr>
            <a:r>
              <a:rPr lang="en-US" altLang="en-US" sz="2400" dirty="0">
                <a:solidFill>
                  <a:srgbClr val="D90000"/>
                </a:solidFill>
              </a:rPr>
              <a:t>Landlord’s Right to Rent, Regain Possession, Evict, to Retain a Tenant’s Security Deposit</a:t>
            </a:r>
          </a:p>
          <a:p>
            <a:pPr marL="342900" lvl="1" indent="-342900" eaLnBrk="1" hangingPunct="1">
              <a:lnSpc>
                <a:spcPct val="80000"/>
              </a:lnSpc>
              <a:spcBef>
                <a:spcPts val="0"/>
              </a:spcBef>
              <a:buFont typeface="Arial" panose="020B0604020202020204" pitchFamily="34" charset="0"/>
              <a:buChar char="•"/>
            </a:pPr>
            <a:r>
              <a:rPr lang="en-US" altLang="en-US" sz="2400" dirty="0"/>
              <a:t>Landlord has right to:</a:t>
            </a:r>
          </a:p>
          <a:p>
            <a:pPr marL="342900" lvl="2" indent="-342900" eaLnBrk="1" hangingPunct="1">
              <a:lnSpc>
                <a:spcPct val="80000"/>
              </a:lnSpc>
              <a:buFont typeface="Arial" panose="020B0604020202020204" pitchFamily="34" charset="0"/>
              <a:buChar char="•"/>
            </a:pPr>
            <a:r>
              <a:rPr lang="en-US" altLang="en-US" sz="2400" dirty="0"/>
              <a:t>Collect agreed-upon rent as provided in lease.</a:t>
            </a:r>
          </a:p>
          <a:p>
            <a:pPr marL="342900" lvl="2" indent="-342900" eaLnBrk="1" hangingPunct="1">
              <a:lnSpc>
                <a:spcPct val="80000"/>
              </a:lnSpc>
              <a:buFont typeface="Arial" panose="020B0604020202020204" pitchFamily="34" charset="0"/>
              <a:buChar char="•"/>
            </a:pPr>
            <a:r>
              <a:rPr lang="en-US" altLang="en-US" sz="2400" dirty="0"/>
              <a:t>Regain possession of property in good condition at lease end.</a:t>
            </a:r>
          </a:p>
          <a:p>
            <a:pPr marL="342900" lvl="2" indent="-342900" eaLnBrk="1" hangingPunct="1">
              <a:lnSpc>
                <a:spcPct val="80000"/>
              </a:lnSpc>
              <a:buFont typeface="Arial" panose="020B0604020202020204" pitchFamily="34" charset="0"/>
              <a:buChar char="•"/>
            </a:pPr>
            <a:r>
              <a:rPr lang="en-US" altLang="en-US" sz="2400" dirty="0"/>
              <a:t>Evict tenant for nonpayment of rent, illegal use of premises, or other material violations of lease terms.</a:t>
            </a:r>
          </a:p>
          <a:p>
            <a:pPr marL="342900" lvl="2" indent="-342900" eaLnBrk="1" hangingPunct="1">
              <a:lnSpc>
                <a:spcPct val="80000"/>
              </a:lnSpc>
              <a:buFont typeface="Arial" panose="020B0604020202020204" pitchFamily="34" charset="0"/>
              <a:buChar char="•"/>
            </a:pPr>
            <a:r>
              <a:rPr lang="en-US" altLang="en-US" sz="2400" dirty="0"/>
              <a:t>Retain tenant’s security deposit to offset losses resulting from tenant-caused property damage or nonpayment of rent.</a:t>
            </a:r>
          </a:p>
          <a:p>
            <a:pPr marL="685800" lvl="3" indent="-342900" eaLnBrk="1" hangingPunct="1">
              <a:lnSpc>
                <a:spcPct val="80000"/>
              </a:lnSpc>
              <a:spcBef>
                <a:spcPts val="0"/>
              </a:spcBef>
              <a:buFont typeface="Arial" panose="020B0604020202020204" pitchFamily="34" charset="0"/>
              <a:buChar char="•"/>
            </a:pPr>
            <a:r>
              <a:rPr lang="en-US" altLang="en-US" sz="2400" dirty="0"/>
              <a:t>Tenant must receive written account of damages and repair costs.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80B40E-5B6F-4044-ABDE-69BF23E24662}"/>
              </a:ext>
            </a:extLst>
          </p:cNvPr>
          <p:cNvSpPr>
            <a:spLocks noGrp="1"/>
          </p:cNvSpPr>
          <p:nvPr>
            <p:ph type="title"/>
          </p:nvPr>
        </p:nvSpPr>
        <p:spPr>
          <a:xfrm>
            <a:off x="1676400" y="10884"/>
            <a:ext cx="4897021" cy="1325563"/>
          </a:xfrm>
        </p:spPr>
        <p:txBody>
          <a:bodyPr/>
          <a:lstStyle/>
          <a:p>
            <a:r>
              <a:rPr lang="en-US" altLang="en-US" dirty="0">
                <a:solidFill>
                  <a:schemeClr val="tx1"/>
                </a:solidFill>
              </a:rPr>
              <a:t>Rights and Duties of the Parties (3)</a:t>
            </a:r>
            <a:endParaRPr lang="en-GB" dirty="0"/>
          </a:p>
        </p:txBody>
      </p:sp>
      <p:sp>
        <p:nvSpPr>
          <p:cNvPr id="4" name="Content Placeholder 3">
            <a:extLst>
              <a:ext uri="{FF2B5EF4-FFF2-40B4-BE49-F238E27FC236}">
                <a16:creationId xmlns:a16="http://schemas.microsoft.com/office/drawing/2014/main" id="{EFA957A6-9187-4735-89DB-239033EBA0EC}"/>
              </a:ext>
            </a:extLst>
          </p:cNvPr>
          <p:cNvSpPr>
            <a:spLocks noGrp="1"/>
          </p:cNvSpPr>
          <p:nvPr>
            <p:ph sz="quarter" idx="10"/>
          </p:nvPr>
        </p:nvSpPr>
        <p:spPr>
          <a:xfrm>
            <a:off x="337458" y="1905000"/>
            <a:ext cx="7848600" cy="4191000"/>
          </a:xfrm>
        </p:spPr>
        <p:txBody>
          <a:bodyPr/>
          <a:lstStyle/>
          <a:p>
            <a:pPr eaLnBrk="1" hangingPunct="1">
              <a:lnSpc>
                <a:spcPct val="90000"/>
              </a:lnSpc>
              <a:spcBef>
                <a:spcPts val="0"/>
              </a:spcBef>
              <a:spcAft>
                <a:spcPts val="1500"/>
              </a:spcAft>
            </a:pPr>
            <a:r>
              <a:rPr lang="en-US" altLang="en-US" sz="2400" dirty="0">
                <a:solidFill>
                  <a:srgbClr val="D90000"/>
                </a:solidFill>
              </a:rPr>
              <a:t>Landlord’s Right to Keep Fixtures and Permanent Improvements</a:t>
            </a:r>
          </a:p>
          <a:p>
            <a:pPr marL="342900" lvl="1" indent="-342900" eaLnBrk="1" hangingPunct="1">
              <a:lnSpc>
                <a:spcPct val="90000"/>
              </a:lnSpc>
              <a:spcBef>
                <a:spcPts val="0"/>
              </a:spcBef>
              <a:buFont typeface="Arial" panose="020B0604020202020204" pitchFamily="34" charset="0"/>
              <a:buChar char="•"/>
            </a:pPr>
            <a:r>
              <a:rPr lang="en-US" altLang="en-US" sz="2400" dirty="0"/>
              <a:t>A tenant may wish to make improvements by attaching fixtures to land or premises. </a:t>
            </a:r>
          </a:p>
          <a:p>
            <a:pPr marL="342900" lvl="1" indent="-342900" eaLnBrk="1" hangingPunct="1">
              <a:lnSpc>
                <a:spcPct val="90000"/>
              </a:lnSpc>
              <a:buFont typeface="Arial" panose="020B0604020202020204" pitchFamily="34" charset="0"/>
              <a:buChar char="•"/>
            </a:pPr>
            <a:r>
              <a:rPr lang="en-US" altLang="en-US" sz="2400" dirty="0"/>
              <a:t>Two issues raised by such actions are:</a:t>
            </a:r>
          </a:p>
          <a:p>
            <a:pPr marL="692150" lvl="2" indent="-342900" eaLnBrk="1" hangingPunct="1">
              <a:lnSpc>
                <a:spcPct val="90000"/>
              </a:lnSpc>
              <a:buFont typeface="Arial" panose="020B0604020202020204" pitchFamily="34" charset="0"/>
              <a:buChar char="•"/>
            </a:pPr>
            <a:r>
              <a:rPr lang="en-US" altLang="en-US" sz="2400" dirty="0">
                <a:solidFill>
                  <a:srgbClr val="002060"/>
                </a:solidFill>
              </a:rPr>
              <a:t>Does tenant have right to make attachments?</a:t>
            </a:r>
          </a:p>
          <a:p>
            <a:pPr marL="692150" lvl="2" indent="-342900" eaLnBrk="1" hangingPunct="1">
              <a:lnSpc>
                <a:spcPct val="90000"/>
              </a:lnSpc>
              <a:buFont typeface="Arial" panose="020B0604020202020204" pitchFamily="34" charset="0"/>
              <a:buChar char="•"/>
            </a:pPr>
            <a:r>
              <a:rPr lang="en-US" altLang="en-US" sz="2400" dirty="0">
                <a:solidFill>
                  <a:srgbClr val="002060"/>
                </a:solidFill>
              </a:rPr>
              <a:t>Does tenant have right to remove fixtures attached</a:t>
            </a:r>
            <a:r>
              <a:rPr lang="en-US" altLang="en-US" sz="2400" b="1" i="1" dirty="0">
                <a:solidFill>
                  <a:srgbClr val="002060"/>
                </a:solidFill>
              </a:rPr>
              <a:t> </a:t>
            </a:r>
            <a:r>
              <a:rPr lang="en-US" altLang="en-US" sz="2400" dirty="0">
                <a:solidFill>
                  <a:srgbClr val="002060"/>
                </a:solidFill>
              </a:rPr>
              <a:t>at lease?</a:t>
            </a:r>
          </a:p>
          <a:p>
            <a:pPr marL="342900" lvl="1" indent="-342900" eaLnBrk="1" hangingPunct="1">
              <a:lnSpc>
                <a:spcPct val="90000"/>
              </a:lnSpc>
              <a:buFont typeface="Arial" panose="020B0604020202020204" pitchFamily="34" charset="0"/>
              <a:buChar char="•"/>
            </a:pPr>
            <a:r>
              <a:rPr lang="en-US" altLang="en-US" sz="2400" dirty="0"/>
              <a:t>Generally, tenant has right to make reasonable modifications to leased property in order to make it suitable for use.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95F6E8-3AA7-4AC0-94A4-3A4287A8F28D}"/>
              </a:ext>
            </a:extLst>
          </p:cNvPr>
          <p:cNvSpPr>
            <a:spLocks noGrp="1"/>
          </p:cNvSpPr>
          <p:nvPr>
            <p:ph type="title"/>
          </p:nvPr>
        </p:nvSpPr>
        <p:spPr>
          <a:xfrm>
            <a:off x="1681845" y="10884"/>
            <a:ext cx="4897021" cy="1458119"/>
          </a:xfrm>
        </p:spPr>
        <p:txBody>
          <a:bodyPr/>
          <a:lstStyle/>
          <a:p>
            <a:r>
              <a:rPr lang="en-US" altLang="en-US" dirty="0">
                <a:solidFill>
                  <a:schemeClr val="tx1"/>
                </a:solidFill>
              </a:rPr>
              <a:t>Rights and Duties of the Parties (4)</a:t>
            </a:r>
            <a:endParaRPr lang="en-GB" dirty="0"/>
          </a:p>
        </p:txBody>
      </p:sp>
      <p:sp>
        <p:nvSpPr>
          <p:cNvPr id="4" name="Content Placeholder 3">
            <a:extLst>
              <a:ext uri="{FF2B5EF4-FFF2-40B4-BE49-F238E27FC236}">
                <a16:creationId xmlns:a16="http://schemas.microsoft.com/office/drawing/2014/main" id="{F17758B8-2F94-42AF-9CD7-7723BDFD6C70}"/>
              </a:ext>
            </a:extLst>
          </p:cNvPr>
          <p:cNvSpPr>
            <a:spLocks noGrp="1"/>
          </p:cNvSpPr>
          <p:nvPr>
            <p:ph sz="quarter" idx="10"/>
          </p:nvPr>
        </p:nvSpPr>
        <p:spPr>
          <a:xfrm>
            <a:off x="342126" y="1600200"/>
            <a:ext cx="7947345" cy="4724400"/>
          </a:xfrm>
        </p:spPr>
        <p:txBody>
          <a:bodyPr/>
          <a:lstStyle/>
          <a:p>
            <a:pPr eaLnBrk="1" hangingPunct="1">
              <a:spcBef>
                <a:spcPts val="0"/>
              </a:spcBef>
              <a:spcAft>
                <a:spcPts val="1500"/>
              </a:spcAft>
            </a:pPr>
            <a:r>
              <a:rPr lang="en-US" altLang="en-US" sz="2800" dirty="0">
                <a:solidFill>
                  <a:srgbClr val="D90000"/>
                </a:solidFill>
              </a:rPr>
              <a:t>Landlord’s Duty to Mitigate Damages</a:t>
            </a:r>
          </a:p>
          <a:p>
            <a:pPr lvl="1" indent="-457200" eaLnBrk="1" hangingPunct="1">
              <a:spcBef>
                <a:spcPts val="0"/>
              </a:spcBef>
              <a:buFont typeface="Arial" panose="020B0604020202020204" pitchFamily="34" charset="0"/>
              <a:buChar char="•"/>
            </a:pPr>
            <a:r>
              <a:rPr lang="en-US" altLang="en-US" sz="2800" dirty="0"/>
              <a:t>Landlord has duty to make reasonable efforts to reduce, (mitigate) losses resulting from tenant’s abandonment (voluntary surrender) of leased premises. </a:t>
            </a:r>
          </a:p>
          <a:p>
            <a:pPr lvl="1" indent="-457200" eaLnBrk="1" hangingPunct="1">
              <a:buFont typeface="Arial" panose="020B0604020202020204" pitchFamily="34" charset="0"/>
              <a:buChar char="•"/>
            </a:pPr>
            <a:r>
              <a:rPr lang="en-US" altLang="en-US" sz="2800" dirty="0"/>
              <a:t>Landlord must make reasonable effort to find new tenant to occupy abandoned premises. </a:t>
            </a:r>
          </a:p>
          <a:p>
            <a:pPr lvl="2" indent="-457200" eaLnBrk="1" hangingPunct="1">
              <a:buFont typeface="Arial" panose="020B0604020202020204" pitchFamily="34" charset="0"/>
              <a:buChar char="•"/>
            </a:pPr>
            <a:r>
              <a:rPr lang="en-US" altLang="en-US" sz="2800" dirty="0">
                <a:solidFill>
                  <a:srgbClr val="C00000"/>
                </a:solidFill>
              </a:rPr>
              <a:t>If landlord fails to make reasonable effort,</a:t>
            </a:r>
            <a:r>
              <a:rPr lang="en-US" altLang="en-US" sz="2800" dirty="0"/>
              <a:t> tenant relieved of obligation under lease to pay rent for remaining lease term.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7A179F-2251-41C2-82AD-4E0CEE7FAD86}"/>
              </a:ext>
            </a:extLst>
          </p:cNvPr>
          <p:cNvSpPr>
            <a:spLocks noGrp="1"/>
          </p:cNvSpPr>
          <p:nvPr>
            <p:ph type="title"/>
          </p:nvPr>
        </p:nvSpPr>
        <p:spPr>
          <a:xfrm>
            <a:off x="1713079" y="-1846"/>
            <a:ext cx="4848536" cy="1472700"/>
          </a:xfrm>
        </p:spPr>
        <p:txBody>
          <a:bodyPr/>
          <a:lstStyle/>
          <a:p>
            <a:r>
              <a:rPr lang="en-US" altLang="en-US" dirty="0">
                <a:solidFill>
                  <a:schemeClr val="tx1"/>
                </a:solidFill>
              </a:rPr>
              <a:t>Rights and Duties of the Parties (5)</a:t>
            </a:r>
            <a:endParaRPr lang="en-GB" dirty="0"/>
          </a:p>
        </p:txBody>
      </p:sp>
      <p:sp>
        <p:nvSpPr>
          <p:cNvPr id="4" name="Content Placeholder 3">
            <a:extLst>
              <a:ext uri="{FF2B5EF4-FFF2-40B4-BE49-F238E27FC236}">
                <a16:creationId xmlns:a16="http://schemas.microsoft.com/office/drawing/2014/main" id="{7EE28AC2-8245-42FB-B57D-30F25893002E}"/>
              </a:ext>
            </a:extLst>
          </p:cNvPr>
          <p:cNvSpPr>
            <a:spLocks noGrp="1"/>
          </p:cNvSpPr>
          <p:nvPr>
            <p:ph sz="quarter" idx="10"/>
          </p:nvPr>
        </p:nvSpPr>
        <p:spPr>
          <a:xfrm>
            <a:off x="342900" y="1605639"/>
            <a:ext cx="7810500" cy="4648200"/>
          </a:xfrm>
        </p:spPr>
        <p:txBody>
          <a:bodyPr/>
          <a:lstStyle/>
          <a:p>
            <a:pPr eaLnBrk="1" hangingPunct="1">
              <a:spcBef>
                <a:spcPts val="0"/>
              </a:spcBef>
              <a:spcAft>
                <a:spcPts val="1500"/>
              </a:spcAft>
            </a:pPr>
            <a:r>
              <a:rPr lang="en-US" altLang="en-US" sz="2400" dirty="0">
                <a:solidFill>
                  <a:srgbClr val="D90000"/>
                </a:solidFill>
              </a:rPr>
              <a:t>Tenant’s Right of Quiet Enjoyment</a:t>
            </a:r>
          </a:p>
          <a:p>
            <a:pPr marL="342900" lvl="1" indent="-342900" eaLnBrk="1" hangingPunct="1">
              <a:spcBef>
                <a:spcPts val="0"/>
              </a:spcBef>
              <a:buFont typeface="Arial" panose="020B0604020202020204" pitchFamily="34" charset="0"/>
              <a:buChar char="•"/>
            </a:pPr>
            <a:r>
              <a:rPr lang="en-US" altLang="en-US" sz="2400" dirty="0"/>
              <a:t>Most written leases provide covenants (promises) of quiet enjoyment of premises, and in many states, this is implied right. </a:t>
            </a:r>
          </a:p>
          <a:p>
            <a:pPr marL="342900" lvl="1" indent="-342900" eaLnBrk="1" hangingPunct="1">
              <a:buFont typeface="Arial" panose="020B0604020202020204" pitchFamily="34" charset="0"/>
              <a:buChar char="•"/>
            </a:pPr>
            <a:r>
              <a:rPr lang="en-US" altLang="en-US" sz="2400" dirty="0"/>
              <a:t>Right to quiet enjoyment includes use of leased premises without unreasonable interference from landlord or third parties. </a:t>
            </a:r>
          </a:p>
          <a:p>
            <a:pPr marL="701675" lvl="2" indent="-342900" eaLnBrk="1" hangingPunct="1">
              <a:buFont typeface="Arial" panose="020B0604020202020204" pitchFamily="34" charset="0"/>
              <a:buChar char="•"/>
            </a:pPr>
            <a:r>
              <a:rPr lang="en-US" altLang="en-US" sz="2400" dirty="0"/>
              <a:t>While landlord not always responsible for actions of third parties they have no control, some courts hold landlords responsible for acts of tenant who denied another tenant right to quiet enjoyment.</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73377C5-8769-44F6-B60B-E90FD3E4FD95}"/>
              </a:ext>
            </a:extLst>
          </p:cNvPr>
          <p:cNvSpPr>
            <a:spLocks noGrp="1"/>
          </p:cNvSpPr>
          <p:nvPr>
            <p:ph type="title"/>
          </p:nvPr>
        </p:nvSpPr>
        <p:spPr>
          <a:xfrm>
            <a:off x="1679898" y="79736"/>
            <a:ext cx="4897021" cy="1458119"/>
          </a:xfrm>
        </p:spPr>
        <p:txBody>
          <a:bodyPr/>
          <a:lstStyle/>
          <a:p>
            <a:r>
              <a:rPr lang="en-US" altLang="en-US" dirty="0">
                <a:solidFill>
                  <a:schemeClr val="tx1"/>
                </a:solidFill>
              </a:rPr>
              <a:t>Rights and Duties of the Parties (6)</a:t>
            </a:r>
            <a:endParaRPr lang="en-GB" dirty="0"/>
          </a:p>
        </p:txBody>
      </p:sp>
      <p:sp>
        <p:nvSpPr>
          <p:cNvPr id="4" name="Content Placeholder 3">
            <a:extLst>
              <a:ext uri="{FF2B5EF4-FFF2-40B4-BE49-F238E27FC236}">
                <a16:creationId xmlns:a16="http://schemas.microsoft.com/office/drawing/2014/main" id="{13053A0E-4FFA-4224-BF71-62E02200D8F1}"/>
              </a:ext>
            </a:extLst>
          </p:cNvPr>
          <p:cNvSpPr>
            <a:spLocks noGrp="1"/>
          </p:cNvSpPr>
          <p:nvPr>
            <p:ph sz="quarter" idx="10"/>
          </p:nvPr>
        </p:nvSpPr>
        <p:spPr>
          <a:xfrm>
            <a:off x="337458" y="1611084"/>
            <a:ext cx="8058150" cy="4713516"/>
          </a:xfrm>
        </p:spPr>
        <p:txBody>
          <a:bodyPr/>
          <a:lstStyle/>
          <a:p>
            <a:pPr eaLnBrk="1" hangingPunct="1">
              <a:lnSpc>
                <a:spcPct val="80000"/>
              </a:lnSpc>
              <a:spcBef>
                <a:spcPts val="0"/>
              </a:spcBef>
              <a:spcAft>
                <a:spcPts val="1500"/>
              </a:spcAft>
            </a:pPr>
            <a:r>
              <a:rPr lang="en-US" altLang="en-US" sz="3200" dirty="0">
                <a:solidFill>
                  <a:srgbClr val="D90000"/>
                </a:solidFill>
              </a:rPr>
              <a:t>Tenant’s Right to Acquire and Retain Possession</a:t>
            </a:r>
          </a:p>
          <a:p>
            <a:pPr lvl="1" indent="-457200" eaLnBrk="1" hangingPunct="1">
              <a:lnSpc>
                <a:spcPct val="80000"/>
              </a:lnSpc>
              <a:spcBef>
                <a:spcPts val="0"/>
              </a:spcBef>
              <a:buFont typeface="Arial" panose="020B0604020202020204" pitchFamily="34" charset="0"/>
              <a:buChar char="•"/>
            </a:pPr>
            <a:r>
              <a:rPr lang="en-US" altLang="en-US" sz="3200" dirty="0"/>
              <a:t>When agreeing to lease property, the landlord promises the tenant will have possession of premises on the agreed-upon date. </a:t>
            </a:r>
          </a:p>
          <a:p>
            <a:pPr lvl="1" indent="-457200" eaLnBrk="1" hangingPunct="1">
              <a:lnSpc>
                <a:spcPct val="80000"/>
              </a:lnSpc>
              <a:buFont typeface="Arial" panose="020B0604020202020204" pitchFamily="34" charset="0"/>
              <a:buChar char="•"/>
            </a:pPr>
            <a:r>
              <a:rPr lang="en-US" altLang="en-US" sz="3200" dirty="0"/>
              <a:t>If premises are occupied by the previous tenant or under construction, landlord must take reasonable steps to ensure the premises are available on date specified.</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C05F87-C2A7-4DF8-8C0B-5E775353920B}"/>
              </a:ext>
            </a:extLst>
          </p:cNvPr>
          <p:cNvSpPr>
            <a:spLocks noGrp="1"/>
          </p:cNvSpPr>
          <p:nvPr>
            <p:ph type="title"/>
          </p:nvPr>
        </p:nvSpPr>
        <p:spPr>
          <a:xfrm>
            <a:off x="1676400" y="76200"/>
            <a:ext cx="4897021" cy="1458119"/>
          </a:xfrm>
        </p:spPr>
        <p:txBody>
          <a:bodyPr/>
          <a:lstStyle/>
          <a:p>
            <a:r>
              <a:rPr lang="en-US" altLang="en-US" dirty="0">
                <a:solidFill>
                  <a:schemeClr val="tx1"/>
                </a:solidFill>
              </a:rPr>
              <a:t>Rights and Duties of the Parties (7)</a:t>
            </a:r>
            <a:endParaRPr lang="en-GB" dirty="0"/>
          </a:p>
        </p:txBody>
      </p:sp>
      <p:sp>
        <p:nvSpPr>
          <p:cNvPr id="4" name="Content Placeholder 3">
            <a:extLst>
              <a:ext uri="{FF2B5EF4-FFF2-40B4-BE49-F238E27FC236}">
                <a16:creationId xmlns:a16="http://schemas.microsoft.com/office/drawing/2014/main" id="{8E38B76B-1FBF-45B7-A095-D3F641DDE6D9}"/>
              </a:ext>
            </a:extLst>
          </p:cNvPr>
          <p:cNvSpPr>
            <a:spLocks noGrp="1"/>
          </p:cNvSpPr>
          <p:nvPr>
            <p:ph sz="quarter" idx="10"/>
          </p:nvPr>
        </p:nvSpPr>
        <p:spPr>
          <a:xfrm>
            <a:off x="751113" y="2054679"/>
            <a:ext cx="7707087" cy="4343400"/>
          </a:xfrm>
        </p:spPr>
        <p:txBody>
          <a:bodyPr/>
          <a:lstStyle/>
          <a:p>
            <a:pPr marL="0" lvl="1" eaLnBrk="1" hangingPunct="1">
              <a:lnSpc>
                <a:spcPct val="80000"/>
              </a:lnSpc>
              <a:spcBef>
                <a:spcPts val="0"/>
              </a:spcBef>
              <a:spcAft>
                <a:spcPts val="1500"/>
              </a:spcAft>
            </a:pPr>
            <a:r>
              <a:rPr lang="en-US" altLang="en-US" sz="2400" dirty="0">
                <a:solidFill>
                  <a:srgbClr val="D90000"/>
                </a:solidFill>
              </a:rPr>
              <a:t>Tenant’s Right to Acquire and Retain Possession:</a:t>
            </a:r>
          </a:p>
          <a:p>
            <a:pPr marL="342900" lvl="2" indent="-342900" eaLnBrk="1" hangingPunct="1">
              <a:lnSpc>
                <a:spcPct val="80000"/>
              </a:lnSpc>
              <a:spcBef>
                <a:spcPts val="0"/>
              </a:spcBef>
              <a:spcAft>
                <a:spcPts val="500"/>
              </a:spcAft>
              <a:buFont typeface="Arial" panose="020B0604020202020204" pitchFamily="34" charset="0"/>
              <a:buChar char="•"/>
            </a:pPr>
            <a:r>
              <a:rPr lang="en-US" altLang="en-US" sz="2400" dirty="0">
                <a:solidFill>
                  <a:srgbClr val="C00000"/>
                </a:solidFill>
              </a:rPr>
              <a:t>If landlord interferes with tenant’s right of possession </a:t>
            </a:r>
            <a:r>
              <a:rPr lang="en-US" altLang="en-US" sz="2400" dirty="0"/>
              <a:t>by evicting tenant without court order of eviction, tenant has right to terminate lease. </a:t>
            </a:r>
          </a:p>
          <a:p>
            <a:pPr marL="692150" lvl="3" indent="-342900" eaLnBrk="1" hangingPunct="1">
              <a:lnSpc>
                <a:spcPct val="80000"/>
              </a:lnSpc>
              <a:spcBef>
                <a:spcPts val="0"/>
              </a:spcBef>
              <a:buFont typeface="Arial" panose="020B0604020202020204" pitchFamily="34" charset="0"/>
              <a:buChar char="•"/>
            </a:pPr>
            <a:r>
              <a:rPr lang="en-US" altLang="en-US" sz="2400" dirty="0">
                <a:solidFill>
                  <a:srgbClr val="D90000"/>
                </a:solidFill>
              </a:rPr>
              <a:t>Eviction: </a:t>
            </a:r>
            <a:r>
              <a:rPr lang="en-US" altLang="en-US" sz="2400" dirty="0"/>
              <a:t>Legal action removing tenant from and use of premises. </a:t>
            </a:r>
          </a:p>
          <a:p>
            <a:pPr marL="692150" lvl="3" indent="-342900" eaLnBrk="1" hangingPunct="1">
              <a:lnSpc>
                <a:spcPct val="80000"/>
              </a:lnSpc>
              <a:buFont typeface="Arial" panose="020B0604020202020204" pitchFamily="34" charset="0"/>
              <a:buChar char="•"/>
            </a:pPr>
            <a:r>
              <a:rPr lang="en-US" altLang="en-US" sz="2400" dirty="0">
                <a:solidFill>
                  <a:srgbClr val="D90000"/>
                </a:solidFill>
              </a:rPr>
              <a:t>Actual eviction: </a:t>
            </a:r>
            <a:r>
              <a:rPr lang="en-US" altLang="en-US" sz="2400" dirty="0"/>
              <a:t>Tenant denied physical use of premises, whether or not eviction court approved.</a:t>
            </a:r>
          </a:p>
          <a:p>
            <a:pPr marL="692150" lvl="3" indent="-342900">
              <a:buFont typeface="Arial" panose="020B0604020202020204" pitchFamily="34" charset="0"/>
              <a:buChar char="•"/>
            </a:pPr>
            <a:r>
              <a:rPr lang="en-US" altLang="en-US" sz="2400" dirty="0">
                <a:solidFill>
                  <a:srgbClr val="D90000"/>
                </a:solidFill>
              </a:rPr>
              <a:t>Constructive eviction: </a:t>
            </a:r>
            <a:r>
              <a:rPr lang="en-US" altLang="en-US" sz="2400" dirty="0"/>
              <a:t>Tenant’s enjoyment or use of property substantially lessened as a result of landlord or other tenant actions, conditions, or behavior (example, excessive noise, foul odors).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5F15DE1-5F8A-478A-8626-0824103E00EE}"/>
              </a:ext>
            </a:extLst>
          </p:cNvPr>
          <p:cNvSpPr>
            <a:spLocks noGrp="1"/>
          </p:cNvSpPr>
          <p:nvPr>
            <p:ph type="title"/>
          </p:nvPr>
        </p:nvSpPr>
        <p:spPr>
          <a:xfrm>
            <a:off x="1692729" y="10884"/>
            <a:ext cx="4897021" cy="1325563"/>
          </a:xfrm>
        </p:spPr>
        <p:txBody>
          <a:bodyPr/>
          <a:lstStyle/>
          <a:p>
            <a:r>
              <a:rPr lang="en-US" altLang="en-US" dirty="0">
                <a:solidFill>
                  <a:schemeClr val="tx1"/>
                </a:solidFill>
              </a:rPr>
              <a:t>Rights and Duties of the Parties (8)</a:t>
            </a:r>
            <a:endParaRPr lang="en-GB" dirty="0"/>
          </a:p>
        </p:txBody>
      </p:sp>
      <p:sp>
        <p:nvSpPr>
          <p:cNvPr id="4" name="Content Placeholder 3">
            <a:extLst>
              <a:ext uri="{FF2B5EF4-FFF2-40B4-BE49-F238E27FC236}">
                <a16:creationId xmlns:a16="http://schemas.microsoft.com/office/drawing/2014/main" id="{196A6DB6-5339-4E19-B20A-EBA0E0377C50}"/>
              </a:ext>
            </a:extLst>
          </p:cNvPr>
          <p:cNvSpPr>
            <a:spLocks noGrp="1"/>
          </p:cNvSpPr>
          <p:nvPr>
            <p:ph sz="quarter" idx="10"/>
          </p:nvPr>
        </p:nvSpPr>
        <p:spPr>
          <a:xfrm>
            <a:off x="345868" y="1600200"/>
            <a:ext cx="8001000" cy="4713517"/>
          </a:xfrm>
        </p:spPr>
        <p:txBody>
          <a:bodyPr/>
          <a:lstStyle/>
          <a:p>
            <a:pPr eaLnBrk="1" hangingPunct="1">
              <a:lnSpc>
                <a:spcPct val="90000"/>
              </a:lnSpc>
              <a:spcBef>
                <a:spcPts val="0"/>
              </a:spcBef>
              <a:spcAft>
                <a:spcPts val="1500"/>
              </a:spcAft>
            </a:pPr>
            <a:r>
              <a:rPr lang="en-US" altLang="en-US" sz="2400" dirty="0">
                <a:solidFill>
                  <a:srgbClr val="D90000"/>
                </a:solidFill>
              </a:rPr>
              <a:t>Tenant’s Right to Assign or Sublease</a:t>
            </a:r>
          </a:p>
          <a:p>
            <a:pPr marL="342900" lvl="1" indent="-342900" eaLnBrk="1" hangingPunct="1">
              <a:lnSpc>
                <a:spcPct val="90000"/>
              </a:lnSpc>
              <a:spcBef>
                <a:spcPts val="0"/>
              </a:spcBef>
              <a:buFont typeface="Arial" panose="020B0604020202020204" pitchFamily="34" charset="0"/>
              <a:buChar char="•"/>
            </a:pPr>
            <a:r>
              <a:rPr lang="en-US" altLang="en-US" sz="2400" dirty="0">
                <a:solidFill>
                  <a:srgbClr val="D90000"/>
                </a:solidFill>
              </a:rPr>
              <a:t>Assignment of lease: </a:t>
            </a:r>
            <a:r>
              <a:rPr lang="en-US" altLang="en-US" sz="2400" dirty="0"/>
              <a:t>A transfer of tenant’s interest in entire premises for entire lease term.</a:t>
            </a:r>
          </a:p>
          <a:p>
            <a:pPr marL="342900" lvl="1" indent="-342900" eaLnBrk="1" hangingPunct="1">
              <a:lnSpc>
                <a:spcPct val="90000"/>
              </a:lnSpc>
              <a:buFont typeface="Arial" panose="020B0604020202020204" pitchFamily="34" charset="0"/>
              <a:buChar char="•"/>
            </a:pPr>
            <a:r>
              <a:rPr lang="en-US" altLang="en-US" sz="2400" dirty="0">
                <a:solidFill>
                  <a:srgbClr val="D90000"/>
                </a:solidFill>
              </a:rPr>
              <a:t>Sublease: </a:t>
            </a:r>
            <a:r>
              <a:rPr lang="en-US" altLang="en-US" sz="2400" dirty="0"/>
              <a:t>Transfer of tenant’s interest for part of premises or part of lease term.</a:t>
            </a:r>
          </a:p>
          <a:p>
            <a:pPr marL="652463" lvl="2" indent="-342900" eaLnBrk="1" hangingPunct="1">
              <a:lnSpc>
                <a:spcPct val="90000"/>
              </a:lnSpc>
              <a:buFont typeface="Arial" panose="020B0604020202020204" pitchFamily="34" charset="0"/>
              <a:buChar char="•"/>
            </a:pPr>
            <a:r>
              <a:rPr lang="en-US" altLang="en-US" sz="2400" dirty="0"/>
              <a:t>Most leases do not allow tenant to assign or sublet without landlord’s consent. </a:t>
            </a:r>
          </a:p>
          <a:p>
            <a:pPr marL="652463" lvl="2" indent="-342900" eaLnBrk="1" hangingPunct="1">
              <a:lnSpc>
                <a:spcPct val="90000"/>
              </a:lnSpc>
              <a:buFont typeface="Arial" panose="020B0604020202020204" pitchFamily="34" charset="0"/>
              <a:buChar char="•"/>
            </a:pPr>
            <a:r>
              <a:rPr lang="en-US" altLang="en-US" sz="2400" dirty="0"/>
              <a:t>Provision may be added that landlord may not unreasonably refuse consent to assignment or sublet.</a:t>
            </a:r>
          </a:p>
          <a:p>
            <a:pPr marL="652463" lvl="2" indent="-342900" eaLnBrk="1" hangingPunct="1">
              <a:lnSpc>
                <a:spcPct val="90000"/>
              </a:lnSpc>
              <a:buFont typeface="Arial" panose="020B0604020202020204" pitchFamily="34" charset="0"/>
              <a:buChar char="•"/>
            </a:pPr>
            <a:r>
              <a:rPr lang="en-US" altLang="en-US" sz="2400" dirty="0"/>
              <a:t>Landlord prohibited from refusing consent for reasons resulting in illegal discrimination.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1FAD15-8BCC-417E-AC2A-6EC3668E353F}"/>
              </a:ext>
            </a:extLst>
          </p:cNvPr>
          <p:cNvSpPr>
            <a:spLocks noGrp="1"/>
          </p:cNvSpPr>
          <p:nvPr>
            <p:ph type="title"/>
          </p:nvPr>
        </p:nvSpPr>
        <p:spPr>
          <a:xfrm>
            <a:off x="559624" y="-16581"/>
            <a:ext cx="7841426" cy="618385"/>
          </a:xfrm>
        </p:spPr>
        <p:txBody>
          <a:bodyPr/>
          <a:lstStyle/>
          <a:p>
            <a:r>
              <a:rPr lang="en-US" altLang="en-US" sz="3600" dirty="0">
                <a:solidFill>
                  <a:schemeClr val="tx1"/>
                </a:solidFill>
              </a:rPr>
              <a:t>The Landlord-Tenant Relationship (1)</a:t>
            </a:r>
            <a:endParaRPr lang="en-GB" sz="3600" dirty="0"/>
          </a:p>
        </p:txBody>
      </p:sp>
      <p:sp>
        <p:nvSpPr>
          <p:cNvPr id="4" name="Content Placeholder 3">
            <a:extLst>
              <a:ext uri="{FF2B5EF4-FFF2-40B4-BE49-F238E27FC236}">
                <a16:creationId xmlns:a16="http://schemas.microsoft.com/office/drawing/2014/main" id="{85E4B574-E7DB-4608-B687-3B7B714A1728}"/>
              </a:ext>
            </a:extLst>
          </p:cNvPr>
          <p:cNvSpPr>
            <a:spLocks noGrp="1"/>
          </p:cNvSpPr>
          <p:nvPr>
            <p:ph sz="quarter" idx="10"/>
          </p:nvPr>
        </p:nvSpPr>
        <p:spPr>
          <a:xfrm>
            <a:off x="348342" y="2122716"/>
            <a:ext cx="7981207" cy="3886200"/>
          </a:xfrm>
        </p:spPr>
        <p:txBody>
          <a:bodyPr/>
          <a:lstStyle/>
          <a:p>
            <a:pPr eaLnBrk="1" hangingPunct="1">
              <a:lnSpc>
                <a:spcPct val="80000"/>
              </a:lnSpc>
              <a:spcBef>
                <a:spcPts val="0"/>
              </a:spcBef>
              <a:spcAft>
                <a:spcPts val="1500"/>
              </a:spcAft>
            </a:pPr>
            <a:r>
              <a:rPr lang="en-US" altLang="en-US" sz="3200" dirty="0">
                <a:solidFill>
                  <a:srgbClr val="D90000"/>
                </a:solidFill>
              </a:rPr>
              <a:t>Landlord: </a:t>
            </a:r>
            <a:r>
              <a:rPr lang="en-US" altLang="en-US" sz="3200" dirty="0"/>
              <a:t>Owner of real property who temporarily leases his or her right of possession.</a:t>
            </a:r>
          </a:p>
          <a:p>
            <a:pPr eaLnBrk="1" hangingPunct="1">
              <a:lnSpc>
                <a:spcPct val="80000"/>
              </a:lnSpc>
              <a:spcBef>
                <a:spcPts val="0"/>
              </a:spcBef>
              <a:spcAft>
                <a:spcPts val="1500"/>
              </a:spcAft>
            </a:pPr>
            <a:r>
              <a:rPr lang="en-US" altLang="en-US" sz="3200" dirty="0">
                <a:solidFill>
                  <a:srgbClr val="D90000"/>
                </a:solidFill>
              </a:rPr>
              <a:t>Tenant: </a:t>
            </a:r>
            <a:r>
              <a:rPr lang="en-US" altLang="en-US" sz="3200" dirty="0"/>
              <a:t>Person who agrees to pay for the use of real property. </a:t>
            </a:r>
          </a:p>
          <a:p>
            <a:pPr eaLnBrk="1" hangingPunct="1">
              <a:lnSpc>
                <a:spcPct val="80000"/>
              </a:lnSpc>
              <a:spcBef>
                <a:spcPts val="0"/>
              </a:spcBef>
              <a:spcAft>
                <a:spcPts val="1500"/>
              </a:spcAft>
            </a:pPr>
            <a:r>
              <a:rPr lang="en-US" altLang="en-US" sz="3200" dirty="0"/>
              <a:t>The relationship between the two involves a tenant’s possession, use, and control of real property in exchange for payment of rent.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F03784D-D615-496B-B9B7-632277604CA2}"/>
              </a:ext>
            </a:extLst>
          </p:cNvPr>
          <p:cNvSpPr>
            <a:spLocks noGrp="1"/>
          </p:cNvSpPr>
          <p:nvPr>
            <p:ph type="title"/>
          </p:nvPr>
        </p:nvSpPr>
        <p:spPr>
          <a:xfrm>
            <a:off x="1275167" y="152400"/>
            <a:ext cx="6555567" cy="796624"/>
          </a:xfrm>
        </p:spPr>
        <p:txBody>
          <a:bodyPr/>
          <a:lstStyle/>
          <a:p>
            <a:r>
              <a:rPr lang="en-US" altLang="en-US" dirty="0">
                <a:solidFill>
                  <a:schemeClr val="tx1"/>
                </a:solidFill>
              </a:rPr>
              <a:t>Termination of Leases (1)</a:t>
            </a:r>
            <a:endParaRPr lang="en-GB" dirty="0"/>
          </a:p>
        </p:txBody>
      </p:sp>
      <p:sp>
        <p:nvSpPr>
          <p:cNvPr id="3" name="Content Placeholder 2">
            <a:extLst>
              <a:ext uri="{FF2B5EF4-FFF2-40B4-BE49-F238E27FC236}">
                <a16:creationId xmlns:a16="http://schemas.microsoft.com/office/drawing/2014/main" id="{F47FC05A-78C9-48F9-B678-70FAE3A30CCE}"/>
              </a:ext>
            </a:extLst>
          </p:cNvPr>
          <p:cNvSpPr>
            <a:spLocks noGrp="1"/>
          </p:cNvSpPr>
          <p:nvPr>
            <p:ph sz="quarter" idx="10"/>
          </p:nvPr>
        </p:nvSpPr>
        <p:spPr>
          <a:xfrm>
            <a:off x="342900" y="1600200"/>
            <a:ext cx="7581900" cy="2362200"/>
          </a:xfrm>
        </p:spPr>
        <p:txBody>
          <a:bodyPr/>
          <a:lstStyle/>
          <a:p>
            <a:pPr eaLnBrk="1" hangingPunct="1">
              <a:lnSpc>
                <a:spcPct val="90000"/>
              </a:lnSpc>
              <a:spcBef>
                <a:spcPts val="0"/>
              </a:spcBef>
              <a:spcAft>
                <a:spcPts val="1500"/>
              </a:spcAft>
            </a:pPr>
            <a:r>
              <a:rPr lang="en-US" altLang="en-US" sz="2400" dirty="0">
                <a:solidFill>
                  <a:srgbClr val="D90000"/>
                </a:solidFill>
              </a:rPr>
              <a:t>Lease Expiration</a:t>
            </a:r>
          </a:p>
          <a:p>
            <a:pPr marL="342900" lvl="1" indent="-342900" eaLnBrk="1" hangingPunct="1">
              <a:lnSpc>
                <a:spcPct val="90000"/>
              </a:lnSpc>
              <a:spcBef>
                <a:spcPts val="0"/>
              </a:spcBef>
              <a:buFont typeface="Arial" panose="020B0604020202020204" pitchFamily="34" charset="0"/>
              <a:buChar char="•"/>
            </a:pPr>
            <a:r>
              <a:rPr lang="en-US" altLang="en-US" sz="2400" dirty="0"/>
              <a:t>Most common reason for termination is lease expiration, no matter whether tenancy periodic, for years, or at will. </a:t>
            </a:r>
          </a:p>
          <a:p>
            <a:pPr marL="342900" lvl="1" indent="-342900" eaLnBrk="1" hangingPunct="1">
              <a:lnSpc>
                <a:spcPct val="90000"/>
              </a:lnSpc>
              <a:buFont typeface="Arial" panose="020B0604020202020204" pitchFamily="34" charset="0"/>
              <a:buChar char="•"/>
            </a:pPr>
            <a:r>
              <a:rPr lang="en-US" altLang="en-US" sz="2400" dirty="0"/>
              <a:t>When lease expires landlord required to return any security deposit to tenant.</a:t>
            </a:r>
          </a:p>
        </p:txBody>
      </p:sp>
      <p:sp>
        <p:nvSpPr>
          <p:cNvPr id="2" name="Content Placeholder 1">
            <a:extLst>
              <a:ext uri="{FF2B5EF4-FFF2-40B4-BE49-F238E27FC236}">
                <a16:creationId xmlns:a16="http://schemas.microsoft.com/office/drawing/2014/main" id="{20E46981-9C86-4341-B955-71F3E70D9610}"/>
              </a:ext>
            </a:extLst>
          </p:cNvPr>
          <p:cNvSpPr>
            <a:spLocks noGrp="1"/>
          </p:cNvSpPr>
          <p:nvPr>
            <p:ph sz="quarter" idx="11"/>
          </p:nvPr>
        </p:nvSpPr>
        <p:spPr>
          <a:xfrm>
            <a:off x="342900" y="4006464"/>
            <a:ext cx="7696200" cy="2699136"/>
          </a:xfrm>
        </p:spPr>
        <p:txBody>
          <a:bodyPr/>
          <a:lstStyle/>
          <a:p>
            <a:pPr eaLnBrk="1" hangingPunct="1">
              <a:lnSpc>
                <a:spcPct val="90000"/>
              </a:lnSpc>
              <a:spcBef>
                <a:spcPts val="0"/>
              </a:spcBef>
              <a:spcAft>
                <a:spcPts val="1500"/>
              </a:spcAft>
            </a:pPr>
            <a:r>
              <a:rPr lang="en-US" altLang="en-US" sz="2400" dirty="0">
                <a:solidFill>
                  <a:srgbClr val="D90000"/>
                </a:solidFill>
              </a:rPr>
              <a:t>Tenant’s Abandonment</a:t>
            </a:r>
          </a:p>
          <a:p>
            <a:pPr marL="342900" lvl="1" indent="-342900" eaLnBrk="1" hangingPunct="1">
              <a:lnSpc>
                <a:spcPct val="90000"/>
              </a:lnSpc>
              <a:spcBef>
                <a:spcPts val="0"/>
              </a:spcBef>
              <a:buFont typeface="Arial" panose="020B0604020202020204" pitchFamily="34" charset="0"/>
              <a:buChar char="•"/>
            </a:pPr>
            <a:r>
              <a:rPr lang="en-US" altLang="en-US" sz="2400" dirty="0"/>
              <a:t>If tenant abandoned premises, not relieved of obligation to pay rent. </a:t>
            </a:r>
          </a:p>
          <a:p>
            <a:pPr marL="342900" lvl="1" indent="-342900" eaLnBrk="1" hangingPunct="1">
              <a:lnSpc>
                <a:spcPct val="90000"/>
              </a:lnSpc>
              <a:buFont typeface="Arial" panose="020B0604020202020204" pitchFamily="34" charset="0"/>
              <a:buChar char="•"/>
            </a:pPr>
            <a:r>
              <a:rPr lang="en-US" altLang="en-US" sz="2400" dirty="0"/>
              <a:t>If landlord violated express or implied duty to provide tenant quiet enjoyment, tenant may abandon premises under doctrine of constructive eviction, terminating lease.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EEE777-F909-408A-82B7-B71499D9D2C2}"/>
              </a:ext>
            </a:extLst>
          </p:cNvPr>
          <p:cNvSpPr>
            <a:spLocks noGrp="1"/>
          </p:cNvSpPr>
          <p:nvPr>
            <p:ph type="title"/>
          </p:nvPr>
        </p:nvSpPr>
        <p:spPr>
          <a:xfrm>
            <a:off x="103413" y="157839"/>
            <a:ext cx="7169727" cy="823070"/>
          </a:xfrm>
        </p:spPr>
        <p:txBody>
          <a:bodyPr/>
          <a:lstStyle/>
          <a:p>
            <a:r>
              <a:rPr lang="en-US" altLang="en-US" dirty="0">
                <a:solidFill>
                  <a:schemeClr val="tx1"/>
                </a:solidFill>
              </a:rPr>
              <a:t>Termination of Leases (2)</a:t>
            </a:r>
            <a:endParaRPr lang="en-GB" dirty="0"/>
          </a:p>
        </p:txBody>
      </p:sp>
      <p:sp>
        <p:nvSpPr>
          <p:cNvPr id="4" name="Content Placeholder 3">
            <a:extLst>
              <a:ext uri="{FF2B5EF4-FFF2-40B4-BE49-F238E27FC236}">
                <a16:creationId xmlns:a16="http://schemas.microsoft.com/office/drawing/2014/main" id="{5CAECF16-5AE0-42C3-8964-5FBD10677B8E}"/>
              </a:ext>
            </a:extLst>
          </p:cNvPr>
          <p:cNvSpPr>
            <a:spLocks noGrp="1"/>
          </p:cNvSpPr>
          <p:nvPr>
            <p:ph sz="quarter" idx="10"/>
          </p:nvPr>
        </p:nvSpPr>
        <p:spPr>
          <a:xfrm>
            <a:off x="337458" y="1981200"/>
            <a:ext cx="7924800" cy="3886200"/>
          </a:xfrm>
        </p:spPr>
        <p:txBody>
          <a:bodyPr/>
          <a:lstStyle/>
          <a:p>
            <a:pPr eaLnBrk="1" hangingPunct="1">
              <a:spcBef>
                <a:spcPts val="0"/>
              </a:spcBef>
              <a:spcAft>
                <a:spcPts val="1500"/>
              </a:spcAft>
            </a:pPr>
            <a:r>
              <a:rPr lang="en-US" altLang="en-US" sz="2800" dirty="0">
                <a:solidFill>
                  <a:srgbClr val="D90000"/>
                </a:solidFill>
              </a:rPr>
              <a:t>Termination by Forfeiture (Breach)</a:t>
            </a:r>
          </a:p>
          <a:p>
            <a:pPr lvl="1" indent="-457200" eaLnBrk="1" hangingPunct="1">
              <a:spcBef>
                <a:spcPts val="0"/>
              </a:spcBef>
              <a:buFont typeface="Arial" panose="020B0604020202020204" pitchFamily="34" charset="0"/>
              <a:buChar char="•"/>
            </a:pPr>
            <a:r>
              <a:rPr lang="en-US" altLang="en-US" sz="2800" dirty="0"/>
              <a:t>Most leases contain provision giving landlord right to terminate lease if tenant fails to pay rent or violates material lease provisions.</a:t>
            </a:r>
          </a:p>
          <a:p>
            <a:pPr lvl="1" indent="-457200" eaLnBrk="1" hangingPunct="1">
              <a:buClr>
                <a:srgbClr val="00843C"/>
              </a:buClr>
              <a:buFont typeface="Arial" panose="020B0604020202020204" pitchFamily="34" charset="0"/>
              <a:buChar char="•"/>
            </a:pPr>
            <a:r>
              <a:rPr lang="en-US" altLang="en-US" sz="2800" dirty="0">
                <a:solidFill>
                  <a:srgbClr val="00843C"/>
                </a:solidFill>
              </a:rPr>
              <a:t>BUT</a:t>
            </a:r>
            <a:r>
              <a:rPr lang="en-US" altLang="en-US" sz="2800" dirty="0"/>
              <a:t>, tenant’s breach must be </a:t>
            </a:r>
            <a:r>
              <a:rPr lang="en-US" altLang="en-US" sz="2800" i="1" dirty="0"/>
              <a:t>material</a:t>
            </a:r>
            <a:r>
              <a:rPr lang="en-US" altLang="en-US" sz="2800" dirty="0"/>
              <a:t>, that is, involve an important matter. </a:t>
            </a:r>
          </a:p>
          <a:p>
            <a:pPr lvl="1" indent="-457200">
              <a:buFont typeface="Arial" panose="020B0604020202020204" pitchFamily="34" charset="0"/>
              <a:buChar char="•"/>
            </a:pPr>
            <a:r>
              <a:rPr lang="en-US" altLang="en-US" sz="2800" dirty="0"/>
              <a:t>Courts are unlikely to allow termination if tenant is only a few days late with rent.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BCB5FE-77D7-4ECB-BC92-DD35CEB934D1}"/>
              </a:ext>
            </a:extLst>
          </p:cNvPr>
          <p:cNvSpPr>
            <a:spLocks noGrp="1"/>
          </p:cNvSpPr>
          <p:nvPr>
            <p:ph type="title"/>
          </p:nvPr>
        </p:nvSpPr>
        <p:spPr>
          <a:xfrm>
            <a:off x="2454729" y="149826"/>
            <a:ext cx="3344732" cy="748245"/>
          </a:xfrm>
        </p:spPr>
        <p:txBody>
          <a:bodyPr/>
          <a:lstStyle/>
          <a:p>
            <a:r>
              <a:rPr lang="en-US" altLang="en-US" dirty="0">
                <a:solidFill>
                  <a:schemeClr val="tx1"/>
                </a:solidFill>
              </a:rPr>
              <a:t>Tort Liability</a:t>
            </a:r>
            <a:endParaRPr lang="en-GB" dirty="0"/>
          </a:p>
        </p:txBody>
      </p:sp>
      <p:sp>
        <p:nvSpPr>
          <p:cNvPr id="4" name="Content Placeholder 3">
            <a:extLst>
              <a:ext uri="{FF2B5EF4-FFF2-40B4-BE49-F238E27FC236}">
                <a16:creationId xmlns:a16="http://schemas.microsoft.com/office/drawing/2014/main" id="{3705681B-A359-4075-8B0F-D2982EE4235B}"/>
              </a:ext>
            </a:extLst>
          </p:cNvPr>
          <p:cNvSpPr>
            <a:spLocks noGrp="1"/>
          </p:cNvSpPr>
          <p:nvPr>
            <p:ph sz="quarter" idx="10"/>
          </p:nvPr>
        </p:nvSpPr>
        <p:spPr>
          <a:xfrm>
            <a:off x="621894" y="1586595"/>
            <a:ext cx="8141106" cy="4340826"/>
          </a:xfrm>
        </p:spPr>
        <p:txBody>
          <a:bodyPr/>
          <a:lstStyle/>
          <a:p>
            <a:pPr marL="39688" eaLnBrk="1" hangingPunct="1">
              <a:lnSpc>
                <a:spcPct val="80000"/>
              </a:lnSpc>
              <a:spcBef>
                <a:spcPts val="0"/>
              </a:spcBef>
              <a:spcAft>
                <a:spcPts val="1500"/>
              </a:spcAft>
              <a:defRPr/>
            </a:pPr>
            <a:r>
              <a:rPr lang="en-US" altLang="en-US" sz="3200" dirty="0"/>
              <a:t>When a person is injured on leased premises, the question of liability arises. </a:t>
            </a:r>
          </a:p>
          <a:p>
            <a:pPr marL="457200" indent="-457200" eaLnBrk="1" hangingPunct="1">
              <a:lnSpc>
                <a:spcPct val="80000"/>
              </a:lnSpc>
              <a:spcBef>
                <a:spcPts val="0"/>
              </a:spcBef>
              <a:buFont typeface="Arial" panose="020B0604020202020204" pitchFamily="34" charset="0"/>
              <a:buChar char="•"/>
              <a:defRPr/>
            </a:pPr>
            <a:r>
              <a:rPr lang="en-US" altLang="en-US" sz="3200" dirty="0">
                <a:solidFill>
                  <a:srgbClr val="C00000"/>
                </a:solidFill>
              </a:rPr>
              <a:t>Person in control of area in which injury took place is held responsible. </a:t>
            </a:r>
          </a:p>
          <a:p>
            <a:pPr marL="457200" indent="-457200" eaLnBrk="1" hangingPunct="1">
              <a:lnSpc>
                <a:spcPct val="80000"/>
              </a:lnSpc>
              <a:buFont typeface="Arial" panose="020B0604020202020204" pitchFamily="34" charset="0"/>
              <a:buChar char="•"/>
              <a:defRPr/>
            </a:pPr>
            <a:r>
              <a:rPr lang="en-US" altLang="en-US" sz="3200" dirty="0"/>
              <a:t>Landlord remains in control of common areas, such as hallways, stairways, and laundry rooms.</a:t>
            </a:r>
          </a:p>
          <a:p>
            <a:pPr marL="457200" indent="-457200" eaLnBrk="1" hangingPunct="1">
              <a:lnSpc>
                <a:spcPct val="80000"/>
              </a:lnSpc>
              <a:buFont typeface="Arial" panose="020B0604020202020204" pitchFamily="34" charset="0"/>
              <a:buChar char="•"/>
              <a:defRPr/>
            </a:pPr>
            <a:r>
              <a:rPr lang="en-US" altLang="en-US" sz="3200" dirty="0"/>
              <a:t>Tenant’s insurance policy will provide protection for tenant injuries within leased premises; Landlord for common areas.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9F94C6-7DC2-4BF9-8676-3B8AAF2B43FF}"/>
              </a:ext>
            </a:extLst>
          </p:cNvPr>
          <p:cNvSpPr>
            <a:spLocks noGrp="1"/>
          </p:cNvSpPr>
          <p:nvPr>
            <p:ph type="title"/>
          </p:nvPr>
        </p:nvSpPr>
        <p:spPr>
          <a:xfrm>
            <a:off x="1170214" y="157845"/>
            <a:ext cx="5925395" cy="748245"/>
          </a:xfrm>
        </p:spPr>
        <p:txBody>
          <a:bodyPr/>
          <a:lstStyle/>
          <a:p>
            <a:r>
              <a:rPr lang="en-US" altLang="en-US" dirty="0">
                <a:solidFill>
                  <a:schemeClr val="tx1"/>
                </a:solidFill>
              </a:rPr>
              <a:t>Example: Tort Liability </a:t>
            </a:r>
            <a:endParaRPr lang="en-GB" dirty="0"/>
          </a:p>
        </p:txBody>
      </p:sp>
      <p:sp>
        <p:nvSpPr>
          <p:cNvPr id="4" name="Content Placeholder 3">
            <a:extLst>
              <a:ext uri="{FF2B5EF4-FFF2-40B4-BE49-F238E27FC236}">
                <a16:creationId xmlns:a16="http://schemas.microsoft.com/office/drawing/2014/main" id="{F3C92199-3B57-4628-A5C4-FB8F59FE7710}"/>
              </a:ext>
            </a:extLst>
          </p:cNvPr>
          <p:cNvSpPr>
            <a:spLocks noGrp="1"/>
          </p:cNvSpPr>
          <p:nvPr>
            <p:ph sz="quarter" idx="10"/>
          </p:nvPr>
        </p:nvSpPr>
        <p:spPr>
          <a:xfrm>
            <a:off x="339239" y="1600200"/>
            <a:ext cx="8287690" cy="4648201"/>
          </a:xfrm>
        </p:spPr>
        <p:txBody>
          <a:bodyPr/>
          <a:lstStyle/>
          <a:p>
            <a:pPr eaLnBrk="1" hangingPunct="1">
              <a:spcBef>
                <a:spcPts val="0"/>
              </a:spcBef>
              <a:spcAft>
                <a:spcPts val="1500"/>
              </a:spcAft>
            </a:pPr>
            <a:r>
              <a:rPr lang="en-US" altLang="en-US" sz="3200" i="1" dirty="0"/>
              <a:t>Facts:</a:t>
            </a:r>
          </a:p>
          <a:p>
            <a:pPr lvl="1" indent="-457200">
              <a:spcBef>
                <a:spcPts val="0"/>
              </a:spcBef>
              <a:buFont typeface="Arial" panose="020B0604020202020204" pitchFamily="34" charset="0"/>
              <a:buChar char="•"/>
            </a:pPr>
            <a:r>
              <a:rPr lang="en-US" altLang="en-US" sz="3200" dirty="0"/>
              <a:t>While visiting a friend’s apartment, Mac tripped on torn area rug, hit her head on table, and was injured. </a:t>
            </a:r>
          </a:p>
          <a:p>
            <a:pPr lvl="1" indent="-457200">
              <a:buFont typeface="Arial" panose="020B0604020202020204" pitchFamily="34" charset="0"/>
              <a:buChar char="•"/>
            </a:pPr>
            <a:r>
              <a:rPr lang="en-US" altLang="en-US" sz="3200" dirty="0"/>
              <a:t>Mac, reluctant to sue friend, sued landlord, charging tort of negligence. </a:t>
            </a:r>
          </a:p>
          <a:p>
            <a:pPr lvl="1" indent="-457200">
              <a:buFont typeface="Arial" panose="020B0604020202020204" pitchFamily="34" charset="0"/>
              <a:buChar char="•"/>
            </a:pPr>
            <a:r>
              <a:rPr lang="en-US" altLang="en-US" sz="3200" dirty="0">
                <a:solidFill>
                  <a:srgbClr val="7030A0"/>
                </a:solidFill>
              </a:rPr>
              <a:t>Outcome: Court would hold duty to maintain premises tenant’s, not landlord’s</a:t>
            </a:r>
            <a:r>
              <a:rPr lang="en-US" altLang="en-US" sz="3200" dirty="0"/>
              <a:t>.</a:t>
            </a:r>
            <a:endParaRPr lang="en-US" altLang="en-US" sz="3200" i="1"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ED6A3-2A50-4E63-88B6-E78FAEF4B846}"/>
              </a:ext>
            </a:extLst>
          </p:cNvPr>
          <p:cNvSpPr>
            <a:spLocks noGrp="1"/>
          </p:cNvSpPr>
          <p:nvPr>
            <p:ph type="title"/>
          </p:nvPr>
        </p:nvSpPr>
        <p:spPr>
          <a:xfrm>
            <a:off x="228600" y="-8166"/>
            <a:ext cx="7169727" cy="618385"/>
          </a:xfrm>
        </p:spPr>
        <p:txBody>
          <a:bodyPr/>
          <a:lstStyle/>
          <a:p>
            <a:r>
              <a:rPr lang="en-US" altLang="en-US" sz="3200" dirty="0">
                <a:solidFill>
                  <a:schemeClr val="tx1"/>
                </a:solidFill>
              </a:rPr>
              <a:t>The Landlord-Tenant Relationship (2)</a:t>
            </a:r>
            <a:endParaRPr lang="en-GB" sz="3200" dirty="0"/>
          </a:p>
        </p:txBody>
      </p:sp>
      <p:sp>
        <p:nvSpPr>
          <p:cNvPr id="3" name="Content Placeholder 2">
            <a:extLst>
              <a:ext uri="{FF2B5EF4-FFF2-40B4-BE49-F238E27FC236}">
                <a16:creationId xmlns:a16="http://schemas.microsoft.com/office/drawing/2014/main" id="{36116A6C-D101-4C4F-8711-F859B0473BCF}"/>
              </a:ext>
            </a:extLst>
          </p:cNvPr>
          <p:cNvSpPr>
            <a:spLocks noGrp="1"/>
          </p:cNvSpPr>
          <p:nvPr>
            <p:ph sz="quarter" idx="10"/>
          </p:nvPr>
        </p:nvSpPr>
        <p:spPr>
          <a:xfrm>
            <a:off x="348342" y="2443845"/>
            <a:ext cx="7924800" cy="2280555"/>
          </a:xfrm>
        </p:spPr>
        <p:txBody>
          <a:bodyPr/>
          <a:lstStyle/>
          <a:p>
            <a:pPr eaLnBrk="1" hangingPunct="1">
              <a:lnSpc>
                <a:spcPct val="80000"/>
              </a:lnSpc>
              <a:spcBef>
                <a:spcPts val="0"/>
              </a:spcBef>
              <a:spcAft>
                <a:spcPts val="1500"/>
              </a:spcAft>
            </a:pPr>
            <a:r>
              <a:rPr lang="en-US" altLang="en-US" sz="3600" dirty="0">
                <a:solidFill>
                  <a:srgbClr val="C00000"/>
                </a:solidFill>
              </a:rPr>
              <a:t>Lease</a:t>
            </a:r>
            <a:r>
              <a:rPr lang="en-US" altLang="en-US" sz="3600" dirty="0"/>
              <a:t>: Document in which the terms of rental agreement are spelled out.</a:t>
            </a:r>
          </a:p>
          <a:p>
            <a:pPr marL="571500" indent="-571500" eaLnBrk="1" hangingPunct="1">
              <a:lnSpc>
                <a:spcPct val="80000"/>
              </a:lnSpc>
              <a:spcBef>
                <a:spcPts val="0"/>
              </a:spcBef>
              <a:spcAft>
                <a:spcPts val="1500"/>
              </a:spcAft>
              <a:buFont typeface="Arial" panose="020B0604020202020204" pitchFamily="34" charset="0"/>
              <a:buChar char="•"/>
            </a:pPr>
            <a:r>
              <a:rPr lang="en-US" altLang="en-US" sz="3600" dirty="0">
                <a:solidFill>
                  <a:srgbClr val="D90000"/>
                </a:solidFill>
              </a:rPr>
              <a:t>Lessor: </a:t>
            </a:r>
            <a:r>
              <a:rPr lang="en-US" altLang="en-US" sz="3600" dirty="0"/>
              <a:t>Landlord</a:t>
            </a:r>
          </a:p>
          <a:p>
            <a:pPr marL="571500" lvl="1" indent="-571500" eaLnBrk="1" hangingPunct="1">
              <a:lnSpc>
                <a:spcPct val="80000"/>
              </a:lnSpc>
              <a:spcBef>
                <a:spcPts val="0"/>
              </a:spcBef>
              <a:buFont typeface="Arial" panose="020B0604020202020204" pitchFamily="34" charset="0"/>
              <a:buChar char="•"/>
            </a:pPr>
            <a:r>
              <a:rPr lang="en-US" altLang="en-US" sz="3600" dirty="0">
                <a:solidFill>
                  <a:srgbClr val="D90000"/>
                </a:solidFill>
              </a:rPr>
              <a:t>Lessee: </a:t>
            </a:r>
            <a:r>
              <a:rPr lang="en-US" altLang="en-US" sz="3600" dirty="0"/>
              <a:t>Tenant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F0A392-86CD-4175-A037-507F6F067824}"/>
              </a:ext>
            </a:extLst>
          </p:cNvPr>
          <p:cNvSpPr>
            <a:spLocks noGrp="1"/>
          </p:cNvSpPr>
          <p:nvPr>
            <p:ph type="title"/>
          </p:nvPr>
        </p:nvSpPr>
        <p:spPr>
          <a:xfrm>
            <a:off x="1166650" y="0"/>
            <a:ext cx="5925395" cy="1095506"/>
          </a:xfrm>
        </p:spPr>
        <p:txBody>
          <a:bodyPr/>
          <a:lstStyle/>
          <a:p>
            <a:r>
              <a:rPr lang="en-US" altLang="en-US" sz="3600" dirty="0">
                <a:solidFill>
                  <a:schemeClr val="tx1"/>
                </a:solidFill>
              </a:rPr>
              <a:t>Difference between a Lease and a License</a:t>
            </a:r>
            <a:endParaRPr lang="en-GB" sz="3600" dirty="0"/>
          </a:p>
        </p:txBody>
      </p:sp>
      <p:sp>
        <p:nvSpPr>
          <p:cNvPr id="4" name="Content Placeholder 3">
            <a:extLst>
              <a:ext uri="{FF2B5EF4-FFF2-40B4-BE49-F238E27FC236}">
                <a16:creationId xmlns:a16="http://schemas.microsoft.com/office/drawing/2014/main" id="{5E2C1670-4533-49E4-9CBE-C573CE5190B9}"/>
              </a:ext>
            </a:extLst>
          </p:cNvPr>
          <p:cNvSpPr>
            <a:spLocks noGrp="1"/>
          </p:cNvSpPr>
          <p:nvPr>
            <p:ph sz="quarter" idx="10"/>
          </p:nvPr>
        </p:nvSpPr>
        <p:spPr>
          <a:xfrm>
            <a:off x="348342" y="2057400"/>
            <a:ext cx="3810000" cy="3048000"/>
          </a:xfrm>
        </p:spPr>
        <p:txBody>
          <a:bodyPr/>
          <a:lstStyle/>
          <a:p>
            <a:pPr eaLnBrk="1" hangingPunct="1">
              <a:lnSpc>
                <a:spcPct val="90000"/>
              </a:lnSpc>
              <a:spcBef>
                <a:spcPts val="0"/>
              </a:spcBef>
              <a:spcAft>
                <a:spcPts val="1500"/>
              </a:spcAft>
            </a:pPr>
            <a:r>
              <a:rPr lang="en-US" altLang="en-US" sz="2800" dirty="0">
                <a:solidFill>
                  <a:srgbClr val="C00000"/>
                </a:solidFill>
              </a:rPr>
              <a:t>License </a:t>
            </a:r>
          </a:p>
          <a:p>
            <a:pPr marL="342900" lvl="1" indent="-342900" eaLnBrk="1" hangingPunct="1">
              <a:lnSpc>
                <a:spcPct val="90000"/>
              </a:lnSpc>
              <a:spcBef>
                <a:spcPts val="0"/>
              </a:spcBef>
              <a:buFont typeface="Arial" panose="020B0604020202020204" pitchFamily="34" charset="0"/>
              <a:buChar char="•"/>
            </a:pPr>
            <a:r>
              <a:rPr lang="en-US" altLang="en-US" sz="2400" dirty="0"/>
              <a:t>License gives a person (</a:t>
            </a:r>
            <a:r>
              <a:rPr lang="en-US" altLang="en-US" sz="2400" dirty="0">
                <a:solidFill>
                  <a:srgbClr val="D90000"/>
                </a:solidFill>
              </a:rPr>
              <a:t>licensee</a:t>
            </a:r>
            <a:r>
              <a:rPr lang="en-US" altLang="en-US" sz="2400" dirty="0"/>
              <a:t>) right to use real property for a specific purpose and may be canceled at the will of the landowner (</a:t>
            </a:r>
            <a:r>
              <a:rPr lang="en-US" altLang="en-US" sz="2400" dirty="0">
                <a:solidFill>
                  <a:srgbClr val="D90000"/>
                </a:solidFill>
              </a:rPr>
              <a:t>licensor</a:t>
            </a:r>
            <a:r>
              <a:rPr lang="en-US" altLang="en-US" sz="2400" dirty="0"/>
              <a:t>). </a:t>
            </a:r>
          </a:p>
        </p:txBody>
      </p:sp>
      <p:sp>
        <p:nvSpPr>
          <p:cNvPr id="2" name="Content Placeholder 1">
            <a:extLst>
              <a:ext uri="{FF2B5EF4-FFF2-40B4-BE49-F238E27FC236}">
                <a16:creationId xmlns:a16="http://schemas.microsoft.com/office/drawing/2014/main" id="{3D695EFA-D49A-418F-8F6B-983F186E9506}"/>
              </a:ext>
            </a:extLst>
          </p:cNvPr>
          <p:cNvSpPr>
            <a:spLocks noGrp="1"/>
          </p:cNvSpPr>
          <p:nvPr>
            <p:ph sz="quarter" idx="11"/>
          </p:nvPr>
        </p:nvSpPr>
        <p:spPr>
          <a:xfrm>
            <a:off x="4953000" y="2022959"/>
            <a:ext cx="3581400" cy="3403570"/>
          </a:xfrm>
        </p:spPr>
        <p:txBody>
          <a:bodyPr/>
          <a:lstStyle/>
          <a:p>
            <a:pPr eaLnBrk="1" hangingPunct="1">
              <a:lnSpc>
                <a:spcPct val="80000"/>
              </a:lnSpc>
              <a:spcBef>
                <a:spcPts val="0"/>
              </a:spcBef>
              <a:spcAft>
                <a:spcPts val="1500"/>
              </a:spcAft>
              <a:buClr>
                <a:srgbClr val="FFA143"/>
              </a:buClr>
              <a:buSzPct val="125000"/>
            </a:pPr>
            <a:r>
              <a:rPr lang="en-US" altLang="en-US" sz="2800" dirty="0">
                <a:solidFill>
                  <a:srgbClr val="C00000"/>
                </a:solidFill>
              </a:rPr>
              <a:t>Lease</a:t>
            </a:r>
          </a:p>
          <a:p>
            <a:pPr marL="342900" lvl="1" indent="-342900" eaLnBrk="1" hangingPunct="1">
              <a:lnSpc>
                <a:spcPct val="80000"/>
              </a:lnSpc>
              <a:spcBef>
                <a:spcPts val="0"/>
              </a:spcBef>
              <a:buClr>
                <a:schemeClr val="tx1"/>
              </a:buClr>
              <a:buFont typeface="Arial" panose="020B0604020202020204" pitchFamily="34" charset="0"/>
              <a:buChar char="•"/>
            </a:pPr>
            <a:r>
              <a:rPr lang="en-US" altLang="en-US" sz="2400" dirty="0"/>
              <a:t>Lease transfers to a lessee the right of possession for a specific period.</a:t>
            </a:r>
          </a:p>
          <a:p>
            <a:pPr marL="342900" lvl="1" indent="-342900" eaLnBrk="1" hangingPunct="1">
              <a:lnSpc>
                <a:spcPct val="80000"/>
              </a:lnSpc>
              <a:spcBef>
                <a:spcPts val="600"/>
              </a:spcBef>
              <a:buClr>
                <a:schemeClr val="tx1"/>
              </a:buClr>
              <a:buFont typeface="Arial" panose="020B0604020202020204" pitchFamily="34" charset="0"/>
              <a:buChar char="•"/>
            </a:pPr>
            <a:r>
              <a:rPr lang="en-US" altLang="en-US" sz="2400" dirty="0"/>
              <a:t>Lease creates an estate (interest) in real property.</a:t>
            </a:r>
          </a:p>
          <a:p>
            <a:pPr marL="342900" lvl="1" indent="-342900" eaLnBrk="1" hangingPunct="1">
              <a:lnSpc>
                <a:spcPct val="80000"/>
              </a:lnSpc>
              <a:spcBef>
                <a:spcPts val="600"/>
              </a:spcBef>
              <a:buClr>
                <a:schemeClr val="tx1"/>
              </a:buClr>
              <a:buFont typeface="Arial" panose="020B0604020202020204" pitchFamily="34" charset="0"/>
              <a:buChar char="•"/>
            </a:pPr>
            <a:r>
              <a:rPr lang="en-US" altLang="en-US" sz="2400" dirty="0"/>
              <a:t>Lease is a form of contract.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C35247-22B0-44F0-B398-19C5DCCE9B92}"/>
              </a:ext>
            </a:extLst>
          </p:cNvPr>
          <p:cNvSpPr>
            <a:spLocks noGrp="1"/>
          </p:cNvSpPr>
          <p:nvPr>
            <p:ph type="title"/>
          </p:nvPr>
        </p:nvSpPr>
        <p:spPr>
          <a:xfrm>
            <a:off x="549729" y="0"/>
            <a:ext cx="7169727" cy="1325563"/>
          </a:xfrm>
        </p:spPr>
        <p:txBody>
          <a:bodyPr/>
          <a:lstStyle/>
          <a:p>
            <a:r>
              <a:rPr lang="en-US" altLang="en-US" sz="4000" dirty="0">
                <a:solidFill>
                  <a:schemeClr val="tx1"/>
                </a:solidFill>
              </a:rPr>
              <a:t>Essential Elements of the Landlord-Tenant Relationship</a:t>
            </a:r>
            <a:endParaRPr lang="en-GB" sz="4000" dirty="0"/>
          </a:p>
        </p:txBody>
      </p:sp>
      <p:sp>
        <p:nvSpPr>
          <p:cNvPr id="4" name="Content Placeholder 3">
            <a:extLst>
              <a:ext uri="{FF2B5EF4-FFF2-40B4-BE49-F238E27FC236}">
                <a16:creationId xmlns:a16="http://schemas.microsoft.com/office/drawing/2014/main" id="{50AF45CF-7CAB-45E0-BFDA-A6BF5EE803E8}"/>
              </a:ext>
            </a:extLst>
          </p:cNvPr>
          <p:cNvSpPr>
            <a:spLocks noGrp="1"/>
          </p:cNvSpPr>
          <p:nvPr>
            <p:ph sz="quarter" idx="10"/>
          </p:nvPr>
        </p:nvSpPr>
        <p:spPr>
          <a:xfrm>
            <a:off x="337458" y="1600200"/>
            <a:ext cx="8039100" cy="4495800"/>
          </a:xfrm>
        </p:spPr>
        <p:txBody>
          <a:bodyPr/>
          <a:lstStyle/>
          <a:p>
            <a:pPr eaLnBrk="1" hangingPunct="1">
              <a:spcBef>
                <a:spcPts val="0"/>
              </a:spcBef>
              <a:spcAft>
                <a:spcPts val="1500"/>
              </a:spcAft>
            </a:pPr>
            <a:r>
              <a:rPr lang="en-US" altLang="en-US" sz="2800" dirty="0">
                <a:solidFill>
                  <a:srgbClr val="C00000"/>
                </a:solidFill>
              </a:rPr>
              <a:t>Essentials of a landlord tenant relationship are</a:t>
            </a:r>
            <a:r>
              <a:rPr lang="en-US" altLang="en-US" sz="2800" dirty="0">
                <a:solidFill>
                  <a:srgbClr val="FF0000"/>
                </a:solidFill>
              </a:rPr>
              <a:t>:</a:t>
            </a:r>
            <a:r>
              <a:rPr lang="en-US" altLang="en-US" sz="2800" dirty="0"/>
              <a:t> </a:t>
            </a:r>
          </a:p>
          <a:p>
            <a:pPr lvl="1" indent="-457200" eaLnBrk="1" hangingPunct="1">
              <a:spcBef>
                <a:spcPts val="0"/>
              </a:spcBef>
              <a:buFont typeface="Arial" panose="020B0604020202020204" pitchFamily="34" charset="0"/>
              <a:buChar char="•"/>
            </a:pPr>
            <a:r>
              <a:rPr lang="en-US" altLang="en-US" sz="2800" dirty="0"/>
              <a:t>Tenant may occupy landlord’s property only with landlord consent.</a:t>
            </a:r>
          </a:p>
          <a:p>
            <a:pPr lvl="1" indent="-457200" eaLnBrk="1" hangingPunct="1">
              <a:buFont typeface="Arial" panose="020B0604020202020204" pitchFamily="34" charset="0"/>
              <a:buChar char="•"/>
            </a:pPr>
            <a:r>
              <a:rPr lang="en-US" altLang="en-US" sz="2800" dirty="0"/>
              <a:t>Tenant’s rights in property are inferior to Landlord’s.</a:t>
            </a:r>
          </a:p>
          <a:p>
            <a:pPr lvl="1" indent="-457200" eaLnBrk="1" hangingPunct="1">
              <a:buFont typeface="Arial" panose="020B0604020202020204" pitchFamily="34" charset="0"/>
              <a:buChar char="•"/>
            </a:pPr>
            <a:r>
              <a:rPr lang="en-US" altLang="en-US" sz="2800" dirty="0"/>
              <a:t>Property reverts (returns) to landlord at lease termination.</a:t>
            </a:r>
          </a:p>
          <a:p>
            <a:pPr lvl="1" indent="-457200" eaLnBrk="1" hangingPunct="1">
              <a:buFont typeface="Arial" panose="020B0604020202020204" pitchFamily="34" charset="0"/>
              <a:buChar char="•"/>
            </a:pPr>
            <a:r>
              <a:rPr lang="en-US" altLang="en-US" sz="2800" dirty="0"/>
              <a:t>Parties must agree tenant has right of immediate possession.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7D70AF-E01D-43B3-AC02-803642DE8CDD}"/>
              </a:ext>
            </a:extLst>
          </p:cNvPr>
          <p:cNvSpPr>
            <a:spLocks noGrp="1"/>
          </p:cNvSpPr>
          <p:nvPr>
            <p:ph type="title"/>
          </p:nvPr>
        </p:nvSpPr>
        <p:spPr>
          <a:xfrm>
            <a:off x="2114190" y="-497"/>
            <a:ext cx="4047126" cy="1205057"/>
          </a:xfrm>
        </p:spPr>
        <p:txBody>
          <a:bodyPr/>
          <a:lstStyle/>
          <a:p>
            <a:r>
              <a:rPr lang="en-US" altLang="en-US" sz="3600" dirty="0">
                <a:solidFill>
                  <a:schemeClr val="tx1"/>
                </a:solidFill>
              </a:rPr>
              <a:t>Lease Is the Basis of the Relationship</a:t>
            </a:r>
            <a:endParaRPr lang="en-GB" sz="3600" dirty="0"/>
          </a:p>
        </p:txBody>
      </p:sp>
      <p:sp>
        <p:nvSpPr>
          <p:cNvPr id="4" name="Content Placeholder 3">
            <a:extLst>
              <a:ext uri="{FF2B5EF4-FFF2-40B4-BE49-F238E27FC236}">
                <a16:creationId xmlns:a16="http://schemas.microsoft.com/office/drawing/2014/main" id="{394625BB-E1A0-462F-9013-8106B1C9627E}"/>
              </a:ext>
            </a:extLst>
          </p:cNvPr>
          <p:cNvSpPr>
            <a:spLocks noGrp="1"/>
          </p:cNvSpPr>
          <p:nvPr>
            <p:ph sz="quarter" idx="10"/>
          </p:nvPr>
        </p:nvSpPr>
        <p:spPr>
          <a:xfrm>
            <a:off x="337458" y="1600200"/>
            <a:ext cx="7905750" cy="4191000"/>
          </a:xfrm>
        </p:spPr>
        <p:txBody>
          <a:bodyPr/>
          <a:lstStyle/>
          <a:p>
            <a:pPr eaLnBrk="1" hangingPunct="1">
              <a:spcBef>
                <a:spcPts val="0"/>
              </a:spcBef>
              <a:spcAft>
                <a:spcPts val="1500"/>
              </a:spcAft>
            </a:pPr>
            <a:r>
              <a:rPr lang="en-US" altLang="en-US" sz="2800" dirty="0">
                <a:solidFill>
                  <a:srgbClr val="C00000"/>
                </a:solidFill>
              </a:rPr>
              <a:t>The landlord tenant relationship may be created by an express or an implied contract. </a:t>
            </a:r>
          </a:p>
          <a:p>
            <a:pPr lvl="1" indent="-457200" eaLnBrk="1" hangingPunct="1">
              <a:spcBef>
                <a:spcPts val="0"/>
              </a:spcBef>
              <a:buFont typeface="Arial" panose="020B0604020202020204" pitchFamily="34" charset="0"/>
              <a:buChar char="•"/>
            </a:pPr>
            <a:r>
              <a:rPr lang="en-US" altLang="en-US" sz="2800" dirty="0"/>
              <a:t>While oral contracts of lease are valid under common law, </a:t>
            </a:r>
            <a:r>
              <a:rPr lang="en-US" altLang="en-US" sz="2800" dirty="0">
                <a:solidFill>
                  <a:srgbClr val="C00000"/>
                </a:solidFill>
              </a:rPr>
              <a:t>most state statutes require written leases</a:t>
            </a:r>
            <a:r>
              <a:rPr lang="en-US" altLang="en-US" sz="2800" dirty="0"/>
              <a:t> in instances where the term of the lease is greater than one to three years. </a:t>
            </a:r>
          </a:p>
          <a:p>
            <a:pPr lvl="1" indent="-457200" eaLnBrk="1" hangingPunct="1">
              <a:buFont typeface="Arial" panose="020B0604020202020204" pitchFamily="34" charset="0"/>
              <a:buChar char="•"/>
            </a:pPr>
            <a:r>
              <a:rPr lang="en-US" altLang="en-US" sz="2800" dirty="0"/>
              <a:t>Contracts that cannot be completed in less than one year must be in writing to be enforceable per the statute of frauds. </a:t>
            </a:r>
            <a:endParaRPr lang="en-US" altLang="en-US" sz="2800" b="1"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1BFF0F-7114-4939-A484-A96566D07A05}"/>
              </a:ext>
            </a:extLst>
          </p:cNvPr>
          <p:cNvSpPr>
            <a:spLocks noGrp="1"/>
          </p:cNvSpPr>
          <p:nvPr>
            <p:ph type="title"/>
          </p:nvPr>
        </p:nvSpPr>
        <p:spPr>
          <a:xfrm>
            <a:off x="671208" y="70755"/>
            <a:ext cx="7841424" cy="1325563"/>
          </a:xfrm>
        </p:spPr>
        <p:txBody>
          <a:bodyPr/>
          <a:lstStyle/>
          <a:p>
            <a:r>
              <a:rPr lang="en-US" altLang="en-US" dirty="0">
                <a:solidFill>
                  <a:schemeClr val="tx1"/>
                </a:solidFill>
              </a:rPr>
              <a:t>Covenants, Conditions and the Law Relating to Leases (1)</a:t>
            </a:r>
            <a:endParaRPr lang="en-GB" dirty="0"/>
          </a:p>
        </p:txBody>
      </p:sp>
      <p:sp>
        <p:nvSpPr>
          <p:cNvPr id="4" name="Content Placeholder 3">
            <a:extLst>
              <a:ext uri="{FF2B5EF4-FFF2-40B4-BE49-F238E27FC236}">
                <a16:creationId xmlns:a16="http://schemas.microsoft.com/office/drawing/2014/main" id="{8FC86072-AEDD-488E-BAB5-92A20DA9D9A4}"/>
              </a:ext>
            </a:extLst>
          </p:cNvPr>
          <p:cNvSpPr>
            <a:spLocks noGrp="1"/>
          </p:cNvSpPr>
          <p:nvPr>
            <p:ph sz="quarter" idx="10"/>
          </p:nvPr>
        </p:nvSpPr>
        <p:spPr>
          <a:xfrm>
            <a:off x="348342" y="1899555"/>
            <a:ext cx="7772400" cy="2187828"/>
          </a:xfrm>
        </p:spPr>
        <p:txBody>
          <a:bodyPr/>
          <a:lstStyle/>
          <a:p>
            <a:pPr eaLnBrk="1" hangingPunct="1">
              <a:lnSpc>
                <a:spcPct val="80000"/>
              </a:lnSpc>
              <a:spcBef>
                <a:spcPts val="0"/>
              </a:spcBef>
              <a:spcAft>
                <a:spcPts val="1500"/>
              </a:spcAft>
            </a:pPr>
            <a:r>
              <a:rPr lang="en-US" altLang="en-US" sz="2400" dirty="0">
                <a:solidFill>
                  <a:srgbClr val="D90000"/>
                </a:solidFill>
              </a:rPr>
              <a:t>Covenants</a:t>
            </a:r>
          </a:p>
          <a:p>
            <a:pPr marL="282575" lvl="1" indent="-282575" eaLnBrk="1" hangingPunct="1">
              <a:lnSpc>
                <a:spcPct val="80000"/>
              </a:lnSpc>
              <a:spcBef>
                <a:spcPts val="0"/>
              </a:spcBef>
              <a:buFont typeface="Arial" panose="020B0604020202020204" pitchFamily="34" charset="0"/>
              <a:buChar char="•"/>
            </a:pPr>
            <a:r>
              <a:rPr lang="en-US" altLang="en-US" sz="2400" dirty="0"/>
              <a:t>Agreement or promise in lease to do particular thing. </a:t>
            </a:r>
          </a:p>
          <a:p>
            <a:pPr marL="568325" lvl="2" indent="-282575" eaLnBrk="1" hangingPunct="1">
              <a:lnSpc>
                <a:spcPct val="80000"/>
              </a:lnSpc>
              <a:buFont typeface="Arial" panose="020B0604020202020204" pitchFamily="34" charset="0"/>
              <a:buChar char="•"/>
            </a:pPr>
            <a:r>
              <a:rPr lang="en-US" altLang="en-US" sz="2400" i="1" dirty="0">
                <a:solidFill>
                  <a:srgbClr val="7030A0"/>
                </a:solidFill>
              </a:rPr>
              <a:t>Example:</a:t>
            </a:r>
            <a:r>
              <a:rPr lang="en-US" altLang="en-US" sz="2400" dirty="0">
                <a:solidFill>
                  <a:srgbClr val="7030A0"/>
                </a:solidFill>
              </a:rPr>
              <a:t> When tenant promises to use property for certain purposes or landlord promises to make certain repairs and ensuring tenant’s quiet enjoyment.</a:t>
            </a:r>
          </a:p>
        </p:txBody>
      </p:sp>
      <p:sp>
        <p:nvSpPr>
          <p:cNvPr id="2" name="Content Placeholder 1">
            <a:extLst>
              <a:ext uri="{FF2B5EF4-FFF2-40B4-BE49-F238E27FC236}">
                <a16:creationId xmlns:a16="http://schemas.microsoft.com/office/drawing/2014/main" id="{6D47FB94-78C2-488E-942B-0B69E4BD3266}"/>
              </a:ext>
            </a:extLst>
          </p:cNvPr>
          <p:cNvSpPr>
            <a:spLocks noGrp="1"/>
          </p:cNvSpPr>
          <p:nvPr>
            <p:ph sz="quarter" idx="11"/>
          </p:nvPr>
        </p:nvSpPr>
        <p:spPr>
          <a:xfrm>
            <a:off x="348342" y="4191000"/>
            <a:ext cx="7662575" cy="2057400"/>
          </a:xfrm>
        </p:spPr>
        <p:txBody>
          <a:bodyPr/>
          <a:lstStyle/>
          <a:p>
            <a:pPr eaLnBrk="1" hangingPunct="1">
              <a:lnSpc>
                <a:spcPct val="80000"/>
              </a:lnSpc>
              <a:spcBef>
                <a:spcPts val="0"/>
              </a:spcBef>
              <a:spcAft>
                <a:spcPts val="1500"/>
              </a:spcAft>
            </a:pPr>
            <a:r>
              <a:rPr lang="en-US" altLang="en-US" sz="2400" dirty="0">
                <a:solidFill>
                  <a:srgbClr val="D90000"/>
                </a:solidFill>
              </a:rPr>
              <a:t>Conditions</a:t>
            </a:r>
          </a:p>
          <a:p>
            <a:pPr marL="342900" lvl="1" indent="-342900" eaLnBrk="1" hangingPunct="1">
              <a:lnSpc>
                <a:spcPct val="80000"/>
              </a:lnSpc>
              <a:spcBef>
                <a:spcPts val="0"/>
              </a:spcBef>
              <a:buFont typeface="Arial" panose="020B0604020202020204" pitchFamily="34" charset="0"/>
              <a:buChar char="•"/>
            </a:pPr>
            <a:r>
              <a:rPr lang="en-US" altLang="en-US" sz="2400" dirty="0"/>
              <a:t>Also called a </a:t>
            </a:r>
            <a:r>
              <a:rPr lang="en-US" altLang="en-US" sz="2400" i="1" dirty="0"/>
              <a:t>restriction.</a:t>
            </a:r>
          </a:p>
          <a:p>
            <a:pPr marL="342900" lvl="1" indent="-342900" eaLnBrk="1" hangingPunct="1">
              <a:lnSpc>
                <a:spcPct val="80000"/>
              </a:lnSpc>
              <a:buFont typeface="Arial" panose="020B0604020202020204" pitchFamily="34" charset="0"/>
              <a:buChar char="•"/>
            </a:pPr>
            <a:r>
              <a:rPr lang="en-US" altLang="en-US" sz="2400" dirty="0"/>
              <a:t>Included in lease and limits property use. </a:t>
            </a:r>
          </a:p>
          <a:p>
            <a:pPr marL="652463" lvl="2" indent="-342900" eaLnBrk="1" hangingPunct="1">
              <a:lnSpc>
                <a:spcPct val="80000"/>
              </a:lnSpc>
              <a:buFont typeface="Arial" panose="020B0604020202020204" pitchFamily="34" charset="0"/>
              <a:buChar char="•"/>
            </a:pPr>
            <a:r>
              <a:rPr lang="en-US" altLang="en-US" sz="2400" i="1" dirty="0">
                <a:solidFill>
                  <a:srgbClr val="7030A0"/>
                </a:solidFill>
              </a:rPr>
              <a:t>Example:</a:t>
            </a:r>
            <a:r>
              <a:rPr lang="en-US" altLang="en-US" sz="2400" dirty="0">
                <a:solidFill>
                  <a:srgbClr val="7030A0"/>
                </a:solidFill>
              </a:rPr>
              <a:t> If lease stipulates premises will be used as retail business or entertainment business.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E19B12F-1852-4C7A-808C-39C3479EE277}"/>
              </a:ext>
            </a:extLst>
          </p:cNvPr>
          <p:cNvSpPr>
            <a:spLocks noGrp="1"/>
          </p:cNvSpPr>
          <p:nvPr>
            <p:ph type="title"/>
          </p:nvPr>
        </p:nvSpPr>
        <p:spPr>
          <a:xfrm>
            <a:off x="1509547" y="75206"/>
            <a:ext cx="5925395" cy="1095506"/>
          </a:xfrm>
        </p:spPr>
        <p:txBody>
          <a:bodyPr/>
          <a:lstStyle/>
          <a:p>
            <a:r>
              <a:rPr lang="en-US" altLang="en-US" sz="3200" dirty="0">
                <a:solidFill>
                  <a:schemeClr val="tx1"/>
                </a:solidFill>
              </a:rPr>
              <a:t>Covenants, Conditions and the Law Relating to Leases (2)</a:t>
            </a:r>
            <a:endParaRPr lang="en-GB" sz="3200" dirty="0"/>
          </a:p>
        </p:txBody>
      </p:sp>
      <p:sp>
        <p:nvSpPr>
          <p:cNvPr id="4" name="Content Placeholder 3">
            <a:extLst>
              <a:ext uri="{FF2B5EF4-FFF2-40B4-BE49-F238E27FC236}">
                <a16:creationId xmlns:a16="http://schemas.microsoft.com/office/drawing/2014/main" id="{ECE6335B-6EF0-486C-BA0D-08BBE7B4DEF5}"/>
              </a:ext>
            </a:extLst>
          </p:cNvPr>
          <p:cNvSpPr>
            <a:spLocks noGrp="1"/>
          </p:cNvSpPr>
          <p:nvPr>
            <p:ph sz="quarter" idx="10"/>
          </p:nvPr>
        </p:nvSpPr>
        <p:spPr>
          <a:xfrm>
            <a:off x="348342" y="1371600"/>
            <a:ext cx="7881258" cy="4953000"/>
          </a:xfrm>
        </p:spPr>
        <p:txBody>
          <a:bodyPr/>
          <a:lstStyle/>
          <a:p>
            <a:pPr eaLnBrk="1" hangingPunct="1">
              <a:lnSpc>
                <a:spcPct val="80000"/>
              </a:lnSpc>
              <a:spcBef>
                <a:spcPts val="0"/>
              </a:spcBef>
              <a:spcAft>
                <a:spcPts val="1500"/>
              </a:spcAft>
            </a:pPr>
            <a:r>
              <a:rPr lang="en-US" altLang="en-US" sz="2800" dirty="0">
                <a:solidFill>
                  <a:srgbClr val="D90000"/>
                </a:solidFill>
              </a:rPr>
              <a:t>The Law Relating to Leases (state laws also apply):</a:t>
            </a:r>
          </a:p>
          <a:p>
            <a:pPr marL="282575" lvl="1" indent="-282575" eaLnBrk="1" hangingPunct="1">
              <a:spcBef>
                <a:spcPts val="0"/>
              </a:spcBef>
              <a:buFont typeface="Arial" panose="020B0604020202020204" pitchFamily="34" charset="0"/>
              <a:buChar char="•"/>
            </a:pPr>
            <a:r>
              <a:rPr lang="en-US" altLang="en-US" sz="2800" dirty="0"/>
              <a:t>Federal </a:t>
            </a:r>
            <a:r>
              <a:rPr lang="en-US" altLang="en-US" sz="2800" dirty="0">
                <a:solidFill>
                  <a:srgbClr val="D90000"/>
                </a:solidFill>
              </a:rPr>
              <a:t>Fair Housing Act (as amended) </a:t>
            </a:r>
            <a:r>
              <a:rPr lang="en-US" altLang="en-US" sz="2800" dirty="0"/>
              <a:t>prohibits housing discrimination based on race, color, sex, family status, national origin, religion, and handicap.</a:t>
            </a:r>
          </a:p>
          <a:p>
            <a:pPr marL="282575" lvl="1" indent="-282575" eaLnBrk="1" hangingPunct="1">
              <a:buFont typeface="Arial" panose="020B0604020202020204" pitchFamily="34" charset="0"/>
              <a:buChar char="•"/>
            </a:pPr>
            <a:r>
              <a:rPr lang="en-US" altLang="en-US" sz="2800" dirty="0"/>
              <a:t>Illegal to refuse to rent to member of protected class based on protected status. </a:t>
            </a:r>
          </a:p>
          <a:p>
            <a:pPr marL="282575" lvl="1" indent="-282575" eaLnBrk="1" hangingPunct="1">
              <a:buFont typeface="Arial" panose="020B0604020202020204" pitchFamily="34" charset="0"/>
              <a:buChar char="•"/>
            </a:pPr>
            <a:r>
              <a:rPr lang="en-US" altLang="en-US" sz="2800" dirty="0"/>
              <a:t>Ilegal for landlord to alter terms, privileges, or lease conditions to make unfavorable to protected class.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FCF24AA-B1C1-4EA8-960E-0967E414394E}"/>
              </a:ext>
            </a:extLst>
          </p:cNvPr>
          <p:cNvSpPr>
            <a:spLocks noGrp="1"/>
          </p:cNvSpPr>
          <p:nvPr>
            <p:ph type="title"/>
          </p:nvPr>
        </p:nvSpPr>
        <p:spPr>
          <a:xfrm>
            <a:off x="529937" y="0"/>
            <a:ext cx="7169727" cy="1325563"/>
          </a:xfrm>
        </p:spPr>
        <p:txBody>
          <a:bodyPr/>
          <a:lstStyle/>
          <a:p>
            <a:r>
              <a:rPr lang="en-US" altLang="en-US" dirty="0">
                <a:solidFill>
                  <a:schemeClr val="tx1"/>
                </a:solidFill>
              </a:rPr>
              <a:t>Types of Tenant Interests in Real Property (1)</a:t>
            </a:r>
            <a:endParaRPr lang="en-GB" dirty="0"/>
          </a:p>
        </p:txBody>
      </p:sp>
      <p:sp>
        <p:nvSpPr>
          <p:cNvPr id="4" name="Content Placeholder 3">
            <a:extLst>
              <a:ext uri="{FF2B5EF4-FFF2-40B4-BE49-F238E27FC236}">
                <a16:creationId xmlns:a16="http://schemas.microsoft.com/office/drawing/2014/main" id="{32DB3343-F992-4505-B94F-FF616AA925B9}"/>
              </a:ext>
            </a:extLst>
          </p:cNvPr>
          <p:cNvSpPr>
            <a:spLocks noGrp="1"/>
          </p:cNvSpPr>
          <p:nvPr>
            <p:ph sz="quarter" idx="10"/>
          </p:nvPr>
        </p:nvSpPr>
        <p:spPr>
          <a:xfrm>
            <a:off x="1028700" y="1587115"/>
            <a:ext cx="7620000" cy="1981200"/>
          </a:xfrm>
        </p:spPr>
        <p:txBody>
          <a:bodyPr/>
          <a:lstStyle/>
          <a:p>
            <a:pPr>
              <a:spcBef>
                <a:spcPts val="0"/>
              </a:spcBef>
              <a:spcAft>
                <a:spcPts val="1500"/>
              </a:spcAft>
            </a:pPr>
            <a:r>
              <a:rPr lang="en-US" altLang="en-US" sz="2400" dirty="0"/>
              <a:t>The most common possession interests are: </a:t>
            </a:r>
          </a:p>
          <a:p>
            <a:pPr marL="282575" lvl="1" indent="-282575">
              <a:spcBef>
                <a:spcPts val="0"/>
              </a:spcBef>
              <a:buFont typeface="Arial" panose="020B0604020202020204" pitchFamily="34" charset="0"/>
              <a:buChar char="•"/>
            </a:pPr>
            <a:r>
              <a:rPr lang="en-US" altLang="en-US" sz="2400" dirty="0">
                <a:solidFill>
                  <a:srgbClr val="D90000"/>
                </a:solidFill>
              </a:rPr>
              <a:t>Periodic Tenancy</a:t>
            </a:r>
          </a:p>
          <a:p>
            <a:pPr marL="568325" lvl="2" indent="-282575" eaLnBrk="1" hangingPunct="1">
              <a:lnSpc>
                <a:spcPct val="80000"/>
              </a:lnSpc>
              <a:buFont typeface="Arial" panose="020B0604020202020204" pitchFamily="34" charset="0"/>
              <a:buChar char="•"/>
            </a:pPr>
            <a:r>
              <a:rPr lang="en-US" altLang="en-US" sz="2400" dirty="0"/>
              <a:t>Possession interest where lease continues for successive periods for same time length (that is weekly, monthly, etc.). </a:t>
            </a:r>
          </a:p>
        </p:txBody>
      </p:sp>
      <p:sp>
        <p:nvSpPr>
          <p:cNvPr id="5" name="Content Placeholder 4">
            <a:extLst>
              <a:ext uri="{FF2B5EF4-FFF2-40B4-BE49-F238E27FC236}">
                <a16:creationId xmlns:a16="http://schemas.microsoft.com/office/drawing/2014/main" id="{EE9F6354-7DB8-4CFA-BFB9-C8834E5B4B62}"/>
              </a:ext>
            </a:extLst>
          </p:cNvPr>
          <p:cNvSpPr>
            <a:spLocks noGrp="1"/>
          </p:cNvSpPr>
          <p:nvPr>
            <p:ph sz="quarter" idx="12"/>
          </p:nvPr>
        </p:nvSpPr>
        <p:spPr>
          <a:xfrm>
            <a:off x="1035408" y="3688580"/>
            <a:ext cx="7765692" cy="1447800"/>
          </a:xfrm>
        </p:spPr>
        <p:txBody>
          <a:bodyPr/>
          <a:lstStyle/>
          <a:p>
            <a:pPr marL="282575" lvl="1" indent="-282575" eaLnBrk="1" hangingPunct="1">
              <a:lnSpc>
                <a:spcPct val="80000"/>
              </a:lnSpc>
              <a:spcBef>
                <a:spcPts val="0"/>
              </a:spcBef>
              <a:buFont typeface="Arial" panose="020B0604020202020204" pitchFamily="34" charset="0"/>
              <a:buChar char="•"/>
            </a:pPr>
            <a:r>
              <a:rPr lang="en-US" altLang="en-US" sz="2400" dirty="0">
                <a:solidFill>
                  <a:srgbClr val="D90000"/>
                </a:solidFill>
              </a:rPr>
              <a:t>Tenancy for Years</a:t>
            </a:r>
          </a:p>
          <a:p>
            <a:pPr marL="568325" lvl="2" indent="-282575" eaLnBrk="1" hangingPunct="1">
              <a:lnSpc>
                <a:spcPct val="80000"/>
              </a:lnSpc>
              <a:spcBef>
                <a:spcPts val="0"/>
              </a:spcBef>
              <a:buFont typeface="Arial" panose="020B0604020202020204" pitchFamily="34" charset="0"/>
              <a:buChar char="•"/>
            </a:pPr>
            <a:r>
              <a:rPr lang="en-US" altLang="en-US" sz="2400" dirty="0"/>
              <a:t>Most common lease is for specific time</a:t>
            </a:r>
            <a:r>
              <a:rPr lang="en-US" altLang="en-US" sz="2400" dirty="0">
                <a:cs typeface="Arial" panose="020B0604020202020204" pitchFamily="34" charset="0"/>
              </a:rPr>
              <a:t>—</a:t>
            </a:r>
            <a:r>
              <a:rPr lang="en-US" altLang="en-US" sz="2400" dirty="0"/>
              <a:t>weeks, months, years. </a:t>
            </a:r>
          </a:p>
          <a:p>
            <a:pPr marL="568325" lvl="2" indent="-282575" eaLnBrk="1" hangingPunct="1">
              <a:lnSpc>
                <a:spcPct val="80000"/>
              </a:lnSpc>
              <a:buFont typeface="Arial" panose="020B0604020202020204" pitchFamily="34" charset="0"/>
              <a:buChar char="•"/>
            </a:pPr>
            <a:r>
              <a:rPr lang="en-US" altLang="en-US" sz="2400" dirty="0"/>
              <a:t>Automatically terminates on stated expiration date.</a:t>
            </a:r>
          </a:p>
        </p:txBody>
      </p:sp>
      <p:sp>
        <p:nvSpPr>
          <p:cNvPr id="2" name="Content Placeholder 1">
            <a:extLst>
              <a:ext uri="{FF2B5EF4-FFF2-40B4-BE49-F238E27FC236}">
                <a16:creationId xmlns:a16="http://schemas.microsoft.com/office/drawing/2014/main" id="{15C6703A-22B9-465E-B555-FB73D0C96713}"/>
              </a:ext>
            </a:extLst>
          </p:cNvPr>
          <p:cNvSpPr>
            <a:spLocks noGrp="1"/>
          </p:cNvSpPr>
          <p:nvPr>
            <p:ph sz="quarter" idx="11"/>
          </p:nvPr>
        </p:nvSpPr>
        <p:spPr>
          <a:xfrm>
            <a:off x="1028700" y="5181600"/>
            <a:ext cx="7772400" cy="1308485"/>
          </a:xfrm>
        </p:spPr>
        <p:txBody>
          <a:bodyPr/>
          <a:lstStyle/>
          <a:p>
            <a:pPr marL="282575" lvl="1" indent="-282575" eaLnBrk="1" hangingPunct="1">
              <a:lnSpc>
                <a:spcPct val="80000"/>
              </a:lnSpc>
              <a:spcBef>
                <a:spcPts val="0"/>
              </a:spcBef>
              <a:buFont typeface="Arial" panose="020B0604020202020204" pitchFamily="34" charset="0"/>
              <a:buChar char="•"/>
            </a:pPr>
            <a:r>
              <a:rPr lang="en-US" altLang="en-US" sz="2400" dirty="0">
                <a:solidFill>
                  <a:srgbClr val="D90000"/>
                </a:solidFill>
              </a:rPr>
              <a:t>Tenancy at Will</a:t>
            </a:r>
          </a:p>
          <a:p>
            <a:pPr marL="568325" lvl="2" indent="-282575" eaLnBrk="1" hangingPunct="1">
              <a:lnSpc>
                <a:spcPct val="80000"/>
              </a:lnSpc>
              <a:spcBef>
                <a:spcPts val="0"/>
              </a:spcBef>
              <a:buFont typeface="Arial" panose="020B0604020202020204" pitchFamily="34" charset="0"/>
              <a:buChar char="•"/>
            </a:pPr>
            <a:r>
              <a:rPr lang="en-US" altLang="en-US" sz="2400" dirty="0"/>
              <a:t>Possession interest with no specific duration.</a:t>
            </a:r>
          </a:p>
          <a:p>
            <a:pPr marL="568325" lvl="2" indent="-282575" eaLnBrk="1" hangingPunct="1">
              <a:lnSpc>
                <a:spcPct val="80000"/>
              </a:lnSpc>
              <a:buFont typeface="Arial" panose="020B0604020202020204" pitchFamily="34" charset="0"/>
              <a:buChar char="•"/>
            </a:pPr>
            <a:r>
              <a:rPr lang="en-US" altLang="en-US" sz="2400" dirty="0"/>
              <a:t>Lease continues indefinitely until one of the parties notifies other of desire to terminate lease. </a:t>
            </a:r>
          </a:p>
        </p:txBody>
      </p:sp>
    </p:spTree>
  </p:cSld>
  <p:clrMapOvr>
    <a:masterClrMapping/>
  </p:clrMapOvr>
  <p:transition/>
</p:sld>
</file>

<file path=ppt/theme/theme1.xml><?xml version="1.0" encoding="utf-8"?>
<a:theme xmlns:a="http://schemas.openxmlformats.org/drawingml/2006/main" name="Liuzzo_Design Temp">
  <a:themeElements>
    <a:clrScheme name="Liuzzo_Design 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iuzzo_Design Tem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Arial" pitchFamily="34" charset="0"/>
            <a:cs typeface="Times New Roman" pitchFamily="18" charset="0"/>
            <a:sym typeface="Arial"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Arial" pitchFamily="34" charset="0"/>
            <a:cs typeface="Times New Roman" pitchFamily="18" charset="0"/>
            <a:sym typeface="Arial" pitchFamily="34" charset="0"/>
          </a:defRPr>
        </a:defPPr>
      </a:lstStyle>
    </a:lnDef>
  </a:objectDefaults>
  <a:extraClrSchemeLst>
    <a:extraClrScheme>
      <a:clrScheme name="Liuzzo_Design 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uzzo_Design Tem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uzzo_Design Tem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uzzo_Design Tem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uzzo_Design Tem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uzzo_Design Tem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uzzo_Design Tem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uzzo_Design Tem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uzzo_Design Tem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uzzo_Design Tem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uzzo_Design Tem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uzzo_Design Tem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iuzzo_Design Temp">
  <a:themeElements>
    <a:clrScheme name="Liuzzo_Design 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iuzzo_Design Tem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Arial" pitchFamily="34" charset="0"/>
            <a:cs typeface="Times New Roman" pitchFamily="18" charset="0"/>
            <a:sym typeface="Arial"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Arial" pitchFamily="34" charset="0"/>
            <a:cs typeface="Times New Roman" pitchFamily="18" charset="0"/>
            <a:sym typeface="Arial" pitchFamily="34" charset="0"/>
          </a:defRPr>
        </a:defPPr>
      </a:lstStyle>
    </a:lnDef>
  </a:objectDefaults>
  <a:extraClrSchemeLst>
    <a:extraClrScheme>
      <a:clrScheme name="Liuzzo_Design 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uzzo_Design Tem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uzzo_Design Tem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uzzo_Design Tem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uzzo_Design Tem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uzzo_Design Tem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uzzo_Design Tem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uzzo_Design Tem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uzzo_Design Tem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uzzo_Design Tem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uzzo_Design Tem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uzzo_Design Tem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Liuzzo_Design Temp">
  <a:themeElements>
    <a:clrScheme name="Liuzzo_Design 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iuzzo_Design Tem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Arial" pitchFamily="34" charset="0"/>
            <a:cs typeface="Times New Roman" pitchFamily="18" charset="0"/>
            <a:sym typeface="Arial"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Arial" pitchFamily="34" charset="0"/>
            <a:cs typeface="Times New Roman" pitchFamily="18" charset="0"/>
            <a:sym typeface="Arial" pitchFamily="34" charset="0"/>
          </a:defRPr>
        </a:defPPr>
      </a:lstStyle>
    </a:lnDef>
  </a:objectDefaults>
  <a:extraClrSchemeLst>
    <a:extraClrScheme>
      <a:clrScheme name="Liuzzo_Design 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uzzo_Design Tem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uzzo_Design Tem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uzzo_Design Tem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uzzo_Design Tem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uzzo_Design Tem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uzzo_Design Tem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uzzo_Design Tem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uzzo_Design Tem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uzzo_Design Tem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uzzo_Design Tem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uzzo_Design Tem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11660</TotalTime>
  <Pages>0</Pages>
  <Words>2023</Words>
  <Characters>0</Characters>
  <Application>Microsoft Office PowerPoint</Application>
  <PresentationFormat>On-screen Show (4:3)</PresentationFormat>
  <Lines>0</Lines>
  <Paragraphs>198</Paragraphs>
  <Slides>23</Slides>
  <Notes>23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23</vt:i4>
      </vt:variant>
    </vt:vector>
  </HeadingPairs>
  <TitlesOfParts>
    <vt:vector size="30" baseType="lpstr">
      <vt:lpstr>MS PGothic</vt:lpstr>
      <vt:lpstr>Arial</vt:lpstr>
      <vt:lpstr>Calibri</vt:lpstr>
      <vt:lpstr>Times New Roman</vt:lpstr>
      <vt:lpstr>Liuzzo_Design Temp</vt:lpstr>
      <vt:lpstr>2_Liuzzo_Design Temp</vt:lpstr>
      <vt:lpstr>1_Liuzzo_Design Temp</vt:lpstr>
      <vt:lpstr>Chapter 26</vt:lpstr>
      <vt:lpstr>The Landlord-Tenant Relationship (1)</vt:lpstr>
      <vt:lpstr>The Landlord-Tenant Relationship (2)</vt:lpstr>
      <vt:lpstr>Difference between a Lease and a License</vt:lpstr>
      <vt:lpstr>Essential Elements of the Landlord-Tenant Relationship</vt:lpstr>
      <vt:lpstr>Lease Is the Basis of the Relationship</vt:lpstr>
      <vt:lpstr>Covenants, Conditions and the Law Relating to Leases (1)</vt:lpstr>
      <vt:lpstr>Covenants, Conditions and the Law Relating to Leases (2)</vt:lpstr>
      <vt:lpstr>Types of Tenant Interests in Real Property (1)</vt:lpstr>
      <vt:lpstr>Example: Tenancy at Will </vt:lpstr>
      <vt:lpstr>Types of Tenant Interests in Real Property (2)</vt:lpstr>
      <vt:lpstr>Rights and Duties of the Parties (1)</vt:lpstr>
      <vt:lpstr>Rights and Duties of the Parties (2)</vt:lpstr>
      <vt:lpstr>Rights and Duties of the Parties (3)</vt:lpstr>
      <vt:lpstr>Rights and Duties of the Parties (4)</vt:lpstr>
      <vt:lpstr>Rights and Duties of the Parties (5)</vt:lpstr>
      <vt:lpstr>Rights and Duties of the Parties (6)</vt:lpstr>
      <vt:lpstr>Rights and Duties of the Parties (7)</vt:lpstr>
      <vt:lpstr>Rights and Duties of the Parties (8)</vt:lpstr>
      <vt:lpstr>Termination of Leases (1)</vt:lpstr>
      <vt:lpstr>Termination of Leases (2)</vt:lpstr>
      <vt:lpstr>Tort Liability</vt:lpstr>
      <vt:lpstr>Example: Tort Liability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26</dc:title>
  <dc:creator>Dave</dc:creator>
  <cp:lastModifiedBy>Becky Wills</cp:lastModifiedBy>
  <cp:revision>213</cp:revision>
  <dcterms:modified xsi:type="dcterms:W3CDTF">2018-04-18T13:49:48Z</dcterms:modified>
</cp:coreProperties>
</file>