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2" r:id="rId2"/>
  </p:sldMasterIdLst>
  <p:notesMasterIdLst>
    <p:notesMasterId r:id="rId30"/>
  </p:notesMasterIdLst>
  <p:sldIdLst>
    <p:sldId id="309" r:id="rId3"/>
    <p:sldId id="276" r:id="rId4"/>
    <p:sldId id="287" r:id="rId5"/>
    <p:sldId id="300" r:id="rId6"/>
    <p:sldId id="288" r:id="rId7"/>
    <p:sldId id="310" r:id="rId8"/>
    <p:sldId id="289" r:id="rId9"/>
    <p:sldId id="301" r:id="rId10"/>
    <p:sldId id="311" r:id="rId11"/>
    <p:sldId id="290" r:id="rId12"/>
    <p:sldId id="312" r:id="rId13"/>
    <p:sldId id="291" r:id="rId14"/>
    <p:sldId id="305" r:id="rId15"/>
    <p:sldId id="292" r:id="rId16"/>
    <p:sldId id="270" r:id="rId17"/>
    <p:sldId id="294" r:id="rId18"/>
    <p:sldId id="302" r:id="rId19"/>
    <p:sldId id="313" r:id="rId20"/>
    <p:sldId id="295" r:id="rId21"/>
    <p:sldId id="296" r:id="rId22"/>
    <p:sldId id="297" r:id="rId23"/>
    <p:sldId id="314" r:id="rId24"/>
    <p:sldId id="298" r:id="rId25"/>
    <p:sldId id="315" r:id="rId26"/>
    <p:sldId id="303" r:id="rId27"/>
    <p:sldId id="304" r:id="rId28"/>
    <p:sldId id="316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Times New Roman" panose="02020603050405020304" pitchFamily="18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Times New Roman" panose="02020603050405020304" pitchFamily="18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Times New Roman" panose="02020603050405020304" pitchFamily="18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Times New Roman" panose="02020603050405020304" pitchFamily="18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Times New Roman" panose="02020603050405020304" pitchFamily="18" charset="0"/>
        <a:sym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Times New Roman" panose="02020603050405020304" pitchFamily="18" charset="0"/>
        <a:sym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Times New Roman" panose="02020603050405020304" pitchFamily="18" charset="0"/>
        <a:sym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Times New Roman" panose="02020603050405020304" pitchFamily="18" charset="0"/>
        <a:sym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Times New Roman" panose="02020603050405020304" pitchFamily="18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00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3" autoAdjust="0"/>
    <p:restoredTop sz="94291" autoAdjust="0"/>
  </p:normalViewPr>
  <p:slideViewPr>
    <p:cSldViewPr>
      <p:cViewPr varScale="1">
        <p:scale>
          <a:sx n="82" d="100"/>
          <a:sy n="82" d="100"/>
        </p:scale>
        <p:origin x="161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F3629F83-9A6D-4D49-9180-DB1BE051E79C}" type="datetimeFigureOut">
              <a:rPr lang="en-US"/>
              <a:pPr>
                <a:defRPr/>
              </a:pPr>
              <a:t>4/18/2018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180A4FF-CE02-4FC4-AD4E-4852BF0540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81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2EB072-2F62-432D-B06C-27F4F5AA2FB4}" type="slidenum"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6847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27-4: Identify the requirements for a valid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451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3F7D08-9A5E-4890-880F-434A5450F456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91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27-4: Identify the requirements for a valid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451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1A07CE-527B-4F3C-893E-9383D5BD97E1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571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27-4: Identify the requirements for a valid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452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0CEE4C-7397-453D-8CDA-96F1BB36D12C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878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27-4: Identify the requirements for a valid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452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B0D3E0-4D43-4384-A379-C6B3FB4BE7F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912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27-4: Identify the requirements for a valid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452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F504FB-AC6A-4CD7-92FA-951F2AC8880C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257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27-4: Identify the requirements for a valid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452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E9D8CE-2A76-4F62-8FE0-8812CFB7D65C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338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27-5: Explain how a will is revised or revoked.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453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5391EE-C80D-478E-A903-70269829226C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06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27-5: Explain how a will is revised or revoked.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453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361272-0898-46FE-9FE6-1F891D97955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6164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27-6: Explain the way the court distributes the estate of someone who dies intestate.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454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2ED08B-9287-4C49-81C5-2BE4AAAAAA5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3112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27-6: Explain the way the court distributes the estate of someone who dies intestate.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453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5A3269-402F-4D4C-BDC3-7870FE951629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73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27-1: Identify the purpose of a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450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BB671-EDA8-4FEE-9F2E-940FBBDA4FF6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978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27-8: Discuss trusts, including the major types of trusts and the role of a trustee.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455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D0E1E5-A003-417D-9274-A6235208CB99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17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27-8: Discuss trusts, including the major types of trusts and the role of a trustee.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455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493B14-4564-458E-8892-7030CA1F397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654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27-8: Discuss trusts, including the major types of trusts and the role of a trustee.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455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25BFD3-84D6-41B4-BD98-3BCF66728379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5026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27-8: Discuss trusts, including the major types of trusts and the role of a trustee.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456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45A327-A40F-4F14-B9F4-1EB7DE16EA7C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100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27-8: Discuss trusts, including the major types of trusts and the role of a trustee.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456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9DB2F5-3CD6-4326-A1C3-40A5BBCA6875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705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27-8: Discuss trusts, including the major types of trusts and the role of a trustee.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456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576634-F55F-4CBB-9C24-45C255953452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2373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27-8: Discuss trusts, including the major types of trusts and the role of a trustee.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456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24F142-7D17-4FD8-8BFD-2B2F354323F1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843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27-8: Discuss trusts, including the major types of trusts and the role of a trustee.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456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7446CE-4D52-47FB-BC80-2433B984AB24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447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27-2: Recognize the language used to describe the various people, and the court, involved with a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450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C8A90F-773D-4EC2-BA3D-54F08BADFA14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135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27-2: Recognize the language used to describe the various people, and the court, involved with a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450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F66734-4668-4C4E-9B0D-F9F86E86BAEE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809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27-3: Describe the types of gifts covered by a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450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580B43-AAAA-4938-B94B-48D028FE11E1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38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27-3: Describe the types of gifts covered by a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450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8B8548-88D9-4D24-8CB0-BBC63263B945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51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27-4: Identify the requirements for a valid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451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811D26-7A7A-4286-8B32-40DBA1734503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834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27-4: Identify the requirements for a valid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451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E9482C-D8E4-4316-B5FB-3817EF66C4B4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28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Learning Outcome 27-4: Identify the requirements for a valid will.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Page: 451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D0450B-7367-403A-B3AC-DAE9B057B8BE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48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2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300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762000" y="533400"/>
            <a:ext cx="2057400" cy="762000"/>
          </a:xfrm>
          <a:prstGeom prst="rect">
            <a:avLst/>
          </a:prstGeo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AC19B0-6493-4213-9AA6-28C344D1B17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352800" y="4648200"/>
            <a:ext cx="2286000" cy="83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8897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762000" y="533400"/>
            <a:ext cx="2057400" cy="762000"/>
          </a:xfrm>
          <a:prstGeom prst="rect">
            <a:avLst/>
          </a:prstGeom>
        </p:spPr>
        <p:txBody>
          <a:bodyPr/>
          <a:lstStyle/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146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6431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8787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7290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6497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5226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51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67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800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354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7747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335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734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80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475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3566160" y="6529697"/>
            <a:ext cx="19050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©2019 McGraw-Hill Education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152739" y="13467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27-</a:t>
            </a:r>
            <a:fld id="{71FD8242-A581-4275-A60A-A4A24F2836C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1371600"/>
            <a:ext cx="84582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628650" y="2286000"/>
            <a:ext cx="2038350" cy="990600"/>
          </a:xfrm>
          <a:prstGeom prst="rect">
            <a:avLst/>
          </a:prstGeo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3200400" y="2057400"/>
            <a:ext cx="1905000" cy="1143000"/>
          </a:xfrm>
          <a:prstGeom prst="rect">
            <a:avLst/>
          </a:prstGeo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5334000" y="2057400"/>
            <a:ext cx="23622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69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99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410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14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5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5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35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472518" y="2969230"/>
            <a:ext cx="1757082" cy="459770"/>
          </a:xfrm>
          <a:prstGeom prst="rect">
            <a:avLst/>
          </a:prstGeom>
        </p:spPr>
        <p:txBody>
          <a:bodyPr/>
          <a:lstStyle/>
          <a:p>
            <a:pPr lvl="0" algn="l" eaLnBrk="1" hangingPunct="1">
              <a:spcBef>
                <a:spcPts val="0"/>
              </a:spcBef>
              <a:spcAft>
                <a:spcPts val="10000"/>
              </a:spcAft>
            </a:pPr>
            <a:r>
              <a:rPr lang="en-US" altLang="en-US" sz="2400" kern="1200" dirty="0">
                <a:solidFill>
                  <a:srgbClr val="0019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Chapter 27</a:t>
            </a:r>
            <a:endParaRPr lang="en-US" altLang="en-US" sz="2400" kern="1200" dirty="0">
              <a:solidFill>
                <a:srgbClr val="D90000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925AFDA-320C-4FCB-A54B-982FC911BB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400367" y="3579214"/>
            <a:ext cx="2057400" cy="1295400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US" altLang="en-US" sz="2800" b="1" kern="1200" dirty="0">
                <a:solidFill>
                  <a:srgbClr val="D90000"/>
                </a:solidFill>
                <a:latin typeface="Arial" panose="020B0604020202020204" pitchFamily="34" charset="0"/>
                <a:ea typeface="+mj-ea"/>
                <a:cs typeface="Times New Roman" panose="02020603050405020304" pitchFamily="18" charset="0"/>
                <a:sym typeface="Arial" panose="020B0604020202020204" pitchFamily="34" charset="0"/>
              </a:rPr>
              <a:t>Wills, Intestacy, and Trusts</a:t>
            </a:r>
            <a:endParaRPr lang="en-US" dirty="0"/>
          </a:p>
        </p:txBody>
      </p:sp>
      <p:pic>
        <p:nvPicPr>
          <p:cNvPr id="2052" name="Picture 3" descr="Image of book cover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23900"/>
            <a:ext cx="389572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4"/>
          <p:cNvSpPr>
            <a:spLocks noGrp="1"/>
          </p:cNvSpPr>
          <p:nvPr>
            <p:ph sz="quarter" idx="10"/>
          </p:nvPr>
        </p:nvSpPr>
        <p:spPr>
          <a:xfrm>
            <a:off x="687670" y="6515096"/>
            <a:ext cx="7924800" cy="335523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None/>
            </a:pPr>
            <a:r>
              <a:rPr lang="en-GB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©2019 McGraw-Hill Education. All rights reserved. Authorized only for instructor use in the classroom. No reproduction or further distribution permitted without the prior written consent of McGraw-Hill Education.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61415" y="149973"/>
            <a:ext cx="7981950" cy="8540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Requirement of Witness (1)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49624" y="1976310"/>
            <a:ext cx="7848600" cy="4191000"/>
          </a:xfr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A formal, printed will must be signed by the testator and witnessed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There are no age requirements for witnesses, but they must be legally competent.</a:t>
            </a:r>
          </a:p>
          <a:p>
            <a:pPr marL="285750" lvl="1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Minors may witness a will as long as they have an adequate understanding of what they are signing and could testify regarding facts related to the execution of the will.</a:t>
            </a:r>
          </a:p>
          <a:p>
            <a:pPr marL="285750"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Heirs, beneficiaries, or individuals listed in a will may not sign as witnesses in most states.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79" y="142510"/>
            <a:ext cx="7069038" cy="85558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Requirement of Witness (2)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45141" y="1761563"/>
            <a:ext cx="8001000" cy="4267200"/>
          </a:xfr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Number of witnesses required varies by state law. </a:t>
            </a:r>
          </a:p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Witnesses must see testator sign the document, as they may be called upon later to attest they actually saw the testator sign. </a:t>
            </a:r>
          </a:p>
          <a:p>
            <a:pPr marL="0" lv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Witnesses generally must be aware the document being signed is a will.</a:t>
            </a:r>
          </a:p>
          <a:p>
            <a:pPr marL="0" lv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Witnesses are expected to be satisfied the testator is of sound mind at the time of signing.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739" y="152442"/>
            <a:ext cx="7429628" cy="89032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Testamentary Capacity (1)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340659" y="1596559"/>
            <a:ext cx="8165726" cy="3414712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D90000"/>
                </a:solidFill>
              </a:rPr>
              <a:t>Testamentary Capacity: </a:t>
            </a:r>
            <a:r>
              <a:rPr lang="en-US" altLang="en-US" sz="2800" dirty="0">
                <a:solidFill>
                  <a:srgbClr val="000000"/>
                </a:solidFill>
              </a:rPr>
              <a:t>A testator must be of sound mind and legal age. 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Some variation exists among the states as to minimum age. 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It is essential the testator be of sound mind when the will is made, even as often happens, mental capacity may deteriorate with passing years.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40659" y="5181600"/>
            <a:ext cx="7239000" cy="959224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If it can be established the testator lacked testamentary capacity, the will is void.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316" y="142510"/>
            <a:ext cx="7429628" cy="85558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Testamentary Capacity (2)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45141" y="1600199"/>
            <a:ext cx="7772400" cy="3124200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From a legal perspective, a testator is deemed of sound mind if he or she: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Is adequately rational to understand the act of making a will,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Realizes nature and disposition of his or her property, and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Recognizes his or her heirs.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45141" y="4876800"/>
            <a:ext cx="7960659" cy="1241425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A person who suffers from mental illness may still be considered of testamentary capacity if he or she makes a will during a </a:t>
            </a:r>
            <a:r>
              <a:rPr lang="en-US" altLang="en-US" sz="2800" i="1" dirty="0">
                <a:solidFill>
                  <a:srgbClr val="000000"/>
                </a:solidFill>
              </a:rPr>
              <a:t>lucid period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227" y="152669"/>
            <a:ext cx="4700939" cy="782291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Undue Influence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45141" y="1600199"/>
            <a:ext cx="7848600" cy="2362200"/>
          </a:xfrm>
        </p:spPr>
        <p:txBody>
          <a:bodyPr/>
          <a:lstStyle/>
          <a:p>
            <a:pPr marL="0" lvl="0" indent="0" eaLnBrk="1" hangingPunct="1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D90000"/>
                </a:solidFill>
              </a:rPr>
              <a:t>Undue Influence: </a:t>
            </a:r>
            <a:r>
              <a:rPr lang="en-US" altLang="en-US" sz="2800" dirty="0">
                <a:solidFill>
                  <a:srgbClr val="000000"/>
                </a:solidFill>
              </a:rPr>
              <a:t>Pressure that might be applied to a testator to change his or her true wishes for disposition of property. </a:t>
            </a:r>
          </a:p>
          <a:p>
            <a:pPr marL="285750"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Undue influence may take many forms, from threats of harm to more subtle suggestions.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45141" y="4114800"/>
            <a:ext cx="7848600" cy="1828800"/>
          </a:xfrm>
        </p:spPr>
        <p:txBody>
          <a:bodyPr/>
          <a:lstStyle/>
          <a:p>
            <a:pPr marL="0" lvl="0" indent="0" eaLnBrk="1" hangingPunct="1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In many cases, it is difficult for a court to decide whether the attention given to an elderly relative is undue influence or simply loving concern shown by one of the parties named in the will.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29" y="143027"/>
            <a:ext cx="7143750" cy="7778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Example: Undue Influence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51961" y="1479176"/>
            <a:ext cx="7924800" cy="51054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Marley worked for Fran for 15 years.</a:t>
            </a:r>
          </a:p>
          <a:p>
            <a:pPr marL="0" lv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At age 60 Fran executed will leaving entire estate to Marley. </a:t>
            </a:r>
          </a:p>
          <a:p>
            <a:pPr marL="0" lv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Two years later Fran died. </a:t>
            </a:r>
          </a:p>
          <a:p>
            <a:pPr marL="0" lv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Fran’s grown children challenged will claiming Marley exercised undue influence over their mother due to confidential relationship they held. </a:t>
            </a:r>
          </a:p>
          <a:p>
            <a:pPr marL="0" lv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400" dirty="0">
                <a:solidFill>
                  <a:srgbClr val="7030A0"/>
                </a:solidFill>
              </a:rPr>
              <a:t>Outcome: Court held confidential relationship itself could not be deemed undue influence. </a:t>
            </a:r>
          </a:p>
          <a:p>
            <a:pPr marL="0" lv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400" dirty="0">
                <a:solidFill>
                  <a:srgbClr val="7030A0"/>
                </a:solidFill>
              </a:rPr>
              <a:t>Lacking evidence of undue influence, will allowed to stand and entire estate passed to Marley</a:t>
            </a:r>
            <a:r>
              <a:rPr lang="en-US" altLang="en-US" sz="2000" dirty="0">
                <a:solidFill>
                  <a:srgbClr val="7030A0"/>
                </a:solidFill>
              </a:rPr>
              <a:t>.</a:t>
            </a:r>
            <a:endParaRPr lang="en-US" altLang="en-US" sz="20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498" y="149973"/>
            <a:ext cx="8286750" cy="7778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Revising and Revoking Wills (1)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345141" y="1761563"/>
            <a:ext cx="7772400" cy="46482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Revisions</a:t>
            </a:r>
          </a:p>
          <a:p>
            <a:pPr marL="285750"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D90000"/>
                </a:solidFill>
              </a:rPr>
              <a:t>Revisions: </a:t>
            </a:r>
            <a:r>
              <a:rPr lang="en-US" altLang="en-US" sz="2400" dirty="0">
                <a:solidFill>
                  <a:srgbClr val="000000"/>
                </a:solidFill>
              </a:rPr>
              <a:t>Any alterations to will, such as erasures, words crossed out, or handwritten insertions usually invalidate will. 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To make legal changes in will, a separate document, called a </a:t>
            </a:r>
            <a:r>
              <a:rPr lang="en-US" altLang="en-US" sz="2400" dirty="0">
                <a:solidFill>
                  <a:srgbClr val="D90000"/>
                </a:solidFill>
              </a:rPr>
              <a:t>codicil </a:t>
            </a:r>
            <a:r>
              <a:rPr lang="en-US" altLang="en-US" sz="2400" dirty="0">
                <a:solidFill>
                  <a:srgbClr val="000000"/>
                </a:solidFill>
              </a:rPr>
              <a:t>is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prepared to revoke, alter, or revise will. </a:t>
            </a:r>
          </a:p>
          <a:p>
            <a:pPr marL="511175" lvl="2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Execution of codicil has formal requirements much like a new will. </a:t>
            </a:r>
          </a:p>
          <a:p>
            <a:pPr marL="511175" lvl="2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Must be witnessed and dated. </a:t>
            </a:r>
          </a:p>
          <a:p>
            <a:pPr marL="511175" lvl="2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No limit on number of codicils that may be made.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22" y="2464"/>
            <a:ext cx="6915150" cy="701675"/>
          </a:xfrm>
        </p:spPr>
        <p:txBody>
          <a:bodyPr/>
          <a:lstStyle/>
          <a:p>
            <a:r>
              <a:rPr lang="en-US" altLang="en-US" sz="3600" dirty="0">
                <a:solidFill>
                  <a:srgbClr val="000000"/>
                </a:solidFill>
              </a:rPr>
              <a:t>Revising and Revoking Wills (2)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345141" y="1600199"/>
            <a:ext cx="7924800" cy="42672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Revocations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Many wills include a statement the testator is revoking all previous wills. 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Even without such a statement, </a:t>
            </a:r>
            <a:r>
              <a:rPr lang="en-US" altLang="en-US" sz="2400" dirty="0">
                <a:solidFill>
                  <a:srgbClr val="C00000"/>
                </a:solidFill>
              </a:rPr>
              <a:t>the most recent will, if valid, automatically revokes</a:t>
            </a:r>
            <a:r>
              <a:rPr lang="en-US" altLang="en-US" sz="2400" dirty="0">
                <a:solidFill>
                  <a:srgbClr val="000000"/>
                </a:solidFill>
              </a:rPr>
              <a:t> all prior wills made by testator.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C00000"/>
                </a:solidFill>
              </a:rPr>
              <a:t>Revocations by operation of law,</a:t>
            </a:r>
            <a:r>
              <a:rPr lang="en-US" altLang="en-US" sz="2400" dirty="0">
                <a:solidFill>
                  <a:srgbClr val="000000"/>
                </a:solidFill>
              </a:rPr>
              <a:t> may change the disposition of gifts; may result from: </a:t>
            </a:r>
          </a:p>
          <a:p>
            <a:pPr marL="511175"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</a:rPr>
              <a:t>Marriage or remarriage of testator.</a:t>
            </a:r>
          </a:p>
          <a:p>
            <a:pPr marL="511175"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</a:rPr>
              <a:t>Divorce or annulment of a marriage.</a:t>
            </a:r>
          </a:p>
          <a:p>
            <a:pPr marL="511175"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</a:rPr>
              <a:t>Birth or adoption of children after will was made.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628650" y="394447"/>
            <a:ext cx="7886700" cy="685800"/>
          </a:xfrm>
          <a:prstGeom prst="rect">
            <a:avLst/>
          </a:prstGeom>
        </p:spPr>
        <p:txBody>
          <a:bodyPr/>
          <a:lstStyle/>
          <a:p>
            <a:pPr lvl="0" eaLnBrk="1" hangingPunct="1"/>
            <a:r>
              <a:rPr lang="en-US" altLang="en-US" sz="36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Example: Revising or Revoking Wills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950256" y="1519109"/>
            <a:ext cx="8001000" cy="4267200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1500"/>
              </a:spcAft>
              <a:buClr>
                <a:srgbClr val="FF0000"/>
              </a:buClr>
              <a:buNone/>
            </a:pPr>
            <a:r>
              <a:rPr lang="en-US" altLang="en-US" sz="2400" kern="1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Paul, a widower, executed a will leaving entire estate to his two children, Robert and Susan, equally. </a:t>
            </a:r>
          </a:p>
          <a:p>
            <a:pPr marL="0" lvl="0" indent="0">
              <a:spcBef>
                <a:spcPts val="0"/>
              </a:spcBef>
              <a:spcAft>
                <a:spcPts val="1500"/>
              </a:spcAft>
              <a:buClr>
                <a:srgbClr val="FF0000"/>
              </a:buClr>
              <a:buNone/>
            </a:pPr>
            <a:r>
              <a:rPr lang="en-US" altLang="en-US" sz="2400" kern="1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Years later Paul married, fathered three children, and struggled to make ends meet. </a:t>
            </a:r>
          </a:p>
          <a:p>
            <a:pPr marL="0" lvl="0" indent="0">
              <a:spcBef>
                <a:spcPts val="0"/>
              </a:spcBef>
              <a:spcAft>
                <a:spcPts val="1500"/>
              </a:spcAft>
              <a:buClr>
                <a:srgbClr val="FF0000"/>
              </a:buClr>
              <a:buNone/>
            </a:pPr>
            <a:r>
              <a:rPr lang="en-US" altLang="en-US" sz="2400" kern="1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Susan remained single and enjoyed great financial success. </a:t>
            </a:r>
          </a:p>
          <a:p>
            <a:pPr marL="0" lvl="0" indent="0">
              <a:spcBef>
                <a:spcPts val="0"/>
              </a:spcBef>
              <a:spcAft>
                <a:spcPts val="1500"/>
              </a:spcAft>
              <a:buClr>
                <a:srgbClr val="FF0000"/>
              </a:buClr>
              <a:buNone/>
            </a:pPr>
            <a:r>
              <a:rPr lang="en-US" altLang="en-US" sz="2400" kern="1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Paul felt Robert needed money more than Susan. </a:t>
            </a:r>
          </a:p>
          <a:p>
            <a:pPr marL="0" lvl="0" indent="0">
              <a:spcBef>
                <a:spcPts val="0"/>
              </a:spcBef>
              <a:spcAft>
                <a:spcPts val="1500"/>
              </a:spcAft>
              <a:buClr>
                <a:srgbClr val="FF0000"/>
              </a:buClr>
              <a:buNone/>
            </a:pPr>
            <a:r>
              <a:rPr lang="en-US" altLang="en-US" sz="2400" kern="1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 change distribution of his estate so that a greater portion goes to Robert, Paul executed a new will.</a:t>
            </a:r>
            <a:endParaRPr lang="en-US" altLang="en-US" sz="2400" i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9186" y="149973"/>
            <a:ext cx="3714750" cy="7778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Intestacy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345141" y="1600198"/>
            <a:ext cx="7884459" cy="2895601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Person dies</a:t>
            </a:r>
            <a:r>
              <a:rPr lang="en-US" altLang="en-US" sz="2800" dirty="0">
                <a:solidFill>
                  <a:srgbClr val="D90000"/>
                </a:solidFill>
              </a:rPr>
              <a:t> </a:t>
            </a:r>
            <a:r>
              <a:rPr lang="en-US" altLang="en-US" sz="2800" i="1" dirty="0">
                <a:solidFill>
                  <a:srgbClr val="D90000"/>
                </a:solidFill>
              </a:rPr>
              <a:t>intestate </a:t>
            </a:r>
            <a:r>
              <a:rPr lang="en-US" altLang="en-US" sz="2800" dirty="0">
                <a:solidFill>
                  <a:srgbClr val="000000"/>
                </a:solidFill>
              </a:rPr>
              <a:t>if they die without a will, or had will failing to meet legal requirements.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</a:p>
          <a:p>
            <a:pPr marL="285750"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If die intestate, state law in which deceased was domiciled (where lived) governs disposition of their property, even though death may have occurred elsewhere.</a:t>
            </a:r>
          </a:p>
        </p:txBody>
      </p:sp>
      <p:sp>
        <p:nvSpPr>
          <p:cNvPr id="7" name="Content Placeholder 8"/>
          <p:cNvSpPr>
            <a:spLocks noGrp="1"/>
          </p:cNvSpPr>
          <p:nvPr>
            <p:ph sz="quarter" idx="10"/>
          </p:nvPr>
        </p:nvSpPr>
        <p:spPr>
          <a:xfrm>
            <a:off x="345141" y="4495799"/>
            <a:ext cx="7391400" cy="15240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2060"/>
                </a:solidFill>
              </a:rPr>
              <a:t>Laws vary by state</a:t>
            </a:r>
            <a:r>
              <a:rPr lang="en-US" altLang="en-US" sz="2800" dirty="0">
                <a:solidFill>
                  <a:srgbClr val="000000"/>
                </a:solidFill>
              </a:rPr>
              <a:t>. </a:t>
            </a:r>
          </a:p>
          <a:p>
            <a:pPr marL="285750"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Generally, a surviving spouse and children receive the entire estate.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635" y="149973"/>
            <a:ext cx="1355228" cy="7778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Will</a:t>
            </a:r>
            <a:endParaRPr lang="en-GB" dirty="0"/>
          </a:p>
        </p:txBody>
      </p:sp>
      <p:sp>
        <p:nvSpPr>
          <p:cNvPr id="6" name="Content Placeholder 10"/>
          <p:cNvSpPr>
            <a:spLocks noGrp="1"/>
          </p:cNvSpPr>
          <p:nvPr>
            <p:ph sz="quarter" idx="11"/>
          </p:nvPr>
        </p:nvSpPr>
        <p:spPr>
          <a:xfrm>
            <a:off x="340659" y="2057400"/>
            <a:ext cx="7660341" cy="41148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D90000"/>
                </a:solidFill>
              </a:rPr>
              <a:t>Will: </a:t>
            </a:r>
            <a:r>
              <a:rPr lang="en-US" altLang="en-US" sz="2800" dirty="0">
                <a:solidFill>
                  <a:srgbClr val="000000"/>
                </a:solidFill>
              </a:rPr>
              <a:t>also referred to as a </a:t>
            </a:r>
            <a:r>
              <a:rPr lang="en-US" altLang="en-US" sz="2800" i="1" dirty="0">
                <a:solidFill>
                  <a:srgbClr val="000000"/>
                </a:solidFill>
              </a:rPr>
              <a:t>testament</a:t>
            </a:r>
            <a:r>
              <a:rPr lang="en-US" altLang="en-US" sz="2800" dirty="0">
                <a:solidFill>
                  <a:srgbClr val="000000"/>
                </a:solidFill>
              </a:rPr>
              <a:t>, it is a person’s declaration of how they wish property to be distributed upon their death. </a:t>
            </a:r>
          </a:p>
          <a:p>
            <a:pPr marL="285750" lvl="1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Primary purpose of a will is to allow an individual to designate distribution of their property after death. 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Intention of the decedent is known as </a:t>
            </a:r>
            <a:r>
              <a:rPr lang="en-US" altLang="en-US" i="1" dirty="0">
                <a:solidFill>
                  <a:srgbClr val="C00000"/>
                </a:solidFill>
              </a:rPr>
              <a:t>testamentary intent</a:t>
            </a:r>
            <a:r>
              <a:rPr lang="en-US" altLang="en-US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092" y="149973"/>
            <a:ext cx="2419350" cy="701675"/>
          </a:xfrm>
        </p:spPr>
        <p:txBody>
          <a:bodyPr/>
          <a:lstStyle/>
          <a:p>
            <a:r>
              <a:rPr lang="es-PR" altLang="en-US" dirty="0" err="1">
                <a:solidFill>
                  <a:srgbClr val="000000"/>
                </a:solidFill>
              </a:rPr>
              <a:t>Trusts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345141" y="1600606"/>
            <a:ext cx="7808259" cy="2285593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D90000"/>
                </a:solidFill>
              </a:rPr>
              <a:t>Trust: </a:t>
            </a:r>
            <a:r>
              <a:rPr lang="en-US" altLang="en-US" sz="2800" dirty="0">
                <a:solidFill>
                  <a:srgbClr val="000000"/>
                </a:solidFill>
              </a:rPr>
              <a:t>A legal device or mechanism permitting personal or real property to be held by one party, </a:t>
            </a:r>
            <a:r>
              <a:rPr lang="en-US" altLang="en-US" sz="2800" i="1" dirty="0">
                <a:solidFill>
                  <a:srgbClr val="D90000"/>
                </a:solidFill>
              </a:rPr>
              <a:t>trustee,</a:t>
            </a:r>
            <a:r>
              <a:rPr lang="en-US" altLang="en-US" sz="2800" dirty="0">
                <a:solidFill>
                  <a:srgbClr val="000000"/>
                </a:solidFill>
              </a:rPr>
              <a:t> for the benefit of another, </a:t>
            </a:r>
            <a:r>
              <a:rPr lang="en-US" altLang="en-US" sz="2800" i="1" dirty="0">
                <a:solidFill>
                  <a:srgbClr val="D90000"/>
                </a:solidFill>
              </a:rPr>
              <a:t>beneficiary</a:t>
            </a:r>
            <a:r>
              <a:rPr lang="en-US" altLang="en-US" sz="2800" dirty="0"/>
              <a:t>.</a:t>
            </a:r>
            <a:r>
              <a:rPr lang="en-US" altLang="en-US" sz="2800" dirty="0">
                <a:solidFill>
                  <a:srgbClr val="D90000"/>
                </a:solidFill>
              </a:rPr>
              <a:t> 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Some trusts have characteristics of a will.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1"/>
          </p:nvPr>
        </p:nvSpPr>
        <p:spPr>
          <a:xfrm>
            <a:off x="345141" y="3962400"/>
            <a:ext cx="7960659" cy="25146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One benefit of a trust is that it allows the legal title of property to be separated from the benefits of ownership.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In addition, creation of a trust under these circumstances may result in favorable tax treatment.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954" y="149973"/>
            <a:ext cx="6991350" cy="8540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Types of Trusts (1)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345141" y="1909480"/>
            <a:ext cx="7848600" cy="30480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dirty="0">
                <a:solidFill>
                  <a:srgbClr val="C00000"/>
                </a:solidFill>
              </a:rPr>
              <a:t>Testamentary Trust</a:t>
            </a:r>
          </a:p>
          <a:p>
            <a:pPr marL="285750" lvl="1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</a:rPr>
              <a:t>Type of trust created by a will. </a:t>
            </a:r>
          </a:p>
          <a:p>
            <a:pPr marL="285750"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</a:rPr>
              <a:t>It only becomes effective upon the death of the testator. </a:t>
            </a:r>
          </a:p>
          <a:p>
            <a:pPr marL="285750"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</a:rPr>
              <a:t>Names of the parties</a:t>
            </a:r>
            <a:r>
              <a:rPr lang="en-US" altLang="en-US" sz="3200" dirty="0">
                <a:solidFill>
                  <a:srgbClr val="000000"/>
                </a:solidFill>
                <a:cs typeface="Arial" panose="020B0604020202020204" pitchFamily="34" charset="0"/>
              </a:rPr>
              <a:t>—</a:t>
            </a:r>
            <a:r>
              <a:rPr lang="en-US" altLang="en-US" sz="3200" dirty="0">
                <a:solidFill>
                  <a:srgbClr val="000000"/>
                </a:solidFill>
              </a:rPr>
              <a:t>beneficiaries and trustee</a:t>
            </a:r>
            <a:r>
              <a:rPr lang="en-US" altLang="en-US" sz="3200" dirty="0">
                <a:solidFill>
                  <a:srgbClr val="000000"/>
                </a:solidFill>
                <a:cs typeface="Arial" panose="020B0604020202020204" pitchFamily="34" charset="0"/>
              </a:rPr>
              <a:t>—</a:t>
            </a:r>
            <a:r>
              <a:rPr lang="en-US" altLang="en-US" sz="3200" dirty="0">
                <a:solidFill>
                  <a:srgbClr val="000000"/>
                </a:solidFill>
              </a:rPr>
              <a:t>are specified in the will.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719" y="149973"/>
            <a:ext cx="5391150" cy="8540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Types of Trusts (2)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345141" y="1600199"/>
            <a:ext cx="8153400" cy="43434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dirty="0">
                <a:solidFill>
                  <a:srgbClr val="C00000"/>
                </a:solidFill>
              </a:rPr>
              <a:t>Living Trust</a:t>
            </a:r>
          </a:p>
          <a:p>
            <a:pPr marL="285750" lvl="1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</a:rPr>
              <a:t>Trust is established while the person (</a:t>
            </a:r>
            <a:r>
              <a:rPr lang="en-US" altLang="en-US" sz="3200" dirty="0">
                <a:solidFill>
                  <a:srgbClr val="D90000"/>
                </a:solidFill>
              </a:rPr>
              <a:t>settlor</a:t>
            </a:r>
            <a:r>
              <a:rPr lang="en-US" altLang="en-US" sz="3200" dirty="0">
                <a:solidFill>
                  <a:srgbClr val="000000"/>
                </a:solidFill>
              </a:rPr>
              <a:t>) who wishes to set up the trust is still alive (also known as an </a:t>
            </a:r>
            <a:r>
              <a:rPr lang="en-US" altLang="en-US" sz="3200" i="1" dirty="0">
                <a:solidFill>
                  <a:srgbClr val="D90000"/>
                </a:solidFill>
              </a:rPr>
              <a:t>inter </a:t>
            </a:r>
            <a:r>
              <a:rPr lang="en-US" altLang="en-US" sz="3200" i="1" dirty="0" err="1">
                <a:solidFill>
                  <a:srgbClr val="D90000"/>
                </a:solidFill>
              </a:rPr>
              <a:t>vivos</a:t>
            </a:r>
            <a:r>
              <a:rPr lang="en-US" altLang="en-US" sz="3200" i="1" dirty="0">
                <a:solidFill>
                  <a:srgbClr val="D90000"/>
                </a:solidFill>
              </a:rPr>
              <a:t> </a:t>
            </a:r>
            <a:r>
              <a:rPr lang="en-US" altLang="en-US" sz="3200" dirty="0">
                <a:solidFill>
                  <a:srgbClr val="D90000"/>
                </a:solidFill>
              </a:rPr>
              <a:t>trust</a:t>
            </a:r>
            <a:r>
              <a:rPr lang="en-US" altLang="en-US" sz="3200" dirty="0">
                <a:solidFill>
                  <a:srgbClr val="000000"/>
                </a:solidFill>
              </a:rPr>
              <a:t>). </a:t>
            </a:r>
          </a:p>
          <a:p>
            <a:pPr marL="285750"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</a:rPr>
              <a:t>Settlor transfers legal title of property to the trust to be held for benefit of either a beneficiary or settlor himself or herself, possibly providing tax advantages to the settlor. 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728" y="149973"/>
            <a:ext cx="5848350" cy="8540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Role of Trustee (1)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345141" y="2057397"/>
            <a:ext cx="7857565" cy="1905003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Responsibility of the trustee is that of a </a:t>
            </a:r>
            <a:r>
              <a:rPr lang="en-US" altLang="en-US" sz="2800" dirty="0">
                <a:solidFill>
                  <a:srgbClr val="C00000"/>
                </a:solidFill>
              </a:rPr>
              <a:t>fiduciary</a:t>
            </a:r>
            <a:r>
              <a:rPr lang="en-US" altLang="en-US" sz="2800" dirty="0">
                <a:solidFill>
                  <a:srgbClr val="000000"/>
                </a:solidFill>
              </a:rPr>
              <a:t> and is one of great responsibility. </a:t>
            </a:r>
          </a:p>
          <a:p>
            <a:pPr marL="285750" lvl="1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Trustee must manage the property according to wishes of the settlor, who may be deceased. </a:t>
            </a:r>
          </a:p>
        </p:txBody>
      </p:sp>
      <p:sp>
        <p:nvSpPr>
          <p:cNvPr id="7" name="Content Placeholder 12"/>
          <p:cNvSpPr>
            <a:spLocks noGrp="1"/>
          </p:cNvSpPr>
          <p:nvPr>
            <p:ph sz="quarter" idx="12"/>
          </p:nvPr>
        </p:nvSpPr>
        <p:spPr>
          <a:xfrm>
            <a:off x="345141" y="4191000"/>
            <a:ext cx="7848600" cy="1981200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Appointment as a trustee should not be accepted unless one has the temperament, knowledge, and skills necessary to minimize the risks inherent in the trustee position.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009" y="149973"/>
            <a:ext cx="5238750" cy="8540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Role of Trustee (2)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345141" y="1976307"/>
            <a:ext cx="7848600" cy="27432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dirty="0">
                <a:solidFill>
                  <a:srgbClr val="000000"/>
                </a:solidFill>
              </a:rPr>
              <a:t>Typically, banks, trust companies, attorneys</a:t>
            </a:r>
            <a:r>
              <a:rPr lang="en-US" altLang="en-US" b="1" i="1" dirty="0">
                <a:solidFill>
                  <a:srgbClr val="000000"/>
                </a:solidFill>
              </a:rPr>
              <a:t>, </a:t>
            </a:r>
            <a:r>
              <a:rPr lang="en-US" altLang="en-US" dirty="0">
                <a:solidFill>
                  <a:srgbClr val="000000"/>
                </a:solidFill>
              </a:rPr>
              <a:t>and other fiduciary organizations offer professional skills in the administration of trusts. </a:t>
            </a:r>
          </a:p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dirty="0">
                <a:solidFill>
                  <a:srgbClr val="000000"/>
                </a:solidFill>
              </a:rPr>
              <a:t>Like all other fiduciaries, a trustee has a </a:t>
            </a:r>
            <a:r>
              <a:rPr lang="en-US" altLang="en-US" i="1" dirty="0">
                <a:solidFill>
                  <a:srgbClr val="C00000"/>
                </a:solidFill>
              </a:rPr>
              <a:t>duty of loyalty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and a </a:t>
            </a:r>
            <a:r>
              <a:rPr lang="en-US" altLang="en-US" i="1" dirty="0">
                <a:solidFill>
                  <a:srgbClr val="C00000"/>
                </a:solidFill>
              </a:rPr>
              <a:t>duty of care</a:t>
            </a:r>
            <a:r>
              <a:rPr lang="en-US" altLang="en-US" i="1" dirty="0">
                <a:solidFill>
                  <a:srgbClr val="000000"/>
                </a:solidFill>
              </a:rPr>
              <a:t>.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636" y="149973"/>
            <a:ext cx="5086350" cy="9302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Role of Trustee (3)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345141" y="1909480"/>
            <a:ext cx="7808259" cy="38100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Trustee’s Powers: </a:t>
            </a:r>
            <a:r>
              <a:rPr lang="en-US" altLang="en-US" sz="2800" dirty="0">
                <a:solidFill>
                  <a:srgbClr val="000000"/>
                </a:solidFill>
              </a:rPr>
              <a:t>Powers usually granted by law include authority and responsibility to: 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Invest trust property.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Sell, exchange, or rent property. 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Contract with others in matters relating to the trust. 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Borrow funds using trust property as security. 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Distribute income to beneficiaries.</a:t>
            </a:r>
            <a:endParaRPr lang="en-US" alt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636" y="149973"/>
            <a:ext cx="5086350" cy="7778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Role of Trustee (4)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345141" y="1667026"/>
            <a:ext cx="7620000" cy="41148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Trustee’s Duties: </a:t>
            </a:r>
            <a:r>
              <a:rPr lang="en-US" altLang="en-US" sz="2800" dirty="0">
                <a:solidFill>
                  <a:srgbClr val="000000"/>
                </a:solidFill>
              </a:rPr>
              <a:t>Trustee has duty to maintain appropriate records and: 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Provide full accounting of the trust property.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Pay taxes.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Use good judgment in managing property, including making good investment decisions. </a:t>
            </a:r>
          </a:p>
          <a:p>
            <a:pPr marL="511175"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The trustee may purchase securities that are of very low risk and that appear on a document referred to as a </a:t>
            </a:r>
            <a:r>
              <a:rPr lang="en-US" altLang="en-US" sz="2800" i="1" dirty="0">
                <a:solidFill>
                  <a:srgbClr val="000000"/>
                </a:solidFill>
              </a:rPr>
              <a:t>legal list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  <a:endParaRPr lang="en-US" altLang="en-US" sz="28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613" y="149973"/>
            <a:ext cx="5314950" cy="8540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Role of Trustee (5)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345549" y="2057397"/>
            <a:ext cx="7772400" cy="22860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C00000"/>
                </a:solidFill>
              </a:rPr>
              <a:t>Trustee’s Accountability: </a:t>
            </a:r>
            <a:r>
              <a:rPr lang="en-US" altLang="en-US" dirty="0">
                <a:solidFill>
                  <a:srgbClr val="000000"/>
                </a:solidFill>
              </a:rPr>
              <a:t>A trustee whose performance of duty in managing the trust property is called into question may be held liable unless a court rules the trustee exercised reasonable judgment.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447" y="149973"/>
            <a:ext cx="6480366" cy="8540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Language of Wills (1)</a:t>
            </a:r>
            <a:endParaRPr lang="en-GB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0"/>
          </p:nvPr>
        </p:nvSpPr>
        <p:spPr>
          <a:xfrm>
            <a:off x="909915" y="1828801"/>
            <a:ext cx="7848600" cy="38100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kern="1200" dirty="0">
                <a:solidFill>
                  <a:srgbClr val="D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Testator: </a:t>
            </a: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Person who makes the will. </a:t>
            </a:r>
          </a:p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kern="1200" dirty="0">
                <a:solidFill>
                  <a:srgbClr val="D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Probate court: </a:t>
            </a: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Court responsible for accepting a will that meets all legal requirements and for supervising operation of a will. </a:t>
            </a:r>
          </a:p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kern="1200" dirty="0">
                <a:solidFill>
                  <a:srgbClr val="D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Personal representative: </a:t>
            </a: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Person responsible for settling the affairs of the decedent.</a:t>
            </a:r>
          </a:p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kern="1200" dirty="0">
                <a:solidFill>
                  <a:srgbClr val="D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Executor: </a:t>
            </a: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If the personal representative has been named in the will, he or she is known as the executor.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34" y="149973"/>
            <a:ext cx="5851328" cy="7778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Language of Wills (2)</a:t>
            </a:r>
            <a:endParaRPr lang="en-GB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2"/>
          </p:nvPr>
        </p:nvSpPr>
        <p:spPr>
          <a:xfrm>
            <a:off x="995080" y="1667029"/>
            <a:ext cx="7696200" cy="44196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kern="1200" dirty="0">
                <a:solidFill>
                  <a:srgbClr val="D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Administrator: </a:t>
            </a: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If the executor is deceased, declines to serve, is lacking in capacity or if the decedent dies without making a will, the court will appoint a personal representative.</a:t>
            </a:r>
          </a:p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kern="1200" dirty="0">
                <a:solidFill>
                  <a:srgbClr val="D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Intestate: </a:t>
            </a: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When a person dies without a will, he or she is said to have died intestate.</a:t>
            </a:r>
          </a:p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kern="1200" dirty="0">
                <a:solidFill>
                  <a:srgbClr val="D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Heir: </a:t>
            </a: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The term </a:t>
            </a:r>
            <a:r>
              <a:rPr lang="en-US" altLang="en-US" sz="2800" i="1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heir</a:t>
            </a: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 is broadly refers to a person who inherits property either under a will or from someone who dies intestate. </a:t>
            </a:r>
          </a:p>
          <a:p>
            <a:pPr marL="0" lvl="0" indent="0" eaLnBrk="1" hangingPunct="1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kern="1200" dirty="0">
                <a:solidFill>
                  <a:srgbClr val="D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Beneficiary: </a:t>
            </a: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Individual who receives gifts of personal or real property pursuant to a will.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749" y="149973"/>
            <a:ext cx="7609840" cy="8540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Types of Gifts under Wills (1)</a:t>
            </a:r>
            <a:endParaRPr lang="en-GB" dirty="0"/>
          </a:p>
        </p:txBody>
      </p:sp>
      <p:sp>
        <p:nvSpPr>
          <p:cNvPr id="6" name="Content Placeholder 10"/>
          <p:cNvSpPr>
            <a:spLocks noGrp="1"/>
          </p:cNvSpPr>
          <p:nvPr>
            <p:ph sz="quarter" idx="11"/>
          </p:nvPr>
        </p:nvSpPr>
        <p:spPr>
          <a:xfrm>
            <a:off x="923772" y="1605092"/>
            <a:ext cx="7772400" cy="42672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kern="1200" dirty="0">
                <a:solidFill>
                  <a:srgbClr val="D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Legacy: </a:t>
            </a: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Legacy is a gift of money under a will.</a:t>
            </a:r>
          </a:p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kern="1200" dirty="0">
                <a:solidFill>
                  <a:srgbClr val="D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Bequest: </a:t>
            </a: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Gift of personal property.</a:t>
            </a:r>
          </a:p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The two terms are often used synonymously. </a:t>
            </a:r>
          </a:p>
          <a:p>
            <a:pPr marL="346075" lvl="1" indent="-346075" eaLnBrk="1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A legacy or bequest is </a:t>
            </a:r>
            <a:r>
              <a:rPr lang="en-US" altLang="en-US" i="1" u="sng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specific</a:t>
            </a:r>
            <a:r>
              <a:rPr lang="en-US" altLang="en-US" i="1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en-US" altLang="en-US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 identifying personal property given, or </a:t>
            </a:r>
            <a:r>
              <a:rPr lang="en-US" altLang="en-US" i="1" u="sng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general</a:t>
            </a:r>
            <a:r>
              <a:rPr lang="en-US" altLang="en-US" i="1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en-US" altLang="en-US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 when it does not identify such property. </a:t>
            </a:r>
          </a:p>
          <a:p>
            <a:pPr marL="346075" lvl="1" indent="-346075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A legacy or bequest may be </a:t>
            </a:r>
            <a:r>
              <a:rPr lang="en-US" altLang="en-US" i="1" kern="12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residuary</a:t>
            </a:r>
            <a:r>
              <a:rPr lang="en-US" altLang="en-US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; providing for disposition of the balance of the estate.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23" y="149973"/>
            <a:ext cx="7296150" cy="777875"/>
          </a:xfrm>
        </p:spPr>
        <p:txBody>
          <a:bodyPr/>
          <a:lstStyle/>
          <a:p>
            <a:r>
              <a:rPr lang="en-US" altLang="en-US" sz="4000" dirty="0">
                <a:solidFill>
                  <a:srgbClr val="000000"/>
                </a:solidFill>
              </a:rPr>
              <a:t>Types of Gifts under Wills (2)</a:t>
            </a:r>
            <a:endParaRPr lang="en-GB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2"/>
          </p:nvPr>
        </p:nvSpPr>
        <p:spPr>
          <a:xfrm>
            <a:off x="685799" y="1519109"/>
            <a:ext cx="8001000" cy="48768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400" kern="1200" dirty="0" err="1">
                <a:solidFill>
                  <a:srgbClr val="D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Ademption</a:t>
            </a:r>
            <a:r>
              <a:rPr lang="en-US" altLang="en-US" sz="2400" kern="1200" dirty="0">
                <a:solidFill>
                  <a:srgbClr val="D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: </a:t>
            </a:r>
            <a:r>
              <a:rPr lang="en-US" altLang="en-US" sz="24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When a specific bequest of personal property is made, but the personal property is disposed of before the death of the testator.</a:t>
            </a:r>
            <a:endParaRPr lang="en-US" altLang="en-US" sz="2400" kern="1200" dirty="0">
              <a:solidFill>
                <a:srgbClr val="CC3300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400" kern="1200" dirty="0">
                <a:solidFill>
                  <a:srgbClr val="D9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Devise: </a:t>
            </a:r>
            <a:r>
              <a:rPr lang="en-US" altLang="en-US" sz="24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A gift of real property.</a:t>
            </a:r>
          </a:p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400" kern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Example –</a:t>
            </a:r>
          </a:p>
          <a:p>
            <a:pPr marL="282575" lvl="2" indent="-282575">
              <a:spcBef>
                <a:spcPts val="0"/>
              </a:spcBef>
              <a:buClr>
                <a:srgbClr val="D90000"/>
              </a:buClr>
              <a:buFont typeface="Arial" panose="020B0604020202020204" pitchFamily="34" charset="0"/>
              <a:buChar char="•"/>
            </a:pPr>
            <a:r>
              <a:rPr lang="en-US" altLang="en-US" kern="1200" dirty="0">
                <a:solidFill>
                  <a:srgbClr val="7030A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Pieper drafted will leaving – </a:t>
            </a:r>
          </a:p>
          <a:p>
            <a:pPr marL="511175" lvl="2">
              <a:spcBef>
                <a:spcPts val="600"/>
              </a:spcBef>
              <a:buClr>
                <a:srgbClr val="D90000"/>
              </a:buClr>
              <a:buFont typeface="Arial" panose="020B0604020202020204" pitchFamily="34" charset="0"/>
              <a:buChar char="•"/>
            </a:pPr>
            <a:r>
              <a:rPr lang="en-US" altLang="en-US" kern="1200" dirty="0">
                <a:solidFill>
                  <a:srgbClr val="7030A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Snow blower, to brother-in-law (a specific bequest)</a:t>
            </a:r>
          </a:p>
          <a:p>
            <a:pPr marL="511175" lvl="2">
              <a:spcBef>
                <a:spcPts val="600"/>
              </a:spcBef>
              <a:buClr>
                <a:srgbClr val="D90000"/>
              </a:buClr>
              <a:buFont typeface="Arial" panose="020B0604020202020204" pitchFamily="34" charset="0"/>
              <a:buChar char="•"/>
            </a:pPr>
            <a:r>
              <a:rPr lang="en-US" altLang="en-US" kern="1200" dirty="0">
                <a:solidFill>
                  <a:srgbClr val="7030A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$25,000 to nephew (a general legacy)</a:t>
            </a:r>
          </a:p>
          <a:p>
            <a:pPr marL="511175" lvl="2">
              <a:spcBef>
                <a:spcPts val="600"/>
              </a:spcBef>
              <a:buClr>
                <a:srgbClr val="D90000"/>
              </a:buClr>
              <a:buFont typeface="Arial" panose="020B0604020202020204" pitchFamily="34" charset="0"/>
              <a:buChar char="•"/>
            </a:pPr>
            <a:r>
              <a:rPr lang="en-US" altLang="en-US" kern="1200" dirty="0">
                <a:solidFill>
                  <a:srgbClr val="7030A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Summer home to sister (a devise) </a:t>
            </a:r>
          </a:p>
          <a:p>
            <a:pPr marL="511175" lvl="2">
              <a:spcBef>
                <a:spcPts val="600"/>
              </a:spcBef>
              <a:buClr>
                <a:srgbClr val="D90000"/>
              </a:buClr>
              <a:buFont typeface="Arial" panose="020B0604020202020204" pitchFamily="34" charset="0"/>
              <a:buChar char="•"/>
            </a:pPr>
            <a:r>
              <a:rPr lang="en-US" altLang="en-US" kern="1200" dirty="0">
                <a:solidFill>
                  <a:srgbClr val="7030A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Remainder of estate to life partner (a residuary legacy).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56" y="149973"/>
            <a:ext cx="7067550" cy="7016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Requirement of a Valid Will</a:t>
            </a:r>
            <a:endParaRPr lang="en-GB" dirty="0"/>
          </a:p>
        </p:txBody>
      </p:sp>
      <p:sp>
        <p:nvSpPr>
          <p:cNvPr id="6" name="Content Placeholder 10"/>
          <p:cNvSpPr>
            <a:spLocks noGrp="1"/>
          </p:cNvSpPr>
          <p:nvPr>
            <p:ph sz="quarter" idx="11"/>
          </p:nvPr>
        </p:nvSpPr>
        <p:spPr>
          <a:xfrm>
            <a:off x="346263" y="1828801"/>
            <a:ext cx="7829550" cy="3276600"/>
          </a:xfrm>
          <a:prstGeom prst="rect">
            <a:avLst/>
          </a:prstGeo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A will must comply with the following legal requirements </a:t>
            </a:r>
            <a:r>
              <a:rPr lang="en-US" altLang="en-US" sz="2800" dirty="0">
                <a:solidFill>
                  <a:srgbClr val="000000"/>
                </a:solidFill>
              </a:rPr>
              <a:t>to ensure testator wishes met and no obstacles to property transfer - 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Requirement of writing 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Requirement of witnesses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Testamentary capacity</a:t>
            </a:r>
          </a:p>
          <a:p>
            <a:pPr marL="285750"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</a:rPr>
              <a:t>Undue influence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70696" y="152402"/>
            <a:ext cx="7372350" cy="76200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Requirement of Writing (1)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14398" y="1514628"/>
            <a:ext cx="7543800" cy="3657600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 most cases, a will must be in writing, dated, and signed to be effective. </a:t>
            </a:r>
          </a:p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2800" kern="1200" dirty="0">
                <a:solidFill>
                  <a:srgbClr val="D9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Holographic will: </a:t>
            </a:r>
            <a:r>
              <a:rPr lang="en-US" altLang="en-US" sz="280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will completely handwritten.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Holographic wills have been challenged because they included some words not handwritten, such as stationary letterhead. </a:t>
            </a:r>
          </a:p>
          <a:p>
            <a:pPr marL="285750" lvl="1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Like other wills, a holographic will must be signed and dated.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8563" y="149973"/>
            <a:ext cx="7159543" cy="777875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Requirement of Writing (2)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09917" y="1514627"/>
            <a:ext cx="7853083" cy="4343400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rgbClr val="FFA143"/>
              </a:buClr>
              <a:buSzPct val="125000"/>
              <a:buNone/>
            </a:pPr>
            <a:r>
              <a:rPr lang="en-US" altLang="en-US" sz="3600" kern="1200" dirty="0">
                <a:solidFill>
                  <a:srgbClr val="D9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Nuncupative will:</a:t>
            </a:r>
            <a:r>
              <a:rPr lang="en-US" altLang="en-US" sz="3600" i="1" kern="1200" dirty="0">
                <a:solidFill>
                  <a:srgbClr val="D9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360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Term used for an oral will; might be valid in only most unusual circumstances (for example, where the testator was under the imminent danger of death). </a:t>
            </a:r>
          </a:p>
          <a:p>
            <a:pPr marL="285750" lvl="1" eaLnBrk="1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360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recording of a decedent’s voice, offered as a nuncupative will, would be invalid.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iuzzo_Design Temp">
  <a:themeElements>
    <a:clrScheme name="Liuzzo_Design 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uzzo_Design 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Times New Roman" pitchFamily="18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Times New Roman" pitchFamily="18" charset="0"/>
            <a:sym typeface="Arial" pitchFamily="34" charset="0"/>
          </a:defRPr>
        </a:defPPr>
      </a:lstStyle>
    </a:lnDef>
  </a:objectDefaults>
  <a:extraClrSchemeLst>
    <a:extraClrScheme>
      <a:clrScheme name="Liuzzo_Design 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iuzzo_Design Temp">
  <a:themeElements>
    <a:clrScheme name="Liuzzo_Design 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uzzo_Design 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Times New Roman" pitchFamily="18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Times New Roman" pitchFamily="18" charset="0"/>
            <a:sym typeface="Arial" pitchFamily="34" charset="0"/>
          </a:defRPr>
        </a:defPPr>
      </a:lstStyle>
    </a:lnDef>
  </a:objectDefaults>
  <a:extraClrSchemeLst>
    <a:extraClrScheme>
      <a:clrScheme name="Liuzzo_Design 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uzzo_Design 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uzzo_Design 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12417</TotalTime>
  <Pages>0</Pages>
  <Words>2352</Words>
  <Characters>0</Characters>
  <Application>Microsoft Office PowerPoint</Application>
  <PresentationFormat>On-screen Show (4:3)</PresentationFormat>
  <Lines>0</Lines>
  <Paragraphs>219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MS PGothic</vt:lpstr>
      <vt:lpstr>Arial</vt:lpstr>
      <vt:lpstr>Calibri</vt:lpstr>
      <vt:lpstr>Times New Roman</vt:lpstr>
      <vt:lpstr>Liuzzo_Design Temp</vt:lpstr>
      <vt:lpstr>1_Liuzzo_Design Temp</vt:lpstr>
      <vt:lpstr>Chapter 27</vt:lpstr>
      <vt:lpstr>Will</vt:lpstr>
      <vt:lpstr>Language of Wills (1)</vt:lpstr>
      <vt:lpstr>Language of Wills (2)</vt:lpstr>
      <vt:lpstr>Types of Gifts under Wills (1)</vt:lpstr>
      <vt:lpstr>Types of Gifts under Wills (2)</vt:lpstr>
      <vt:lpstr>Requirement of a Valid Will</vt:lpstr>
      <vt:lpstr>Requirement of Writing (1)</vt:lpstr>
      <vt:lpstr>Requirement of Writing (2)</vt:lpstr>
      <vt:lpstr>Requirement of Witness (1)</vt:lpstr>
      <vt:lpstr>Requirement of Witness (2)</vt:lpstr>
      <vt:lpstr>Testamentary Capacity (1)</vt:lpstr>
      <vt:lpstr>Testamentary Capacity (2)</vt:lpstr>
      <vt:lpstr>Undue Influence</vt:lpstr>
      <vt:lpstr>Example: Undue Influence </vt:lpstr>
      <vt:lpstr>Revising and Revoking Wills (1)</vt:lpstr>
      <vt:lpstr>Revising and Revoking Wills (2)</vt:lpstr>
      <vt:lpstr>Example: Revising or Revoking Wills</vt:lpstr>
      <vt:lpstr>Intestacy</vt:lpstr>
      <vt:lpstr>Trusts</vt:lpstr>
      <vt:lpstr>Types of Trusts (1)</vt:lpstr>
      <vt:lpstr>Types of Trusts (2)</vt:lpstr>
      <vt:lpstr>Role of Trustee (1)</vt:lpstr>
      <vt:lpstr>Role of Trustee (2)</vt:lpstr>
      <vt:lpstr>Role of Trustee (3)</vt:lpstr>
      <vt:lpstr>Role of Trustee (4)</vt:lpstr>
      <vt:lpstr>Role of Trustee (5)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</dc:title>
  <dc:creator>Dave</dc:creator>
  <cp:lastModifiedBy>Becky Wills</cp:lastModifiedBy>
  <cp:revision>381</cp:revision>
  <dcterms:modified xsi:type="dcterms:W3CDTF">2018-04-18T13:48:32Z</dcterms:modified>
</cp:coreProperties>
</file>