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1"/>
  </p:notesMasterIdLst>
  <p:handoutMasterIdLst>
    <p:handoutMasterId r:id="rId22"/>
  </p:handoutMasterIdLst>
  <p:sldIdLst>
    <p:sldId id="301" r:id="rId2"/>
    <p:sldId id="276" r:id="rId3"/>
    <p:sldId id="280" r:id="rId4"/>
    <p:sldId id="281" r:id="rId5"/>
    <p:sldId id="282" r:id="rId6"/>
    <p:sldId id="283" r:id="rId7"/>
    <p:sldId id="284" r:id="rId8"/>
    <p:sldId id="285" r:id="rId9"/>
    <p:sldId id="286" r:id="rId10"/>
    <p:sldId id="287" r:id="rId11"/>
    <p:sldId id="299" r:id="rId12"/>
    <p:sldId id="288" r:id="rId13"/>
    <p:sldId id="289" r:id="rId14"/>
    <p:sldId id="297" r:id="rId15"/>
    <p:sldId id="298" r:id="rId16"/>
    <p:sldId id="300" r:id="rId17"/>
    <p:sldId id="293" r:id="rId18"/>
    <p:sldId id="294" r:id="rId19"/>
    <p:sldId id="295"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1pPr>
    <a:lvl2pPr marL="457200" algn="l" rtl="0" eaLnBrk="0" fontAlgn="base" hangingPunct="0">
      <a:spcBef>
        <a:spcPct val="0"/>
      </a:spcBef>
      <a:spcAft>
        <a:spcPct val="0"/>
      </a:spcAft>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2pPr>
    <a:lvl3pPr marL="914400" algn="l" rtl="0" eaLnBrk="0" fontAlgn="base" hangingPunct="0">
      <a:spcBef>
        <a:spcPct val="0"/>
      </a:spcBef>
      <a:spcAft>
        <a:spcPct val="0"/>
      </a:spcAft>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3pPr>
    <a:lvl4pPr marL="1371600" algn="l" rtl="0" eaLnBrk="0" fontAlgn="base" hangingPunct="0">
      <a:spcBef>
        <a:spcPct val="0"/>
      </a:spcBef>
      <a:spcAft>
        <a:spcPct val="0"/>
      </a:spcAft>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4pPr>
    <a:lvl5pPr marL="1828800" algn="l" rtl="0" eaLnBrk="0" fontAlgn="base" hangingPunct="0">
      <a:spcBef>
        <a:spcPct val="0"/>
      </a:spcBef>
      <a:spcAft>
        <a:spcPct val="0"/>
      </a:spcAft>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5pPr>
    <a:lvl6pPr marL="2286000" algn="l" defTabSz="914400" rtl="0" eaLnBrk="1" latinLnBrk="0" hangingPunct="1">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6pPr>
    <a:lvl7pPr marL="2743200" algn="l" defTabSz="914400" rtl="0" eaLnBrk="1" latinLnBrk="0" hangingPunct="1">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7pPr>
    <a:lvl8pPr marL="3200400" algn="l" defTabSz="914400" rtl="0" eaLnBrk="1" latinLnBrk="0" hangingPunct="1">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8pPr>
    <a:lvl9pPr marL="3657600" algn="l" defTabSz="914400" rtl="0" eaLnBrk="1" latinLnBrk="0" hangingPunct="1">
      <a:defRPr kern="1200">
        <a:solidFill>
          <a:srgbClr val="000000"/>
        </a:solidFill>
        <a:latin typeface="Arial" panose="020B0604020202020204" pitchFamily="34" charset="0"/>
        <a:ea typeface="MS PGothic" panose="020B0600070205080204" pitchFamily="34" charset="-128"/>
        <a:cs typeface="+mn-cs"/>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D90000"/>
    <a:srgbClr val="150000"/>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14" autoAdjust="0"/>
    <p:restoredTop sz="94291" autoAdjust="0"/>
  </p:normalViewPr>
  <p:slideViewPr>
    <p:cSldViewPr>
      <p:cViewPr varScale="1">
        <p:scale>
          <a:sx n="82" d="100"/>
          <a:sy n="82" d="100"/>
        </p:scale>
        <p:origin x="1114" y="48"/>
      </p:cViewPr>
      <p:guideLst>
        <p:guide orient="horz" pos="2160"/>
        <p:guide pos="2880"/>
      </p:guideLst>
    </p:cSldViewPr>
  </p:slideViewPr>
  <p:outlineViewPr>
    <p:cViewPr>
      <p:scale>
        <a:sx n="33" d="100"/>
        <a:sy n="33" d="100"/>
      </p:scale>
      <p:origin x="0" y="-2221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8DBDE5F-E2C1-4BCD-8A90-9DD6B4F3B2B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Arial" charset="0"/>
                <a:ea typeface="+mn-ea"/>
                <a:sym typeface="Arial" charset="0"/>
              </a:defRPr>
            </a:lvl1pPr>
          </a:lstStyle>
          <a:p>
            <a:pPr>
              <a:defRPr/>
            </a:pPr>
            <a:endParaRPr lang="en-US"/>
          </a:p>
        </p:txBody>
      </p:sp>
      <p:sp>
        <p:nvSpPr>
          <p:cNvPr id="49155" name="Rectangle 3">
            <a:extLst>
              <a:ext uri="{FF2B5EF4-FFF2-40B4-BE49-F238E27FC236}">
                <a16:creationId xmlns:a16="http://schemas.microsoft.com/office/drawing/2014/main" id="{13D686D0-C16E-4E02-98F3-15690FBDFAC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mn-ea"/>
                <a:sym typeface="Arial" charset="0"/>
              </a:defRPr>
            </a:lvl1pPr>
          </a:lstStyle>
          <a:p>
            <a:pPr>
              <a:defRPr/>
            </a:pPr>
            <a:endParaRPr lang="en-US"/>
          </a:p>
        </p:txBody>
      </p:sp>
      <p:sp>
        <p:nvSpPr>
          <p:cNvPr id="49156" name="Rectangle 4">
            <a:extLst>
              <a:ext uri="{FF2B5EF4-FFF2-40B4-BE49-F238E27FC236}">
                <a16:creationId xmlns:a16="http://schemas.microsoft.com/office/drawing/2014/main" id="{18EA2217-1C8F-4549-8A78-544C80571E34}"/>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Arial" charset="0"/>
                <a:ea typeface="+mn-ea"/>
                <a:sym typeface="Arial" charset="0"/>
              </a:defRPr>
            </a:lvl1pPr>
          </a:lstStyle>
          <a:p>
            <a:pPr>
              <a:defRPr/>
            </a:pPr>
            <a:endParaRPr lang="en-US"/>
          </a:p>
        </p:txBody>
      </p:sp>
      <p:sp>
        <p:nvSpPr>
          <p:cNvPr id="49157" name="Rectangle 5">
            <a:extLst>
              <a:ext uri="{FF2B5EF4-FFF2-40B4-BE49-F238E27FC236}">
                <a16:creationId xmlns:a16="http://schemas.microsoft.com/office/drawing/2014/main" id="{C5DFC94D-6231-4F8E-9F0E-D10F25370156}"/>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fld id="{2402F88D-F7B9-4C5C-90CD-C80E0AEBB8E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D2625E73-723C-42BF-AFD7-96E175E26C7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Arial" charset="0"/>
                <a:ea typeface="+mn-ea"/>
                <a:sym typeface="Arial" charset="0"/>
              </a:defRPr>
            </a:lvl1pPr>
          </a:lstStyle>
          <a:p>
            <a:pPr>
              <a:defRPr/>
            </a:pPr>
            <a:endParaRPr lang="en-US"/>
          </a:p>
        </p:txBody>
      </p:sp>
      <p:sp>
        <p:nvSpPr>
          <p:cNvPr id="50179" name="Rectangle 3">
            <a:extLst>
              <a:ext uri="{FF2B5EF4-FFF2-40B4-BE49-F238E27FC236}">
                <a16:creationId xmlns:a16="http://schemas.microsoft.com/office/drawing/2014/main" id="{3E90D13A-FCBD-4553-BACA-4D71E67353E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mn-ea"/>
                <a:sym typeface="Arial" charset="0"/>
              </a:defRPr>
            </a:lvl1pPr>
          </a:lstStyle>
          <a:p>
            <a:pPr>
              <a:defRPr/>
            </a:pPr>
            <a:endParaRPr lang="en-US"/>
          </a:p>
        </p:txBody>
      </p:sp>
      <p:sp>
        <p:nvSpPr>
          <p:cNvPr id="22532" name="Rectangle 4">
            <a:extLst>
              <a:ext uri="{FF2B5EF4-FFF2-40B4-BE49-F238E27FC236}">
                <a16:creationId xmlns:a16="http://schemas.microsoft.com/office/drawing/2014/main" id="{0BC81AC4-6061-4FEC-9F4C-AD86270ACB9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50181" name="Rectangle 5">
            <a:extLst>
              <a:ext uri="{FF2B5EF4-FFF2-40B4-BE49-F238E27FC236}">
                <a16:creationId xmlns:a16="http://schemas.microsoft.com/office/drawing/2014/main" id="{C97E5D17-2548-4D89-AABD-8387856BC695}"/>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0182" name="Rectangle 6">
            <a:extLst>
              <a:ext uri="{FF2B5EF4-FFF2-40B4-BE49-F238E27FC236}">
                <a16:creationId xmlns:a16="http://schemas.microsoft.com/office/drawing/2014/main" id="{3604F23D-65B0-41F9-ACC7-AE51020EF2A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Arial" charset="0"/>
                <a:ea typeface="+mn-ea"/>
                <a:sym typeface="Arial" charset="0"/>
              </a:defRPr>
            </a:lvl1pPr>
          </a:lstStyle>
          <a:p>
            <a:pPr>
              <a:defRPr/>
            </a:pPr>
            <a:endParaRPr lang="en-US"/>
          </a:p>
        </p:txBody>
      </p:sp>
      <p:sp>
        <p:nvSpPr>
          <p:cNvPr id="50183" name="Rectangle 7">
            <a:extLst>
              <a:ext uri="{FF2B5EF4-FFF2-40B4-BE49-F238E27FC236}">
                <a16:creationId xmlns:a16="http://schemas.microsoft.com/office/drawing/2014/main" id="{FEE77A72-C175-4627-8854-758300FB4AA2}"/>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fld id="{6C300F76-2EDA-4F2E-851A-9DC448A0AA5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a:extLst>
              <a:ext uri="{FF2B5EF4-FFF2-40B4-BE49-F238E27FC236}">
                <a16:creationId xmlns:a16="http://schemas.microsoft.com/office/drawing/2014/main" id="{AB08C00E-681E-4F48-9E3B-202A714CB48A}"/>
              </a:ext>
            </a:extLst>
          </p:cNvPr>
          <p:cNvSpPr>
            <a:spLocks noGrp="1" noRot="1" noChangeAspect="1"/>
          </p:cNvSpPr>
          <p:nvPr>
            <p:ph type="sldImg"/>
          </p:nvPr>
        </p:nvSpPr>
        <p:spPr>
          <a:ln/>
        </p:spPr>
      </p:sp>
      <p:sp>
        <p:nvSpPr>
          <p:cNvPr id="22531" name="Notes Placeholder 2">
            <a:extLst>
              <a:ext uri="{FF2B5EF4-FFF2-40B4-BE49-F238E27FC236}">
                <a16:creationId xmlns:a16="http://schemas.microsoft.com/office/drawing/2014/main" id="{2B92D05C-18BA-4D69-BDF8-D5CF7FDBA34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2532" name="Slide Number Placeholder 3">
            <a:extLst>
              <a:ext uri="{FF2B5EF4-FFF2-40B4-BE49-F238E27FC236}">
                <a16:creationId xmlns:a16="http://schemas.microsoft.com/office/drawing/2014/main" id="{63235C6D-828D-4F08-B3E3-B43EF32E438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69D77832-3D9D-4029-BB76-1D97F82917F7}" type="slidenum">
              <a:rPr lang="en-US" altLang="en-US">
                <a:solidFill>
                  <a:schemeClr val="tx1"/>
                </a:solidFill>
              </a:rPr>
              <a:pPr/>
              <a:t>1</a:t>
            </a:fld>
            <a:endParaRPr lang="en-US" altLang="en-US">
              <a:solidFill>
                <a:schemeClr val="tx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8979E067-F02D-423B-8585-8B82F65A27BA}"/>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75A70FA8-DE1F-49F3-91F8-D327F2B0666B}" type="slidenum">
              <a:rPr lang="en-US" altLang="en-US">
                <a:solidFill>
                  <a:schemeClr val="tx1"/>
                </a:solidFill>
              </a:rPr>
              <a:pPr/>
              <a:t>10</a:t>
            </a:fld>
            <a:endParaRPr lang="en-US" altLang="en-US">
              <a:solidFill>
                <a:schemeClr val="tx1"/>
              </a:solidFill>
            </a:endParaRPr>
          </a:p>
        </p:txBody>
      </p:sp>
      <p:sp>
        <p:nvSpPr>
          <p:cNvPr id="32771" name="Rectangle 2">
            <a:extLst>
              <a:ext uri="{FF2B5EF4-FFF2-40B4-BE49-F238E27FC236}">
                <a16:creationId xmlns:a16="http://schemas.microsoft.com/office/drawing/2014/main" id="{7F0D80C8-ACB8-4C7F-A668-ACDF9E31867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0C5E5FF5-78B6-4592-9FE8-75D79E08EA8A}"/>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ltLang="en-US" dirty="0">
                <a:latin typeface="Arial" pitchFamily="34" charset="0"/>
              </a:rPr>
              <a:t>Learning Outcome 16-5: Define the term </a:t>
            </a:r>
            <a:r>
              <a:rPr lang="ja-JP" altLang="en-US">
                <a:latin typeface="Arial" pitchFamily="34" charset="0"/>
              </a:rPr>
              <a:t>“</a:t>
            </a:r>
            <a:r>
              <a:rPr lang="en-US" altLang="ja-JP" dirty="0">
                <a:latin typeface="Arial" pitchFamily="34" charset="0"/>
              </a:rPr>
              <a:t>conditional sales</a:t>
            </a:r>
            <a:r>
              <a:rPr lang="ja-JP" altLang="en-US">
                <a:latin typeface="Arial" pitchFamily="34" charset="0"/>
              </a:rPr>
              <a:t>”</a:t>
            </a:r>
            <a:r>
              <a:rPr lang="en-US" altLang="ja-JP" dirty="0">
                <a:latin typeface="Arial" pitchFamily="34" charset="0"/>
              </a:rPr>
              <a:t> and identify the two types of conditions found in contracts for conditional sales.</a:t>
            </a:r>
          </a:p>
          <a:p>
            <a:pPr eaLnBrk="1" hangingPunct="1">
              <a:defRPr/>
            </a:pPr>
            <a:r>
              <a:rPr lang="en-US" altLang="en-US" dirty="0">
                <a:latin typeface="Arial" pitchFamily="34" charset="0"/>
              </a:rPr>
              <a:t>Page: 255</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FD2F1950-1CF5-4377-BD68-61F904307B6F}"/>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52F3DCC7-222F-4B15-A1FD-2D5EE9A94816}" type="slidenum">
              <a:rPr lang="en-US" altLang="en-US">
                <a:solidFill>
                  <a:schemeClr val="tx1"/>
                </a:solidFill>
              </a:rPr>
              <a:pPr/>
              <a:t>11</a:t>
            </a:fld>
            <a:endParaRPr lang="en-US" altLang="en-US">
              <a:solidFill>
                <a:schemeClr val="tx1"/>
              </a:solidFill>
            </a:endParaRPr>
          </a:p>
        </p:txBody>
      </p:sp>
      <p:sp>
        <p:nvSpPr>
          <p:cNvPr id="33795" name="Rectangle 2">
            <a:extLst>
              <a:ext uri="{FF2B5EF4-FFF2-40B4-BE49-F238E27FC236}">
                <a16:creationId xmlns:a16="http://schemas.microsoft.com/office/drawing/2014/main" id="{A7A7F3B7-4D00-4A8E-A42C-14B396C3CC77}"/>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91DE732B-B1AA-42C7-BD94-16BC9F09DA20}"/>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altLang="en-US" dirty="0">
                <a:latin typeface="Arial" pitchFamily="34" charset="0"/>
              </a:rPr>
              <a:t>Learning Outcome 16-5: Define the term </a:t>
            </a:r>
            <a:r>
              <a:rPr lang="ja-JP" altLang="en-US">
                <a:latin typeface="Arial" pitchFamily="34" charset="0"/>
              </a:rPr>
              <a:t>“</a:t>
            </a:r>
            <a:r>
              <a:rPr lang="en-US" altLang="ja-JP" dirty="0">
                <a:latin typeface="Arial" pitchFamily="34" charset="0"/>
              </a:rPr>
              <a:t>conditional sales</a:t>
            </a:r>
            <a:r>
              <a:rPr lang="ja-JP" altLang="en-US">
                <a:latin typeface="Arial" pitchFamily="34" charset="0"/>
              </a:rPr>
              <a:t>”</a:t>
            </a:r>
            <a:r>
              <a:rPr lang="en-US" altLang="ja-JP" dirty="0">
                <a:latin typeface="Arial" pitchFamily="34" charset="0"/>
              </a:rPr>
              <a:t> and identify the two types of conditions found in contracts for conditional sales.</a:t>
            </a:r>
          </a:p>
          <a:p>
            <a:pPr eaLnBrk="1" hangingPunct="1">
              <a:defRPr/>
            </a:pPr>
            <a:r>
              <a:rPr lang="en-US" altLang="en-US" dirty="0">
                <a:latin typeface="Arial" pitchFamily="34" charset="0"/>
              </a:rPr>
              <a:t>Page: 255</a:t>
            </a:r>
          </a:p>
          <a:p>
            <a:pPr eaLnBrk="1" hangingPunct="1">
              <a:defRPr/>
            </a:pPr>
            <a:endParaRPr lang="en-US" altLang="en-US" dirty="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C5D04C0B-9845-4106-B343-5CFBE78B09A3}"/>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D2676FFC-6AAA-46C6-BC2A-03CC4BECCCCD}" type="slidenum">
              <a:rPr lang="en-US" altLang="en-US">
                <a:solidFill>
                  <a:schemeClr val="tx1"/>
                </a:solidFill>
              </a:rPr>
              <a:pPr/>
              <a:t>12</a:t>
            </a:fld>
            <a:endParaRPr lang="en-US" altLang="en-US">
              <a:solidFill>
                <a:schemeClr val="tx1"/>
              </a:solidFill>
            </a:endParaRPr>
          </a:p>
        </p:txBody>
      </p:sp>
      <p:sp>
        <p:nvSpPr>
          <p:cNvPr id="34819" name="Rectangle 2">
            <a:extLst>
              <a:ext uri="{FF2B5EF4-FFF2-40B4-BE49-F238E27FC236}">
                <a16:creationId xmlns:a16="http://schemas.microsoft.com/office/drawing/2014/main" id="{2844EE74-5206-4229-84ED-67C3C88489AE}"/>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BE6989AD-0842-4FF3-A175-A3C2F13628F6}"/>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16-6: Explain the law governing title to lost or stolen goods.</a:t>
            </a:r>
          </a:p>
          <a:p>
            <a:pPr eaLnBrk="1" hangingPunct="1">
              <a:defRPr/>
            </a:pPr>
            <a:r>
              <a:rPr lang="en-US" dirty="0">
                <a:ea typeface="ＭＳ Ｐゴシック" charset="0"/>
              </a:rPr>
              <a:t>Page: 255</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6F5AEF3C-0F66-4CDA-A675-91186EE1F2BA}"/>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E7C2A7DC-411C-4D51-A5AF-15A26B180D5B}" type="slidenum">
              <a:rPr lang="en-US" altLang="en-US">
                <a:solidFill>
                  <a:schemeClr val="tx1"/>
                </a:solidFill>
              </a:rPr>
              <a:pPr/>
              <a:t>13</a:t>
            </a:fld>
            <a:endParaRPr lang="en-US" altLang="en-US">
              <a:solidFill>
                <a:schemeClr val="tx1"/>
              </a:solidFill>
            </a:endParaRPr>
          </a:p>
        </p:txBody>
      </p:sp>
      <p:sp>
        <p:nvSpPr>
          <p:cNvPr id="35843" name="Rectangle 2">
            <a:extLst>
              <a:ext uri="{FF2B5EF4-FFF2-40B4-BE49-F238E27FC236}">
                <a16:creationId xmlns:a16="http://schemas.microsoft.com/office/drawing/2014/main" id="{015C2589-09B6-4534-91A5-CF9FFEBB9C0A}"/>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2E2ED4C6-2DDC-4F86-9627-F422C9E36B46}"/>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16-7: Define the principle of estoppel and provide examples of how this principle is applied in various situations.</a:t>
            </a:r>
          </a:p>
          <a:p>
            <a:pPr eaLnBrk="1" hangingPunct="1">
              <a:defRPr/>
            </a:pPr>
            <a:r>
              <a:rPr lang="en-US" dirty="0">
                <a:ea typeface="ＭＳ Ｐゴシック" charset="0"/>
              </a:rPr>
              <a:t>Page: 256</a:t>
            </a:r>
          </a:p>
          <a:p>
            <a:pPr eaLnBrk="1" hangingPunct="1">
              <a:defRPr/>
            </a:pPr>
            <a:endParaRPr lang="en-US" dirty="0">
              <a:ea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60103E3B-7B54-425D-B58D-2F183FEE9753}"/>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9C0CD07D-3829-4D36-94E7-1C67A81C01F2}" type="slidenum">
              <a:rPr lang="en-US" altLang="en-US">
                <a:solidFill>
                  <a:schemeClr val="tx1"/>
                </a:solidFill>
              </a:rPr>
              <a:pPr/>
              <a:t>14</a:t>
            </a:fld>
            <a:endParaRPr lang="en-US" altLang="en-US">
              <a:solidFill>
                <a:schemeClr val="tx1"/>
              </a:solidFill>
            </a:endParaRPr>
          </a:p>
        </p:txBody>
      </p:sp>
      <p:sp>
        <p:nvSpPr>
          <p:cNvPr id="36867" name="Rectangle 2">
            <a:extLst>
              <a:ext uri="{FF2B5EF4-FFF2-40B4-BE49-F238E27FC236}">
                <a16:creationId xmlns:a16="http://schemas.microsoft.com/office/drawing/2014/main" id="{80EB745F-FE2A-43F8-A3FF-0B367D70ED76}"/>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0BBD5476-F075-48B1-A32E-C58F26886ACF}"/>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16-7: Define the principle of estoppel and provide examples of how this principle is applied in various situations.</a:t>
            </a:r>
          </a:p>
          <a:p>
            <a:pPr eaLnBrk="1" hangingPunct="1">
              <a:defRPr/>
            </a:pPr>
            <a:r>
              <a:rPr lang="en-US" dirty="0">
                <a:ea typeface="ＭＳ Ｐゴシック" charset="0"/>
              </a:rPr>
              <a:t>Page: 256</a:t>
            </a:r>
          </a:p>
          <a:p>
            <a:pPr eaLnBrk="1" hangingPunct="1">
              <a:defRPr/>
            </a:pPr>
            <a:endParaRPr lang="en-US" dirty="0">
              <a:ea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F75D64A3-4179-4D79-A86B-39AE801DB267}"/>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402EE278-7F9E-4B6B-9113-45BB11F5052C}" type="slidenum">
              <a:rPr lang="en-US" altLang="en-US">
                <a:solidFill>
                  <a:schemeClr val="tx1"/>
                </a:solidFill>
              </a:rPr>
              <a:pPr/>
              <a:t>15</a:t>
            </a:fld>
            <a:endParaRPr lang="en-US" altLang="en-US">
              <a:solidFill>
                <a:schemeClr val="tx1"/>
              </a:solidFill>
            </a:endParaRPr>
          </a:p>
        </p:txBody>
      </p:sp>
      <p:sp>
        <p:nvSpPr>
          <p:cNvPr id="37891" name="Rectangle 2">
            <a:extLst>
              <a:ext uri="{FF2B5EF4-FFF2-40B4-BE49-F238E27FC236}">
                <a16:creationId xmlns:a16="http://schemas.microsoft.com/office/drawing/2014/main" id="{947AE591-2119-49A1-B128-3EF1ADFEBED5}"/>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089EB85B-3236-4F7D-BC70-A98C9869E369}"/>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16-7: Define the principle of estoppel and provide examples of how this principle is applied in various situations.</a:t>
            </a:r>
          </a:p>
          <a:p>
            <a:pPr eaLnBrk="1" hangingPunct="1">
              <a:defRPr/>
            </a:pPr>
            <a:r>
              <a:rPr lang="en-US" dirty="0">
                <a:ea typeface="ＭＳ Ｐゴシック" charset="0"/>
              </a:rPr>
              <a:t>Page: 257</a:t>
            </a:r>
          </a:p>
          <a:p>
            <a:pPr eaLnBrk="1" hangingPunct="1">
              <a:defRPr/>
            </a:pPr>
            <a:endParaRPr lang="en-US" dirty="0">
              <a:ea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891DEA9B-B48B-4355-8C8A-C7B668BD8B7A}"/>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F5BB9BB8-8801-4EE0-A77B-17154726FEF4}" type="slidenum">
              <a:rPr lang="en-US" altLang="en-US">
                <a:solidFill>
                  <a:schemeClr val="tx1"/>
                </a:solidFill>
              </a:rPr>
              <a:pPr/>
              <a:t>16</a:t>
            </a:fld>
            <a:endParaRPr lang="en-US" altLang="en-US">
              <a:solidFill>
                <a:schemeClr val="tx1"/>
              </a:solidFill>
            </a:endParaRPr>
          </a:p>
        </p:txBody>
      </p:sp>
      <p:sp>
        <p:nvSpPr>
          <p:cNvPr id="38915" name="Rectangle 2">
            <a:extLst>
              <a:ext uri="{FF2B5EF4-FFF2-40B4-BE49-F238E27FC236}">
                <a16:creationId xmlns:a16="http://schemas.microsoft.com/office/drawing/2014/main" id="{341CDC65-0FF5-4F67-95DA-AC8A2D04B312}"/>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53EB0E21-B2F1-494B-8218-CC1A195D2713}"/>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16-7: Define the principle of estoppel and provide examples of how this principle is applied in various situations.</a:t>
            </a:r>
          </a:p>
          <a:p>
            <a:pPr eaLnBrk="1" hangingPunct="1">
              <a:defRPr/>
            </a:pPr>
            <a:r>
              <a:rPr lang="en-US" dirty="0">
                <a:ea typeface="ＭＳ Ｐゴシック" charset="0"/>
              </a:rPr>
              <a:t>Page: 257</a:t>
            </a:r>
          </a:p>
          <a:p>
            <a:pPr eaLnBrk="1" hangingPunct="1">
              <a:defRPr/>
            </a:pPr>
            <a:endParaRPr lang="en-US" dirty="0">
              <a:ea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C53D4D84-E177-4089-BB91-C9836FCDF1D7}"/>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2C4D5550-AFB8-4A4B-BF1E-0E1E1177D921}" type="slidenum">
              <a:rPr lang="en-US" altLang="en-US">
                <a:solidFill>
                  <a:schemeClr val="tx1"/>
                </a:solidFill>
              </a:rPr>
              <a:pPr/>
              <a:t>17</a:t>
            </a:fld>
            <a:endParaRPr lang="en-US" altLang="en-US">
              <a:solidFill>
                <a:schemeClr val="tx1"/>
              </a:solidFill>
            </a:endParaRPr>
          </a:p>
        </p:txBody>
      </p:sp>
      <p:sp>
        <p:nvSpPr>
          <p:cNvPr id="39939" name="Rectangle 2">
            <a:extLst>
              <a:ext uri="{FF2B5EF4-FFF2-40B4-BE49-F238E27FC236}">
                <a16:creationId xmlns:a16="http://schemas.microsoft.com/office/drawing/2014/main" id="{EED696ED-6AC5-4711-88CA-FE0180C5048D}"/>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1F9CFB14-A88B-4AB1-BB5F-035B1BA0B6B6}"/>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16-8: Discuss sales by persons with possession of, but not title to, goods.</a:t>
            </a:r>
          </a:p>
          <a:p>
            <a:pPr eaLnBrk="1" hangingPunct="1">
              <a:defRPr/>
            </a:pPr>
            <a:r>
              <a:rPr lang="en-US" dirty="0">
                <a:ea typeface="ＭＳ Ｐゴシック" charset="0"/>
              </a:rPr>
              <a:t>Page: 257</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D4BAE73-6A7E-4219-9553-3DB713B70FA2}"/>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C484DFF2-DC34-4078-B3BE-26A3123A806C}" type="slidenum">
              <a:rPr lang="en-US" altLang="en-US">
                <a:solidFill>
                  <a:schemeClr val="tx1"/>
                </a:solidFill>
              </a:rPr>
              <a:pPr/>
              <a:t>18</a:t>
            </a:fld>
            <a:endParaRPr lang="en-US" altLang="en-US">
              <a:solidFill>
                <a:schemeClr val="tx1"/>
              </a:solidFill>
            </a:endParaRPr>
          </a:p>
        </p:txBody>
      </p:sp>
      <p:sp>
        <p:nvSpPr>
          <p:cNvPr id="40963" name="Rectangle 2">
            <a:extLst>
              <a:ext uri="{FF2B5EF4-FFF2-40B4-BE49-F238E27FC236}">
                <a16:creationId xmlns:a16="http://schemas.microsoft.com/office/drawing/2014/main" id="{8DE426F1-1853-49FC-8D54-2C89C86B761F}"/>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67C4BCE6-C34E-4C3D-A77D-5833AAD1DB4C}"/>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16-8: Discuss sales by persons with possession of, but not title to, goods.</a:t>
            </a:r>
          </a:p>
          <a:p>
            <a:pPr eaLnBrk="1" hangingPunct="1">
              <a:defRPr/>
            </a:pPr>
            <a:r>
              <a:rPr lang="en-US" dirty="0">
                <a:ea typeface="ＭＳ Ｐゴシック" charset="0"/>
              </a:rPr>
              <a:t>Page: 258</a:t>
            </a:r>
          </a:p>
          <a:p>
            <a:pPr eaLnBrk="1" hangingPunct="1">
              <a:defRPr/>
            </a:pPr>
            <a:endParaRPr lang="en-US" dirty="0">
              <a:ea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F3DB4D19-D8C3-4E15-B7CA-BF5DB109DB44}"/>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EF22F1AA-32FF-4D65-9A7D-EAEE1726A188}" type="slidenum">
              <a:rPr lang="en-US" altLang="en-US">
                <a:solidFill>
                  <a:schemeClr val="tx1"/>
                </a:solidFill>
              </a:rPr>
              <a:pPr/>
              <a:t>19</a:t>
            </a:fld>
            <a:endParaRPr lang="en-US" altLang="en-US">
              <a:solidFill>
                <a:schemeClr val="tx1"/>
              </a:solidFill>
            </a:endParaRPr>
          </a:p>
        </p:txBody>
      </p:sp>
      <p:sp>
        <p:nvSpPr>
          <p:cNvPr id="41987" name="Rectangle 2">
            <a:extLst>
              <a:ext uri="{FF2B5EF4-FFF2-40B4-BE49-F238E27FC236}">
                <a16:creationId xmlns:a16="http://schemas.microsoft.com/office/drawing/2014/main" id="{FE0BEF88-240D-46D2-90DF-C0C9BE28202C}"/>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1E574A3E-178E-4C5C-920B-221C17216768}"/>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16-9: Describe the passage of title to fungible goods.</a:t>
            </a:r>
          </a:p>
          <a:p>
            <a:pPr eaLnBrk="1" hangingPunct="1">
              <a:defRPr/>
            </a:pPr>
            <a:r>
              <a:rPr lang="en-US" dirty="0">
                <a:ea typeface="ＭＳ Ｐゴシック" charset="0"/>
              </a:rPr>
              <a:t>Page: 258</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D4149518-ADA4-4B00-A6A7-18F276122970}"/>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BDB214EE-EA3B-47A2-A8FC-FF071D107BED}" type="slidenum">
              <a:rPr lang="en-US" altLang="en-US">
                <a:solidFill>
                  <a:schemeClr val="tx1"/>
                </a:solidFill>
              </a:rPr>
              <a:pPr/>
              <a:t>2</a:t>
            </a:fld>
            <a:endParaRPr lang="en-US" altLang="en-US">
              <a:solidFill>
                <a:schemeClr val="tx1"/>
              </a:solidFill>
            </a:endParaRPr>
          </a:p>
        </p:txBody>
      </p:sp>
      <p:sp>
        <p:nvSpPr>
          <p:cNvPr id="24579" name="Rectangle 2">
            <a:extLst>
              <a:ext uri="{FF2B5EF4-FFF2-40B4-BE49-F238E27FC236}">
                <a16:creationId xmlns:a16="http://schemas.microsoft.com/office/drawing/2014/main" id="{D4CD8D2D-80C3-49F5-AA61-EBA63F891949}"/>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78C8F9D0-6E30-4D99-A652-036006F6BDC6}"/>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16-1: Explain how title and certificate of title relate to the concept of ownership.</a:t>
            </a:r>
          </a:p>
          <a:p>
            <a:pPr eaLnBrk="1" hangingPunct="1">
              <a:defRPr/>
            </a:pPr>
            <a:r>
              <a:rPr lang="en-US" dirty="0">
                <a:ea typeface="ＭＳ Ｐゴシック" charset="0"/>
              </a:rPr>
              <a:t>Page: 252</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16898952-5E49-4AE2-940F-232AB52747AD}"/>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AFAA6CFD-0C8F-40B9-85DA-B5B7157C6EE0}" type="slidenum">
              <a:rPr lang="en-US" altLang="en-US">
                <a:solidFill>
                  <a:schemeClr val="tx1"/>
                </a:solidFill>
              </a:rPr>
              <a:pPr/>
              <a:t>3</a:t>
            </a:fld>
            <a:endParaRPr lang="en-US" altLang="en-US">
              <a:solidFill>
                <a:schemeClr val="tx1"/>
              </a:solidFill>
            </a:endParaRPr>
          </a:p>
        </p:txBody>
      </p:sp>
      <p:sp>
        <p:nvSpPr>
          <p:cNvPr id="25603" name="Rectangle 2">
            <a:extLst>
              <a:ext uri="{FF2B5EF4-FFF2-40B4-BE49-F238E27FC236}">
                <a16:creationId xmlns:a16="http://schemas.microsoft.com/office/drawing/2014/main" id="{7BEC3CBF-94B2-4E23-A996-1F9DEB29ADDA}"/>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4D4BA467-60E7-4E68-8E77-D3479587BF7A}"/>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16-1: Explain how title and certificate of title relate to the concept of ownership.</a:t>
            </a:r>
          </a:p>
          <a:p>
            <a:pPr eaLnBrk="1" hangingPunct="1">
              <a:defRPr/>
            </a:pPr>
            <a:r>
              <a:rPr lang="en-US" dirty="0">
                <a:ea typeface="ＭＳ Ｐゴシック" charset="0"/>
              </a:rPr>
              <a:t>Page: 252</a:t>
            </a:r>
          </a:p>
          <a:p>
            <a:pPr eaLnBrk="1" hangingPunct="1">
              <a:defRPr/>
            </a:pPr>
            <a:endParaRPr lang="en-US" dirty="0">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B139ECE-7B49-4D40-927B-B8F00F7CC900}"/>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0CA0D2D8-5E76-49CA-95B6-58A3F8EA0250}" type="slidenum">
              <a:rPr lang="en-US" altLang="en-US">
                <a:solidFill>
                  <a:schemeClr val="tx1"/>
                </a:solidFill>
              </a:rPr>
              <a:pPr/>
              <a:t>4</a:t>
            </a:fld>
            <a:endParaRPr lang="en-US" altLang="en-US">
              <a:solidFill>
                <a:schemeClr val="tx1"/>
              </a:solidFill>
            </a:endParaRPr>
          </a:p>
        </p:txBody>
      </p:sp>
      <p:sp>
        <p:nvSpPr>
          <p:cNvPr id="26627" name="Rectangle 2">
            <a:extLst>
              <a:ext uri="{FF2B5EF4-FFF2-40B4-BE49-F238E27FC236}">
                <a16:creationId xmlns:a16="http://schemas.microsoft.com/office/drawing/2014/main" id="{AEE32A3B-ED4D-4A03-8B97-834DCC0A6F2B}"/>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9D796DA4-4A02-436F-8F23-41057642FB2A}"/>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16-2: Distinguish between the two main types of property, and indicate which one is subject to the law of sales.</a:t>
            </a:r>
          </a:p>
          <a:p>
            <a:pPr eaLnBrk="1" hangingPunct="1">
              <a:defRPr/>
            </a:pPr>
            <a:r>
              <a:rPr lang="en-US" dirty="0">
                <a:ea typeface="ＭＳ Ｐゴシック" charset="0"/>
              </a:rPr>
              <a:t>Page: 252</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0F8A8325-E45F-4210-98CB-1352B09DB803}"/>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A8BCBD49-96C6-430E-9851-032C0E780396}" type="slidenum">
              <a:rPr lang="en-US" altLang="en-US">
                <a:solidFill>
                  <a:schemeClr val="tx1"/>
                </a:solidFill>
              </a:rPr>
              <a:pPr/>
              <a:t>5</a:t>
            </a:fld>
            <a:endParaRPr lang="en-US" altLang="en-US">
              <a:solidFill>
                <a:schemeClr val="tx1"/>
              </a:solidFill>
            </a:endParaRPr>
          </a:p>
        </p:txBody>
      </p:sp>
      <p:sp>
        <p:nvSpPr>
          <p:cNvPr id="27651" name="Rectangle 2">
            <a:extLst>
              <a:ext uri="{FF2B5EF4-FFF2-40B4-BE49-F238E27FC236}">
                <a16:creationId xmlns:a16="http://schemas.microsoft.com/office/drawing/2014/main" id="{56DACE6C-D742-4826-911F-5FE1B52457A2}"/>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C598F0A6-6630-4411-ADE9-106E644E5AD3}"/>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16-3: Describe how title passes and discuss how bills of sale, bills of lading, and warehouse receipts are involved in the passing of title.</a:t>
            </a:r>
          </a:p>
          <a:p>
            <a:pPr eaLnBrk="1" hangingPunct="1">
              <a:defRPr/>
            </a:pPr>
            <a:r>
              <a:rPr lang="en-US" dirty="0">
                <a:ea typeface="ＭＳ Ｐゴシック" charset="0"/>
              </a:rPr>
              <a:t>Page: 253</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E0CF259F-DE5C-42CA-AAC6-79FA7365EBE3}"/>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9F47E6FB-2691-4B21-ABDF-19D681FCDC64}" type="slidenum">
              <a:rPr lang="en-US" altLang="en-US">
                <a:solidFill>
                  <a:schemeClr val="tx1"/>
                </a:solidFill>
              </a:rPr>
              <a:pPr/>
              <a:t>6</a:t>
            </a:fld>
            <a:endParaRPr lang="en-US" altLang="en-US">
              <a:solidFill>
                <a:schemeClr val="tx1"/>
              </a:solidFill>
            </a:endParaRPr>
          </a:p>
        </p:txBody>
      </p:sp>
      <p:sp>
        <p:nvSpPr>
          <p:cNvPr id="28675" name="Rectangle 2">
            <a:extLst>
              <a:ext uri="{FF2B5EF4-FFF2-40B4-BE49-F238E27FC236}">
                <a16:creationId xmlns:a16="http://schemas.microsoft.com/office/drawing/2014/main" id="{F08F4A57-7CF9-4196-879E-9CF8BA00466A}"/>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D27A18B9-47B3-40FA-AC17-3142715221D6}"/>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16-3: Describe how title passes and discuss how bills of sale, bills of lading, and warehouse receipts are involved in the passing of title.</a:t>
            </a:r>
          </a:p>
          <a:p>
            <a:pPr eaLnBrk="1" hangingPunct="1">
              <a:defRPr/>
            </a:pPr>
            <a:r>
              <a:rPr lang="en-US" dirty="0">
                <a:ea typeface="ＭＳ Ｐゴシック" charset="0"/>
              </a:rPr>
              <a:t>Page: 254</a:t>
            </a:r>
          </a:p>
          <a:p>
            <a:pPr eaLnBrk="1" hangingPunct="1">
              <a:defRPr/>
            </a:pPr>
            <a:endParaRPr lang="en-US" dirty="0">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AE40E595-FFDF-4FC0-B3F0-4BE784C52282}"/>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8F6AE577-C772-4E99-8D79-49F537C39B9C}" type="slidenum">
              <a:rPr lang="en-US" altLang="en-US">
                <a:solidFill>
                  <a:schemeClr val="tx1"/>
                </a:solidFill>
              </a:rPr>
              <a:pPr/>
              <a:t>7</a:t>
            </a:fld>
            <a:endParaRPr lang="en-US" altLang="en-US">
              <a:solidFill>
                <a:schemeClr val="tx1"/>
              </a:solidFill>
            </a:endParaRPr>
          </a:p>
        </p:txBody>
      </p:sp>
      <p:sp>
        <p:nvSpPr>
          <p:cNvPr id="29699" name="Rectangle 2">
            <a:extLst>
              <a:ext uri="{FF2B5EF4-FFF2-40B4-BE49-F238E27FC236}">
                <a16:creationId xmlns:a16="http://schemas.microsoft.com/office/drawing/2014/main" id="{F6483E24-EA4A-47FC-BBBE-99AA9E45A247}"/>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5F20DBE7-D74E-4951-B8C3-97DB8035F6EE}"/>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16-4: Explain when title to goods passes.</a:t>
            </a:r>
          </a:p>
          <a:p>
            <a:pPr eaLnBrk="1" hangingPunct="1">
              <a:defRPr/>
            </a:pPr>
            <a:r>
              <a:rPr lang="en-US" dirty="0">
                <a:ea typeface="ＭＳ Ｐゴシック" charset="0"/>
              </a:rPr>
              <a:t>Page: 254</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D7F737A0-5258-4A00-AC75-3D56FDC8B451}"/>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950D3FE6-4569-4952-BE38-D3486EFAEF41}" type="slidenum">
              <a:rPr lang="en-US" altLang="en-US">
                <a:solidFill>
                  <a:schemeClr val="tx1"/>
                </a:solidFill>
              </a:rPr>
              <a:pPr/>
              <a:t>8</a:t>
            </a:fld>
            <a:endParaRPr lang="en-US" altLang="en-US">
              <a:solidFill>
                <a:schemeClr val="tx1"/>
              </a:solidFill>
            </a:endParaRPr>
          </a:p>
        </p:txBody>
      </p:sp>
      <p:sp>
        <p:nvSpPr>
          <p:cNvPr id="30723" name="Rectangle 2">
            <a:extLst>
              <a:ext uri="{FF2B5EF4-FFF2-40B4-BE49-F238E27FC236}">
                <a16:creationId xmlns:a16="http://schemas.microsoft.com/office/drawing/2014/main" id="{7F0605E3-2CE3-4D58-8E29-4F56BFEAC78E}"/>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51729E39-89D9-4EB6-BCA1-DDF75B013BF5}"/>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16-4: Explain when title to goods passes.</a:t>
            </a:r>
          </a:p>
          <a:p>
            <a:pPr eaLnBrk="1" hangingPunct="1">
              <a:defRPr/>
            </a:pPr>
            <a:r>
              <a:rPr lang="en-US" dirty="0">
                <a:ea typeface="ＭＳ Ｐゴシック" charset="0"/>
              </a:rPr>
              <a:t>Page: 254</a:t>
            </a:r>
          </a:p>
          <a:p>
            <a:pPr eaLnBrk="1" hangingPunct="1">
              <a:defRPr/>
            </a:pPr>
            <a:endParaRPr lang="en-US" dirty="0">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6F72A62C-DA23-401A-9700-F6FBAF4D9302}"/>
              </a:ext>
            </a:extLst>
          </p:cNvPr>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fld id="{CA5BE6B9-5F4C-4A32-A6EA-12410851885C}" type="slidenum">
              <a:rPr lang="en-US" altLang="en-US">
                <a:solidFill>
                  <a:schemeClr val="tx1"/>
                </a:solidFill>
              </a:rPr>
              <a:pPr/>
              <a:t>9</a:t>
            </a:fld>
            <a:endParaRPr lang="en-US" altLang="en-US">
              <a:solidFill>
                <a:schemeClr val="tx1"/>
              </a:solidFill>
            </a:endParaRPr>
          </a:p>
        </p:txBody>
      </p:sp>
      <p:sp>
        <p:nvSpPr>
          <p:cNvPr id="31747" name="Rectangle 2">
            <a:extLst>
              <a:ext uri="{FF2B5EF4-FFF2-40B4-BE49-F238E27FC236}">
                <a16:creationId xmlns:a16="http://schemas.microsoft.com/office/drawing/2014/main" id="{79C5287F-9EE8-42A1-AE80-788EC32FD792}"/>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EB8D478C-D2A5-4786-9608-BEE998C62E4A}"/>
              </a:ext>
            </a:extLst>
          </p:cNvPr>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a:ea typeface="ＭＳ Ｐゴシック" charset="0"/>
              </a:rPr>
              <a:t>Learning Outcome 16-4: Explain when title to goods passes.</a:t>
            </a:r>
          </a:p>
          <a:p>
            <a:pPr eaLnBrk="1" hangingPunct="1">
              <a:defRPr/>
            </a:pPr>
            <a:r>
              <a:rPr lang="en-US" dirty="0">
                <a:ea typeface="ＭＳ Ｐゴシック" charset="0"/>
              </a:rPr>
              <a:t>Page: 254</a:t>
            </a:r>
          </a:p>
          <a:p>
            <a:pPr eaLnBrk="1" hangingPunct="1">
              <a:defRPr/>
            </a:pPr>
            <a:endParaRPr lang="en-US" dirty="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Content Placeholder 4">
            <a:extLst>
              <a:ext uri="{FF2B5EF4-FFF2-40B4-BE49-F238E27FC236}">
                <a16:creationId xmlns:a16="http://schemas.microsoft.com/office/drawing/2014/main" id="{705AECEE-180A-4F1D-886D-3BE28D05B0BE}"/>
              </a:ext>
            </a:extLst>
          </p:cNvPr>
          <p:cNvSpPr>
            <a:spLocks noGrp="1"/>
          </p:cNvSpPr>
          <p:nvPr>
            <p:ph sz="quarter" idx="10"/>
          </p:nvPr>
        </p:nvSpPr>
        <p:spPr>
          <a:xfrm>
            <a:off x="2362200" y="4572000"/>
            <a:ext cx="2438400" cy="10668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Content Placeholder 6">
            <a:extLst>
              <a:ext uri="{FF2B5EF4-FFF2-40B4-BE49-F238E27FC236}">
                <a16:creationId xmlns:a16="http://schemas.microsoft.com/office/drawing/2014/main" id="{FC7249A9-BA9F-4CA5-8089-A438726B636A}"/>
              </a:ext>
            </a:extLst>
          </p:cNvPr>
          <p:cNvSpPr>
            <a:spLocks noGrp="1"/>
          </p:cNvSpPr>
          <p:nvPr>
            <p:ph sz="quarter" idx="11"/>
          </p:nvPr>
        </p:nvSpPr>
        <p:spPr>
          <a:xfrm>
            <a:off x="5334000" y="5105400"/>
            <a:ext cx="1752600" cy="9906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103346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9912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7708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8943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75111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9717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4948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229774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666C49E8-5BED-4383-BA81-0F8AB340411E}"/>
              </a:ext>
            </a:extLst>
          </p:cNvPr>
          <p:cNvSpPr>
            <a:spLocks noChangeArrowheads="1"/>
          </p:cNvSpPr>
          <p:nvPr userDrawn="1"/>
        </p:nvSpPr>
        <p:spPr bwMode="auto">
          <a:xfrm>
            <a:off x="8382000" y="57150"/>
            <a:ext cx="685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a:defRPr>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a:defRPr>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r" eaLnBrk="1" hangingPunct="1"/>
            <a:r>
              <a:rPr lang="en-US" altLang="en-US" sz="1400" dirty="0">
                <a:solidFill>
                  <a:schemeClr val="tx1"/>
                </a:solidFill>
              </a:rPr>
              <a:t>16-</a:t>
            </a:r>
            <a:fld id="{76B7B18F-BD2E-4DA7-8755-B9604B7E948D}" type="slidenum">
              <a:rPr lang="en-US" altLang="en-US" sz="1400">
                <a:solidFill>
                  <a:schemeClr val="tx1"/>
                </a:solidFill>
              </a:rPr>
              <a:pPr algn="r" eaLnBrk="1" hangingPunct="1"/>
              <a:t>‹#›</a:t>
            </a:fld>
            <a:endParaRPr lang="en-US" altLang="en-US" sz="1400" dirty="0">
              <a:solidFill>
                <a:schemeClr val="tx1"/>
              </a:solidFill>
            </a:endParaRPr>
          </a:p>
        </p:txBody>
      </p:sp>
      <p:sp>
        <p:nvSpPr>
          <p:cNvPr id="3" name="Title 2">
            <a:extLst>
              <a:ext uri="{FF2B5EF4-FFF2-40B4-BE49-F238E27FC236}">
                <a16:creationId xmlns:a16="http://schemas.microsoft.com/office/drawing/2014/main" id="{117AE022-C666-467E-8281-EDF86E436D3F}"/>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en-IN"/>
          </a:p>
        </p:txBody>
      </p:sp>
      <p:sp>
        <p:nvSpPr>
          <p:cNvPr id="5" name="Content Placeholder 4">
            <a:extLst>
              <a:ext uri="{FF2B5EF4-FFF2-40B4-BE49-F238E27FC236}">
                <a16:creationId xmlns:a16="http://schemas.microsoft.com/office/drawing/2014/main" id="{03D684D7-0577-4E67-88B7-29F20B300C8C}"/>
              </a:ext>
            </a:extLst>
          </p:cNvPr>
          <p:cNvSpPr>
            <a:spLocks noGrp="1"/>
          </p:cNvSpPr>
          <p:nvPr>
            <p:ph sz="quarter" idx="10"/>
          </p:nvPr>
        </p:nvSpPr>
        <p:spPr>
          <a:xfrm>
            <a:off x="628650" y="2133600"/>
            <a:ext cx="7886700" cy="419100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Content Placeholder 6">
            <a:extLst>
              <a:ext uri="{FF2B5EF4-FFF2-40B4-BE49-F238E27FC236}">
                <a16:creationId xmlns:a16="http://schemas.microsoft.com/office/drawing/2014/main" id="{D840B10D-A349-45E0-BC3F-FA663AA37B49}"/>
              </a:ext>
            </a:extLst>
          </p:cNvPr>
          <p:cNvSpPr>
            <a:spLocks noGrp="1"/>
          </p:cNvSpPr>
          <p:nvPr>
            <p:ph sz="quarter" idx="11"/>
          </p:nvPr>
        </p:nvSpPr>
        <p:spPr>
          <a:xfrm>
            <a:off x="628650" y="5181600"/>
            <a:ext cx="7886700" cy="11430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Box 3">
            <a:extLst>
              <a:ext uri="{FF2B5EF4-FFF2-40B4-BE49-F238E27FC236}">
                <a16:creationId xmlns:a16="http://schemas.microsoft.com/office/drawing/2014/main" id="{3FCF8BC0-0474-4511-BB7B-373D57162D89}"/>
              </a:ext>
            </a:extLst>
          </p:cNvPr>
          <p:cNvSpPr txBox="1"/>
          <p:nvPr userDrawn="1"/>
        </p:nvSpPr>
        <p:spPr>
          <a:xfrm>
            <a:off x="3642788" y="6530358"/>
            <a:ext cx="1854085" cy="230832"/>
          </a:xfrm>
          <a:prstGeom prst="rect">
            <a:avLst/>
          </a:prstGeom>
          <a:noFill/>
        </p:spPr>
        <p:txBody>
          <a:bodyPr wrap="square" rtlCol="0">
            <a:spAutoFit/>
          </a:bodyPr>
          <a:lstStyle/>
          <a:p>
            <a:pPr algn="ctr"/>
            <a:r>
              <a:rPr lang="en-IN" sz="900" b="0" i="1" dirty="0">
                <a:solidFill>
                  <a:schemeClr val="tx1"/>
                </a:solidFill>
                <a:latin typeface="+mn-lt"/>
                <a:ea typeface="MS PGothic" pitchFamily="34" charset="-128"/>
                <a:cs typeface="+mn-cs"/>
                <a:sym typeface="Arial" panose="020B0604020202020204" pitchFamily="34" charset="0"/>
              </a:rPr>
              <a:t>©2019 McGraw-Hill Education.</a:t>
            </a:r>
            <a:endParaRPr lang="en-IN" sz="900" b="0" i="1" dirty="0">
              <a:solidFill>
                <a:schemeClr val="tx1"/>
              </a:solidFill>
              <a:latin typeface="+mn-lt"/>
              <a:ea typeface="MS PGothic" pitchFamily="34" charset="-128"/>
              <a:cs typeface="+mn-cs"/>
            </a:endParaRPr>
          </a:p>
        </p:txBody>
      </p:sp>
    </p:spTree>
    <p:extLst>
      <p:ext uri="{BB962C8B-B14F-4D97-AF65-F5344CB8AC3E}">
        <p14:creationId xmlns:p14="http://schemas.microsoft.com/office/powerpoint/2010/main" val="3104534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15001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355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8614" name="Line 5">
            <a:extLst>
              <a:ext uri="{FF2B5EF4-FFF2-40B4-BE49-F238E27FC236}">
                <a16:creationId xmlns:a16="http://schemas.microsoft.com/office/drawing/2014/main" id="{5CC815DF-A520-44E6-A907-4C6038905275}"/>
              </a:ext>
            </a:extLst>
          </p:cNvPr>
          <p:cNvSpPr>
            <a:spLocks noChangeShapeType="1"/>
          </p:cNvSpPr>
          <p:nvPr userDrawn="1"/>
        </p:nvSpPr>
        <p:spPr bwMode="auto">
          <a:xfrm>
            <a:off x="0" y="1143000"/>
            <a:ext cx="91440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endParaRPr lang="en-US" dirty="0">
              <a:latin typeface="Arial" charset="0"/>
              <a:ea typeface="ＭＳ Ｐゴシック" charset="0"/>
              <a:sym typeface="Arial" charset="0"/>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itchFamily="34" charset="-128"/>
        </a:defRPr>
      </a:lvl2pPr>
      <a:lvl3pPr algn="ctr" rtl="0" eaLnBrk="0" fontAlgn="base" hangingPunct="0">
        <a:spcBef>
          <a:spcPct val="0"/>
        </a:spcBef>
        <a:spcAft>
          <a:spcPct val="0"/>
        </a:spcAft>
        <a:defRPr sz="4400">
          <a:solidFill>
            <a:schemeClr val="tx2"/>
          </a:solidFill>
          <a:latin typeface="Arial" charset="0"/>
          <a:ea typeface="MS PGothic" pitchFamily="34" charset="-128"/>
        </a:defRPr>
      </a:lvl3pPr>
      <a:lvl4pPr algn="ctr" rtl="0" eaLnBrk="0" fontAlgn="base" hangingPunct="0">
        <a:spcBef>
          <a:spcPct val="0"/>
        </a:spcBef>
        <a:spcAft>
          <a:spcPct val="0"/>
        </a:spcAft>
        <a:defRPr sz="4400">
          <a:solidFill>
            <a:schemeClr val="tx2"/>
          </a:solidFill>
          <a:latin typeface="Arial" charset="0"/>
          <a:ea typeface="MS PGothic" pitchFamily="34" charset="-128"/>
        </a:defRPr>
      </a:lvl4pPr>
      <a:lvl5pPr algn="ctr" rtl="0" eaLnBrk="0" fontAlgn="base" hangingPunct="0">
        <a:spcBef>
          <a:spcPct val="0"/>
        </a:spcBef>
        <a:spcAft>
          <a:spcPct val="0"/>
        </a:spcAft>
        <a:defRPr sz="4400">
          <a:solidFill>
            <a:schemeClr val="tx2"/>
          </a:solidFill>
          <a:latin typeface="Arial" charset="0"/>
          <a:ea typeface="MS PGothic" pitchFamily="34" charset="-128"/>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2A279-04CF-4FAD-B067-24F6524AE3BD}"/>
              </a:ext>
            </a:extLst>
          </p:cNvPr>
          <p:cNvSpPr>
            <a:spLocks noGrp="1"/>
          </p:cNvSpPr>
          <p:nvPr>
            <p:ph type="ctrTitle"/>
          </p:nvPr>
        </p:nvSpPr>
        <p:spPr>
          <a:xfrm>
            <a:off x="6473370" y="2979285"/>
            <a:ext cx="1908630" cy="449715"/>
          </a:xfrm>
        </p:spPr>
        <p:txBody>
          <a:bodyPr/>
          <a:lstStyle/>
          <a:p>
            <a:pPr algn="l" eaLnBrk="1" hangingPunct="1">
              <a:spcBef>
                <a:spcPts val="0"/>
              </a:spcBef>
              <a:spcAft>
                <a:spcPts val="2000"/>
              </a:spcAft>
              <a:defRPr/>
            </a:pPr>
            <a:r>
              <a:rPr lang="en-US" sz="2400" kern="1200" dirty="0">
                <a:solidFill>
                  <a:srgbClr val="0019FF"/>
                </a:solidFill>
                <a:latin typeface="Arial" charset="0"/>
                <a:ea typeface="ＭＳ Ｐゴシック" charset="0"/>
                <a:cs typeface="+mn-cs"/>
                <a:sym typeface="Arial" charset="0"/>
              </a:rPr>
              <a:t>Chapter 16</a:t>
            </a:r>
            <a:endParaRPr lang="en-IN" sz="2800" kern="1200" dirty="0">
              <a:solidFill>
                <a:srgbClr val="D90000"/>
              </a:solidFill>
              <a:latin typeface="Arial" charset="0"/>
              <a:ea typeface="ＭＳ Ｐゴシック" charset="0"/>
              <a:cs typeface="+mn-cs"/>
              <a:sym typeface="Arial" panose="020B0604020202020204" pitchFamily="34" charset="0"/>
            </a:endParaRPr>
          </a:p>
        </p:txBody>
      </p:sp>
      <p:sp>
        <p:nvSpPr>
          <p:cNvPr id="7" name="Content Placeholder 6">
            <a:extLst>
              <a:ext uri="{FF2B5EF4-FFF2-40B4-BE49-F238E27FC236}">
                <a16:creationId xmlns:a16="http://schemas.microsoft.com/office/drawing/2014/main" id="{3A1A86DB-75EA-4981-A93A-53F784ECBBEB}"/>
              </a:ext>
            </a:extLst>
          </p:cNvPr>
          <p:cNvSpPr>
            <a:spLocks noGrp="1"/>
          </p:cNvSpPr>
          <p:nvPr>
            <p:ph sz="quarter" idx="11"/>
          </p:nvPr>
        </p:nvSpPr>
        <p:spPr>
          <a:xfrm>
            <a:off x="6384471" y="3580003"/>
            <a:ext cx="2133600" cy="990600"/>
          </a:xfrm>
          <a:prstGeom prst="rect">
            <a:avLst/>
          </a:prstGeom>
        </p:spPr>
        <p:txBody>
          <a:bodyPr/>
          <a:lstStyle/>
          <a:p>
            <a:pPr marL="0" indent="0" eaLnBrk="1" hangingPunct="1">
              <a:spcBef>
                <a:spcPct val="50000"/>
              </a:spcBef>
              <a:buNone/>
              <a:defRPr/>
            </a:pPr>
            <a:r>
              <a:rPr lang="en-US" sz="2800" b="1" dirty="0">
                <a:solidFill>
                  <a:srgbClr val="D90000"/>
                </a:solidFill>
                <a:latin typeface="Arial" charset="0"/>
                <a:ea typeface="ＭＳ Ｐゴシック" charset="0"/>
                <a:sym typeface="Arial" charset="0"/>
              </a:rPr>
              <a:t>Transfer of Title</a:t>
            </a:r>
          </a:p>
        </p:txBody>
      </p:sp>
      <p:pic>
        <p:nvPicPr>
          <p:cNvPr id="2052" name="Picture 4" descr="Image of book cover.">
            <a:extLst>
              <a:ext uri="{FF2B5EF4-FFF2-40B4-BE49-F238E27FC236}">
                <a16:creationId xmlns:a16="http://schemas.microsoft.com/office/drawing/2014/main" id="{FD8A35D5-7AD6-4C33-9D7E-AE42BCE60D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667" y="609600"/>
            <a:ext cx="3895725"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Content Placeholder 10">
            <a:extLst>
              <a:ext uri="{FF2B5EF4-FFF2-40B4-BE49-F238E27FC236}">
                <a16:creationId xmlns:a16="http://schemas.microsoft.com/office/drawing/2014/main" id="{8B3F5775-0F02-4B11-83CA-E94ED165DBAB}"/>
              </a:ext>
            </a:extLst>
          </p:cNvPr>
          <p:cNvSpPr>
            <a:spLocks noGrp="1"/>
          </p:cNvSpPr>
          <p:nvPr>
            <p:ph sz="quarter" idx="10"/>
          </p:nvPr>
        </p:nvSpPr>
        <p:spPr>
          <a:xfrm>
            <a:off x="624357" y="6516835"/>
            <a:ext cx="8047687" cy="361950"/>
          </a:xfrm>
        </p:spPr>
        <p:txBody>
          <a:bodyPr/>
          <a:lstStyle/>
          <a:p>
            <a:pPr marL="0" indent="0" algn="ctr">
              <a:buNone/>
              <a:defRPr/>
            </a:pPr>
            <a:r>
              <a:rPr lang="en-GB" sz="900" i="1" dirty="0">
                <a:solidFill>
                  <a:srgbClr val="000000"/>
                </a:solidFill>
                <a:latin typeface="Arial"/>
              </a:rPr>
              <a:t>©2019 McGraw-Hill Education. All rights reserved. Authorized only for instructor use in the classroom. No reproduction or further distribution permitted without the prior written consent of McGraw-Hill Education.</a:t>
            </a:r>
            <a:endParaRPr lang="en-US" sz="900" i="1" dirty="0">
              <a:solidFill>
                <a:srgbClr val="000000"/>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8814E-BCE0-4843-BFF4-CC5545C31719}"/>
              </a:ext>
            </a:extLst>
          </p:cNvPr>
          <p:cNvSpPr>
            <a:spLocks noGrp="1"/>
          </p:cNvSpPr>
          <p:nvPr>
            <p:ph type="title"/>
          </p:nvPr>
        </p:nvSpPr>
        <p:spPr>
          <a:xfrm>
            <a:off x="1661886" y="156030"/>
            <a:ext cx="4897021" cy="748245"/>
          </a:xfrm>
        </p:spPr>
        <p:txBody>
          <a:bodyPr/>
          <a:lstStyle/>
          <a:p>
            <a:pPr indent="39688" eaLnBrk="1" hangingPunct="1"/>
            <a:r>
              <a:rPr lang="en-US" altLang="en-US" dirty="0">
                <a:solidFill>
                  <a:schemeClr val="tx1"/>
                </a:solidFill>
              </a:rPr>
              <a:t>Conditional Sales</a:t>
            </a:r>
            <a:endParaRPr lang="en-IN" dirty="0">
              <a:solidFill>
                <a:schemeClr val="tx1"/>
              </a:solidFill>
            </a:endParaRPr>
          </a:p>
        </p:txBody>
      </p:sp>
      <p:sp>
        <p:nvSpPr>
          <p:cNvPr id="7" name="Content Placeholder 4">
            <a:extLst>
              <a:ext uri="{FF2B5EF4-FFF2-40B4-BE49-F238E27FC236}">
                <a16:creationId xmlns:a16="http://schemas.microsoft.com/office/drawing/2014/main" id="{86720964-46CF-482F-A500-9DA3C8F28065}"/>
              </a:ext>
            </a:extLst>
          </p:cNvPr>
          <p:cNvSpPr>
            <a:spLocks noGrp="1"/>
          </p:cNvSpPr>
          <p:nvPr>
            <p:ph sz="quarter" idx="10"/>
          </p:nvPr>
        </p:nvSpPr>
        <p:spPr>
          <a:xfrm>
            <a:off x="348342" y="1592940"/>
            <a:ext cx="7696200" cy="4343400"/>
          </a:xfrm>
          <a:prstGeom prst="rect">
            <a:avLst/>
          </a:prstGeom>
        </p:spPr>
        <p:txBody>
          <a:bodyPr/>
          <a:lstStyle/>
          <a:p>
            <a:pPr marL="0" indent="0" eaLnBrk="1" hangingPunct="1">
              <a:lnSpc>
                <a:spcPct val="80000"/>
              </a:lnSpc>
              <a:spcBef>
                <a:spcPts val="0"/>
              </a:spcBef>
              <a:spcAft>
                <a:spcPts val="1500"/>
              </a:spcAft>
              <a:buNone/>
            </a:pPr>
            <a:r>
              <a:rPr lang="en-US" altLang="en-US" sz="2800" dirty="0">
                <a:solidFill>
                  <a:srgbClr val="D90000"/>
                </a:solidFill>
              </a:rPr>
              <a:t>Conditional Sales: </a:t>
            </a:r>
            <a:r>
              <a:rPr lang="en-US" altLang="en-US" sz="2800" dirty="0"/>
              <a:t>One with contract provisions that specify conditions that must be met by one of the parties. </a:t>
            </a:r>
          </a:p>
          <a:p>
            <a:pPr marL="0" indent="0" eaLnBrk="1" hangingPunct="1">
              <a:lnSpc>
                <a:spcPct val="80000"/>
              </a:lnSpc>
              <a:spcBef>
                <a:spcPts val="0"/>
              </a:spcBef>
              <a:spcAft>
                <a:spcPts val="1500"/>
              </a:spcAft>
              <a:buNone/>
            </a:pPr>
            <a:r>
              <a:rPr lang="en-US" altLang="en-US" sz="2800" dirty="0"/>
              <a:t>The two types of conditions found in contracts: </a:t>
            </a:r>
          </a:p>
          <a:p>
            <a:pPr marL="285750" lvl="1" eaLnBrk="1" hangingPunct="1">
              <a:lnSpc>
                <a:spcPct val="80000"/>
              </a:lnSpc>
              <a:spcBef>
                <a:spcPts val="0"/>
              </a:spcBef>
              <a:buFont typeface="Arial" panose="020B0604020202020204" pitchFamily="34" charset="0"/>
              <a:buChar char="•"/>
            </a:pPr>
            <a:r>
              <a:rPr lang="en-US" altLang="en-US" sz="2400" b="1" dirty="0">
                <a:solidFill>
                  <a:srgbClr val="D90000"/>
                </a:solidFill>
              </a:rPr>
              <a:t>Conditions precedent</a:t>
            </a:r>
            <a:r>
              <a:rPr lang="en-US" altLang="en-US" sz="2400" dirty="0">
                <a:solidFill>
                  <a:srgbClr val="D90000"/>
                </a:solidFill>
              </a:rPr>
              <a:t>: </a:t>
            </a:r>
            <a:r>
              <a:rPr lang="en-US" altLang="en-US" sz="2400" dirty="0"/>
              <a:t>When a sales contract provides specific conditions must be met </a:t>
            </a:r>
            <a:r>
              <a:rPr lang="en-US" altLang="en-US" sz="2400" b="1" u="sng" dirty="0"/>
              <a:t>before</a:t>
            </a:r>
            <a:r>
              <a:rPr lang="en-US" altLang="en-US" sz="2400" dirty="0"/>
              <a:t> title passes, the agreement contains conditions precedent.</a:t>
            </a:r>
          </a:p>
          <a:p>
            <a:pPr marL="285750" lvl="1" eaLnBrk="1" hangingPunct="1">
              <a:lnSpc>
                <a:spcPct val="80000"/>
              </a:lnSpc>
              <a:buFont typeface="Arial" panose="020B0604020202020204" pitchFamily="34" charset="0"/>
              <a:buChar char="•"/>
            </a:pPr>
            <a:r>
              <a:rPr lang="en-US" altLang="en-US" sz="2400" b="1" dirty="0">
                <a:solidFill>
                  <a:srgbClr val="D90000"/>
                </a:solidFill>
              </a:rPr>
              <a:t>Conditions subsequent</a:t>
            </a:r>
            <a:r>
              <a:rPr lang="en-US" altLang="en-US" sz="2400" dirty="0">
                <a:solidFill>
                  <a:srgbClr val="D90000"/>
                </a:solidFill>
              </a:rPr>
              <a:t>: </a:t>
            </a:r>
            <a:r>
              <a:rPr lang="en-US" altLang="en-US" sz="2400" dirty="0"/>
              <a:t>When a sales contract provides that specific conditions must be met </a:t>
            </a:r>
            <a:r>
              <a:rPr lang="en-US" altLang="en-US" sz="2400" b="1" u="sng" dirty="0"/>
              <a:t>after</a:t>
            </a:r>
            <a:r>
              <a:rPr lang="en-US" altLang="en-US" sz="2400" dirty="0"/>
              <a:t> title has passed, it is said to contain conditions subsequent.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B19CF-9610-4702-B928-9071508F3577}"/>
              </a:ext>
            </a:extLst>
          </p:cNvPr>
          <p:cNvSpPr>
            <a:spLocks noGrp="1"/>
          </p:cNvSpPr>
          <p:nvPr>
            <p:ph type="title"/>
          </p:nvPr>
        </p:nvSpPr>
        <p:spPr>
          <a:xfrm>
            <a:off x="152400" y="152400"/>
            <a:ext cx="7886700" cy="838200"/>
          </a:xfrm>
        </p:spPr>
        <p:txBody>
          <a:bodyPr/>
          <a:lstStyle/>
          <a:p>
            <a:pPr indent="39688" eaLnBrk="1" hangingPunct="1"/>
            <a:r>
              <a:rPr lang="en-US" altLang="en-US" dirty="0">
                <a:solidFill>
                  <a:schemeClr val="tx1"/>
                </a:solidFill>
              </a:rPr>
              <a:t>Example: Conditional Sales </a:t>
            </a:r>
            <a:endParaRPr lang="en-IN" dirty="0">
              <a:solidFill>
                <a:schemeClr val="tx1"/>
              </a:solidFill>
            </a:endParaRPr>
          </a:p>
        </p:txBody>
      </p:sp>
      <p:sp>
        <p:nvSpPr>
          <p:cNvPr id="7" name="Content Placeholder 4">
            <a:extLst>
              <a:ext uri="{FF2B5EF4-FFF2-40B4-BE49-F238E27FC236}">
                <a16:creationId xmlns:a16="http://schemas.microsoft.com/office/drawing/2014/main" id="{257AF2A8-C0AB-4612-8AF7-E540ACA1674F}"/>
              </a:ext>
            </a:extLst>
          </p:cNvPr>
          <p:cNvSpPr>
            <a:spLocks noGrp="1"/>
          </p:cNvSpPr>
          <p:nvPr>
            <p:ph sz="quarter" idx="10"/>
          </p:nvPr>
        </p:nvSpPr>
        <p:spPr>
          <a:xfrm>
            <a:off x="348342" y="1592940"/>
            <a:ext cx="7620000" cy="2362200"/>
          </a:xfrm>
          <a:prstGeom prst="rect">
            <a:avLst/>
          </a:prstGeom>
        </p:spPr>
        <p:txBody>
          <a:bodyPr/>
          <a:lstStyle/>
          <a:p>
            <a:pPr marL="0" lvl="0" indent="0" eaLnBrk="1" hangingPunct="1">
              <a:lnSpc>
                <a:spcPct val="90000"/>
              </a:lnSpc>
              <a:spcBef>
                <a:spcPts val="0"/>
              </a:spcBef>
              <a:spcAft>
                <a:spcPts val="1500"/>
              </a:spcAft>
              <a:buNone/>
            </a:pPr>
            <a:r>
              <a:rPr lang="en-US" altLang="en-US" sz="2800" i="1" dirty="0">
                <a:solidFill>
                  <a:srgbClr val="000000"/>
                </a:solidFill>
              </a:rPr>
              <a:t>Facts:</a:t>
            </a:r>
          </a:p>
          <a:p>
            <a:pPr marL="285750" lvl="1" eaLnBrk="1" hangingPunct="1">
              <a:lnSpc>
                <a:spcPct val="90000"/>
              </a:lnSpc>
              <a:spcBef>
                <a:spcPts val="0"/>
              </a:spcBef>
              <a:buFont typeface="Arial" panose="020B0604020202020204" pitchFamily="34" charset="0"/>
              <a:buChar char="•"/>
            </a:pPr>
            <a:r>
              <a:rPr lang="en-US" altLang="en-US" sz="2400" dirty="0">
                <a:solidFill>
                  <a:srgbClr val="000000"/>
                </a:solidFill>
              </a:rPr>
              <a:t>Leo agreed to buy a Volkswagen Jetta from a dealer on the condition that title would pass from the seller to the buyer once a custom luggage rack was installed. Before the installation of the luggage rack, the car suffered irreparable damages.</a:t>
            </a:r>
          </a:p>
        </p:txBody>
      </p:sp>
      <p:sp>
        <p:nvSpPr>
          <p:cNvPr id="8" name="Content Placeholder 6">
            <a:extLst>
              <a:ext uri="{FF2B5EF4-FFF2-40B4-BE49-F238E27FC236}">
                <a16:creationId xmlns:a16="http://schemas.microsoft.com/office/drawing/2014/main" id="{A1B73BD3-7100-4156-98E1-F9CD5FDEB02D}"/>
              </a:ext>
            </a:extLst>
          </p:cNvPr>
          <p:cNvSpPr>
            <a:spLocks noGrp="1"/>
          </p:cNvSpPr>
          <p:nvPr>
            <p:ph sz="quarter" idx="11"/>
          </p:nvPr>
        </p:nvSpPr>
        <p:spPr>
          <a:xfrm>
            <a:off x="456294" y="4172856"/>
            <a:ext cx="7410450" cy="1143000"/>
          </a:xfrm>
          <a:prstGeom prst="rect">
            <a:avLst/>
          </a:prstGeom>
        </p:spPr>
        <p:txBody>
          <a:bodyPr/>
          <a:lstStyle/>
          <a:p>
            <a:pPr marL="285750" lvl="1" eaLnBrk="1" hangingPunct="1">
              <a:lnSpc>
                <a:spcPct val="90000"/>
              </a:lnSpc>
              <a:buNone/>
            </a:pPr>
            <a:r>
              <a:rPr lang="en-US" altLang="en-US" sz="2400" i="1" dirty="0">
                <a:solidFill>
                  <a:srgbClr val="7030A0"/>
                </a:solidFill>
              </a:rPr>
              <a:t>As it was a contract based on a condition precedent, the title was not yet transferred to Leo. Hence, the dealer will have to bear the loss.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D69B-CC0A-41E0-B094-8E5D8DB12663}"/>
              </a:ext>
            </a:extLst>
          </p:cNvPr>
          <p:cNvSpPr>
            <a:spLocks noGrp="1"/>
          </p:cNvSpPr>
          <p:nvPr>
            <p:ph type="title"/>
          </p:nvPr>
        </p:nvSpPr>
        <p:spPr>
          <a:xfrm>
            <a:off x="856344" y="152400"/>
            <a:ext cx="6517934" cy="701675"/>
          </a:xfrm>
        </p:spPr>
        <p:txBody>
          <a:bodyPr/>
          <a:lstStyle/>
          <a:p>
            <a:pPr indent="39688" eaLnBrk="1" hangingPunct="1"/>
            <a:r>
              <a:rPr lang="en-US" altLang="en-US" dirty="0">
                <a:solidFill>
                  <a:schemeClr val="tx1"/>
                </a:solidFill>
              </a:rPr>
              <a:t>Lost and Stolen Goods</a:t>
            </a:r>
            <a:endParaRPr lang="en-IN" dirty="0">
              <a:solidFill>
                <a:schemeClr val="tx1"/>
              </a:solidFill>
            </a:endParaRPr>
          </a:p>
        </p:txBody>
      </p:sp>
      <p:sp>
        <p:nvSpPr>
          <p:cNvPr id="7" name="Content Placeholder 4">
            <a:extLst>
              <a:ext uri="{FF2B5EF4-FFF2-40B4-BE49-F238E27FC236}">
                <a16:creationId xmlns:a16="http://schemas.microsoft.com/office/drawing/2014/main" id="{6EC6DB04-B5E4-4AD0-A309-34D4DBA4DFE1}"/>
              </a:ext>
            </a:extLst>
          </p:cNvPr>
          <p:cNvSpPr>
            <a:spLocks noGrp="1"/>
          </p:cNvSpPr>
          <p:nvPr>
            <p:ph sz="quarter" idx="10"/>
          </p:nvPr>
        </p:nvSpPr>
        <p:spPr>
          <a:xfrm>
            <a:off x="348342" y="1600200"/>
            <a:ext cx="7848600" cy="3352800"/>
          </a:xfrm>
          <a:prstGeom prst="rect">
            <a:avLst/>
          </a:prstGeom>
        </p:spPr>
        <p:txBody>
          <a:bodyPr/>
          <a:lstStyle/>
          <a:p>
            <a:pPr marL="0" lvl="0" indent="0" eaLnBrk="1" hangingPunct="1">
              <a:lnSpc>
                <a:spcPct val="90000"/>
              </a:lnSpc>
              <a:spcBef>
                <a:spcPts val="0"/>
              </a:spcBef>
              <a:spcAft>
                <a:spcPts val="1500"/>
              </a:spcAft>
              <a:buNone/>
            </a:pPr>
            <a:r>
              <a:rPr lang="en-US" altLang="en-US" sz="2400" dirty="0">
                <a:solidFill>
                  <a:srgbClr val="000000"/>
                </a:solidFill>
              </a:rPr>
              <a:t>When a person possesses an item, ownership is presumed, but it is possible to have possession of goods without having title, just as it is possible to have title without having possession. </a:t>
            </a:r>
          </a:p>
          <a:p>
            <a:pPr marL="0" lvl="0" indent="0" eaLnBrk="1" hangingPunct="1">
              <a:lnSpc>
                <a:spcPct val="90000"/>
              </a:lnSpc>
              <a:spcBef>
                <a:spcPts val="0"/>
              </a:spcBef>
              <a:spcAft>
                <a:spcPts val="1500"/>
              </a:spcAft>
              <a:buNone/>
            </a:pPr>
            <a:r>
              <a:rPr lang="en-US" altLang="en-US" sz="2400" dirty="0">
                <a:solidFill>
                  <a:srgbClr val="C00000"/>
                </a:solidFill>
              </a:rPr>
              <a:t>A person who finds an article has good title against anyone except the true owner. </a:t>
            </a:r>
          </a:p>
          <a:p>
            <a:pPr marL="285750" lvl="1" eaLnBrk="1" hangingPunct="1">
              <a:lnSpc>
                <a:spcPct val="90000"/>
              </a:lnSpc>
              <a:spcBef>
                <a:spcPts val="0"/>
              </a:spcBef>
              <a:buFont typeface="Arial" panose="020B0604020202020204" pitchFamily="34" charset="0"/>
              <a:buChar char="•"/>
            </a:pPr>
            <a:r>
              <a:rPr lang="en-US" altLang="en-US" sz="2000" dirty="0">
                <a:solidFill>
                  <a:srgbClr val="000000"/>
                </a:solidFill>
              </a:rPr>
              <a:t>Anyone who buys an article from someone who has found it must be prepared to surrender the article to the true owner. </a:t>
            </a:r>
          </a:p>
          <a:p>
            <a:pPr marL="285750" lvl="1" eaLnBrk="1" hangingPunct="1">
              <a:lnSpc>
                <a:spcPct val="90000"/>
              </a:lnSpc>
              <a:buFont typeface="Arial" panose="020B0604020202020204" pitchFamily="34" charset="0"/>
              <a:buChar char="•"/>
            </a:pPr>
            <a:r>
              <a:rPr lang="en-US" altLang="en-US" sz="2000" dirty="0">
                <a:solidFill>
                  <a:srgbClr val="000000"/>
                </a:solidFill>
              </a:rPr>
              <a:t>It is often difficult to prove ownership of a lost article. </a:t>
            </a:r>
          </a:p>
        </p:txBody>
      </p:sp>
      <p:sp>
        <p:nvSpPr>
          <p:cNvPr id="8" name="Content Placeholder 6">
            <a:extLst>
              <a:ext uri="{FF2B5EF4-FFF2-40B4-BE49-F238E27FC236}">
                <a16:creationId xmlns:a16="http://schemas.microsoft.com/office/drawing/2014/main" id="{46ADF6B1-752D-4371-A775-75838197D433}"/>
              </a:ext>
            </a:extLst>
          </p:cNvPr>
          <p:cNvSpPr>
            <a:spLocks noGrp="1"/>
          </p:cNvSpPr>
          <p:nvPr>
            <p:ph sz="quarter" idx="11"/>
          </p:nvPr>
        </p:nvSpPr>
        <p:spPr>
          <a:xfrm>
            <a:off x="348342" y="4996542"/>
            <a:ext cx="7848600" cy="1295400"/>
          </a:xfrm>
          <a:prstGeom prst="rect">
            <a:avLst/>
          </a:prstGeom>
        </p:spPr>
        <p:txBody>
          <a:bodyPr/>
          <a:lstStyle/>
          <a:p>
            <a:pPr marL="0" lvl="0" indent="0" eaLnBrk="1" hangingPunct="1">
              <a:lnSpc>
                <a:spcPct val="90000"/>
              </a:lnSpc>
              <a:buNone/>
            </a:pPr>
            <a:r>
              <a:rPr lang="en-US" altLang="en-US" sz="2400" dirty="0">
                <a:solidFill>
                  <a:srgbClr val="000000"/>
                </a:solidFill>
              </a:rPr>
              <a:t>Police and insurance agents encourage people to retain receipts with model, serial numbers, and photos of valuable personal property.</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497D-644D-4E27-A02D-B84C5C1D6FCB}"/>
              </a:ext>
            </a:extLst>
          </p:cNvPr>
          <p:cNvSpPr>
            <a:spLocks noGrp="1"/>
          </p:cNvSpPr>
          <p:nvPr>
            <p:ph type="title"/>
          </p:nvPr>
        </p:nvSpPr>
        <p:spPr>
          <a:xfrm>
            <a:off x="166914" y="152400"/>
            <a:ext cx="7886700" cy="701675"/>
          </a:xfrm>
        </p:spPr>
        <p:txBody>
          <a:bodyPr/>
          <a:lstStyle/>
          <a:p>
            <a:pPr indent="39688" eaLnBrk="1" hangingPunct="1"/>
            <a:r>
              <a:rPr lang="en-US" altLang="en-US" dirty="0">
                <a:solidFill>
                  <a:schemeClr val="tx1"/>
                </a:solidFill>
              </a:rPr>
              <a:t>Transfer of Title by Estoppel</a:t>
            </a:r>
            <a:endParaRPr lang="en-IN" dirty="0">
              <a:solidFill>
                <a:schemeClr val="tx1"/>
              </a:solidFill>
            </a:endParaRPr>
          </a:p>
        </p:txBody>
      </p:sp>
      <p:sp>
        <p:nvSpPr>
          <p:cNvPr id="7" name="Content Placeholder 4">
            <a:extLst>
              <a:ext uri="{FF2B5EF4-FFF2-40B4-BE49-F238E27FC236}">
                <a16:creationId xmlns:a16="http://schemas.microsoft.com/office/drawing/2014/main" id="{473B1526-79BE-4A66-A0BE-4218FCD298EE}"/>
              </a:ext>
            </a:extLst>
          </p:cNvPr>
          <p:cNvSpPr>
            <a:spLocks noGrp="1"/>
          </p:cNvSpPr>
          <p:nvPr>
            <p:ph sz="quarter" idx="10"/>
          </p:nvPr>
        </p:nvSpPr>
        <p:spPr>
          <a:xfrm>
            <a:off x="342900" y="1596570"/>
            <a:ext cx="7918784" cy="4499430"/>
          </a:xfrm>
          <a:prstGeom prst="rect">
            <a:avLst/>
          </a:prstGeom>
        </p:spPr>
        <p:txBody>
          <a:bodyPr/>
          <a:lstStyle/>
          <a:p>
            <a:pPr marL="0" indent="0" eaLnBrk="1" hangingPunct="1">
              <a:lnSpc>
                <a:spcPct val="90000"/>
              </a:lnSpc>
              <a:spcBef>
                <a:spcPts val="0"/>
              </a:spcBef>
              <a:spcAft>
                <a:spcPts val="1500"/>
              </a:spcAft>
              <a:buNone/>
            </a:pPr>
            <a:r>
              <a:rPr lang="en-US" altLang="en-US" sz="2400" dirty="0"/>
              <a:t>In some cases goods may be passed by a nonowner who does not have title. In these cases, </a:t>
            </a:r>
            <a:r>
              <a:rPr lang="en-US" altLang="en-US" sz="2400" dirty="0">
                <a:solidFill>
                  <a:srgbClr val="C00000"/>
                </a:solidFill>
              </a:rPr>
              <a:t>title is passed by estoppel</a:t>
            </a:r>
            <a:r>
              <a:rPr lang="en-US" altLang="en-US" sz="2400" dirty="0"/>
              <a:t>. </a:t>
            </a:r>
          </a:p>
          <a:p>
            <a:pPr marL="0" indent="0" eaLnBrk="1" hangingPunct="1">
              <a:lnSpc>
                <a:spcPct val="90000"/>
              </a:lnSpc>
              <a:spcBef>
                <a:spcPts val="0"/>
              </a:spcBef>
              <a:spcAft>
                <a:spcPts val="1500"/>
              </a:spcAft>
              <a:buNone/>
            </a:pPr>
            <a:r>
              <a:rPr lang="en-US" altLang="en-US" sz="2400" dirty="0">
                <a:solidFill>
                  <a:srgbClr val="D90000"/>
                </a:solidFill>
              </a:rPr>
              <a:t>Estoppel: </a:t>
            </a:r>
            <a:r>
              <a:rPr lang="en-US" altLang="en-US" sz="2400" dirty="0"/>
              <a:t>A legal bar (stop) to the use of contradictory words or acts in asserting a claim against another. </a:t>
            </a:r>
          </a:p>
          <a:p>
            <a:pPr marL="0" indent="0" eaLnBrk="1" hangingPunct="1">
              <a:lnSpc>
                <a:spcPct val="90000"/>
              </a:lnSpc>
              <a:spcBef>
                <a:spcPts val="0"/>
              </a:spcBef>
              <a:spcAft>
                <a:spcPts val="1500"/>
              </a:spcAft>
              <a:buNone/>
            </a:pPr>
            <a:r>
              <a:rPr lang="en-US" altLang="en-US" sz="2400" dirty="0"/>
              <a:t>For title to pass by estoppel, the purchaser must be able to prove the following:</a:t>
            </a:r>
          </a:p>
          <a:p>
            <a:pPr marL="285750" lvl="1" eaLnBrk="1" hangingPunct="1">
              <a:lnSpc>
                <a:spcPct val="90000"/>
              </a:lnSpc>
              <a:spcBef>
                <a:spcPts val="0"/>
              </a:spcBef>
              <a:buFont typeface="Arial" panose="020B0604020202020204" pitchFamily="34" charset="0"/>
              <a:buChar char="•"/>
            </a:pPr>
            <a:r>
              <a:rPr lang="en-US" altLang="en-US" sz="2000" dirty="0">
                <a:solidFill>
                  <a:srgbClr val="C00000"/>
                </a:solidFill>
              </a:rPr>
              <a:t>The purchase was made in good faith. </a:t>
            </a:r>
            <a:r>
              <a:rPr lang="en-US" altLang="en-US" sz="2000" dirty="0"/>
              <a:t>The buyer believed the seller to be the real owner or appointed to act for the real owner.</a:t>
            </a:r>
          </a:p>
          <a:p>
            <a:pPr marL="285750" lvl="1" eaLnBrk="1" hangingPunct="1">
              <a:lnSpc>
                <a:spcPct val="90000"/>
              </a:lnSpc>
              <a:buFont typeface="Arial" panose="020B0604020202020204" pitchFamily="34" charset="0"/>
              <a:buChar char="•"/>
            </a:pPr>
            <a:r>
              <a:rPr lang="en-US" altLang="en-US" sz="2000" dirty="0">
                <a:solidFill>
                  <a:srgbClr val="C00000"/>
                </a:solidFill>
              </a:rPr>
              <a:t>The purchase was made from one in rightful possession</a:t>
            </a:r>
            <a:r>
              <a:rPr lang="en-US" altLang="en-US" sz="2000" dirty="0"/>
              <a:t>.</a:t>
            </a:r>
          </a:p>
          <a:p>
            <a:pPr marL="285750" lvl="1" eaLnBrk="1" hangingPunct="1">
              <a:lnSpc>
                <a:spcPct val="90000"/>
              </a:lnSpc>
              <a:buFont typeface="Arial" panose="020B0604020202020204" pitchFamily="34" charset="0"/>
              <a:buChar char="•"/>
            </a:pPr>
            <a:r>
              <a:rPr lang="en-US" altLang="en-US" sz="2000" dirty="0">
                <a:solidFill>
                  <a:srgbClr val="C00000"/>
                </a:solidFill>
              </a:rPr>
              <a:t>Value was given </a:t>
            </a:r>
            <a:r>
              <a:rPr lang="en-US" altLang="en-US" sz="2000" dirty="0"/>
              <a:t>by the buyer for that which he or she now claims ownership under principle of estoppel.</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A02D0-F353-4368-AEB4-321BA645638C}"/>
              </a:ext>
            </a:extLst>
          </p:cNvPr>
          <p:cNvSpPr>
            <a:spLocks noGrp="1"/>
          </p:cNvSpPr>
          <p:nvPr>
            <p:ph type="title"/>
          </p:nvPr>
        </p:nvSpPr>
        <p:spPr>
          <a:xfrm>
            <a:off x="524463" y="156030"/>
            <a:ext cx="7169729" cy="777875"/>
          </a:xfrm>
        </p:spPr>
        <p:txBody>
          <a:bodyPr/>
          <a:lstStyle/>
          <a:p>
            <a:pPr indent="39688" eaLnBrk="1" hangingPunct="1"/>
            <a:r>
              <a:rPr lang="en-US" altLang="en-US" dirty="0">
                <a:solidFill>
                  <a:schemeClr val="tx1"/>
                </a:solidFill>
              </a:rPr>
              <a:t>Examples of Estoppel (1)</a:t>
            </a:r>
            <a:endParaRPr lang="en-IN" dirty="0">
              <a:solidFill>
                <a:schemeClr val="tx1"/>
              </a:solidFill>
            </a:endParaRPr>
          </a:p>
        </p:txBody>
      </p:sp>
      <p:sp>
        <p:nvSpPr>
          <p:cNvPr id="7" name="Content Placeholder 4">
            <a:extLst>
              <a:ext uri="{FF2B5EF4-FFF2-40B4-BE49-F238E27FC236}">
                <a16:creationId xmlns:a16="http://schemas.microsoft.com/office/drawing/2014/main" id="{36F69EB7-AAD6-449A-A933-DB2EF8C09D56}"/>
              </a:ext>
            </a:extLst>
          </p:cNvPr>
          <p:cNvSpPr>
            <a:spLocks noGrp="1"/>
          </p:cNvSpPr>
          <p:nvPr>
            <p:ph sz="quarter" idx="10"/>
          </p:nvPr>
        </p:nvSpPr>
        <p:spPr>
          <a:xfrm>
            <a:off x="348342" y="1600200"/>
            <a:ext cx="7772400" cy="1981200"/>
          </a:xfrm>
          <a:prstGeom prst="rect">
            <a:avLst/>
          </a:prstGeom>
        </p:spPr>
        <p:txBody>
          <a:bodyPr/>
          <a:lstStyle/>
          <a:p>
            <a:pPr marL="0" indent="0" eaLnBrk="1" hangingPunct="1">
              <a:lnSpc>
                <a:spcPct val="90000"/>
              </a:lnSpc>
              <a:buNone/>
              <a:defRPr/>
            </a:pPr>
            <a:r>
              <a:rPr lang="en-US" altLang="en-US" sz="2400" dirty="0"/>
              <a:t>Transfer of Money or Commercial Paper</a:t>
            </a:r>
          </a:p>
          <a:p>
            <a:pPr marL="0" indent="0" eaLnBrk="1" hangingPunct="1">
              <a:lnSpc>
                <a:spcPct val="90000"/>
              </a:lnSpc>
              <a:spcBef>
                <a:spcPts val="0"/>
              </a:spcBef>
              <a:spcAft>
                <a:spcPts val="1500"/>
              </a:spcAft>
              <a:buNone/>
              <a:defRPr/>
            </a:pPr>
            <a:r>
              <a:rPr lang="en-US" altLang="en-US" sz="2400" dirty="0">
                <a:solidFill>
                  <a:srgbClr val="C00000"/>
                </a:solidFill>
              </a:rPr>
              <a:t>Made Out to Bearer</a:t>
            </a:r>
          </a:p>
          <a:p>
            <a:pPr marL="285750" lvl="1" eaLnBrk="1" hangingPunct="1">
              <a:lnSpc>
                <a:spcPct val="90000"/>
              </a:lnSpc>
              <a:spcBef>
                <a:spcPts val="0"/>
              </a:spcBef>
              <a:buFont typeface="Arial" panose="020B0604020202020204" pitchFamily="34" charset="0"/>
              <a:buChar char="•"/>
              <a:defRPr/>
            </a:pPr>
            <a:r>
              <a:rPr lang="en-US" altLang="en-US" sz="2000" dirty="0"/>
              <a:t>When the owner of cash or commercial paper (a check) makes it </a:t>
            </a:r>
            <a:r>
              <a:rPr lang="en-US" altLang="en-US" sz="2000" i="1" dirty="0"/>
              <a:t>payable to bearer</a:t>
            </a:r>
            <a:r>
              <a:rPr lang="en-US" altLang="en-US" sz="2000" dirty="0"/>
              <a:t>, then gives it to a third person, the original owner cannot demand the return of the money from a third party to whom it was given in exchange for something of value.</a:t>
            </a:r>
          </a:p>
        </p:txBody>
      </p:sp>
      <p:sp>
        <p:nvSpPr>
          <p:cNvPr id="8" name="Content Placeholder 6">
            <a:extLst>
              <a:ext uri="{FF2B5EF4-FFF2-40B4-BE49-F238E27FC236}">
                <a16:creationId xmlns:a16="http://schemas.microsoft.com/office/drawing/2014/main" id="{ED30BD0D-1870-46BC-99A9-67EA5176976A}"/>
              </a:ext>
            </a:extLst>
          </p:cNvPr>
          <p:cNvSpPr>
            <a:spLocks noGrp="1"/>
          </p:cNvSpPr>
          <p:nvPr>
            <p:ph sz="quarter" idx="11"/>
          </p:nvPr>
        </p:nvSpPr>
        <p:spPr>
          <a:xfrm>
            <a:off x="348342" y="3719286"/>
            <a:ext cx="7772400" cy="1981200"/>
          </a:xfrm>
          <a:prstGeom prst="rect">
            <a:avLst/>
          </a:prstGeom>
        </p:spPr>
        <p:txBody>
          <a:bodyPr/>
          <a:lstStyle/>
          <a:p>
            <a:pPr marL="0" indent="0" eaLnBrk="1" hangingPunct="1">
              <a:lnSpc>
                <a:spcPct val="90000"/>
              </a:lnSpc>
              <a:buNone/>
              <a:defRPr/>
            </a:pPr>
            <a:r>
              <a:rPr lang="en-US" altLang="en-US" sz="2400" dirty="0"/>
              <a:t>Transfer of Property to a Seller Dealing in</a:t>
            </a:r>
          </a:p>
          <a:p>
            <a:pPr marL="0" indent="0" eaLnBrk="1" hangingPunct="1">
              <a:lnSpc>
                <a:spcPct val="90000"/>
              </a:lnSpc>
              <a:spcBef>
                <a:spcPts val="0"/>
              </a:spcBef>
              <a:spcAft>
                <a:spcPts val="1500"/>
              </a:spcAft>
              <a:buNone/>
              <a:defRPr/>
            </a:pPr>
            <a:r>
              <a:rPr lang="en-US" altLang="en-US" sz="2400" dirty="0">
                <a:solidFill>
                  <a:srgbClr val="C00000"/>
                </a:solidFill>
              </a:rPr>
              <a:t>Same Type of Goods</a:t>
            </a:r>
          </a:p>
          <a:p>
            <a:pPr marL="285750" lvl="1" eaLnBrk="1" hangingPunct="1">
              <a:lnSpc>
                <a:spcPct val="90000"/>
              </a:lnSpc>
              <a:spcBef>
                <a:spcPts val="0"/>
              </a:spcBef>
              <a:buFont typeface="Arial" panose="020B0604020202020204" pitchFamily="34" charset="0"/>
              <a:buChar char="•"/>
              <a:defRPr/>
            </a:pPr>
            <a:r>
              <a:rPr lang="en-US" altLang="en-US" sz="2000" dirty="0"/>
              <a:t>When the owner of goods entrusts property to a person who sells the same type of goods, and that person sells the property to an innocent third party, the owner is estopped from recovering the goods from the third party.</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DC308-617E-4048-8356-888E114E0DB9}"/>
              </a:ext>
            </a:extLst>
          </p:cNvPr>
          <p:cNvSpPr>
            <a:spLocks noGrp="1"/>
          </p:cNvSpPr>
          <p:nvPr>
            <p:ph type="title"/>
          </p:nvPr>
        </p:nvSpPr>
        <p:spPr>
          <a:xfrm>
            <a:off x="170544" y="152400"/>
            <a:ext cx="7886700" cy="697168"/>
          </a:xfrm>
        </p:spPr>
        <p:txBody>
          <a:bodyPr/>
          <a:lstStyle/>
          <a:p>
            <a:pPr indent="39688" eaLnBrk="1" hangingPunct="1"/>
            <a:r>
              <a:rPr lang="en-US" altLang="en-US" dirty="0">
                <a:solidFill>
                  <a:schemeClr val="tx1"/>
                </a:solidFill>
              </a:rPr>
              <a:t>Examples of Estoppel (2)</a:t>
            </a:r>
            <a:endParaRPr lang="en-IN" dirty="0">
              <a:solidFill>
                <a:schemeClr val="tx1"/>
              </a:solidFill>
            </a:endParaRPr>
          </a:p>
        </p:txBody>
      </p:sp>
      <p:sp>
        <p:nvSpPr>
          <p:cNvPr id="7" name="Content Placeholder 4">
            <a:extLst>
              <a:ext uri="{FF2B5EF4-FFF2-40B4-BE49-F238E27FC236}">
                <a16:creationId xmlns:a16="http://schemas.microsoft.com/office/drawing/2014/main" id="{B9E54F75-E14D-466B-A71E-8627CB6183C5}"/>
              </a:ext>
            </a:extLst>
          </p:cNvPr>
          <p:cNvSpPr>
            <a:spLocks noGrp="1"/>
          </p:cNvSpPr>
          <p:nvPr>
            <p:ph sz="quarter" idx="10"/>
          </p:nvPr>
        </p:nvSpPr>
        <p:spPr>
          <a:xfrm>
            <a:off x="348342" y="1592940"/>
            <a:ext cx="7696200" cy="2438400"/>
          </a:xfrm>
          <a:prstGeom prst="rect">
            <a:avLst/>
          </a:prstGeom>
        </p:spPr>
        <p:txBody>
          <a:bodyPr/>
          <a:lstStyle/>
          <a:p>
            <a:pPr marL="0" indent="0" eaLnBrk="1" hangingPunct="1">
              <a:lnSpc>
                <a:spcPct val="80000"/>
              </a:lnSpc>
              <a:spcBef>
                <a:spcPts val="0"/>
              </a:spcBef>
              <a:spcAft>
                <a:spcPts val="1500"/>
              </a:spcAft>
              <a:buNone/>
            </a:pPr>
            <a:r>
              <a:rPr lang="en-US" altLang="en-US" sz="2800" dirty="0"/>
              <a:t>Transfer of Property to a Seller Permitted to Appear as the Real Owner</a:t>
            </a:r>
          </a:p>
          <a:p>
            <a:pPr marL="285750" lvl="1" eaLnBrk="1" hangingPunct="1">
              <a:lnSpc>
                <a:spcPct val="80000"/>
              </a:lnSpc>
              <a:spcBef>
                <a:spcPts val="0"/>
              </a:spcBef>
              <a:buFont typeface="Arial" panose="020B0604020202020204" pitchFamily="34" charset="0"/>
              <a:buChar char="•"/>
              <a:tabLst>
                <a:tab pos="623888" algn="l"/>
              </a:tabLst>
            </a:pPr>
            <a:r>
              <a:rPr lang="en-US" altLang="en-US" sz="2400" dirty="0">
                <a:solidFill>
                  <a:srgbClr val="7030A0"/>
                </a:solidFill>
              </a:rPr>
              <a:t>If the owner of property gives possession of it to a second party and allows that person to act as real owner, the rightful owner cannot recover the property if the second party sells the property to an innocent third party.</a:t>
            </a:r>
          </a:p>
        </p:txBody>
      </p:sp>
      <p:sp>
        <p:nvSpPr>
          <p:cNvPr id="8" name="Content Placeholder 6">
            <a:extLst>
              <a:ext uri="{FF2B5EF4-FFF2-40B4-BE49-F238E27FC236}">
                <a16:creationId xmlns:a16="http://schemas.microsoft.com/office/drawing/2014/main" id="{8421D334-26D7-484E-9935-DC0136E40DCD}"/>
              </a:ext>
            </a:extLst>
          </p:cNvPr>
          <p:cNvSpPr>
            <a:spLocks noGrp="1"/>
          </p:cNvSpPr>
          <p:nvPr>
            <p:ph sz="quarter" idx="11"/>
          </p:nvPr>
        </p:nvSpPr>
        <p:spPr>
          <a:xfrm>
            <a:off x="348342" y="4059120"/>
            <a:ext cx="7543800" cy="2209800"/>
          </a:xfrm>
          <a:prstGeom prst="rect">
            <a:avLst/>
          </a:prstGeom>
        </p:spPr>
        <p:txBody>
          <a:bodyPr/>
          <a:lstStyle/>
          <a:p>
            <a:pPr marL="0" indent="0" eaLnBrk="1" hangingPunct="1">
              <a:lnSpc>
                <a:spcPct val="80000"/>
              </a:lnSpc>
              <a:spcBef>
                <a:spcPts val="0"/>
              </a:spcBef>
              <a:spcAft>
                <a:spcPts val="1500"/>
              </a:spcAft>
              <a:buNone/>
            </a:pPr>
            <a:r>
              <a:rPr lang="en-US" altLang="en-US" sz="2800" dirty="0"/>
              <a:t>Transfer of Proof of Ownership to an Unauthorized Seller</a:t>
            </a:r>
          </a:p>
          <a:p>
            <a:pPr marL="285750" lvl="1" eaLnBrk="1" hangingPunct="1">
              <a:lnSpc>
                <a:spcPct val="80000"/>
              </a:lnSpc>
              <a:spcBef>
                <a:spcPts val="0"/>
              </a:spcBef>
              <a:buFont typeface="Arial" panose="020B0604020202020204" pitchFamily="34" charset="0"/>
              <a:buChar char="•"/>
            </a:pPr>
            <a:r>
              <a:rPr lang="en-US" altLang="en-US" sz="2400" dirty="0">
                <a:solidFill>
                  <a:srgbClr val="7030A0"/>
                </a:solidFill>
              </a:rPr>
              <a:t>If the owner of goods entrusts proof of ownership to someone in possession of the goods, the goods cannot be recovered by the true owner from an innocent purchaser</a:t>
            </a:r>
            <a:r>
              <a:rPr lang="en-US" altLang="en-US" sz="2400" dirty="0"/>
              <a:t>.</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83568-E9BD-4CCE-A0C1-CB7E497B4F89}"/>
              </a:ext>
            </a:extLst>
          </p:cNvPr>
          <p:cNvSpPr>
            <a:spLocks noGrp="1"/>
          </p:cNvSpPr>
          <p:nvPr>
            <p:ph type="title"/>
          </p:nvPr>
        </p:nvSpPr>
        <p:spPr>
          <a:xfrm>
            <a:off x="152400" y="0"/>
            <a:ext cx="7886700" cy="1325563"/>
          </a:xfrm>
        </p:spPr>
        <p:txBody>
          <a:bodyPr/>
          <a:lstStyle/>
          <a:p>
            <a:pPr indent="39688" eaLnBrk="1" hangingPunct="1"/>
            <a:r>
              <a:rPr lang="en-US" altLang="en-US" dirty="0">
                <a:solidFill>
                  <a:schemeClr val="tx1"/>
                </a:solidFill>
              </a:rPr>
              <a:t>Example: Transfer of Property by Estoppel</a:t>
            </a:r>
            <a:endParaRPr lang="en-IN" dirty="0">
              <a:solidFill>
                <a:schemeClr val="tx1"/>
              </a:solidFill>
            </a:endParaRPr>
          </a:p>
        </p:txBody>
      </p:sp>
      <p:sp>
        <p:nvSpPr>
          <p:cNvPr id="7" name="Content Placeholder 4">
            <a:extLst>
              <a:ext uri="{FF2B5EF4-FFF2-40B4-BE49-F238E27FC236}">
                <a16:creationId xmlns:a16="http://schemas.microsoft.com/office/drawing/2014/main" id="{752767CA-9DAA-496B-9F3E-8E9F422C7F62}"/>
              </a:ext>
            </a:extLst>
          </p:cNvPr>
          <p:cNvSpPr>
            <a:spLocks noGrp="1"/>
          </p:cNvSpPr>
          <p:nvPr>
            <p:ph sz="quarter" idx="10"/>
          </p:nvPr>
        </p:nvSpPr>
        <p:spPr>
          <a:xfrm>
            <a:off x="343806" y="1600200"/>
            <a:ext cx="7486650" cy="2895600"/>
          </a:xfrm>
          <a:prstGeom prst="rect">
            <a:avLst/>
          </a:prstGeom>
        </p:spPr>
        <p:txBody>
          <a:bodyPr/>
          <a:lstStyle/>
          <a:p>
            <a:pPr marL="0" indent="0" eaLnBrk="1" hangingPunct="1">
              <a:lnSpc>
                <a:spcPct val="90000"/>
              </a:lnSpc>
              <a:spcBef>
                <a:spcPts val="0"/>
              </a:spcBef>
              <a:spcAft>
                <a:spcPts val="1500"/>
              </a:spcAft>
              <a:buNone/>
            </a:pPr>
            <a:r>
              <a:rPr lang="en-US" altLang="en-US" sz="2600" i="1" dirty="0"/>
              <a:t>Facts:</a:t>
            </a:r>
          </a:p>
          <a:p>
            <a:pPr marL="285750" lvl="1" eaLnBrk="1" hangingPunct="1">
              <a:lnSpc>
                <a:spcPct val="90000"/>
              </a:lnSpc>
              <a:spcBef>
                <a:spcPts val="0"/>
              </a:spcBef>
              <a:buFont typeface="Arial" panose="020B0604020202020204" pitchFamily="34" charset="0"/>
              <a:buChar char="•"/>
            </a:pPr>
            <a:r>
              <a:rPr lang="en-US" altLang="en-US" sz="2200" dirty="0"/>
              <a:t>Vicky is looking to buy a specific ring for her fiancé.</a:t>
            </a:r>
          </a:p>
          <a:p>
            <a:pPr marL="285750" lvl="1" eaLnBrk="1" hangingPunct="1">
              <a:lnSpc>
                <a:spcPct val="90000"/>
              </a:lnSpc>
              <a:buFont typeface="Arial" panose="020B0604020202020204" pitchFamily="34" charset="0"/>
              <a:buChar char="•"/>
            </a:pPr>
            <a:r>
              <a:rPr lang="en-US" altLang="en-US" sz="2200" dirty="0"/>
              <a:t>She stops by a leading jewelry store and asks for the design and size of the ring she wants.</a:t>
            </a:r>
          </a:p>
          <a:p>
            <a:pPr marL="285750" lvl="1" eaLnBrk="1" hangingPunct="1">
              <a:lnSpc>
                <a:spcPct val="90000"/>
              </a:lnSpc>
              <a:buFont typeface="Arial" panose="020B0604020202020204" pitchFamily="34" charset="0"/>
              <a:buChar char="•"/>
            </a:pPr>
            <a:r>
              <a:rPr lang="en-US" altLang="en-US" sz="2200" dirty="0"/>
              <a:t>The salesperson locates the last available ring in that design and size, and Vicky purchases it. </a:t>
            </a:r>
          </a:p>
          <a:p>
            <a:pPr marL="285750" lvl="1" eaLnBrk="1" hangingPunct="1">
              <a:lnSpc>
                <a:spcPct val="90000"/>
              </a:lnSpc>
              <a:buFont typeface="Arial" panose="020B0604020202020204" pitchFamily="34" charset="0"/>
              <a:buChar char="•"/>
            </a:pPr>
            <a:r>
              <a:rPr lang="en-US" altLang="en-US" sz="2200" dirty="0"/>
              <a:t>The salesperson is unaware that the very same ring was sold in good faith to another customer, Ria.</a:t>
            </a:r>
          </a:p>
        </p:txBody>
      </p:sp>
      <p:sp>
        <p:nvSpPr>
          <p:cNvPr id="8" name="Content Placeholder 6">
            <a:extLst>
              <a:ext uri="{FF2B5EF4-FFF2-40B4-BE49-F238E27FC236}">
                <a16:creationId xmlns:a16="http://schemas.microsoft.com/office/drawing/2014/main" id="{F88B040A-5E09-4364-AA87-F81B8C5E5CA2}"/>
              </a:ext>
            </a:extLst>
          </p:cNvPr>
          <p:cNvSpPr>
            <a:spLocks noGrp="1"/>
          </p:cNvSpPr>
          <p:nvPr>
            <p:ph sz="quarter" idx="11"/>
          </p:nvPr>
        </p:nvSpPr>
        <p:spPr>
          <a:xfrm>
            <a:off x="456294" y="4767942"/>
            <a:ext cx="7486650" cy="1143000"/>
          </a:xfrm>
          <a:prstGeom prst="rect">
            <a:avLst/>
          </a:prstGeom>
        </p:spPr>
        <p:txBody>
          <a:bodyPr/>
          <a:lstStyle/>
          <a:p>
            <a:pPr marL="285750" lvl="1" eaLnBrk="1" hangingPunct="1">
              <a:lnSpc>
                <a:spcPct val="90000"/>
              </a:lnSpc>
              <a:buNone/>
            </a:pPr>
            <a:r>
              <a:rPr lang="en-US" altLang="en-US" sz="2200" i="1" dirty="0">
                <a:solidFill>
                  <a:srgbClr val="7030A0"/>
                </a:solidFill>
              </a:rPr>
              <a:t>While Ria would be estopped from recovering the ring from Vicky, who is the innocent third party, she may sue the salesperson for the recovery of the ring.</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3AD6E-BF33-4F0C-A773-BDC5746E3AFD}"/>
              </a:ext>
            </a:extLst>
          </p:cNvPr>
          <p:cNvSpPr>
            <a:spLocks noGrp="1"/>
          </p:cNvSpPr>
          <p:nvPr>
            <p:ph type="title"/>
          </p:nvPr>
        </p:nvSpPr>
        <p:spPr>
          <a:xfrm>
            <a:off x="166914" y="0"/>
            <a:ext cx="7886700" cy="1325563"/>
          </a:xfrm>
        </p:spPr>
        <p:txBody>
          <a:bodyPr/>
          <a:lstStyle/>
          <a:p>
            <a:pPr indent="39688" eaLnBrk="1" hangingPunct="1"/>
            <a:r>
              <a:rPr lang="en-US" altLang="en-US" dirty="0">
                <a:solidFill>
                  <a:schemeClr val="tx1"/>
                </a:solidFill>
              </a:rPr>
              <a:t>Sales by Persons Having Rightful Possession</a:t>
            </a:r>
            <a:endParaRPr lang="en-IN" dirty="0">
              <a:solidFill>
                <a:schemeClr val="tx1"/>
              </a:solidFill>
            </a:endParaRPr>
          </a:p>
        </p:txBody>
      </p:sp>
      <p:sp>
        <p:nvSpPr>
          <p:cNvPr id="7" name="Content Placeholder 4">
            <a:extLst>
              <a:ext uri="{FF2B5EF4-FFF2-40B4-BE49-F238E27FC236}">
                <a16:creationId xmlns:a16="http://schemas.microsoft.com/office/drawing/2014/main" id="{53E3FFB8-8199-4F17-8FEF-76A2948B32EB}"/>
              </a:ext>
            </a:extLst>
          </p:cNvPr>
          <p:cNvSpPr>
            <a:spLocks noGrp="1"/>
          </p:cNvSpPr>
          <p:nvPr>
            <p:ph sz="quarter" idx="10"/>
          </p:nvPr>
        </p:nvSpPr>
        <p:spPr>
          <a:xfrm>
            <a:off x="348342" y="1600200"/>
            <a:ext cx="7772400" cy="4724400"/>
          </a:xfrm>
          <a:prstGeom prst="rect">
            <a:avLst/>
          </a:prstGeom>
        </p:spPr>
        <p:txBody>
          <a:bodyPr/>
          <a:lstStyle/>
          <a:p>
            <a:pPr marL="0" indent="0" eaLnBrk="1" hangingPunct="1">
              <a:spcBef>
                <a:spcPts val="0"/>
              </a:spcBef>
              <a:spcAft>
                <a:spcPts val="1500"/>
              </a:spcAft>
              <a:buNone/>
            </a:pPr>
            <a:r>
              <a:rPr lang="en-US" altLang="en-US" sz="2800" dirty="0">
                <a:solidFill>
                  <a:srgbClr val="D90000"/>
                </a:solidFill>
              </a:rPr>
              <a:t>Remote party: </a:t>
            </a:r>
            <a:r>
              <a:rPr lang="en-US" altLang="en-US" sz="2800" dirty="0"/>
              <a:t>A salesperson in a retail store, service station, restaurant</a:t>
            </a:r>
            <a:r>
              <a:rPr lang="en-US" altLang="en-US" sz="2800" b="1" dirty="0"/>
              <a:t>.</a:t>
            </a:r>
            <a:r>
              <a:rPr lang="en-US" altLang="en-US" sz="2800" dirty="0"/>
              <a:t> </a:t>
            </a:r>
          </a:p>
          <a:p>
            <a:pPr marL="0" indent="0" eaLnBrk="1" hangingPunct="1">
              <a:spcBef>
                <a:spcPts val="0"/>
              </a:spcBef>
              <a:spcAft>
                <a:spcPts val="1500"/>
              </a:spcAft>
              <a:buNone/>
            </a:pPr>
            <a:r>
              <a:rPr lang="en-US" altLang="en-US" sz="2800" dirty="0"/>
              <a:t>Such individuals have the right to make legitimate sales as agents of the owner of the goods, although they personally are not titleholders. </a:t>
            </a:r>
          </a:p>
          <a:p>
            <a:pPr marL="285750" lvl="1" eaLnBrk="1" hangingPunct="1">
              <a:spcBef>
                <a:spcPts val="0"/>
              </a:spcBef>
              <a:buFont typeface="Arial" panose="020B0604020202020204" pitchFamily="34" charset="0"/>
              <a:buChar char="•"/>
            </a:pPr>
            <a:r>
              <a:rPr lang="en-US" altLang="en-US" sz="2400" dirty="0"/>
              <a:t>A salesperson has the express or implied permission of the titleholder of merchandise to sell it. </a:t>
            </a:r>
          </a:p>
          <a:p>
            <a:pPr marL="285750" lvl="1" eaLnBrk="1" hangingPunct="1">
              <a:buFont typeface="Arial" panose="020B0604020202020204" pitchFamily="34" charset="0"/>
              <a:buChar char="•"/>
            </a:pPr>
            <a:r>
              <a:rPr lang="en-US" altLang="en-US" sz="2400" dirty="0"/>
              <a:t>Agents acting on behalf of principals may pass title without holding title themselves.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310C5-F6F6-4DEA-A8B8-350E009D3164}"/>
              </a:ext>
            </a:extLst>
          </p:cNvPr>
          <p:cNvSpPr>
            <a:spLocks noGrp="1"/>
          </p:cNvSpPr>
          <p:nvPr>
            <p:ph type="title"/>
          </p:nvPr>
        </p:nvSpPr>
        <p:spPr>
          <a:xfrm>
            <a:off x="858952" y="3630"/>
            <a:ext cx="6517934" cy="1325563"/>
          </a:xfrm>
        </p:spPr>
        <p:txBody>
          <a:bodyPr/>
          <a:lstStyle/>
          <a:p>
            <a:pPr indent="39688" eaLnBrk="1" hangingPunct="1"/>
            <a:r>
              <a:rPr lang="en-US" altLang="en-US" dirty="0">
                <a:solidFill>
                  <a:schemeClr val="tx1"/>
                </a:solidFill>
              </a:rPr>
              <a:t>Sales by Persons Having Wrongful Possession</a:t>
            </a:r>
            <a:endParaRPr lang="en-IN" dirty="0">
              <a:solidFill>
                <a:schemeClr val="tx1"/>
              </a:solidFill>
            </a:endParaRPr>
          </a:p>
        </p:txBody>
      </p:sp>
      <p:sp>
        <p:nvSpPr>
          <p:cNvPr id="7" name="Content Placeholder 4">
            <a:extLst>
              <a:ext uri="{FF2B5EF4-FFF2-40B4-BE49-F238E27FC236}">
                <a16:creationId xmlns:a16="http://schemas.microsoft.com/office/drawing/2014/main" id="{FDE4557D-EF58-45B4-A660-CC3DE07AAC93}"/>
              </a:ext>
            </a:extLst>
          </p:cNvPr>
          <p:cNvSpPr>
            <a:spLocks noGrp="1"/>
          </p:cNvSpPr>
          <p:nvPr>
            <p:ph sz="quarter" idx="10"/>
          </p:nvPr>
        </p:nvSpPr>
        <p:spPr>
          <a:xfrm>
            <a:off x="348342" y="1600200"/>
            <a:ext cx="7924800" cy="3733800"/>
          </a:xfrm>
          <a:prstGeom prst="rect">
            <a:avLst/>
          </a:prstGeom>
        </p:spPr>
        <p:txBody>
          <a:bodyPr/>
          <a:lstStyle/>
          <a:p>
            <a:pPr marL="0" indent="0" eaLnBrk="1" hangingPunct="1">
              <a:spcBef>
                <a:spcPts val="0"/>
              </a:spcBef>
              <a:spcAft>
                <a:spcPts val="1500"/>
              </a:spcAft>
              <a:buNone/>
            </a:pPr>
            <a:r>
              <a:rPr lang="en-US" altLang="en-US" sz="2800" dirty="0">
                <a:solidFill>
                  <a:srgbClr val="D90000"/>
                </a:solidFill>
              </a:rPr>
              <a:t>Wrongful possession: </a:t>
            </a:r>
            <a:r>
              <a:rPr lang="en-US" altLang="en-US" sz="2800" dirty="0"/>
              <a:t>Occurs when property (stolen goods) is transferred without permission of the owner. </a:t>
            </a:r>
          </a:p>
          <a:p>
            <a:pPr marL="0" indent="0" eaLnBrk="1" hangingPunct="1">
              <a:spcBef>
                <a:spcPts val="0"/>
              </a:spcBef>
              <a:spcAft>
                <a:spcPts val="1500"/>
              </a:spcAft>
              <a:buNone/>
            </a:pPr>
            <a:r>
              <a:rPr lang="en-US" altLang="en-US" sz="2800" dirty="0"/>
              <a:t>The titleholder, or rightful owner, of stolen goods is never estopped. </a:t>
            </a:r>
          </a:p>
          <a:p>
            <a:pPr marL="285750" lvl="1" eaLnBrk="1" hangingPunct="1">
              <a:spcBef>
                <a:spcPts val="0"/>
              </a:spcBef>
              <a:buFont typeface="Arial" panose="020B0604020202020204" pitchFamily="34" charset="0"/>
              <a:buChar char="•"/>
            </a:pPr>
            <a:r>
              <a:rPr lang="en-US" altLang="en-US" sz="2400" dirty="0"/>
              <a:t>That is, he or she is never prevented from exercising a claim to the goods, even if the person in possession of them is an innocent purchaser of the property.</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DE317-85E5-439E-85C0-5F76F64AE3D4}"/>
              </a:ext>
            </a:extLst>
          </p:cNvPr>
          <p:cNvSpPr>
            <a:spLocks noGrp="1"/>
          </p:cNvSpPr>
          <p:nvPr>
            <p:ph type="title"/>
          </p:nvPr>
        </p:nvSpPr>
        <p:spPr>
          <a:xfrm>
            <a:off x="1545862" y="0"/>
            <a:ext cx="5125282" cy="1325563"/>
          </a:xfrm>
        </p:spPr>
        <p:txBody>
          <a:bodyPr/>
          <a:lstStyle/>
          <a:p>
            <a:pPr indent="39688" eaLnBrk="1" hangingPunct="1"/>
            <a:r>
              <a:rPr lang="en-US" altLang="en-US" dirty="0">
                <a:solidFill>
                  <a:schemeClr val="tx1"/>
                </a:solidFill>
              </a:rPr>
              <a:t>Transfer of Title to Fungible Goods</a:t>
            </a:r>
            <a:endParaRPr lang="en-IN" dirty="0">
              <a:solidFill>
                <a:schemeClr val="tx1"/>
              </a:solidFill>
            </a:endParaRPr>
          </a:p>
        </p:txBody>
      </p:sp>
      <p:sp>
        <p:nvSpPr>
          <p:cNvPr id="7" name="Content Placeholder 4">
            <a:extLst>
              <a:ext uri="{FF2B5EF4-FFF2-40B4-BE49-F238E27FC236}">
                <a16:creationId xmlns:a16="http://schemas.microsoft.com/office/drawing/2014/main" id="{AAE05DB0-E236-49EC-B722-3D18B4682984}"/>
              </a:ext>
            </a:extLst>
          </p:cNvPr>
          <p:cNvSpPr>
            <a:spLocks noGrp="1"/>
          </p:cNvSpPr>
          <p:nvPr>
            <p:ph sz="quarter" idx="10"/>
          </p:nvPr>
        </p:nvSpPr>
        <p:spPr>
          <a:xfrm>
            <a:off x="348342" y="1600200"/>
            <a:ext cx="7881258" cy="4267200"/>
          </a:xfrm>
          <a:prstGeom prst="rect">
            <a:avLst/>
          </a:prstGeom>
        </p:spPr>
        <p:txBody>
          <a:bodyPr/>
          <a:lstStyle/>
          <a:p>
            <a:pPr marL="0" indent="0" eaLnBrk="1" hangingPunct="1">
              <a:lnSpc>
                <a:spcPct val="90000"/>
              </a:lnSpc>
              <a:spcBef>
                <a:spcPts val="0"/>
              </a:spcBef>
              <a:spcAft>
                <a:spcPts val="1500"/>
              </a:spcAft>
              <a:buNone/>
            </a:pPr>
            <a:r>
              <a:rPr lang="en-US" altLang="en-US" sz="2400" dirty="0">
                <a:solidFill>
                  <a:srgbClr val="D90000"/>
                </a:solidFill>
              </a:rPr>
              <a:t>Fungible goods: </a:t>
            </a:r>
            <a:r>
              <a:rPr lang="en-US" altLang="en-US" sz="2400" dirty="0"/>
              <a:t>Generic goods generally sold in bulk, by weight or measure (wheat, sugar, flour, coal, and oil). </a:t>
            </a:r>
          </a:p>
          <a:p>
            <a:pPr marL="0" indent="0" eaLnBrk="1" hangingPunct="1">
              <a:lnSpc>
                <a:spcPct val="90000"/>
              </a:lnSpc>
              <a:spcBef>
                <a:spcPts val="0"/>
              </a:spcBef>
              <a:spcAft>
                <a:spcPts val="1500"/>
              </a:spcAft>
              <a:buNone/>
            </a:pPr>
            <a:r>
              <a:rPr lang="en-US" altLang="en-US" sz="2400" dirty="0"/>
              <a:t>The following rules apply to determine when title to such fungible goods passes:</a:t>
            </a:r>
          </a:p>
          <a:p>
            <a:pPr marL="285750" lvl="1" eaLnBrk="1" hangingPunct="1">
              <a:lnSpc>
                <a:spcPct val="90000"/>
              </a:lnSpc>
              <a:spcBef>
                <a:spcPts val="0"/>
              </a:spcBef>
              <a:buFont typeface="Arial" panose="020B0604020202020204" pitchFamily="34" charset="0"/>
              <a:buChar char="•"/>
            </a:pPr>
            <a:r>
              <a:rPr lang="en-US" altLang="en-US" sz="2000" dirty="0"/>
              <a:t>If goods are ordered and the building, tank, storage yard, or grain elevator where they come from is not specified: </a:t>
            </a:r>
          </a:p>
          <a:p>
            <a:pPr marL="522288" lvl="2" eaLnBrk="1" hangingPunct="1">
              <a:lnSpc>
                <a:spcPct val="90000"/>
              </a:lnSpc>
            </a:pPr>
            <a:r>
              <a:rPr lang="en-US" altLang="en-US" sz="2000" dirty="0">
                <a:solidFill>
                  <a:schemeClr val="accent2"/>
                </a:solidFill>
              </a:rPr>
              <a:t>Title passes when the goods become ascertained (become clearly identifiable). </a:t>
            </a:r>
          </a:p>
          <a:p>
            <a:pPr marL="285750" lvl="1" eaLnBrk="1" hangingPunct="1">
              <a:lnSpc>
                <a:spcPct val="90000"/>
              </a:lnSpc>
              <a:buFont typeface="Arial" panose="020B0604020202020204" pitchFamily="34" charset="0"/>
              <a:buChar char="•"/>
            </a:pPr>
            <a:r>
              <a:rPr lang="en-US" altLang="en-US" sz="2000" dirty="0"/>
              <a:t>If a buyer orders a specific quantity of fungible goods from a specific mass:</a:t>
            </a:r>
          </a:p>
          <a:p>
            <a:pPr marL="522288" lvl="2" eaLnBrk="1" hangingPunct="1">
              <a:lnSpc>
                <a:spcPct val="90000"/>
              </a:lnSpc>
            </a:pPr>
            <a:r>
              <a:rPr lang="en-US" altLang="en-US" sz="2000" dirty="0">
                <a:solidFill>
                  <a:schemeClr val="accent2"/>
                </a:solidFill>
              </a:rPr>
              <a:t>Title passes at once, even before the portion ordered is separated from the rest.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871CD-E55A-456B-9BC6-4E385530DE81}"/>
              </a:ext>
            </a:extLst>
          </p:cNvPr>
          <p:cNvSpPr>
            <a:spLocks noGrp="1"/>
          </p:cNvSpPr>
          <p:nvPr>
            <p:ph type="title"/>
          </p:nvPr>
        </p:nvSpPr>
        <p:spPr>
          <a:xfrm>
            <a:off x="3352800" y="152400"/>
            <a:ext cx="1560342" cy="701675"/>
          </a:xfrm>
        </p:spPr>
        <p:txBody>
          <a:bodyPr/>
          <a:lstStyle/>
          <a:p>
            <a:r>
              <a:rPr lang="en-US" altLang="en-US" dirty="0">
                <a:solidFill>
                  <a:schemeClr val="tx1"/>
                </a:solidFill>
              </a:rPr>
              <a:t>Title</a:t>
            </a:r>
            <a:endParaRPr lang="en-IN" dirty="0"/>
          </a:p>
        </p:txBody>
      </p:sp>
      <p:sp>
        <p:nvSpPr>
          <p:cNvPr id="7" name="Content Placeholder 4">
            <a:extLst>
              <a:ext uri="{FF2B5EF4-FFF2-40B4-BE49-F238E27FC236}">
                <a16:creationId xmlns:a16="http://schemas.microsoft.com/office/drawing/2014/main" id="{8C266D62-0092-4F2C-9DE5-B64B18778713}"/>
              </a:ext>
            </a:extLst>
          </p:cNvPr>
          <p:cNvSpPr>
            <a:spLocks noGrp="1"/>
          </p:cNvSpPr>
          <p:nvPr>
            <p:ph sz="quarter" idx="10"/>
          </p:nvPr>
        </p:nvSpPr>
        <p:spPr>
          <a:xfrm>
            <a:off x="348342" y="1596570"/>
            <a:ext cx="7543800" cy="2971800"/>
          </a:xfrm>
          <a:prstGeom prst="rect">
            <a:avLst/>
          </a:prstGeom>
        </p:spPr>
        <p:txBody>
          <a:bodyPr/>
          <a:lstStyle/>
          <a:p>
            <a:pPr marL="0" lvl="0" indent="0" eaLnBrk="1" hangingPunct="1">
              <a:lnSpc>
                <a:spcPct val="90000"/>
              </a:lnSpc>
              <a:spcBef>
                <a:spcPts val="0"/>
              </a:spcBef>
              <a:spcAft>
                <a:spcPts val="1500"/>
              </a:spcAft>
              <a:buNone/>
            </a:pPr>
            <a:r>
              <a:rPr lang="en-US" altLang="en-US" sz="2800" dirty="0">
                <a:solidFill>
                  <a:srgbClr val="000000"/>
                </a:solidFill>
              </a:rPr>
              <a:t>Legal disputes often involve determination of who holds </a:t>
            </a:r>
            <a:r>
              <a:rPr lang="en-US" altLang="en-US" sz="2800" dirty="0">
                <a:solidFill>
                  <a:srgbClr val="D90000"/>
                </a:solidFill>
              </a:rPr>
              <a:t>title</a:t>
            </a:r>
            <a:r>
              <a:rPr lang="en-US" altLang="en-US" sz="2800" dirty="0">
                <a:solidFill>
                  <a:srgbClr val="FF0000"/>
                </a:solidFill>
              </a:rPr>
              <a:t> </a:t>
            </a:r>
            <a:r>
              <a:rPr lang="en-US" altLang="en-US" sz="2800" dirty="0">
                <a:solidFill>
                  <a:srgbClr val="000000"/>
                </a:solidFill>
              </a:rPr>
              <a:t>to items when a loss occurs.</a:t>
            </a:r>
          </a:p>
          <a:p>
            <a:pPr marL="0" lvl="0" indent="0" eaLnBrk="1" hangingPunct="1">
              <a:lnSpc>
                <a:spcPct val="90000"/>
              </a:lnSpc>
              <a:spcBef>
                <a:spcPts val="0"/>
              </a:spcBef>
              <a:spcAft>
                <a:spcPts val="1500"/>
              </a:spcAft>
              <a:buNone/>
            </a:pPr>
            <a:r>
              <a:rPr lang="en-US" altLang="en-US" sz="2800" dirty="0">
                <a:solidFill>
                  <a:srgbClr val="000000"/>
                </a:solidFill>
              </a:rPr>
              <a:t>Prior to the Uniform Commercial Code (UCC), the concept of title was crucial in making determinations of rights and responsibilities of the parties to a contract and, even more important, who bore the risk of loss.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31601-290B-4364-8075-D8A5473A6B0C}"/>
              </a:ext>
            </a:extLst>
          </p:cNvPr>
          <p:cNvSpPr>
            <a:spLocks noGrp="1"/>
          </p:cNvSpPr>
          <p:nvPr>
            <p:ph type="title"/>
          </p:nvPr>
        </p:nvSpPr>
        <p:spPr>
          <a:xfrm>
            <a:off x="852714" y="152400"/>
            <a:ext cx="6517934" cy="680223"/>
          </a:xfrm>
        </p:spPr>
        <p:txBody>
          <a:bodyPr/>
          <a:lstStyle/>
          <a:p>
            <a:pPr indent="39688" eaLnBrk="1" hangingPunct="1"/>
            <a:r>
              <a:rPr lang="en-US" altLang="en-US" dirty="0">
                <a:solidFill>
                  <a:schemeClr val="tx1"/>
                </a:solidFill>
              </a:rPr>
              <a:t>The Right of Ownership</a:t>
            </a:r>
            <a:endParaRPr lang="en-IN" dirty="0">
              <a:solidFill>
                <a:schemeClr val="tx1"/>
              </a:solidFill>
            </a:endParaRPr>
          </a:p>
        </p:txBody>
      </p:sp>
      <p:sp>
        <p:nvSpPr>
          <p:cNvPr id="7" name="Content Placeholder 4">
            <a:extLst>
              <a:ext uri="{FF2B5EF4-FFF2-40B4-BE49-F238E27FC236}">
                <a16:creationId xmlns:a16="http://schemas.microsoft.com/office/drawing/2014/main" id="{B847938C-FDAC-4934-9142-54260B7C2F57}"/>
              </a:ext>
            </a:extLst>
          </p:cNvPr>
          <p:cNvSpPr>
            <a:spLocks noGrp="1"/>
          </p:cNvSpPr>
          <p:nvPr>
            <p:ph sz="quarter" idx="10"/>
          </p:nvPr>
        </p:nvSpPr>
        <p:spPr>
          <a:xfrm>
            <a:off x="348342" y="1366838"/>
            <a:ext cx="7848600" cy="4119562"/>
          </a:xfrm>
          <a:prstGeom prst="rect">
            <a:avLst/>
          </a:prstGeom>
        </p:spPr>
        <p:txBody>
          <a:bodyPr/>
          <a:lstStyle/>
          <a:p>
            <a:pPr marL="0" indent="0" eaLnBrk="1" hangingPunct="1">
              <a:spcBef>
                <a:spcPts val="0"/>
              </a:spcBef>
              <a:spcAft>
                <a:spcPts val="1500"/>
              </a:spcAft>
              <a:buNone/>
            </a:pPr>
            <a:r>
              <a:rPr lang="en-US" altLang="en-US" sz="2400" dirty="0"/>
              <a:t>The concept of private property is one of the foundations of our legal, economic and social system. </a:t>
            </a:r>
          </a:p>
          <a:p>
            <a:pPr marL="0" indent="0" eaLnBrk="1" hangingPunct="1">
              <a:spcBef>
                <a:spcPts val="0"/>
              </a:spcBef>
              <a:spcAft>
                <a:spcPts val="1500"/>
              </a:spcAft>
              <a:buNone/>
            </a:pPr>
            <a:r>
              <a:rPr lang="en-US" altLang="en-US" sz="2400" dirty="0">
                <a:solidFill>
                  <a:srgbClr val="D90000"/>
                </a:solidFill>
              </a:rPr>
              <a:t>Title</a:t>
            </a:r>
            <a:r>
              <a:rPr lang="en-US" altLang="en-US" sz="2400" dirty="0"/>
              <a:t> (as relates to property)</a:t>
            </a:r>
            <a:r>
              <a:rPr lang="en-US" altLang="en-US" sz="2400" b="1" dirty="0"/>
              <a:t>: </a:t>
            </a:r>
            <a:r>
              <a:rPr lang="en-US" altLang="en-US" sz="2400" dirty="0"/>
              <a:t>is intangible; you cannot see it or feel it.</a:t>
            </a:r>
          </a:p>
          <a:p>
            <a:pPr marL="285750" lvl="1" eaLnBrk="1" hangingPunct="1">
              <a:spcBef>
                <a:spcPts val="0"/>
              </a:spcBef>
              <a:buFont typeface="Arial" panose="020B0604020202020204" pitchFamily="34" charset="0"/>
              <a:buChar char="•"/>
            </a:pPr>
            <a:r>
              <a:rPr lang="en-US" altLang="en-US" sz="2000" dirty="0"/>
              <a:t>The person who has title to property (the owner) has the right to possess it, unless the person has given up the right of possession. </a:t>
            </a:r>
          </a:p>
          <a:p>
            <a:pPr marL="285750" lvl="1" eaLnBrk="1" hangingPunct="1">
              <a:buFont typeface="Arial" panose="020B0604020202020204" pitchFamily="34" charset="0"/>
              <a:buChar char="•"/>
            </a:pPr>
            <a:r>
              <a:rPr lang="en-US" altLang="en-US" sz="2000" dirty="0"/>
              <a:t>A person who has title to a property has the right to encumber it, or offer it as collateral for a debt.</a:t>
            </a:r>
          </a:p>
          <a:p>
            <a:pPr marL="285750" lvl="1" eaLnBrk="1" hangingPunct="1">
              <a:buFont typeface="Arial" panose="020B0604020202020204" pitchFamily="34" charset="0"/>
              <a:buChar char="•"/>
            </a:pPr>
            <a:r>
              <a:rPr lang="en-US" altLang="en-US" sz="2000" dirty="0"/>
              <a:t>When one sells something, not only is the property sold but also the intangible right of ownership, </a:t>
            </a:r>
            <a:r>
              <a:rPr lang="en-US" altLang="en-US" sz="2000" i="1" dirty="0"/>
              <a:t>title.</a:t>
            </a:r>
            <a:r>
              <a:rPr lang="en-US" altLang="en-US" sz="2000" dirty="0"/>
              <a:t> </a:t>
            </a:r>
          </a:p>
        </p:txBody>
      </p:sp>
      <p:sp>
        <p:nvSpPr>
          <p:cNvPr id="8" name="Content Placeholder 6">
            <a:extLst>
              <a:ext uri="{FF2B5EF4-FFF2-40B4-BE49-F238E27FC236}">
                <a16:creationId xmlns:a16="http://schemas.microsoft.com/office/drawing/2014/main" id="{7D21362B-703D-4F96-BAF8-D257AEF2A566}"/>
              </a:ext>
            </a:extLst>
          </p:cNvPr>
          <p:cNvSpPr>
            <a:spLocks noGrp="1"/>
          </p:cNvSpPr>
          <p:nvPr>
            <p:ph sz="quarter" idx="11"/>
          </p:nvPr>
        </p:nvSpPr>
        <p:spPr>
          <a:xfrm>
            <a:off x="348342" y="5558970"/>
            <a:ext cx="6172200" cy="457200"/>
          </a:xfrm>
          <a:prstGeom prst="rect">
            <a:avLst/>
          </a:prstGeom>
        </p:spPr>
        <p:txBody>
          <a:bodyPr/>
          <a:lstStyle/>
          <a:p>
            <a:pPr marL="0" lvl="0" indent="0" eaLnBrk="1" hangingPunct="1">
              <a:buNone/>
            </a:pPr>
            <a:r>
              <a:rPr lang="en-US" altLang="en-US" sz="2400" i="1" dirty="0">
                <a:solidFill>
                  <a:srgbClr val="000000"/>
                </a:solidFill>
              </a:rPr>
              <a:t>Example: </a:t>
            </a:r>
            <a:r>
              <a:rPr lang="en-US" altLang="en-US" sz="2400" dirty="0">
                <a:solidFill>
                  <a:srgbClr val="7030A0"/>
                </a:solidFill>
              </a:rPr>
              <a:t>Automobile—certificate of title</a:t>
            </a:r>
            <a:endParaRPr lang="en-US" altLang="en-US" sz="2400" i="1" dirty="0">
              <a:solidFill>
                <a:srgbClr val="7030A0"/>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65F9E-EB8B-4C52-8651-5F79B51856D3}"/>
              </a:ext>
            </a:extLst>
          </p:cNvPr>
          <p:cNvSpPr>
            <a:spLocks noGrp="1"/>
          </p:cNvSpPr>
          <p:nvPr>
            <p:ph type="title"/>
          </p:nvPr>
        </p:nvSpPr>
        <p:spPr>
          <a:xfrm>
            <a:off x="1661886" y="152400"/>
            <a:ext cx="4897021" cy="701675"/>
          </a:xfrm>
        </p:spPr>
        <p:txBody>
          <a:bodyPr/>
          <a:lstStyle/>
          <a:p>
            <a:pPr indent="39688" eaLnBrk="1" hangingPunct="1"/>
            <a:r>
              <a:rPr lang="en-US" altLang="en-US" dirty="0">
                <a:solidFill>
                  <a:schemeClr val="tx1"/>
                </a:solidFill>
              </a:rPr>
              <a:t>Types of Property</a:t>
            </a:r>
            <a:endParaRPr lang="en-IN" dirty="0">
              <a:solidFill>
                <a:schemeClr val="tx1"/>
              </a:solidFill>
            </a:endParaRPr>
          </a:p>
        </p:txBody>
      </p:sp>
      <p:sp>
        <p:nvSpPr>
          <p:cNvPr id="7" name="Content Placeholder 4">
            <a:extLst>
              <a:ext uri="{FF2B5EF4-FFF2-40B4-BE49-F238E27FC236}">
                <a16:creationId xmlns:a16="http://schemas.microsoft.com/office/drawing/2014/main" id="{1BDA65F8-6FB2-4B51-9866-A500911AC76B}"/>
              </a:ext>
            </a:extLst>
          </p:cNvPr>
          <p:cNvSpPr>
            <a:spLocks noGrp="1"/>
          </p:cNvSpPr>
          <p:nvPr>
            <p:ph sz="quarter" idx="10"/>
          </p:nvPr>
        </p:nvSpPr>
        <p:spPr>
          <a:xfrm>
            <a:off x="348342" y="1600200"/>
            <a:ext cx="7620000" cy="4800600"/>
          </a:xfrm>
          <a:prstGeom prst="rect">
            <a:avLst/>
          </a:prstGeom>
        </p:spPr>
        <p:txBody>
          <a:bodyPr/>
          <a:lstStyle/>
          <a:p>
            <a:pPr marL="0" indent="0" eaLnBrk="1" hangingPunct="1">
              <a:lnSpc>
                <a:spcPct val="90000"/>
              </a:lnSpc>
              <a:spcBef>
                <a:spcPts val="0"/>
              </a:spcBef>
              <a:spcAft>
                <a:spcPts val="1500"/>
              </a:spcAft>
              <a:buNone/>
            </a:pPr>
            <a:r>
              <a:rPr lang="en-US" altLang="en-US" dirty="0"/>
              <a:t>Two main classifications of property:</a:t>
            </a:r>
          </a:p>
          <a:p>
            <a:pPr marL="285750" lvl="1" eaLnBrk="1" hangingPunct="1">
              <a:lnSpc>
                <a:spcPct val="90000"/>
              </a:lnSpc>
              <a:spcBef>
                <a:spcPts val="0"/>
              </a:spcBef>
              <a:buFont typeface="Arial" panose="020B0604020202020204" pitchFamily="34" charset="0"/>
              <a:buChar char="•"/>
            </a:pPr>
            <a:r>
              <a:rPr lang="en-US" altLang="en-US" dirty="0">
                <a:solidFill>
                  <a:srgbClr val="D90000"/>
                </a:solidFill>
              </a:rPr>
              <a:t>Real Property</a:t>
            </a:r>
            <a:endParaRPr lang="en-US" altLang="en-US" i="1" dirty="0">
              <a:solidFill>
                <a:srgbClr val="D90000"/>
              </a:solidFill>
            </a:endParaRPr>
          </a:p>
          <a:p>
            <a:pPr marL="536575" lvl="2" eaLnBrk="1" hangingPunct="1">
              <a:lnSpc>
                <a:spcPct val="90000"/>
              </a:lnSpc>
            </a:pPr>
            <a:r>
              <a:rPr lang="en-US" altLang="en-US" dirty="0"/>
              <a:t>Sometimes referred to as real estate; land and all articles permanently attached to land (buildings and trees).</a:t>
            </a:r>
          </a:p>
          <a:p>
            <a:pPr marL="285750" lvl="1" eaLnBrk="1" hangingPunct="1">
              <a:lnSpc>
                <a:spcPct val="90000"/>
              </a:lnSpc>
              <a:buFont typeface="Arial" panose="020B0604020202020204" pitchFamily="34" charset="0"/>
              <a:buChar char="•"/>
            </a:pPr>
            <a:r>
              <a:rPr lang="en-US" altLang="en-US" dirty="0">
                <a:solidFill>
                  <a:srgbClr val="D90000"/>
                </a:solidFill>
              </a:rPr>
              <a:t>Personal Property</a:t>
            </a:r>
            <a:endParaRPr lang="en-US" altLang="en-US" i="1" dirty="0">
              <a:solidFill>
                <a:srgbClr val="D90000"/>
              </a:solidFill>
            </a:endParaRPr>
          </a:p>
          <a:p>
            <a:pPr marL="536575" lvl="2" eaLnBrk="1" hangingPunct="1">
              <a:lnSpc>
                <a:spcPct val="90000"/>
              </a:lnSpc>
            </a:pPr>
            <a:r>
              <a:rPr lang="en-US" altLang="en-US" dirty="0"/>
              <a:t>All property other than real property, such as automobiles, clothing, computers, etc. </a:t>
            </a:r>
          </a:p>
          <a:p>
            <a:pPr marL="536575" lvl="2" eaLnBrk="1" hangingPunct="1">
              <a:lnSpc>
                <a:spcPct val="90000"/>
              </a:lnSpc>
            </a:pPr>
            <a:r>
              <a:rPr lang="en-US" altLang="en-US" dirty="0"/>
              <a:t>Personal property may be tangible and may be seen and touched, or intangible (patents, copyrights, or ownership in a corporation). </a:t>
            </a:r>
          </a:p>
          <a:p>
            <a:pPr marL="536575" lvl="2" eaLnBrk="1" hangingPunct="1">
              <a:lnSpc>
                <a:spcPct val="90000"/>
              </a:lnSpc>
            </a:pPr>
            <a:r>
              <a:rPr lang="en-US" altLang="en-US" dirty="0"/>
              <a:t>Only personal property is subject to the UCC.</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E5E56-9C0E-4101-9F76-BCF57B7085FD}"/>
              </a:ext>
            </a:extLst>
          </p:cNvPr>
          <p:cNvSpPr>
            <a:spLocks noGrp="1"/>
          </p:cNvSpPr>
          <p:nvPr>
            <p:ph type="title"/>
          </p:nvPr>
        </p:nvSpPr>
        <p:spPr>
          <a:xfrm>
            <a:off x="1147699" y="159660"/>
            <a:ext cx="5925395" cy="748245"/>
          </a:xfrm>
        </p:spPr>
        <p:txBody>
          <a:bodyPr/>
          <a:lstStyle/>
          <a:p>
            <a:pPr indent="39688" eaLnBrk="1" hangingPunct="1"/>
            <a:r>
              <a:rPr lang="en-US" altLang="en-US" dirty="0">
                <a:solidFill>
                  <a:schemeClr val="tx1"/>
                </a:solidFill>
              </a:rPr>
              <a:t>How Title Passes (1)</a:t>
            </a:r>
            <a:endParaRPr lang="en-IN" dirty="0">
              <a:solidFill>
                <a:schemeClr val="tx1"/>
              </a:solidFill>
            </a:endParaRPr>
          </a:p>
        </p:txBody>
      </p:sp>
      <p:sp>
        <p:nvSpPr>
          <p:cNvPr id="7" name="Content Placeholder 4">
            <a:extLst>
              <a:ext uri="{FF2B5EF4-FFF2-40B4-BE49-F238E27FC236}">
                <a16:creationId xmlns:a16="http://schemas.microsoft.com/office/drawing/2014/main" id="{EEFF0E71-FE7C-4CC8-B006-8D630F14123F}"/>
              </a:ext>
            </a:extLst>
          </p:cNvPr>
          <p:cNvSpPr>
            <a:spLocks noGrp="1"/>
          </p:cNvSpPr>
          <p:nvPr>
            <p:ph sz="quarter" idx="10"/>
          </p:nvPr>
        </p:nvSpPr>
        <p:spPr>
          <a:xfrm>
            <a:off x="348342" y="1600200"/>
            <a:ext cx="7696200" cy="4267200"/>
          </a:xfrm>
          <a:prstGeom prst="rect">
            <a:avLst/>
          </a:prstGeom>
        </p:spPr>
        <p:txBody>
          <a:bodyPr/>
          <a:lstStyle/>
          <a:p>
            <a:pPr marL="0" indent="0" eaLnBrk="1" hangingPunct="1">
              <a:lnSpc>
                <a:spcPct val="80000"/>
              </a:lnSpc>
              <a:spcBef>
                <a:spcPts val="0"/>
              </a:spcBef>
              <a:spcAft>
                <a:spcPts val="1500"/>
              </a:spcAft>
              <a:buNone/>
            </a:pPr>
            <a:r>
              <a:rPr lang="en-US" altLang="en-US" sz="2800" dirty="0"/>
              <a:t>Legal concepts involved in the passage of title:</a:t>
            </a:r>
          </a:p>
          <a:p>
            <a:pPr marL="285750" lvl="1" eaLnBrk="1" hangingPunct="1">
              <a:lnSpc>
                <a:spcPct val="80000"/>
              </a:lnSpc>
              <a:spcBef>
                <a:spcPts val="0"/>
              </a:spcBef>
              <a:buFont typeface="Arial" panose="020B0604020202020204" pitchFamily="34" charset="0"/>
              <a:buChar char="•"/>
            </a:pPr>
            <a:r>
              <a:rPr lang="en-US" altLang="en-US" sz="2400" dirty="0">
                <a:solidFill>
                  <a:srgbClr val="D90000"/>
                </a:solidFill>
              </a:rPr>
              <a:t>Bill of Sale</a:t>
            </a:r>
          </a:p>
          <a:p>
            <a:pPr marL="536575" lvl="2" eaLnBrk="1" hangingPunct="1">
              <a:lnSpc>
                <a:spcPct val="80000"/>
              </a:lnSpc>
            </a:pPr>
            <a:r>
              <a:rPr lang="en-US" altLang="en-US" sz="2000" dirty="0"/>
              <a:t>A written statement evidence the seller is passing ownership to the buyer. </a:t>
            </a:r>
          </a:p>
          <a:p>
            <a:pPr marL="536575" lvl="2" eaLnBrk="1" hangingPunct="1">
              <a:lnSpc>
                <a:spcPct val="80000"/>
              </a:lnSpc>
            </a:pPr>
            <a:r>
              <a:rPr lang="en-US" altLang="en-US" sz="2000" dirty="0"/>
              <a:t>Bill of sale need not be an elaborate legal document</a:t>
            </a:r>
            <a:r>
              <a:rPr lang="en-US" altLang="en-US" sz="2000" dirty="0">
                <a:cs typeface="Arial" panose="020B0604020202020204" pitchFamily="34" charset="0"/>
              </a:rPr>
              <a:t>—</a:t>
            </a:r>
            <a:br>
              <a:rPr lang="en-US" altLang="en-US" sz="2000" dirty="0">
                <a:cs typeface="Arial" panose="020B0604020202020204" pitchFamily="34" charset="0"/>
              </a:rPr>
            </a:br>
            <a:r>
              <a:rPr lang="en-US" altLang="en-US" sz="2000" dirty="0"/>
              <a:t>a handwritten note is just as effective. </a:t>
            </a:r>
          </a:p>
          <a:p>
            <a:pPr marL="285750" lvl="1" eaLnBrk="1" hangingPunct="1">
              <a:lnSpc>
                <a:spcPct val="80000"/>
              </a:lnSpc>
              <a:buFont typeface="Arial" panose="020B0604020202020204" pitchFamily="34" charset="0"/>
              <a:buChar char="•"/>
            </a:pPr>
            <a:r>
              <a:rPr lang="en-US" altLang="en-US" sz="2400" dirty="0">
                <a:solidFill>
                  <a:srgbClr val="D90000"/>
                </a:solidFill>
              </a:rPr>
              <a:t>Bill of Lading</a:t>
            </a:r>
          </a:p>
          <a:p>
            <a:pPr marL="536575" lvl="2" eaLnBrk="1" hangingPunct="1">
              <a:lnSpc>
                <a:spcPct val="80000"/>
              </a:lnSpc>
            </a:pPr>
            <a:r>
              <a:rPr lang="en-US" altLang="en-US" sz="2000" dirty="0"/>
              <a:t>Receipt for goods to be shipped, evidence that such goods have been received and indicating agreement the goods will be transported to the destination specified. </a:t>
            </a:r>
          </a:p>
          <a:p>
            <a:pPr marL="536575" lvl="2" eaLnBrk="1" hangingPunct="1">
              <a:lnSpc>
                <a:spcPct val="80000"/>
              </a:lnSpc>
            </a:pPr>
            <a:r>
              <a:rPr lang="en-US" altLang="en-US" sz="2000" dirty="0"/>
              <a:t>Bill of lading is prepared by the common carrier (a trucking firm, a railroad, air carrier or sea shipper) that has agreed by contract to transport the goods by land, air or water. </a:t>
            </a:r>
          </a:p>
          <a:p>
            <a:pPr marL="536575" lvl="2" eaLnBrk="1" hangingPunct="1">
              <a:lnSpc>
                <a:spcPct val="80000"/>
              </a:lnSpc>
            </a:pPr>
            <a:r>
              <a:rPr lang="en-US" altLang="en-US" sz="2000" dirty="0"/>
              <a:t>In the case of goods shipped by air, an </a:t>
            </a:r>
            <a:r>
              <a:rPr lang="en-US" altLang="en-US" sz="2000" i="1" dirty="0" err="1"/>
              <a:t>airbill</a:t>
            </a:r>
            <a:r>
              <a:rPr lang="en-US" altLang="en-US" sz="2000" dirty="0"/>
              <a:t> is prepared.</a:t>
            </a:r>
            <a:endParaRPr lang="en-IN"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6903B-C4AC-4B1D-83CD-1E9967BB6AA5}"/>
              </a:ext>
            </a:extLst>
          </p:cNvPr>
          <p:cNvSpPr>
            <a:spLocks noGrp="1"/>
          </p:cNvSpPr>
          <p:nvPr>
            <p:ph type="title"/>
          </p:nvPr>
        </p:nvSpPr>
        <p:spPr>
          <a:xfrm>
            <a:off x="883955" y="152400"/>
            <a:ext cx="6517934" cy="701675"/>
          </a:xfrm>
        </p:spPr>
        <p:txBody>
          <a:bodyPr/>
          <a:lstStyle/>
          <a:p>
            <a:r>
              <a:rPr lang="en-US" altLang="en-US" dirty="0">
                <a:solidFill>
                  <a:schemeClr val="tx1"/>
                </a:solidFill>
              </a:rPr>
              <a:t>How Title Passes (2)</a:t>
            </a:r>
            <a:endParaRPr lang="en-IN" dirty="0"/>
          </a:p>
        </p:txBody>
      </p:sp>
      <p:sp>
        <p:nvSpPr>
          <p:cNvPr id="7" name="Content Placeholder 4">
            <a:extLst>
              <a:ext uri="{FF2B5EF4-FFF2-40B4-BE49-F238E27FC236}">
                <a16:creationId xmlns:a16="http://schemas.microsoft.com/office/drawing/2014/main" id="{B1747932-82BF-4860-BB45-52B5C56448CF}"/>
              </a:ext>
            </a:extLst>
          </p:cNvPr>
          <p:cNvSpPr>
            <a:spLocks noGrp="1"/>
          </p:cNvSpPr>
          <p:nvPr>
            <p:ph sz="quarter" idx="10"/>
          </p:nvPr>
        </p:nvSpPr>
        <p:spPr>
          <a:xfrm>
            <a:off x="348342" y="1600200"/>
            <a:ext cx="7489372" cy="4191000"/>
          </a:xfrm>
          <a:prstGeom prst="rect">
            <a:avLst/>
          </a:prstGeom>
        </p:spPr>
        <p:txBody>
          <a:bodyPr/>
          <a:lstStyle/>
          <a:p>
            <a:pPr marL="0" indent="0" eaLnBrk="1" hangingPunct="1">
              <a:lnSpc>
                <a:spcPct val="90000"/>
              </a:lnSpc>
              <a:spcBef>
                <a:spcPts val="0"/>
              </a:spcBef>
              <a:spcAft>
                <a:spcPts val="1500"/>
              </a:spcAft>
              <a:buNone/>
            </a:pPr>
            <a:r>
              <a:rPr lang="en-US" altLang="en-US" sz="2800" dirty="0"/>
              <a:t>Legal concepts involved in the passage of title:</a:t>
            </a:r>
          </a:p>
          <a:p>
            <a:pPr marL="285750" lvl="1" eaLnBrk="1" hangingPunct="1">
              <a:lnSpc>
                <a:spcPct val="90000"/>
              </a:lnSpc>
              <a:spcBef>
                <a:spcPts val="0"/>
              </a:spcBef>
              <a:buFont typeface="Arial" panose="020B0604020202020204" pitchFamily="34" charset="0"/>
              <a:buChar char="•"/>
            </a:pPr>
            <a:r>
              <a:rPr lang="en-US" altLang="en-US" sz="2400" dirty="0">
                <a:solidFill>
                  <a:srgbClr val="D90000"/>
                </a:solidFill>
              </a:rPr>
              <a:t>Warehouse Receipt</a:t>
            </a:r>
          </a:p>
          <a:p>
            <a:pPr marL="536575" lvl="2" eaLnBrk="1" hangingPunct="1">
              <a:lnSpc>
                <a:spcPct val="90000"/>
              </a:lnSpc>
            </a:pPr>
            <a:r>
              <a:rPr lang="en-US" altLang="en-US" sz="2000" dirty="0"/>
              <a:t>Warehouse receipt is like a bill of lading </a:t>
            </a:r>
            <a:r>
              <a:rPr lang="en-US" altLang="en-US" sz="2000" u="sng" dirty="0"/>
              <a:t>except</a:t>
            </a:r>
            <a:r>
              <a:rPr lang="en-US" altLang="en-US" sz="2000" dirty="0"/>
              <a:t> the goods involved are not being transported, but merely stored. </a:t>
            </a:r>
          </a:p>
          <a:p>
            <a:pPr marL="536575" lvl="2" eaLnBrk="1" hangingPunct="1">
              <a:lnSpc>
                <a:spcPct val="90000"/>
              </a:lnSpc>
            </a:pPr>
            <a:r>
              <a:rPr lang="en-US" altLang="en-US" sz="2000" dirty="0"/>
              <a:t>Two kinds of warehouse receipts: </a:t>
            </a:r>
          </a:p>
          <a:p>
            <a:pPr marL="754063" lvl="3" eaLnBrk="1" hangingPunct="1">
              <a:lnSpc>
                <a:spcPct val="90000"/>
              </a:lnSpc>
              <a:buFont typeface="Arial" panose="020B0604020202020204" pitchFamily="34" charset="0"/>
              <a:buChar char="•"/>
            </a:pPr>
            <a:r>
              <a:rPr lang="en-US" altLang="en-US" sz="1800" b="1" dirty="0">
                <a:solidFill>
                  <a:srgbClr val="D90000"/>
                </a:solidFill>
              </a:rPr>
              <a:t>Nonnegotiable warehouse receipt </a:t>
            </a:r>
            <a:r>
              <a:rPr lang="en-US" altLang="en-US" sz="1800" dirty="0"/>
              <a:t>is like a straight bill of lading; it is simply a receipt for the goods to be stored. </a:t>
            </a:r>
          </a:p>
          <a:p>
            <a:pPr marL="754063" lvl="3" eaLnBrk="1" hangingPunct="1">
              <a:lnSpc>
                <a:spcPct val="90000"/>
              </a:lnSpc>
              <a:buFont typeface="Arial" panose="020B0604020202020204" pitchFamily="34" charset="0"/>
              <a:buChar char="•"/>
            </a:pPr>
            <a:r>
              <a:rPr lang="en-US" altLang="en-US" sz="1800" b="1" dirty="0">
                <a:solidFill>
                  <a:srgbClr val="D90000"/>
                </a:solidFill>
              </a:rPr>
              <a:t>Negotiable warehouse receipt</a:t>
            </a:r>
            <a:r>
              <a:rPr lang="en-US" altLang="en-US" sz="1800" dirty="0"/>
              <a:t>, like the negotiable order bill of lading, requires the original copy be presented to the </a:t>
            </a:r>
            <a:r>
              <a:rPr lang="en-US" altLang="en-US" sz="1800" dirty="0" err="1"/>
              <a:t>warehouser</a:t>
            </a:r>
            <a:r>
              <a:rPr lang="en-US" altLang="en-US" sz="1800" dirty="0"/>
              <a:t> before the goods will be surrendered to someone claiming them. A negotiable warehouse receipt is proof of ownership (title).</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9478-3C08-4985-AE74-C6B7A06D5DB8}"/>
              </a:ext>
            </a:extLst>
          </p:cNvPr>
          <p:cNvSpPr>
            <a:spLocks noGrp="1"/>
          </p:cNvSpPr>
          <p:nvPr>
            <p:ph type="title"/>
          </p:nvPr>
        </p:nvSpPr>
        <p:spPr>
          <a:xfrm>
            <a:off x="1157514" y="156030"/>
            <a:ext cx="5925395" cy="748245"/>
          </a:xfrm>
        </p:spPr>
        <p:txBody>
          <a:bodyPr/>
          <a:lstStyle/>
          <a:p>
            <a:pPr indent="39688" eaLnBrk="1" hangingPunct="1"/>
            <a:r>
              <a:rPr lang="en-US" altLang="en-US" dirty="0">
                <a:solidFill>
                  <a:schemeClr val="tx1"/>
                </a:solidFill>
              </a:rPr>
              <a:t>When Title Passes</a:t>
            </a:r>
            <a:endParaRPr lang="en-IN" dirty="0">
              <a:solidFill>
                <a:schemeClr val="tx1"/>
              </a:solidFill>
            </a:endParaRPr>
          </a:p>
        </p:txBody>
      </p:sp>
      <p:sp>
        <p:nvSpPr>
          <p:cNvPr id="7" name="Content Placeholder 4">
            <a:extLst>
              <a:ext uri="{FF2B5EF4-FFF2-40B4-BE49-F238E27FC236}">
                <a16:creationId xmlns:a16="http://schemas.microsoft.com/office/drawing/2014/main" id="{DD0DE118-DAF4-46F6-8A0B-67F18C44926C}"/>
              </a:ext>
            </a:extLst>
          </p:cNvPr>
          <p:cNvSpPr>
            <a:spLocks noGrp="1"/>
          </p:cNvSpPr>
          <p:nvPr>
            <p:ph sz="quarter" idx="10"/>
          </p:nvPr>
        </p:nvSpPr>
        <p:spPr>
          <a:xfrm>
            <a:off x="351972" y="1600200"/>
            <a:ext cx="7848600" cy="2971800"/>
          </a:xfrm>
          <a:prstGeom prst="rect">
            <a:avLst/>
          </a:prstGeom>
        </p:spPr>
        <p:txBody>
          <a:bodyPr/>
          <a:lstStyle/>
          <a:p>
            <a:pPr marL="0" indent="0" eaLnBrk="1" hangingPunct="1">
              <a:spcBef>
                <a:spcPts val="0"/>
              </a:spcBef>
              <a:spcAft>
                <a:spcPts val="1500"/>
              </a:spcAft>
              <a:buNone/>
            </a:pPr>
            <a:r>
              <a:rPr lang="en-US" altLang="en-US" sz="2800" dirty="0">
                <a:solidFill>
                  <a:srgbClr val="000000"/>
                </a:solidFill>
              </a:rPr>
              <a:t>Title to goods passes when the parties intend for it to pass. </a:t>
            </a:r>
          </a:p>
          <a:p>
            <a:pPr marL="0" indent="0" eaLnBrk="1" hangingPunct="1">
              <a:spcBef>
                <a:spcPts val="0"/>
              </a:spcBef>
              <a:spcAft>
                <a:spcPts val="1500"/>
              </a:spcAft>
              <a:buNone/>
            </a:pPr>
            <a:r>
              <a:rPr lang="en-US" altLang="en-US" sz="2800" dirty="0">
                <a:solidFill>
                  <a:srgbClr val="000000"/>
                </a:solidFill>
              </a:rPr>
              <a:t>In the event the intent of the parties is not clear, title passes at the moment when they unconditionally agree to sell specific goods in a deliverable condition.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CDEC8-FB24-4B45-A161-518E75309489}"/>
              </a:ext>
            </a:extLst>
          </p:cNvPr>
          <p:cNvSpPr>
            <a:spLocks noGrp="1"/>
          </p:cNvSpPr>
          <p:nvPr>
            <p:ph type="title"/>
          </p:nvPr>
        </p:nvSpPr>
        <p:spPr>
          <a:xfrm>
            <a:off x="2971800" y="152400"/>
            <a:ext cx="2284496" cy="701675"/>
          </a:xfrm>
        </p:spPr>
        <p:txBody>
          <a:bodyPr/>
          <a:lstStyle/>
          <a:p>
            <a:pPr indent="39688" eaLnBrk="1" hangingPunct="1"/>
            <a:r>
              <a:rPr lang="en-US" altLang="en-US" dirty="0">
                <a:solidFill>
                  <a:schemeClr val="tx1"/>
                </a:solidFill>
              </a:rPr>
              <a:t>Intent</a:t>
            </a:r>
            <a:endParaRPr lang="en-IN" dirty="0">
              <a:solidFill>
                <a:schemeClr val="tx1"/>
              </a:solidFill>
            </a:endParaRPr>
          </a:p>
        </p:txBody>
      </p:sp>
      <p:sp>
        <p:nvSpPr>
          <p:cNvPr id="7" name="Content Placeholder 4">
            <a:extLst>
              <a:ext uri="{FF2B5EF4-FFF2-40B4-BE49-F238E27FC236}">
                <a16:creationId xmlns:a16="http://schemas.microsoft.com/office/drawing/2014/main" id="{5A1B9A07-71EB-42CB-BB90-83767179D9F2}"/>
              </a:ext>
            </a:extLst>
          </p:cNvPr>
          <p:cNvSpPr>
            <a:spLocks noGrp="1"/>
          </p:cNvSpPr>
          <p:nvPr>
            <p:ph sz="quarter" idx="10"/>
          </p:nvPr>
        </p:nvSpPr>
        <p:spPr>
          <a:xfrm>
            <a:off x="348342" y="1600200"/>
            <a:ext cx="7924800" cy="2924628"/>
          </a:xfrm>
          <a:prstGeom prst="rect">
            <a:avLst/>
          </a:prstGeom>
        </p:spPr>
        <p:txBody>
          <a:bodyPr/>
          <a:lstStyle/>
          <a:p>
            <a:pPr marL="0" indent="0" eaLnBrk="1" hangingPunct="1">
              <a:lnSpc>
                <a:spcPct val="80000"/>
              </a:lnSpc>
              <a:spcBef>
                <a:spcPts val="0"/>
              </a:spcBef>
              <a:spcAft>
                <a:spcPts val="1500"/>
              </a:spcAft>
              <a:buNone/>
            </a:pPr>
            <a:r>
              <a:rPr lang="en-US" altLang="en-US" sz="2400" dirty="0"/>
              <a:t>In the eyes of the law, title passes when the parties intend it to pass. How does a party prove what he or she intended? </a:t>
            </a:r>
          </a:p>
          <a:p>
            <a:pPr marL="285750" lvl="1" eaLnBrk="1" hangingPunct="1">
              <a:lnSpc>
                <a:spcPct val="80000"/>
              </a:lnSpc>
              <a:spcBef>
                <a:spcPts val="0"/>
              </a:spcBef>
              <a:buFont typeface="Arial" panose="020B0604020202020204" pitchFamily="34" charset="0"/>
              <a:buChar char="•"/>
            </a:pPr>
            <a:r>
              <a:rPr lang="en-US" altLang="en-US" sz="2000" i="1" dirty="0"/>
              <a:t>Example:</a:t>
            </a:r>
            <a:r>
              <a:rPr lang="en-US" altLang="en-US" sz="2000" dirty="0"/>
              <a:t> </a:t>
            </a:r>
            <a:r>
              <a:rPr lang="en-US" altLang="en-US" sz="2000" dirty="0">
                <a:solidFill>
                  <a:srgbClr val="7030A0"/>
                </a:solidFill>
              </a:rPr>
              <a:t>Mike bought a boat and arranged to pick it up the following day. Before he had a chance to pick it up, the boat was destroyed by fire. The seller would claim that she intended title to pass at the time of the transaction, thus insisting the buyer bear the loss. Mike would probably say that he intended title to pass when he picked up the boat, arguing that the seller should bear the loss. The OUTCOME depends on the terms of the contract.</a:t>
            </a:r>
          </a:p>
        </p:txBody>
      </p:sp>
      <p:sp>
        <p:nvSpPr>
          <p:cNvPr id="8" name="Content Placeholder 6">
            <a:extLst>
              <a:ext uri="{FF2B5EF4-FFF2-40B4-BE49-F238E27FC236}">
                <a16:creationId xmlns:a16="http://schemas.microsoft.com/office/drawing/2014/main" id="{967AC078-0610-40F2-AA0B-476416596227}"/>
              </a:ext>
            </a:extLst>
          </p:cNvPr>
          <p:cNvSpPr>
            <a:spLocks noGrp="1"/>
          </p:cNvSpPr>
          <p:nvPr>
            <p:ph sz="quarter" idx="11"/>
          </p:nvPr>
        </p:nvSpPr>
        <p:spPr>
          <a:xfrm>
            <a:off x="348342" y="4524828"/>
            <a:ext cx="7772400" cy="1143000"/>
          </a:xfrm>
          <a:prstGeom prst="rect">
            <a:avLst/>
          </a:prstGeom>
        </p:spPr>
        <p:txBody>
          <a:bodyPr/>
          <a:lstStyle/>
          <a:p>
            <a:pPr marL="0" lvl="0" indent="0" eaLnBrk="1" hangingPunct="1">
              <a:lnSpc>
                <a:spcPct val="80000"/>
              </a:lnSpc>
              <a:buNone/>
            </a:pPr>
            <a:r>
              <a:rPr lang="en-US" altLang="en-US" sz="2400" dirty="0">
                <a:solidFill>
                  <a:srgbClr val="000000"/>
                </a:solidFill>
              </a:rPr>
              <a:t>To minimize the number of such disagreements, certain rules for determining the intent of the parties have been established.</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06B9-6214-4A9A-93CF-65AA5F8903C4}"/>
              </a:ext>
            </a:extLst>
          </p:cNvPr>
          <p:cNvSpPr>
            <a:spLocks noGrp="1"/>
          </p:cNvSpPr>
          <p:nvPr>
            <p:ph type="title"/>
          </p:nvPr>
        </p:nvSpPr>
        <p:spPr>
          <a:xfrm>
            <a:off x="2267856" y="152400"/>
            <a:ext cx="3679205" cy="823070"/>
          </a:xfrm>
        </p:spPr>
        <p:txBody>
          <a:bodyPr/>
          <a:lstStyle/>
          <a:p>
            <a:pPr indent="39688" eaLnBrk="1" hangingPunct="1"/>
            <a:r>
              <a:rPr lang="en-US" altLang="en-US" dirty="0">
                <a:solidFill>
                  <a:schemeClr val="tx1"/>
                </a:solidFill>
              </a:rPr>
              <a:t>Specific Time</a:t>
            </a:r>
            <a:endParaRPr lang="en-IN" dirty="0">
              <a:solidFill>
                <a:schemeClr val="tx1"/>
              </a:solidFill>
            </a:endParaRPr>
          </a:p>
        </p:txBody>
      </p:sp>
      <p:sp>
        <p:nvSpPr>
          <p:cNvPr id="7" name="Content Placeholder 4">
            <a:extLst>
              <a:ext uri="{FF2B5EF4-FFF2-40B4-BE49-F238E27FC236}">
                <a16:creationId xmlns:a16="http://schemas.microsoft.com/office/drawing/2014/main" id="{60C015EC-12E7-4412-82CB-CF7FE092DE9A}"/>
              </a:ext>
            </a:extLst>
          </p:cNvPr>
          <p:cNvSpPr>
            <a:spLocks noGrp="1"/>
          </p:cNvSpPr>
          <p:nvPr>
            <p:ph sz="quarter" idx="10"/>
          </p:nvPr>
        </p:nvSpPr>
        <p:spPr>
          <a:xfrm>
            <a:off x="348342" y="1600200"/>
            <a:ext cx="8109858" cy="3352800"/>
          </a:xfrm>
          <a:prstGeom prst="rect">
            <a:avLst/>
          </a:prstGeom>
        </p:spPr>
        <p:txBody>
          <a:bodyPr/>
          <a:lstStyle/>
          <a:p>
            <a:pPr marL="0" lvl="0" indent="0" eaLnBrk="1" hangingPunct="1">
              <a:spcBef>
                <a:spcPts val="0"/>
              </a:spcBef>
              <a:spcAft>
                <a:spcPts val="1500"/>
              </a:spcAft>
              <a:buNone/>
            </a:pPr>
            <a:r>
              <a:rPr lang="en-US" altLang="en-US" sz="2800" dirty="0">
                <a:solidFill>
                  <a:srgbClr val="000000"/>
                </a:solidFill>
              </a:rPr>
              <a:t>Although it may take some time to complete the documents that signify the passing of title, title itself passes in a single instant. </a:t>
            </a:r>
          </a:p>
          <a:p>
            <a:pPr marL="0" lvl="0" indent="0" eaLnBrk="1" hangingPunct="1">
              <a:spcBef>
                <a:spcPts val="0"/>
              </a:spcBef>
              <a:spcAft>
                <a:spcPts val="1500"/>
              </a:spcAft>
              <a:buNone/>
            </a:pPr>
            <a:r>
              <a:rPr lang="en-US" altLang="en-US" sz="2800" dirty="0">
                <a:solidFill>
                  <a:srgbClr val="000000"/>
                </a:solidFill>
              </a:rPr>
              <a:t>While both parties are free to create a contract that stipulates precisely when the transfer of title passes, the law does provide guidelines as to when this occurs.</a:t>
            </a:r>
          </a:p>
        </p:txBody>
      </p:sp>
    </p:spTree>
  </p:cSld>
  <p:clrMapOvr>
    <a:masterClrMapping/>
  </p:clrMapOvr>
  <p:transition/>
</p:sld>
</file>

<file path=ppt/theme/theme1.xml><?xml version="1.0" encoding="utf-8"?>
<a:theme xmlns:a="http://schemas.openxmlformats.org/drawingml/2006/main" name="Liuzzo_Design Temp">
  <a:themeElements>
    <a:clrScheme name="Liuzzo_Design Tem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iuzzo_Design Temp">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Arial" charset="0"/>
            <a:ea typeface="ＭＳ Ｐゴシック" charset="0"/>
            <a:sym typeface="Arial"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rgbClr val="000000"/>
            </a:solidFill>
            <a:effectLst/>
            <a:latin typeface="Arial" charset="0"/>
            <a:ea typeface="ＭＳ Ｐゴシック" charset="0"/>
            <a:sym typeface="Arial" charset="0"/>
          </a:defRPr>
        </a:defPPr>
      </a:lstStyle>
    </a:lnDef>
  </a:objectDefaults>
  <a:extraClrSchemeLst>
    <a:extraClrScheme>
      <a:clrScheme name="Liuzzo_Design Tem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iuzzo_Design Tem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iuzzo_Design Tem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iuzzo_Design Tem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iuzzo_Design Tem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iuzzo_Design Tem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iuzzo_Design Tem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iuzzo_Design Tem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iuzzo_Design Tem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iuzzo_Design Tem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iuzzo_Design Tem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iuzzo_Design Tem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11353</TotalTime>
  <Pages>0</Pages>
  <Words>2132</Words>
  <Characters>0</Characters>
  <Application>Microsoft Office PowerPoint</Application>
  <PresentationFormat>On-screen Show (4:3)</PresentationFormat>
  <Lines>0</Lines>
  <Paragraphs>159</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ＭＳ Ｐゴシック</vt:lpstr>
      <vt:lpstr>ＭＳ Ｐゴシック</vt:lpstr>
      <vt:lpstr>Arial</vt:lpstr>
      <vt:lpstr>Liuzzo_Design Temp</vt:lpstr>
      <vt:lpstr>Chapter 16</vt:lpstr>
      <vt:lpstr>Title</vt:lpstr>
      <vt:lpstr>The Right of Ownership</vt:lpstr>
      <vt:lpstr>Types of Property</vt:lpstr>
      <vt:lpstr>How Title Passes (1)</vt:lpstr>
      <vt:lpstr>How Title Passes (2)</vt:lpstr>
      <vt:lpstr>When Title Passes</vt:lpstr>
      <vt:lpstr>Intent</vt:lpstr>
      <vt:lpstr>Specific Time</vt:lpstr>
      <vt:lpstr>Conditional Sales</vt:lpstr>
      <vt:lpstr>Example: Conditional Sales </vt:lpstr>
      <vt:lpstr>Lost and Stolen Goods</vt:lpstr>
      <vt:lpstr>Transfer of Title by Estoppel</vt:lpstr>
      <vt:lpstr>Examples of Estoppel (1)</vt:lpstr>
      <vt:lpstr>Examples of Estoppel (2)</vt:lpstr>
      <vt:lpstr>Example: Transfer of Property by Estoppel</vt:lpstr>
      <vt:lpstr>Sales by Persons Having Rightful Possession</vt:lpstr>
      <vt:lpstr>Sales by Persons Having Wrongful Possession</vt:lpstr>
      <vt:lpstr>Transfer of Title to Fungible Goods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dc:title>
  <dc:creator>Dave</dc:creator>
  <cp:lastModifiedBy>Becky Wills</cp:lastModifiedBy>
  <cp:revision>154</cp:revision>
  <dcterms:modified xsi:type="dcterms:W3CDTF">2018-04-18T14:37:45Z</dcterms:modified>
</cp:coreProperties>
</file>