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3"/>
  </p:notesMasterIdLst>
  <p:handoutMasterIdLst>
    <p:handoutMasterId r:id="rId34"/>
  </p:handoutMasterIdLst>
  <p:sldIdLst>
    <p:sldId id="322" r:id="rId2"/>
    <p:sldId id="287" r:id="rId3"/>
    <p:sldId id="288" r:id="rId4"/>
    <p:sldId id="289" r:id="rId5"/>
    <p:sldId id="290" r:id="rId6"/>
    <p:sldId id="317" r:id="rId7"/>
    <p:sldId id="291" r:id="rId8"/>
    <p:sldId id="292" r:id="rId9"/>
    <p:sldId id="293" r:id="rId10"/>
    <p:sldId id="308" r:id="rId11"/>
    <p:sldId id="294" r:id="rId12"/>
    <p:sldId id="309" r:id="rId13"/>
    <p:sldId id="295" r:id="rId14"/>
    <p:sldId id="296" r:id="rId15"/>
    <p:sldId id="310" r:id="rId16"/>
    <p:sldId id="297" r:id="rId17"/>
    <p:sldId id="298" r:id="rId18"/>
    <p:sldId id="299" r:id="rId19"/>
    <p:sldId id="311" r:id="rId20"/>
    <p:sldId id="300" r:id="rId21"/>
    <p:sldId id="321" r:id="rId22"/>
    <p:sldId id="319" r:id="rId23"/>
    <p:sldId id="318" r:id="rId24"/>
    <p:sldId id="313" r:id="rId25"/>
    <p:sldId id="303" r:id="rId26"/>
    <p:sldId id="314" r:id="rId27"/>
    <p:sldId id="304" r:id="rId28"/>
    <p:sldId id="305" r:id="rId29"/>
    <p:sldId id="315" r:id="rId30"/>
    <p:sldId id="307" r:id="rId31"/>
    <p:sldId id="320"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5pPr>
    <a:lvl6pPr marL="22860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6pPr>
    <a:lvl7pPr marL="27432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7pPr>
    <a:lvl8pPr marL="32004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8pPr>
    <a:lvl9pPr marL="36576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D90000"/>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44" autoAdjust="0"/>
    <p:restoredTop sz="94291" autoAdjust="0"/>
  </p:normalViewPr>
  <p:slideViewPr>
    <p:cSldViewPr>
      <p:cViewPr varScale="1">
        <p:scale>
          <a:sx n="69" d="100"/>
          <a:sy n="69" d="100"/>
        </p:scale>
        <p:origin x="17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094"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9F10AA-10DB-43C3-AF42-DF20A3C6AA5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F05C908D-5878-4EA0-B7A7-4EA047E6ACA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478072-49DB-4E44-B9CC-AC995A9D28B2}" type="datetimeFigureOut">
              <a:rPr lang="en-IN" smtClean="0"/>
              <a:t>20-04-2018</a:t>
            </a:fld>
            <a:endParaRPr lang="en-IN"/>
          </a:p>
        </p:txBody>
      </p:sp>
      <p:sp>
        <p:nvSpPr>
          <p:cNvPr id="4" name="Footer Placeholder 3">
            <a:extLst>
              <a:ext uri="{FF2B5EF4-FFF2-40B4-BE49-F238E27FC236}">
                <a16:creationId xmlns:a16="http://schemas.microsoft.com/office/drawing/2014/main" id="{865FC513-80C2-4A1F-A23B-C873B6A5D0B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31A3222-7F64-482D-B44F-8B414DBEDD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16A7815-715C-48A5-BCDB-DB6562B07ABF}" type="slidenum">
              <a:rPr lang="en-IN" smtClean="0"/>
              <a:t>‹#›</a:t>
            </a:fld>
            <a:endParaRPr lang="en-IN"/>
          </a:p>
        </p:txBody>
      </p:sp>
    </p:spTree>
    <p:extLst>
      <p:ext uri="{BB962C8B-B14F-4D97-AF65-F5344CB8AC3E}">
        <p14:creationId xmlns:p14="http://schemas.microsoft.com/office/powerpoint/2010/main" val="1192043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A276AC9-7CB7-4F09-A9B8-DDBA3E6642D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charset="0"/>
                <a:ea typeface="+mn-ea"/>
                <a:sym typeface="Arial" charset="0"/>
              </a:defRPr>
            </a:lvl1pPr>
          </a:lstStyle>
          <a:p>
            <a:pPr>
              <a:defRPr/>
            </a:pPr>
            <a:endParaRPr lang="en-US"/>
          </a:p>
        </p:txBody>
      </p:sp>
      <p:sp>
        <p:nvSpPr>
          <p:cNvPr id="70659" name="Rectangle 3">
            <a:extLst>
              <a:ext uri="{FF2B5EF4-FFF2-40B4-BE49-F238E27FC236}">
                <a16:creationId xmlns:a16="http://schemas.microsoft.com/office/drawing/2014/main" id="{7D54DB13-788B-46D6-A472-8252CFBC660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mn-ea"/>
                <a:sym typeface="Arial" charset="0"/>
              </a:defRPr>
            </a:lvl1pPr>
          </a:lstStyle>
          <a:p>
            <a:pPr>
              <a:defRPr/>
            </a:pPr>
            <a:endParaRPr lang="en-US"/>
          </a:p>
        </p:txBody>
      </p:sp>
      <p:sp>
        <p:nvSpPr>
          <p:cNvPr id="34820" name="Rectangle 4">
            <a:extLst>
              <a:ext uri="{FF2B5EF4-FFF2-40B4-BE49-F238E27FC236}">
                <a16:creationId xmlns:a16="http://schemas.microsoft.com/office/drawing/2014/main" id="{2220C3C1-04E0-4754-A94A-6844E8BD257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70661" name="Rectangle 5">
            <a:extLst>
              <a:ext uri="{FF2B5EF4-FFF2-40B4-BE49-F238E27FC236}">
                <a16:creationId xmlns:a16="http://schemas.microsoft.com/office/drawing/2014/main" id="{8EE7FD02-AC9B-42D7-9A30-260704E3E7F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0662" name="Rectangle 6">
            <a:extLst>
              <a:ext uri="{FF2B5EF4-FFF2-40B4-BE49-F238E27FC236}">
                <a16:creationId xmlns:a16="http://schemas.microsoft.com/office/drawing/2014/main" id="{49B458BC-FF4B-4260-9183-36A7CD4EBA5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ea typeface="+mn-ea"/>
                <a:sym typeface="Arial" charset="0"/>
              </a:defRPr>
            </a:lvl1pPr>
          </a:lstStyle>
          <a:p>
            <a:pPr>
              <a:defRPr/>
            </a:pPr>
            <a:endParaRPr lang="en-US"/>
          </a:p>
        </p:txBody>
      </p:sp>
      <p:sp>
        <p:nvSpPr>
          <p:cNvPr id="70663" name="Rectangle 7">
            <a:extLst>
              <a:ext uri="{FF2B5EF4-FFF2-40B4-BE49-F238E27FC236}">
                <a16:creationId xmlns:a16="http://schemas.microsoft.com/office/drawing/2014/main" id="{44F12A09-9A8D-4ADB-9451-8972E6E87E1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fld id="{EC512411-63D2-4CFB-8A40-DE251840BED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id="{9782CE91-AAF3-431B-8A95-29B01EC1B51F}"/>
              </a:ext>
            </a:extLst>
          </p:cNvPr>
          <p:cNvSpPr>
            <a:spLocks noGrp="1" noRot="1" noChangeAspect="1"/>
          </p:cNvSpPr>
          <p:nvPr>
            <p:ph type="sldImg"/>
          </p:nvPr>
        </p:nvSpPr>
        <p:spPr>
          <a:ln/>
        </p:spPr>
      </p:sp>
      <p:sp>
        <p:nvSpPr>
          <p:cNvPr id="34819" name="Notes Placeholder 2">
            <a:extLst>
              <a:ext uri="{FF2B5EF4-FFF2-40B4-BE49-F238E27FC236}">
                <a16:creationId xmlns:a16="http://schemas.microsoft.com/office/drawing/2014/main" id="{D59A3A15-5D0E-46D6-AEC7-E14AF949E90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Calibri" panose="020F0502020204030204" pitchFamily="34" charset="0"/>
            </a:endParaRPr>
          </a:p>
        </p:txBody>
      </p:sp>
      <p:sp>
        <p:nvSpPr>
          <p:cNvPr id="34820" name="Slide Number Placeholder 3">
            <a:extLst>
              <a:ext uri="{FF2B5EF4-FFF2-40B4-BE49-F238E27FC236}">
                <a16:creationId xmlns:a16="http://schemas.microsoft.com/office/drawing/2014/main" id="{18135251-546E-4C44-A1B8-9501F2A14B4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1543D7D9-B0DA-4D0B-BE8B-31FD473AAFF9}" type="slidenum">
              <a:rPr lang="en-US" altLang="en-US">
                <a:solidFill>
                  <a:schemeClr val="tx1"/>
                </a:solidFill>
              </a:rPr>
              <a:pPr/>
              <a:t>1</a:t>
            </a:fld>
            <a:endParaRPr lang="en-US" altLang="en-US">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FAA21CD-15E0-4CF6-92D7-259DD09FA923}"/>
              </a:ext>
            </a:extLst>
          </p:cNvPr>
          <p:cNvSpPr>
            <a:spLocks noGrp="1" noRot="1" noChangeAspect="1" noTextEdit="1"/>
          </p:cNvSpPr>
          <p:nvPr>
            <p:ph type="sldImg"/>
          </p:nvPr>
        </p:nvSpPr>
        <p:spPr>
          <a:ln/>
        </p:spPr>
      </p:sp>
      <p:sp>
        <p:nvSpPr>
          <p:cNvPr id="44035" name="Notes Placeholder 2">
            <a:extLst>
              <a:ext uri="{FF2B5EF4-FFF2-40B4-BE49-F238E27FC236}">
                <a16:creationId xmlns:a16="http://schemas.microsoft.com/office/drawing/2014/main" id="{ED501DAB-4102-4681-880C-414217F8F123}"/>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24-3: Identify and discuss common ways in which title to personal property can be acquired.</a:t>
            </a:r>
          </a:p>
          <a:p>
            <a:pPr>
              <a:defRPr/>
            </a:pPr>
            <a:r>
              <a:rPr lang="en-US" dirty="0">
                <a:ea typeface="ＭＳ Ｐゴシック" charset="0"/>
              </a:rPr>
              <a:t>Page: 396</a:t>
            </a:r>
          </a:p>
          <a:p>
            <a:pPr>
              <a:defRPr/>
            </a:pPr>
            <a:endParaRPr lang="en-US" dirty="0">
              <a:ea typeface="ＭＳ Ｐゴシック" charset="0"/>
            </a:endParaRPr>
          </a:p>
        </p:txBody>
      </p:sp>
      <p:sp>
        <p:nvSpPr>
          <p:cNvPr id="44036" name="Slide Number Placeholder 3">
            <a:extLst>
              <a:ext uri="{FF2B5EF4-FFF2-40B4-BE49-F238E27FC236}">
                <a16:creationId xmlns:a16="http://schemas.microsoft.com/office/drawing/2014/main" id="{FF012C7D-6CF6-4BC7-B666-931538897D52}"/>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F6CC2C32-350A-4385-8D23-D8FEF77D29BE}" type="slidenum">
              <a:rPr lang="en-US" altLang="en-US">
                <a:solidFill>
                  <a:schemeClr val="tx1"/>
                </a:solidFill>
              </a:rPr>
              <a:pPr/>
              <a:t>10</a:t>
            </a:fld>
            <a:endParaRPr lang="en-US" altLang="en-US">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0652C832-0A6D-4E4C-9229-8D6C5FE37077}"/>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id="{B8459B9B-305A-4789-9187-BB213CD0A438}"/>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24-3: Identify and discuss common ways in which title to personal property can be acquired.</a:t>
            </a:r>
          </a:p>
          <a:p>
            <a:pPr>
              <a:defRPr/>
            </a:pPr>
            <a:r>
              <a:rPr lang="en-US" dirty="0">
                <a:ea typeface="ＭＳ Ｐゴシック" charset="0"/>
              </a:rPr>
              <a:t>Page: 396</a:t>
            </a:r>
          </a:p>
          <a:p>
            <a:pPr>
              <a:defRPr/>
            </a:pPr>
            <a:endParaRPr lang="en-US" dirty="0">
              <a:ea typeface="ＭＳ Ｐゴシック" charset="0"/>
            </a:endParaRPr>
          </a:p>
        </p:txBody>
      </p:sp>
      <p:sp>
        <p:nvSpPr>
          <p:cNvPr id="45060" name="Slide Number Placeholder 3">
            <a:extLst>
              <a:ext uri="{FF2B5EF4-FFF2-40B4-BE49-F238E27FC236}">
                <a16:creationId xmlns:a16="http://schemas.microsoft.com/office/drawing/2014/main" id="{432260C7-3E10-4653-90A6-AD43DF06C3B4}"/>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18DDA350-699C-4C98-ABAD-F5FBFD910BB0}" type="slidenum">
              <a:rPr lang="en-US" altLang="en-US">
                <a:solidFill>
                  <a:schemeClr val="tx1"/>
                </a:solidFill>
              </a:rPr>
              <a:pPr/>
              <a:t>11</a:t>
            </a:fld>
            <a:endParaRPr lang="en-US" altLang="en-US">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FFE1C77A-47B3-46FC-9DDF-F366390427E0}"/>
              </a:ext>
            </a:extLst>
          </p:cNvPr>
          <p:cNvSpPr>
            <a:spLocks noGrp="1" noRot="1" noChangeAspect="1" noTextEdit="1"/>
          </p:cNvSpPr>
          <p:nvPr>
            <p:ph type="sldImg"/>
          </p:nvPr>
        </p:nvSpPr>
        <p:spPr>
          <a:ln/>
        </p:spPr>
      </p:sp>
      <p:sp>
        <p:nvSpPr>
          <p:cNvPr id="46083" name="Notes Placeholder 2">
            <a:extLst>
              <a:ext uri="{FF2B5EF4-FFF2-40B4-BE49-F238E27FC236}">
                <a16:creationId xmlns:a16="http://schemas.microsoft.com/office/drawing/2014/main" id="{B44052C4-B3FF-43A7-BFC3-2EF72ED27451}"/>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24-3: Identify and discuss common ways in which title to personal property can be acquired.</a:t>
            </a:r>
          </a:p>
          <a:p>
            <a:pPr>
              <a:defRPr/>
            </a:pPr>
            <a:r>
              <a:rPr lang="en-US" dirty="0">
                <a:ea typeface="ＭＳ Ｐゴシック" charset="0"/>
              </a:rPr>
              <a:t>Page: 397</a:t>
            </a:r>
          </a:p>
          <a:p>
            <a:pPr>
              <a:defRPr/>
            </a:pPr>
            <a:endParaRPr lang="en-US" dirty="0">
              <a:ea typeface="ＭＳ Ｐゴシック" charset="0"/>
            </a:endParaRPr>
          </a:p>
        </p:txBody>
      </p:sp>
      <p:sp>
        <p:nvSpPr>
          <p:cNvPr id="46084" name="Slide Number Placeholder 3">
            <a:extLst>
              <a:ext uri="{FF2B5EF4-FFF2-40B4-BE49-F238E27FC236}">
                <a16:creationId xmlns:a16="http://schemas.microsoft.com/office/drawing/2014/main" id="{303EB9A0-54A1-497E-84D5-E1F47FE6F613}"/>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DE2F4364-A1DB-43CF-BD7C-718C6A4E7D6D}" type="slidenum">
              <a:rPr lang="en-US" altLang="en-US">
                <a:solidFill>
                  <a:schemeClr val="tx1"/>
                </a:solidFill>
              </a:rPr>
              <a:pPr/>
              <a:t>12</a:t>
            </a:fld>
            <a:endParaRPr lang="en-US" altLang="en-US">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0437C6C9-7738-46BC-87B0-947F17E7B78C}"/>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9319FA05-7DB5-4614-A8E6-AD9288A63F3E}"/>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24-3: Identify and discuss common ways in which title to personal property can be acquired.</a:t>
            </a:r>
          </a:p>
          <a:p>
            <a:pPr>
              <a:defRPr/>
            </a:pPr>
            <a:r>
              <a:rPr lang="en-US" dirty="0">
                <a:ea typeface="ＭＳ Ｐゴシック" charset="0"/>
              </a:rPr>
              <a:t>Page: 398</a:t>
            </a:r>
          </a:p>
          <a:p>
            <a:pPr>
              <a:defRPr/>
            </a:pPr>
            <a:endParaRPr lang="en-US" dirty="0">
              <a:ea typeface="ＭＳ Ｐゴシック" charset="0"/>
            </a:endParaRPr>
          </a:p>
        </p:txBody>
      </p:sp>
      <p:sp>
        <p:nvSpPr>
          <p:cNvPr id="47108" name="Slide Number Placeholder 3">
            <a:extLst>
              <a:ext uri="{FF2B5EF4-FFF2-40B4-BE49-F238E27FC236}">
                <a16:creationId xmlns:a16="http://schemas.microsoft.com/office/drawing/2014/main" id="{17BDD2F5-6223-46CD-83E3-41BA94D9A0DD}"/>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F385CAF6-C196-4AE6-8177-D82817533B15}" type="slidenum">
              <a:rPr lang="en-US" altLang="en-US">
                <a:solidFill>
                  <a:schemeClr val="tx1"/>
                </a:solidFill>
              </a:rPr>
              <a:pPr/>
              <a:t>13</a:t>
            </a:fld>
            <a:endParaRPr lang="en-US" altLang="en-US">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C1FBE891-6DE7-4907-9E74-2C51D8A03CE2}"/>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14F5E0A5-096D-4068-84DA-32791CA8B011}"/>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24-4: Discuss the different forms of property ownership.</a:t>
            </a:r>
          </a:p>
          <a:p>
            <a:pPr>
              <a:defRPr/>
            </a:pPr>
            <a:r>
              <a:rPr lang="en-US" dirty="0">
                <a:ea typeface="ＭＳ Ｐゴシック" charset="0"/>
              </a:rPr>
              <a:t>Page: 398</a:t>
            </a:r>
          </a:p>
        </p:txBody>
      </p:sp>
      <p:sp>
        <p:nvSpPr>
          <p:cNvPr id="48132" name="Slide Number Placeholder 3">
            <a:extLst>
              <a:ext uri="{FF2B5EF4-FFF2-40B4-BE49-F238E27FC236}">
                <a16:creationId xmlns:a16="http://schemas.microsoft.com/office/drawing/2014/main" id="{E933CF02-5BD6-4997-804D-6477BF23DB2A}"/>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D9304364-EC68-456A-B4B2-0A2816726029}" type="slidenum">
              <a:rPr lang="en-US" altLang="en-US">
                <a:solidFill>
                  <a:schemeClr val="tx1"/>
                </a:solidFill>
              </a:rPr>
              <a:pPr/>
              <a:t>14</a:t>
            </a:fld>
            <a:endParaRPr lang="en-US" altLang="en-US">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46500E2D-49BB-4B1D-B123-EEAA9768EA78}"/>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8FD52651-7EE0-4251-A576-8B691493B063}"/>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24-4: Discuss the different forms of property ownership.</a:t>
            </a:r>
          </a:p>
          <a:p>
            <a:pPr>
              <a:defRPr/>
            </a:pPr>
            <a:r>
              <a:rPr lang="en-US" dirty="0">
                <a:ea typeface="ＭＳ Ｐゴシック" charset="0"/>
              </a:rPr>
              <a:t>Page: 398</a:t>
            </a:r>
          </a:p>
          <a:p>
            <a:pPr>
              <a:defRPr/>
            </a:pPr>
            <a:endParaRPr lang="en-US" dirty="0">
              <a:ea typeface="ＭＳ Ｐゴシック" charset="0"/>
            </a:endParaRPr>
          </a:p>
        </p:txBody>
      </p:sp>
      <p:sp>
        <p:nvSpPr>
          <p:cNvPr id="49156" name="Slide Number Placeholder 3">
            <a:extLst>
              <a:ext uri="{FF2B5EF4-FFF2-40B4-BE49-F238E27FC236}">
                <a16:creationId xmlns:a16="http://schemas.microsoft.com/office/drawing/2014/main" id="{BFC38264-E0DA-46F0-B5FE-DEBC5FDAD878}"/>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C450E6E6-0EA7-4246-BE53-DCBD184DD1B3}" type="slidenum">
              <a:rPr lang="en-US" altLang="en-US">
                <a:solidFill>
                  <a:schemeClr val="tx1"/>
                </a:solidFill>
              </a:rPr>
              <a:pPr/>
              <a:t>15</a:t>
            </a:fld>
            <a:endParaRPr lang="en-US" altLang="en-US">
              <a:solidFill>
                <a:schemeClr val="tx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483D2E0-0B00-4B3F-B94A-E870E591732F}"/>
              </a:ext>
            </a:extLst>
          </p:cNvPr>
          <p:cNvSpPr>
            <a:spLocks noGrp="1" noRot="1" noChangeAspect="1" noTextEdit="1"/>
          </p:cNvSpPr>
          <p:nvPr>
            <p:ph type="sldImg"/>
          </p:nvPr>
        </p:nvSpPr>
        <p:spPr>
          <a:ln/>
        </p:spPr>
      </p:sp>
      <p:sp>
        <p:nvSpPr>
          <p:cNvPr id="50179" name="Notes Placeholder 2">
            <a:extLst>
              <a:ext uri="{FF2B5EF4-FFF2-40B4-BE49-F238E27FC236}">
                <a16:creationId xmlns:a16="http://schemas.microsoft.com/office/drawing/2014/main" id="{5AD26A6F-220F-4049-83CA-89A473307BA6}"/>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24-4: Discuss the different forms of property ownership.</a:t>
            </a:r>
          </a:p>
          <a:p>
            <a:pPr>
              <a:defRPr/>
            </a:pPr>
            <a:r>
              <a:rPr lang="en-US" dirty="0">
                <a:ea typeface="ＭＳ Ｐゴシック" charset="0"/>
              </a:rPr>
              <a:t>Page: 398</a:t>
            </a:r>
          </a:p>
          <a:p>
            <a:pPr>
              <a:defRPr/>
            </a:pPr>
            <a:endParaRPr lang="en-US" dirty="0">
              <a:ea typeface="ＭＳ Ｐゴシック" charset="0"/>
            </a:endParaRPr>
          </a:p>
        </p:txBody>
      </p:sp>
      <p:sp>
        <p:nvSpPr>
          <p:cNvPr id="50180" name="Slide Number Placeholder 3">
            <a:extLst>
              <a:ext uri="{FF2B5EF4-FFF2-40B4-BE49-F238E27FC236}">
                <a16:creationId xmlns:a16="http://schemas.microsoft.com/office/drawing/2014/main" id="{2792CCCA-AF2A-41F2-BA58-75A675CF774C}"/>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D66ECC15-5ACB-407B-823A-E9797A31F204}" type="slidenum">
              <a:rPr lang="en-US" altLang="en-US">
                <a:solidFill>
                  <a:schemeClr val="tx1"/>
                </a:solidFill>
              </a:rPr>
              <a:pPr/>
              <a:t>16</a:t>
            </a:fld>
            <a:endParaRPr lang="en-US" altLang="en-US">
              <a:solidFill>
                <a:schemeClr val="tx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AB5C2EEB-C8C7-446D-8DBE-CBE83097C14F}"/>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0C0375B1-EACF-4A0C-B271-28FC27DB306E}"/>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24-4: Discuss the different forms of property ownership.</a:t>
            </a:r>
          </a:p>
          <a:p>
            <a:pPr>
              <a:defRPr/>
            </a:pPr>
            <a:r>
              <a:rPr lang="en-US" dirty="0">
                <a:ea typeface="ＭＳ Ｐゴシック" charset="0"/>
              </a:rPr>
              <a:t>Page: 399</a:t>
            </a:r>
          </a:p>
          <a:p>
            <a:pPr>
              <a:defRPr/>
            </a:pPr>
            <a:endParaRPr lang="en-US" dirty="0">
              <a:ea typeface="ＭＳ Ｐゴシック" charset="0"/>
            </a:endParaRPr>
          </a:p>
        </p:txBody>
      </p:sp>
      <p:sp>
        <p:nvSpPr>
          <p:cNvPr id="51204" name="Slide Number Placeholder 3">
            <a:extLst>
              <a:ext uri="{FF2B5EF4-FFF2-40B4-BE49-F238E27FC236}">
                <a16:creationId xmlns:a16="http://schemas.microsoft.com/office/drawing/2014/main" id="{B836A29C-7FC9-445C-AA3E-A0CF2C93808F}"/>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7CD7D34F-F8D6-42AD-8652-1360BD7B26CA}" type="slidenum">
              <a:rPr lang="en-US" altLang="en-US">
                <a:solidFill>
                  <a:schemeClr val="tx1"/>
                </a:solidFill>
              </a:rPr>
              <a:pPr/>
              <a:t>17</a:t>
            </a:fld>
            <a:endParaRPr lang="en-US" altLang="en-US">
              <a:solidFill>
                <a:schemeClr val="tx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1C8A704-2F7C-4AED-80AD-9D000C41C294}"/>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4FF4CD4B-2AB0-4771-83D3-30086A62B1B3}"/>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24-5: Discuss the characteristics of real property.</a:t>
            </a:r>
          </a:p>
          <a:p>
            <a:pPr>
              <a:defRPr/>
            </a:pPr>
            <a:r>
              <a:rPr lang="en-US" dirty="0">
                <a:ea typeface="ＭＳ Ｐゴシック" charset="0"/>
              </a:rPr>
              <a:t>Page: 399</a:t>
            </a:r>
          </a:p>
        </p:txBody>
      </p:sp>
      <p:sp>
        <p:nvSpPr>
          <p:cNvPr id="52228" name="Slide Number Placeholder 3">
            <a:extLst>
              <a:ext uri="{FF2B5EF4-FFF2-40B4-BE49-F238E27FC236}">
                <a16:creationId xmlns:a16="http://schemas.microsoft.com/office/drawing/2014/main" id="{EA85919A-070E-4A78-AF17-7561D368D0C1}"/>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FFBD4B78-0515-4735-927A-F3568AA09428}" type="slidenum">
              <a:rPr lang="en-US" altLang="en-US">
                <a:solidFill>
                  <a:schemeClr val="tx1"/>
                </a:solidFill>
              </a:rPr>
              <a:pPr/>
              <a:t>18</a:t>
            </a:fld>
            <a:endParaRPr lang="en-US" altLang="en-US">
              <a:solidFill>
                <a:schemeClr val="tx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C4A3958-C5B6-4534-9F8F-F20DECDEE83A}"/>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A3D9E846-D4B5-4EC4-AEAD-D146CBD960A0}"/>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24-5: Discuss the characteristics of real property.</a:t>
            </a:r>
          </a:p>
          <a:p>
            <a:pPr>
              <a:defRPr/>
            </a:pPr>
            <a:r>
              <a:rPr lang="en-US" dirty="0">
                <a:ea typeface="ＭＳ Ｐゴシック" charset="0"/>
              </a:rPr>
              <a:t>Page: 400</a:t>
            </a:r>
          </a:p>
          <a:p>
            <a:pPr>
              <a:defRPr/>
            </a:pPr>
            <a:endParaRPr lang="en-US" dirty="0">
              <a:ea typeface="ＭＳ Ｐゴシック" charset="0"/>
            </a:endParaRPr>
          </a:p>
        </p:txBody>
      </p:sp>
      <p:sp>
        <p:nvSpPr>
          <p:cNvPr id="53252" name="Slide Number Placeholder 3">
            <a:extLst>
              <a:ext uri="{FF2B5EF4-FFF2-40B4-BE49-F238E27FC236}">
                <a16:creationId xmlns:a16="http://schemas.microsoft.com/office/drawing/2014/main" id="{6C55A16E-320F-48D5-B08F-839EB075DB26}"/>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3BBE584A-0C34-4452-B211-F080458F6D13}" type="slidenum">
              <a:rPr lang="en-US" altLang="en-US">
                <a:solidFill>
                  <a:schemeClr val="tx1"/>
                </a:solidFill>
              </a:rPr>
              <a:pPr/>
              <a:t>19</a:t>
            </a:fld>
            <a:endParaRPr lang="en-US"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14E08A0-EE9B-41F5-A72A-8E5C15C177EF}"/>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0B2B633D-444B-40A7-BFD9-DFADB906EB4E}"/>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24-1: Describe the characteristics of property and provide examples of items considered property.</a:t>
            </a:r>
          </a:p>
          <a:p>
            <a:pPr>
              <a:defRPr/>
            </a:pPr>
            <a:r>
              <a:rPr lang="en-US" dirty="0">
                <a:ea typeface="ＭＳ Ｐゴシック" charset="0"/>
              </a:rPr>
              <a:t>Page: 394</a:t>
            </a:r>
          </a:p>
        </p:txBody>
      </p:sp>
      <p:sp>
        <p:nvSpPr>
          <p:cNvPr id="35844" name="Slide Number Placeholder 3">
            <a:extLst>
              <a:ext uri="{FF2B5EF4-FFF2-40B4-BE49-F238E27FC236}">
                <a16:creationId xmlns:a16="http://schemas.microsoft.com/office/drawing/2014/main" id="{FCEC7691-39D8-42F5-B74A-7EEFDA75AA58}"/>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B8CAB53F-4F3F-4B5E-A1D2-39DE80BF6FFF}" type="slidenum">
              <a:rPr lang="en-US" altLang="en-US">
                <a:solidFill>
                  <a:schemeClr val="tx1"/>
                </a:solidFill>
              </a:rPr>
              <a:pPr/>
              <a:t>2</a:t>
            </a:fld>
            <a:endParaRPr lang="en-US" altLang="en-US">
              <a:solidFill>
                <a:schemeClr val="tx1"/>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96C9904-53CB-41E1-AE6C-F432B8B3C565}"/>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E0BB62AA-3F08-4A0A-B11A-76B4180448E9}"/>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24-5: Discuss the characteristics of real property.</a:t>
            </a:r>
          </a:p>
          <a:p>
            <a:pPr>
              <a:defRPr/>
            </a:pPr>
            <a:r>
              <a:rPr lang="en-US" dirty="0">
                <a:ea typeface="ＭＳ Ｐゴシック" charset="0"/>
              </a:rPr>
              <a:t>Page: 400</a:t>
            </a:r>
          </a:p>
          <a:p>
            <a:pPr>
              <a:defRPr/>
            </a:pPr>
            <a:endParaRPr lang="en-US" dirty="0">
              <a:ea typeface="ＭＳ Ｐゴシック" charset="0"/>
            </a:endParaRPr>
          </a:p>
        </p:txBody>
      </p:sp>
      <p:sp>
        <p:nvSpPr>
          <p:cNvPr id="54276" name="Slide Number Placeholder 3">
            <a:extLst>
              <a:ext uri="{FF2B5EF4-FFF2-40B4-BE49-F238E27FC236}">
                <a16:creationId xmlns:a16="http://schemas.microsoft.com/office/drawing/2014/main" id="{B1E35809-EBE5-4A6A-8540-5AA208475460}"/>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41B683E3-EE02-4938-968C-189E6EFB5902}" type="slidenum">
              <a:rPr lang="en-US" altLang="en-US">
                <a:solidFill>
                  <a:schemeClr val="tx1"/>
                </a:solidFill>
              </a:rPr>
              <a:pPr/>
              <a:t>20</a:t>
            </a:fld>
            <a:endParaRPr lang="en-US" altLang="en-US">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D5D695AC-F0DF-4B8D-9B21-EF09A00DB09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2FCC8919-BAF6-4CDC-BF4F-C22FC1D8F5D2}"/>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24-5: Discuss the characteristics of real property.</a:t>
            </a:r>
          </a:p>
          <a:p>
            <a:pPr>
              <a:defRPr/>
            </a:pPr>
            <a:r>
              <a:rPr lang="en-US" dirty="0">
                <a:ea typeface="ＭＳ Ｐゴシック" charset="0"/>
              </a:rPr>
              <a:t>Page: 400</a:t>
            </a:r>
          </a:p>
          <a:p>
            <a:pPr>
              <a:defRPr/>
            </a:pPr>
            <a:endParaRPr lang="en-US" dirty="0">
              <a:ea typeface="ＭＳ Ｐゴシック" charset="0"/>
            </a:endParaRPr>
          </a:p>
        </p:txBody>
      </p:sp>
      <p:sp>
        <p:nvSpPr>
          <p:cNvPr id="55300" name="Slide Number Placeholder 3">
            <a:extLst>
              <a:ext uri="{FF2B5EF4-FFF2-40B4-BE49-F238E27FC236}">
                <a16:creationId xmlns:a16="http://schemas.microsoft.com/office/drawing/2014/main" id="{E6318F6C-D71B-4F73-BE14-54FC3C4723B2}"/>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38B3A4DF-8150-4F77-9143-17A0F6E870BC}" type="slidenum">
              <a:rPr lang="en-US" altLang="en-US">
                <a:solidFill>
                  <a:schemeClr val="tx1"/>
                </a:solidFill>
              </a:rPr>
              <a:pPr/>
              <a:t>21</a:t>
            </a:fld>
            <a:endParaRPr lang="en-US" altLang="en-US">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862B785-63F4-49E4-BF6E-57BB93146CF8}"/>
              </a:ext>
            </a:extLst>
          </p:cNvPr>
          <p:cNvSpPr>
            <a:spLocks noGrp="1" noRot="1" noChangeAspect="1" noTextEdit="1"/>
          </p:cNvSpPr>
          <p:nvPr>
            <p:ph type="sldImg"/>
          </p:nvPr>
        </p:nvSpPr>
        <p:spPr>
          <a:ln/>
        </p:spPr>
      </p:sp>
      <p:sp>
        <p:nvSpPr>
          <p:cNvPr id="56323" name="Notes Placeholder 2">
            <a:extLst>
              <a:ext uri="{FF2B5EF4-FFF2-40B4-BE49-F238E27FC236}">
                <a16:creationId xmlns:a16="http://schemas.microsoft.com/office/drawing/2014/main" id="{6213A3CB-14D9-480C-9118-E38FA7E2A3C0}"/>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24-5: Discuss the characteristics of real property.</a:t>
            </a:r>
          </a:p>
          <a:p>
            <a:pPr>
              <a:defRPr/>
            </a:pPr>
            <a:r>
              <a:rPr lang="en-US" dirty="0">
                <a:ea typeface="ＭＳ Ｐゴシック" charset="0"/>
              </a:rPr>
              <a:t>Page: 400</a:t>
            </a:r>
          </a:p>
          <a:p>
            <a:pPr>
              <a:defRPr/>
            </a:pPr>
            <a:endParaRPr lang="en-US" dirty="0">
              <a:ea typeface="ＭＳ Ｐゴシック" charset="0"/>
            </a:endParaRPr>
          </a:p>
        </p:txBody>
      </p:sp>
      <p:sp>
        <p:nvSpPr>
          <p:cNvPr id="56324" name="Slide Number Placeholder 3">
            <a:extLst>
              <a:ext uri="{FF2B5EF4-FFF2-40B4-BE49-F238E27FC236}">
                <a16:creationId xmlns:a16="http://schemas.microsoft.com/office/drawing/2014/main" id="{52B0462A-02F5-49BD-9059-6D9DE0243612}"/>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00EE8832-5BEA-4CD2-8101-1ED8D21CB190}" type="slidenum">
              <a:rPr lang="en-US" altLang="en-US">
                <a:solidFill>
                  <a:schemeClr val="tx1"/>
                </a:solidFill>
              </a:rPr>
              <a:pPr/>
              <a:t>22</a:t>
            </a:fld>
            <a:endParaRPr lang="en-US" altLang="en-US">
              <a:solidFill>
                <a:schemeClr val="tx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A58F1707-6AC2-4892-8990-DDBE49AB7A18}"/>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31727D18-84C9-4FE7-BDA0-6040ED7191AC}"/>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24-5: Discuss the characteristics of real property.</a:t>
            </a:r>
          </a:p>
          <a:p>
            <a:pPr>
              <a:defRPr/>
            </a:pPr>
            <a:r>
              <a:rPr lang="en-US" dirty="0">
                <a:ea typeface="ＭＳ Ｐゴシック" charset="0"/>
              </a:rPr>
              <a:t>Page: 400</a:t>
            </a:r>
          </a:p>
          <a:p>
            <a:pPr>
              <a:defRPr/>
            </a:pPr>
            <a:endParaRPr lang="en-US" dirty="0">
              <a:ea typeface="ＭＳ Ｐゴシック" charset="0"/>
            </a:endParaRPr>
          </a:p>
        </p:txBody>
      </p:sp>
      <p:sp>
        <p:nvSpPr>
          <p:cNvPr id="57348" name="Slide Number Placeholder 3">
            <a:extLst>
              <a:ext uri="{FF2B5EF4-FFF2-40B4-BE49-F238E27FC236}">
                <a16:creationId xmlns:a16="http://schemas.microsoft.com/office/drawing/2014/main" id="{764DB4DF-B434-4470-9867-F585ABA9B1F5}"/>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559570D8-1B54-4763-A49D-29604BAE640B}" type="slidenum">
              <a:rPr lang="en-US" altLang="en-US">
                <a:solidFill>
                  <a:schemeClr val="tx1"/>
                </a:solidFill>
              </a:rPr>
              <a:pPr/>
              <a:t>23</a:t>
            </a:fld>
            <a:endParaRPr lang="en-US" altLang="en-US">
              <a:solidFill>
                <a:schemeClr val="tx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15F0A1C-AFF7-40F1-A29E-056243542F91}"/>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2855727F-E0BA-4127-B02E-907BF0388DA1}"/>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24-6: Describe ownership interests in real property in terms of freehold and leasehold estates.</a:t>
            </a:r>
          </a:p>
          <a:p>
            <a:pPr>
              <a:defRPr/>
            </a:pPr>
            <a:r>
              <a:rPr lang="en-US" dirty="0">
                <a:ea typeface="ＭＳ Ｐゴシック" charset="0"/>
              </a:rPr>
              <a:t>Page: 401</a:t>
            </a:r>
          </a:p>
        </p:txBody>
      </p:sp>
      <p:sp>
        <p:nvSpPr>
          <p:cNvPr id="58372" name="Slide Number Placeholder 3">
            <a:extLst>
              <a:ext uri="{FF2B5EF4-FFF2-40B4-BE49-F238E27FC236}">
                <a16:creationId xmlns:a16="http://schemas.microsoft.com/office/drawing/2014/main" id="{9127327F-B639-46BE-8689-035715C7D889}"/>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66BF49F6-6562-4455-B809-C00FE725BEF4}" type="slidenum">
              <a:rPr lang="en-US" altLang="en-US">
                <a:solidFill>
                  <a:schemeClr val="tx1"/>
                </a:solidFill>
              </a:rPr>
              <a:pPr/>
              <a:t>24</a:t>
            </a:fld>
            <a:endParaRPr lang="en-US" altLang="en-US">
              <a:solidFill>
                <a:schemeClr val="tx1"/>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58BA641-D111-4E17-96BE-1731DF1BC493}"/>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2842AF3C-ACC9-442D-9DE3-2DACB7F8FBCA}"/>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24-6: Describe ownership interests in real property in terms of freehold and leasehold estates.</a:t>
            </a:r>
          </a:p>
          <a:p>
            <a:pPr>
              <a:defRPr/>
            </a:pPr>
            <a:r>
              <a:rPr lang="en-US" dirty="0">
                <a:ea typeface="ＭＳ Ｐゴシック" charset="0"/>
              </a:rPr>
              <a:t>Page: 401</a:t>
            </a:r>
          </a:p>
          <a:p>
            <a:pPr>
              <a:defRPr/>
            </a:pPr>
            <a:endParaRPr lang="en-US" dirty="0">
              <a:ea typeface="ＭＳ Ｐゴシック" charset="0"/>
            </a:endParaRPr>
          </a:p>
        </p:txBody>
      </p:sp>
      <p:sp>
        <p:nvSpPr>
          <p:cNvPr id="59396" name="Slide Number Placeholder 3">
            <a:extLst>
              <a:ext uri="{FF2B5EF4-FFF2-40B4-BE49-F238E27FC236}">
                <a16:creationId xmlns:a16="http://schemas.microsoft.com/office/drawing/2014/main" id="{6EE1C56E-9E51-45EF-A51E-F3C6C47ECE5C}"/>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0C0A614B-155C-4ECC-A5EC-EB14D30B86FC}" type="slidenum">
              <a:rPr lang="en-US" altLang="en-US">
                <a:solidFill>
                  <a:schemeClr val="tx1"/>
                </a:solidFill>
              </a:rPr>
              <a:pPr/>
              <a:t>25</a:t>
            </a:fld>
            <a:endParaRPr lang="en-US" altLang="en-US">
              <a:solidFill>
                <a:schemeClr val="tx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99942AB-5FC0-4C3E-B202-056C61F2C0D3}"/>
              </a:ext>
            </a:extLst>
          </p:cNvPr>
          <p:cNvSpPr>
            <a:spLocks noGrp="1" noRot="1" noChangeAspect="1" noTextEdit="1"/>
          </p:cNvSpPr>
          <p:nvPr>
            <p:ph type="sldImg"/>
          </p:nvPr>
        </p:nvSpPr>
        <p:spPr>
          <a:ln/>
        </p:spPr>
      </p:sp>
      <p:sp>
        <p:nvSpPr>
          <p:cNvPr id="60419" name="Notes Placeholder 2">
            <a:extLst>
              <a:ext uri="{FF2B5EF4-FFF2-40B4-BE49-F238E27FC236}">
                <a16:creationId xmlns:a16="http://schemas.microsoft.com/office/drawing/2014/main" id="{A3322F32-9AEF-4453-84E3-144523B7F897}"/>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24-6: Describe ownership interests in real property in terms of freehold and leasehold estates.</a:t>
            </a:r>
          </a:p>
          <a:p>
            <a:pPr>
              <a:defRPr/>
            </a:pPr>
            <a:r>
              <a:rPr lang="en-US" dirty="0">
                <a:ea typeface="ＭＳ Ｐゴシック" charset="0"/>
              </a:rPr>
              <a:t>Page: 402</a:t>
            </a:r>
          </a:p>
          <a:p>
            <a:pPr>
              <a:defRPr/>
            </a:pPr>
            <a:endParaRPr lang="en-US" dirty="0">
              <a:ea typeface="ＭＳ Ｐゴシック" charset="0"/>
            </a:endParaRPr>
          </a:p>
        </p:txBody>
      </p:sp>
      <p:sp>
        <p:nvSpPr>
          <p:cNvPr id="60420" name="Slide Number Placeholder 3">
            <a:extLst>
              <a:ext uri="{FF2B5EF4-FFF2-40B4-BE49-F238E27FC236}">
                <a16:creationId xmlns:a16="http://schemas.microsoft.com/office/drawing/2014/main" id="{2D6C898C-5377-4E44-A1F0-EFC1FB5640E0}"/>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548FF208-5B1A-4B8A-82E7-72854E2BAB7F}" type="slidenum">
              <a:rPr lang="en-US" altLang="en-US">
                <a:solidFill>
                  <a:schemeClr val="tx1"/>
                </a:solidFill>
              </a:rPr>
              <a:pPr/>
              <a:t>26</a:t>
            </a:fld>
            <a:endParaRPr lang="en-US" altLang="en-US">
              <a:solidFill>
                <a:schemeClr val="tx1"/>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87881656-7267-4C35-9EA2-42784C00A4F2}"/>
              </a:ext>
            </a:extLst>
          </p:cNvPr>
          <p:cNvSpPr>
            <a:spLocks noGrp="1" noRot="1" noChangeAspect="1" noTextEdit="1"/>
          </p:cNvSpPr>
          <p:nvPr>
            <p:ph type="sldImg"/>
          </p:nvPr>
        </p:nvSpPr>
        <p:spPr>
          <a:ln/>
        </p:spPr>
      </p:sp>
      <p:sp>
        <p:nvSpPr>
          <p:cNvPr id="61443" name="Notes Placeholder 2">
            <a:extLst>
              <a:ext uri="{FF2B5EF4-FFF2-40B4-BE49-F238E27FC236}">
                <a16:creationId xmlns:a16="http://schemas.microsoft.com/office/drawing/2014/main" id="{1450F849-D7E8-48FF-AECF-3A862D4275AB}"/>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24-7: Discuss the transfer of real property, including the various types of deeds, the delivery and recording of deeds, and transfers made through eminent domain and adverse possession.</a:t>
            </a:r>
          </a:p>
          <a:p>
            <a:pPr>
              <a:defRPr/>
            </a:pPr>
            <a:r>
              <a:rPr lang="en-US" dirty="0">
                <a:ea typeface="ＭＳ Ｐゴシック" charset="0"/>
              </a:rPr>
              <a:t>Page: 402</a:t>
            </a:r>
          </a:p>
        </p:txBody>
      </p:sp>
      <p:sp>
        <p:nvSpPr>
          <p:cNvPr id="61444" name="Slide Number Placeholder 3">
            <a:extLst>
              <a:ext uri="{FF2B5EF4-FFF2-40B4-BE49-F238E27FC236}">
                <a16:creationId xmlns:a16="http://schemas.microsoft.com/office/drawing/2014/main" id="{CCF32095-F079-44E2-B3C9-E2518FE432D4}"/>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ADD7C7E1-4CB0-4627-ADAF-23CDE87552DD}" type="slidenum">
              <a:rPr lang="en-US" altLang="en-US">
                <a:solidFill>
                  <a:schemeClr val="tx1"/>
                </a:solidFill>
              </a:rPr>
              <a:pPr/>
              <a:t>27</a:t>
            </a:fld>
            <a:endParaRPr lang="en-US" altLang="en-US">
              <a:solidFill>
                <a:schemeClr val="tx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F146C85-8F39-4B7E-BA34-344D943B6159}"/>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id="{B98D73E2-6C48-41B0-898C-29AD121846F2}"/>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24-7: Discuss the transfer of real property, including the various types of deeds, the delivery and recording of deeds, and transfers made through eminent domain and adverse possession.</a:t>
            </a:r>
          </a:p>
          <a:p>
            <a:pPr>
              <a:defRPr/>
            </a:pPr>
            <a:r>
              <a:rPr lang="en-US" dirty="0">
                <a:ea typeface="ＭＳ Ｐゴシック" charset="0"/>
              </a:rPr>
              <a:t>Page: 402</a:t>
            </a:r>
          </a:p>
          <a:p>
            <a:pPr>
              <a:defRPr/>
            </a:pPr>
            <a:endParaRPr lang="en-US" dirty="0">
              <a:ea typeface="ＭＳ Ｐゴシック" charset="0"/>
            </a:endParaRPr>
          </a:p>
        </p:txBody>
      </p:sp>
      <p:sp>
        <p:nvSpPr>
          <p:cNvPr id="62468" name="Slide Number Placeholder 3">
            <a:extLst>
              <a:ext uri="{FF2B5EF4-FFF2-40B4-BE49-F238E27FC236}">
                <a16:creationId xmlns:a16="http://schemas.microsoft.com/office/drawing/2014/main" id="{7486C6D4-2E2E-45F4-BEC5-CFD13D0007F6}"/>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04FE877C-3C73-4BB4-8697-3C4CFD58B7DB}" type="slidenum">
              <a:rPr lang="en-US" altLang="en-US">
                <a:solidFill>
                  <a:schemeClr val="tx1"/>
                </a:solidFill>
              </a:rPr>
              <a:pPr/>
              <a:t>28</a:t>
            </a:fld>
            <a:endParaRPr lang="en-US" altLang="en-US">
              <a:solidFill>
                <a:schemeClr val="tx1"/>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71747E31-4609-4624-877A-824727BFE79F}"/>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id="{1CC07E41-17C9-4478-BDA2-9AF6A0D06A60}"/>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24-7: Discuss the transfer of real property, including the various types of deeds, the delivery and recording of deeds, and transfers made through eminent domain and adverse possession.</a:t>
            </a:r>
          </a:p>
          <a:p>
            <a:pPr>
              <a:defRPr/>
            </a:pPr>
            <a:r>
              <a:rPr lang="en-US" dirty="0">
                <a:ea typeface="ＭＳ Ｐゴシック" charset="0"/>
              </a:rPr>
              <a:t>Page: 403</a:t>
            </a:r>
          </a:p>
          <a:p>
            <a:pPr>
              <a:defRPr/>
            </a:pPr>
            <a:endParaRPr lang="en-US" dirty="0">
              <a:ea typeface="ＭＳ Ｐゴシック" charset="0"/>
            </a:endParaRPr>
          </a:p>
        </p:txBody>
      </p:sp>
      <p:sp>
        <p:nvSpPr>
          <p:cNvPr id="63492" name="Slide Number Placeholder 3">
            <a:extLst>
              <a:ext uri="{FF2B5EF4-FFF2-40B4-BE49-F238E27FC236}">
                <a16:creationId xmlns:a16="http://schemas.microsoft.com/office/drawing/2014/main" id="{AD6D8036-C440-4A31-8272-E594149B22CD}"/>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421F346C-AC37-497F-B068-42790C7C9D56}" type="slidenum">
              <a:rPr lang="en-US" altLang="en-US">
                <a:solidFill>
                  <a:schemeClr val="tx1"/>
                </a:solidFill>
              </a:rPr>
              <a:pPr/>
              <a:t>29</a:t>
            </a:fld>
            <a:endParaRPr lang="en-US" altLang="en-US">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92554E25-A507-489A-AE70-6629837FBCF0}"/>
              </a:ext>
            </a:extLst>
          </p:cNvPr>
          <p:cNvSpPr>
            <a:spLocks noGrp="1" noRot="1" noChangeAspect="1" noTextEdit="1"/>
          </p:cNvSpPr>
          <p:nvPr>
            <p:ph type="sldImg"/>
          </p:nvPr>
        </p:nvSpPr>
        <p:spPr>
          <a:ln/>
        </p:spPr>
      </p:sp>
      <p:sp>
        <p:nvSpPr>
          <p:cNvPr id="36867" name="Notes Placeholder 2">
            <a:extLst>
              <a:ext uri="{FF2B5EF4-FFF2-40B4-BE49-F238E27FC236}">
                <a16:creationId xmlns:a16="http://schemas.microsoft.com/office/drawing/2014/main" id="{3450F5D6-5277-41F6-96F9-C53E338F821B}"/>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24-2: Distinguish between real personal property.</a:t>
            </a:r>
          </a:p>
          <a:p>
            <a:pPr>
              <a:defRPr/>
            </a:pPr>
            <a:r>
              <a:rPr lang="en-US" dirty="0">
                <a:ea typeface="ＭＳ Ｐゴシック" charset="0"/>
              </a:rPr>
              <a:t>Page: 394</a:t>
            </a:r>
          </a:p>
        </p:txBody>
      </p:sp>
      <p:sp>
        <p:nvSpPr>
          <p:cNvPr id="36868" name="Slide Number Placeholder 3">
            <a:extLst>
              <a:ext uri="{FF2B5EF4-FFF2-40B4-BE49-F238E27FC236}">
                <a16:creationId xmlns:a16="http://schemas.microsoft.com/office/drawing/2014/main" id="{3B728882-0E31-4B8F-84C0-02B68CE552BF}"/>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6441E2EB-EE17-48B8-9AD4-03B9B6DBF039}" type="slidenum">
              <a:rPr lang="en-US" altLang="en-US">
                <a:solidFill>
                  <a:schemeClr val="tx1"/>
                </a:solidFill>
              </a:rPr>
              <a:pPr/>
              <a:t>3</a:t>
            </a:fld>
            <a:endParaRPr lang="en-US" altLang="en-US">
              <a:solidFill>
                <a:schemeClr val="tx1"/>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6416DA5-5FA6-40C6-955A-61F4497C1C0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E199BC5C-46AC-4CCC-B92F-245C423308EB}" type="slidenum">
              <a:rPr lang="en-US" altLang="en-US">
                <a:solidFill>
                  <a:schemeClr val="tx1"/>
                </a:solidFill>
              </a:rPr>
              <a:pPr/>
              <a:t>30</a:t>
            </a:fld>
            <a:endParaRPr lang="en-US" altLang="en-US">
              <a:solidFill>
                <a:schemeClr val="tx1"/>
              </a:solidFill>
            </a:endParaRPr>
          </a:p>
        </p:txBody>
      </p:sp>
      <p:sp>
        <p:nvSpPr>
          <p:cNvPr id="64515" name="Rectangle 2">
            <a:extLst>
              <a:ext uri="{FF2B5EF4-FFF2-40B4-BE49-F238E27FC236}">
                <a16:creationId xmlns:a16="http://schemas.microsoft.com/office/drawing/2014/main" id="{BAAD4115-E0DA-46BD-9456-F40759AD26A3}"/>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7F4EB833-C874-4B7E-A99A-196EFB14584B}"/>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24-7: Discuss the transfer of real property, including the various types of deeds, the delivery and recording of deeds, and transfers made through eminent domain and adverse possession.</a:t>
            </a:r>
          </a:p>
          <a:p>
            <a:pPr eaLnBrk="1" hangingPunct="1">
              <a:defRPr/>
            </a:pPr>
            <a:r>
              <a:rPr lang="en-US" dirty="0">
                <a:ea typeface="ＭＳ Ｐゴシック" charset="0"/>
              </a:rPr>
              <a:t>Page: 403</a:t>
            </a:r>
          </a:p>
          <a:p>
            <a:pPr eaLnBrk="1" hangingPunct="1">
              <a:defRPr/>
            </a:pPr>
            <a:endParaRPr lang="en-US" dirty="0">
              <a:ea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1D90F767-D333-4DB1-A806-2F1D4B329E91}"/>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4946C889-475A-4B19-B636-678472EC55C1}" type="slidenum">
              <a:rPr lang="en-US" altLang="en-US">
                <a:solidFill>
                  <a:schemeClr val="tx1"/>
                </a:solidFill>
              </a:rPr>
              <a:pPr/>
              <a:t>31</a:t>
            </a:fld>
            <a:endParaRPr lang="en-US" altLang="en-US">
              <a:solidFill>
                <a:schemeClr val="tx1"/>
              </a:solidFill>
            </a:endParaRPr>
          </a:p>
        </p:txBody>
      </p:sp>
      <p:sp>
        <p:nvSpPr>
          <p:cNvPr id="65539" name="Rectangle 2">
            <a:extLst>
              <a:ext uri="{FF2B5EF4-FFF2-40B4-BE49-F238E27FC236}">
                <a16:creationId xmlns:a16="http://schemas.microsoft.com/office/drawing/2014/main" id="{71355895-1F7C-4855-BF25-5E7072E89C13}"/>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112A4FF0-4EC8-4D54-B4CD-74EC6BAC2EFF}"/>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24-7: Discuss the transfer of real property, including the various types of deeds, the delivery and recording of deeds, and transfers made through eminent domain and adverse possession.</a:t>
            </a:r>
          </a:p>
          <a:p>
            <a:pPr eaLnBrk="1" hangingPunct="1">
              <a:defRPr/>
            </a:pPr>
            <a:r>
              <a:rPr lang="en-US" dirty="0">
                <a:ea typeface="ＭＳ Ｐゴシック" charset="0"/>
              </a:rPr>
              <a:t>Page: 404</a:t>
            </a:r>
          </a:p>
          <a:p>
            <a:pPr eaLnBrk="1" hangingPunct="1">
              <a:defRPr/>
            </a:pPr>
            <a:endParaRPr lang="en-US" dirty="0">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D990F07D-07CB-4D51-8D68-8521C3D09E47}"/>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9B065E1C-A6F5-4934-BB01-BFFEA82B6AED}"/>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24-2: Distinguish between real personal property.</a:t>
            </a:r>
          </a:p>
          <a:p>
            <a:pPr>
              <a:defRPr/>
            </a:pPr>
            <a:r>
              <a:rPr lang="en-US" dirty="0">
                <a:ea typeface="ＭＳ Ｐゴシック" charset="0"/>
              </a:rPr>
              <a:t>Page: 394</a:t>
            </a:r>
          </a:p>
        </p:txBody>
      </p:sp>
      <p:sp>
        <p:nvSpPr>
          <p:cNvPr id="37892" name="Slide Number Placeholder 3">
            <a:extLst>
              <a:ext uri="{FF2B5EF4-FFF2-40B4-BE49-F238E27FC236}">
                <a16:creationId xmlns:a16="http://schemas.microsoft.com/office/drawing/2014/main" id="{FA9C1DDE-08E6-44C1-B3E1-1C549A7137FD}"/>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3C75B203-4232-49AE-8A72-C105E545A8E1}" type="slidenum">
              <a:rPr lang="en-US" altLang="en-US">
                <a:solidFill>
                  <a:schemeClr val="tx1"/>
                </a:solidFill>
              </a:rPr>
              <a:pPr/>
              <a:t>4</a:t>
            </a:fld>
            <a:endParaRPr lang="en-US" altLang="en-US">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353F260A-B792-4BD2-986C-5C66091C0054}"/>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123C43F1-5ED6-4C0C-8E64-97BD6D1F5AFC}"/>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24-3: Identify and discuss common ways in which title to personal property can be acquired.</a:t>
            </a:r>
          </a:p>
          <a:p>
            <a:pPr>
              <a:defRPr/>
            </a:pPr>
            <a:r>
              <a:rPr lang="en-US" dirty="0">
                <a:ea typeface="ＭＳ Ｐゴシック" charset="0"/>
              </a:rPr>
              <a:t>Page: 395</a:t>
            </a:r>
          </a:p>
        </p:txBody>
      </p:sp>
      <p:sp>
        <p:nvSpPr>
          <p:cNvPr id="38916" name="Slide Number Placeholder 3">
            <a:extLst>
              <a:ext uri="{FF2B5EF4-FFF2-40B4-BE49-F238E27FC236}">
                <a16:creationId xmlns:a16="http://schemas.microsoft.com/office/drawing/2014/main" id="{655DA9E0-6B51-4D9B-B257-1F18782F0D6D}"/>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56C97537-0970-40C9-A330-1AABB98125A2}" type="slidenum">
              <a:rPr lang="en-US" altLang="en-US">
                <a:solidFill>
                  <a:schemeClr val="tx1"/>
                </a:solidFill>
              </a:rPr>
              <a:pPr/>
              <a:t>5</a:t>
            </a:fld>
            <a:endParaRPr lang="en-US" altLang="en-US">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A1285283-6A66-4D65-9329-19B394044C7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972F8373-4879-4C04-9300-FF16F4D036A0}"/>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24-3: Identify and discuss common ways in which title to personal property can be acquired.</a:t>
            </a:r>
          </a:p>
          <a:p>
            <a:pPr>
              <a:defRPr/>
            </a:pPr>
            <a:r>
              <a:rPr lang="en-US" dirty="0">
                <a:ea typeface="ＭＳ Ｐゴシック" charset="0"/>
              </a:rPr>
              <a:t>Page: 395</a:t>
            </a:r>
          </a:p>
          <a:p>
            <a:pPr>
              <a:defRPr/>
            </a:pPr>
            <a:endParaRPr lang="en-US" dirty="0">
              <a:ea typeface="ＭＳ Ｐゴシック" charset="0"/>
            </a:endParaRPr>
          </a:p>
        </p:txBody>
      </p:sp>
      <p:sp>
        <p:nvSpPr>
          <p:cNvPr id="39940" name="Slide Number Placeholder 3">
            <a:extLst>
              <a:ext uri="{FF2B5EF4-FFF2-40B4-BE49-F238E27FC236}">
                <a16:creationId xmlns:a16="http://schemas.microsoft.com/office/drawing/2014/main" id="{1A19A44C-8E38-4D95-9213-65A72E1A8E6C}"/>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303C0FF6-BFFD-45D0-8025-9F116F7F11D0}" type="slidenum">
              <a:rPr lang="en-US" altLang="en-US">
                <a:solidFill>
                  <a:schemeClr val="tx1"/>
                </a:solidFill>
              </a:rPr>
              <a:pPr/>
              <a:t>6</a:t>
            </a:fld>
            <a:endParaRPr lang="en-US" altLang="en-US">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17525006-FB11-47D6-9CCD-8A25F0DF0988}"/>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220F3A29-2F4D-4E28-8A23-DCC35F47F769}"/>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24-3: Identify and discuss common ways in which title to personal property can be acquired.</a:t>
            </a:r>
          </a:p>
          <a:p>
            <a:pPr>
              <a:defRPr/>
            </a:pPr>
            <a:r>
              <a:rPr lang="en-US" dirty="0">
                <a:ea typeface="ＭＳ Ｐゴシック" charset="0"/>
              </a:rPr>
              <a:t>Page: 395</a:t>
            </a:r>
          </a:p>
          <a:p>
            <a:pPr>
              <a:defRPr/>
            </a:pPr>
            <a:endParaRPr lang="en-US" dirty="0">
              <a:ea typeface="ＭＳ Ｐゴシック" charset="0"/>
            </a:endParaRPr>
          </a:p>
        </p:txBody>
      </p:sp>
      <p:sp>
        <p:nvSpPr>
          <p:cNvPr id="40964" name="Slide Number Placeholder 3">
            <a:extLst>
              <a:ext uri="{FF2B5EF4-FFF2-40B4-BE49-F238E27FC236}">
                <a16:creationId xmlns:a16="http://schemas.microsoft.com/office/drawing/2014/main" id="{C395FD9B-69DB-4304-A3EA-E8C70C44F513}"/>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36160C20-DB49-4235-B9A7-6B210C041AB1}" type="slidenum">
              <a:rPr lang="en-US" altLang="en-US">
                <a:solidFill>
                  <a:schemeClr val="tx1"/>
                </a:solidFill>
              </a:rPr>
              <a:pPr/>
              <a:t>7</a:t>
            </a:fld>
            <a:endParaRPr lang="en-US" altLang="en-US">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F1CDAEEA-5A04-4A39-97FC-628B2264A70F}"/>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713D2FF1-AC82-4BEB-B1D3-D8C532A03198}"/>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24-3: Identify and discuss common ways in which title to personal property can be acquired.</a:t>
            </a:r>
          </a:p>
          <a:p>
            <a:pPr>
              <a:defRPr/>
            </a:pPr>
            <a:r>
              <a:rPr lang="en-US" dirty="0">
                <a:ea typeface="ＭＳ Ｐゴシック" charset="0"/>
              </a:rPr>
              <a:t>Page: 396</a:t>
            </a:r>
          </a:p>
          <a:p>
            <a:pPr>
              <a:defRPr/>
            </a:pPr>
            <a:endParaRPr lang="en-US" dirty="0">
              <a:ea typeface="ＭＳ Ｐゴシック" charset="0"/>
            </a:endParaRPr>
          </a:p>
        </p:txBody>
      </p:sp>
      <p:sp>
        <p:nvSpPr>
          <p:cNvPr id="41988" name="Slide Number Placeholder 3">
            <a:extLst>
              <a:ext uri="{FF2B5EF4-FFF2-40B4-BE49-F238E27FC236}">
                <a16:creationId xmlns:a16="http://schemas.microsoft.com/office/drawing/2014/main" id="{FBA92883-78F8-4607-A123-FA25546FE1C4}"/>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246D1A0D-71AD-45CB-854F-582635FB5E3D}" type="slidenum">
              <a:rPr lang="en-US" altLang="en-US">
                <a:solidFill>
                  <a:schemeClr val="tx1"/>
                </a:solidFill>
              </a:rPr>
              <a:pPr/>
              <a:t>8</a:t>
            </a:fld>
            <a:endParaRPr lang="en-US" altLang="en-US">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89F81807-A34C-453E-BE00-C6E7C5D7E34B}"/>
              </a:ext>
            </a:extLst>
          </p:cNvPr>
          <p:cNvSpPr>
            <a:spLocks noGrp="1" noRot="1" noChangeAspect="1" noTextEdit="1"/>
          </p:cNvSpPr>
          <p:nvPr>
            <p:ph type="sldImg"/>
          </p:nvPr>
        </p:nvSpPr>
        <p:spPr>
          <a:ln/>
        </p:spPr>
      </p:sp>
      <p:sp>
        <p:nvSpPr>
          <p:cNvPr id="43011" name="Notes Placeholder 2">
            <a:extLst>
              <a:ext uri="{FF2B5EF4-FFF2-40B4-BE49-F238E27FC236}">
                <a16:creationId xmlns:a16="http://schemas.microsoft.com/office/drawing/2014/main" id="{5372302B-4DEF-4C22-8364-3123B914659B}"/>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ea typeface="ＭＳ Ｐゴシック" charset="0"/>
              </a:rPr>
              <a:t>Learning Outcome 24-3: Identify and discuss common ways in which title to personal property can be acquired.</a:t>
            </a:r>
          </a:p>
          <a:p>
            <a:pPr>
              <a:defRPr/>
            </a:pPr>
            <a:r>
              <a:rPr lang="en-US" dirty="0">
                <a:ea typeface="ＭＳ Ｐゴシック" charset="0"/>
              </a:rPr>
              <a:t>Page: 396</a:t>
            </a:r>
          </a:p>
          <a:p>
            <a:pPr>
              <a:defRPr/>
            </a:pPr>
            <a:endParaRPr lang="en-US" dirty="0">
              <a:ea typeface="ＭＳ Ｐゴシック" charset="0"/>
            </a:endParaRPr>
          </a:p>
        </p:txBody>
      </p:sp>
      <p:sp>
        <p:nvSpPr>
          <p:cNvPr id="43012" name="Slide Number Placeholder 3">
            <a:extLst>
              <a:ext uri="{FF2B5EF4-FFF2-40B4-BE49-F238E27FC236}">
                <a16:creationId xmlns:a16="http://schemas.microsoft.com/office/drawing/2014/main" id="{48F9E1B1-7DDF-4418-BAB5-474A3790182E}"/>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F12BFFD9-5712-4F00-964C-D11ED9664DF6}" type="slidenum">
              <a:rPr lang="en-US" altLang="en-US">
                <a:solidFill>
                  <a:schemeClr val="tx1"/>
                </a:solidFill>
              </a:rPr>
              <a:pPr/>
              <a:t>9</a:t>
            </a:fld>
            <a:endParaRPr lang="en-US"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Content Placeholder 4">
            <a:extLst>
              <a:ext uri="{FF2B5EF4-FFF2-40B4-BE49-F238E27FC236}">
                <a16:creationId xmlns:a16="http://schemas.microsoft.com/office/drawing/2014/main" id="{5DFACFB3-E3F5-4325-9BF5-CE5D9F47DC1B}"/>
              </a:ext>
            </a:extLst>
          </p:cNvPr>
          <p:cNvSpPr>
            <a:spLocks noGrp="1"/>
          </p:cNvSpPr>
          <p:nvPr>
            <p:ph sz="quarter" idx="10"/>
          </p:nvPr>
        </p:nvSpPr>
        <p:spPr>
          <a:xfrm>
            <a:off x="1752600" y="5791200"/>
            <a:ext cx="3429000" cy="5334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Content Placeholder 6">
            <a:extLst>
              <a:ext uri="{FF2B5EF4-FFF2-40B4-BE49-F238E27FC236}">
                <a16:creationId xmlns:a16="http://schemas.microsoft.com/office/drawing/2014/main" id="{A4C69206-6AF0-4FF9-ADC2-9619ADD33564}"/>
              </a:ext>
            </a:extLst>
          </p:cNvPr>
          <p:cNvSpPr>
            <a:spLocks noGrp="1"/>
          </p:cNvSpPr>
          <p:nvPr>
            <p:ph sz="quarter" idx="11"/>
          </p:nvPr>
        </p:nvSpPr>
        <p:spPr>
          <a:xfrm>
            <a:off x="4572000" y="4191000"/>
            <a:ext cx="1600200" cy="91440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Content Placeholder 5">
            <a:extLst>
              <a:ext uri="{FF2B5EF4-FFF2-40B4-BE49-F238E27FC236}">
                <a16:creationId xmlns:a16="http://schemas.microsoft.com/office/drawing/2014/main" id="{14D05079-DBA8-4610-8F7C-7C9B5667604F}"/>
              </a:ext>
            </a:extLst>
          </p:cNvPr>
          <p:cNvSpPr>
            <a:spLocks noGrp="1"/>
          </p:cNvSpPr>
          <p:nvPr>
            <p:ph sz="quarter" idx="12"/>
          </p:nvPr>
        </p:nvSpPr>
        <p:spPr>
          <a:xfrm>
            <a:off x="1600200" y="1752600"/>
            <a:ext cx="1600200" cy="12954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9" name="Content Placeholder 8">
            <a:extLst>
              <a:ext uri="{FF2B5EF4-FFF2-40B4-BE49-F238E27FC236}">
                <a16:creationId xmlns:a16="http://schemas.microsoft.com/office/drawing/2014/main" id="{04D63E44-5C2A-4F02-BB33-3981691F1E10}"/>
              </a:ext>
            </a:extLst>
          </p:cNvPr>
          <p:cNvSpPr>
            <a:spLocks noGrp="1"/>
          </p:cNvSpPr>
          <p:nvPr>
            <p:ph sz="quarter" idx="13"/>
          </p:nvPr>
        </p:nvSpPr>
        <p:spPr>
          <a:xfrm>
            <a:off x="4876800" y="1752600"/>
            <a:ext cx="1143000" cy="8382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26657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010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256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7929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0491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130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57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408218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9B7023-09EA-44C4-A304-1EA1EFF58839}"/>
              </a:ext>
            </a:extLst>
          </p:cNvPr>
          <p:cNvSpPr txBox="1"/>
          <p:nvPr userDrawn="1"/>
        </p:nvSpPr>
        <p:spPr>
          <a:xfrm>
            <a:off x="3562187" y="6522905"/>
            <a:ext cx="2011680" cy="230832"/>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IN" sz="900" b="0" i="1" kern="1200" dirty="0">
                <a:solidFill>
                  <a:srgbClr val="000000"/>
                </a:solidFill>
                <a:latin typeface="Arial" panose="020B0604020202020204" pitchFamily="34" charset="0"/>
                <a:ea typeface="MS PGothic" panose="020B0600070205080204" pitchFamily="34" charset="-128"/>
                <a:cs typeface="+mn-cs"/>
                <a:sym typeface="Arial" panose="020B0604020202020204" pitchFamily="34" charset="0"/>
              </a:rPr>
              <a:t>©2019 McGraw-Hill Education.</a:t>
            </a:r>
          </a:p>
        </p:txBody>
      </p:sp>
      <p:sp>
        <p:nvSpPr>
          <p:cNvPr id="4" name="Title 3">
            <a:extLst>
              <a:ext uri="{FF2B5EF4-FFF2-40B4-BE49-F238E27FC236}">
                <a16:creationId xmlns:a16="http://schemas.microsoft.com/office/drawing/2014/main" id="{89A48CE0-A4D5-4E1F-BDE2-D36913DA872A}"/>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IN"/>
          </a:p>
        </p:txBody>
      </p:sp>
      <p:sp>
        <p:nvSpPr>
          <p:cNvPr id="6" name="Content Placeholder 5">
            <a:extLst>
              <a:ext uri="{FF2B5EF4-FFF2-40B4-BE49-F238E27FC236}">
                <a16:creationId xmlns:a16="http://schemas.microsoft.com/office/drawing/2014/main" id="{774890F0-6407-4762-85EF-7187C8BBC44F}"/>
              </a:ext>
            </a:extLst>
          </p:cNvPr>
          <p:cNvSpPr>
            <a:spLocks noGrp="1"/>
          </p:cNvSpPr>
          <p:nvPr>
            <p:ph sz="quarter" idx="10"/>
          </p:nvPr>
        </p:nvSpPr>
        <p:spPr>
          <a:xfrm>
            <a:off x="628650" y="1905000"/>
            <a:ext cx="7886700" cy="41148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6">
            <a:extLst>
              <a:ext uri="{FF2B5EF4-FFF2-40B4-BE49-F238E27FC236}">
                <a16:creationId xmlns:a16="http://schemas.microsoft.com/office/drawing/2014/main" id="{1BA342BE-1223-463E-840A-B0E17336CDC0}"/>
              </a:ext>
            </a:extLst>
          </p:cNvPr>
          <p:cNvSpPr>
            <a:spLocks noChangeArrowheads="1"/>
          </p:cNvSpPr>
          <p:nvPr userDrawn="1"/>
        </p:nvSpPr>
        <p:spPr bwMode="auto">
          <a:xfrm>
            <a:off x="8305800" y="57150"/>
            <a:ext cx="838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r" eaLnBrk="1" hangingPunct="1"/>
            <a:r>
              <a:rPr lang="en-US" altLang="en-US" sz="1400" dirty="0">
                <a:solidFill>
                  <a:srgbClr val="1C1C1C"/>
                </a:solidFill>
              </a:rPr>
              <a:t>24-</a:t>
            </a:r>
            <a:fld id="{DBF2877E-77A4-48CD-8929-5C9D5C32B3B7}" type="slidenum">
              <a:rPr lang="en-US" altLang="en-US" sz="1400">
                <a:solidFill>
                  <a:srgbClr val="1C1C1C"/>
                </a:solidFill>
              </a:rPr>
              <a:pPr algn="r" eaLnBrk="1" hangingPunct="1"/>
              <a:t>‹#›</a:t>
            </a:fld>
            <a:endParaRPr lang="en-US" altLang="en-US" sz="1400" dirty="0">
              <a:solidFill>
                <a:srgbClr val="1C1C1C"/>
              </a:solidFill>
            </a:endParaRPr>
          </a:p>
        </p:txBody>
      </p:sp>
      <p:sp>
        <p:nvSpPr>
          <p:cNvPr id="9" name="Content Placeholder 8">
            <a:extLst>
              <a:ext uri="{FF2B5EF4-FFF2-40B4-BE49-F238E27FC236}">
                <a16:creationId xmlns:a16="http://schemas.microsoft.com/office/drawing/2014/main" id="{03B778E4-12E0-4615-AB15-EA34730D40B0}"/>
              </a:ext>
            </a:extLst>
          </p:cNvPr>
          <p:cNvSpPr>
            <a:spLocks noGrp="1"/>
          </p:cNvSpPr>
          <p:nvPr>
            <p:ph sz="quarter" idx="11"/>
          </p:nvPr>
        </p:nvSpPr>
        <p:spPr>
          <a:xfrm>
            <a:off x="628650" y="1905000"/>
            <a:ext cx="7886700" cy="22098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1" name="Content Placeholder 10">
            <a:extLst>
              <a:ext uri="{FF2B5EF4-FFF2-40B4-BE49-F238E27FC236}">
                <a16:creationId xmlns:a16="http://schemas.microsoft.com/office/drawing/2014/main" id="{0A264D97-0AC0-40B5-95F8-C6B8923639FA}"/>
              </a:ext>
            </a:extLst>
          </p:cNvPr>
          <p:cNvSpPr>
            <a:spLocks noGrp="1"/>
          </p:cNvSpPr>
          <p:nvPr>
            <p:ph sz="quarter" idx="12"/>
          </p:nvPr>
        </p:nvSpPr>
        <p:spPr>
          <a:xfrm>
            <a:off x="628650" y="2971800"/>
            <a:ext cx="7886700" cy="24384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Content Placeholder 4">
            <a:extLst>
              <a:ext uri="{FF2B5EF4-FFF2-40B4-BE49-F238E27FC236}">
                <a16:creationId xmlns:a16="http://schemas.microsoft.com/office/drawing/2014/main" id="{D87408B1-6C34-4AF3-8681-B827847D50A3}"/>
              </a:ext>
            </a:extLst>
          </p:cNvPr>
          <p:cNvSpPr>
            <a:spLocks noGrp="1"/>
          </p:cNvSpPr>
          <p:nvPr>
            <p:ph sz="quarter" idx="13"/>
          </p:nvPr>
        </p:nvSpPr>
        <p:spPr>
          <a:xfrm>
            <a:off x="2133600" y="3581400"/>
            <a:ext cx="2895600" cy="14478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 name="Content Placeholder 9">
            <a:extLst>
              <a:ext uri="{FF2B5EF4-FFF2-40B4-BE49-F238E27FC236}">
                <a16:creationId xmlns:a16="http://schemas.microsoft.com/office/drawing/2014/main" id="{0E6E125C-2746-4213-8C7F-E4262F44C142}"/>
              </a:ext>
            </a:extLst>
          </p:cNvPr>
          <p:cNvSpPr>
            <a:spLocks noGrp="1"/>
          </p:cNvSpPr>
          <p:nvPr>
            <p:ph sz="quarter" idx="14"/>
          </p:nvPr>
        </p:nvSpPr>
        <p:spPr>
          <a:xfrm>
            <a:off x="6324600" y="3090863"/>
            <a:ext cx="1371600" cy="102393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830297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53506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9301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142" name="Line 5">
            <a:extLst>
              <a:ext uri="{FF2B5EF4-FFF2-40B4-BE49-F238E27FC236}">
                <a16:creationId xmlns:a16="http://schemas.microsoft.com/office/drawing/2014/main" id="{661750B2-8E76-4F44-94FD-3F3C69A276C6}"/>
              </a:ext>
            </a:extLst>
          </p:cNvPr>
          <p:cNvSpPr>
            <a:spLocks noChangeShapeType="1"/>
          </p:cNvSpPr>
          <p:nvPr userDrawn="1"/>
        </p:nvSpPr>
        <p:spPr bwMode="auto">
          <a:xfrm>
            <a:off x="0" y="1143000"/>
            <a:ext cx="9144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endParaRPr lang="en-US" dirty="0">
              <a:latin typeface="Arial" charset="0"/>
              <a:ea typeface="ＭＳ Ｐゴシック" charset="0"/>
              <a:sym typeface="Arial"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defRPr>
      </a:lvl2pPr>
      <a:lvl3pPr algn="ctr" rtl="0" eaLnBrk="0" fontAlgn="base" hangingPunct="0">
        <a:spcBef>
          <a:spcPct val="0"/>
        </a:spcBef>
        <a:spcAft>
          <a:spcPct val="0"/>
        </a:spcAft>
        <a:defRPr sz="4400">
          <a:solidFill>
            <a:schemeClr val="tx2"/>
          </a:solidFill>
          <a:latin typeface="Arial" charset="0"/>
          <a:ea typeface="MS PGothic" pitchFamily="34" charset="-128"/>
        </a:defRPr>
      </a:lvl3pPr>
      <a:lvl4pPr algn="ctr" rtl="0" eaLnBrk="0" fontAlgn="base" hangingPunct="0">
        <a:spcBef>
          <a:spcPct val="0"/>
        </a:spcBef>
        <a:spcAft>
          <a:spcPct val="0"/>
        </a:spcAft>
        <a:defRPr sz="4400">
          <a:solidFill>
            <a:schemeClr val="tx2"/>
          </a:solidFill>
          <a:latin typeface="Arial" charset="0"/>
          <a:ea typeface="MS PGothic" pitchFamily="34" charset="-128"/>
        </a:defRPr>
      </a:lvl4pPr>
      <a:lvl5pPr algn="ctr" rtl="0" eaLnBrk="0" fontAlgn="base" hangingPunct="0">
        <a:spcBef>
          <a:spcPct val="0"/>
        </a:spcBef>
        <a:spcAft>
          <a:spcPct val="0"/>
        </a:spcAft>
        <a:defRPr sz="4400">
          <a:solidFill>
            <a:schemeClr val="tx2"/>
          </a:solidFill>
          <a:latin typeface="Arial" charset="0"/>
          <a:ea typeface="MS PGothic" pitchFamily="34" charset="-128"/>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E3E72F5-CBA2-40E7-AE4F-7592A50458DD}"/>
              </a:ext>
            </a:extLst>
          </p:cNvPr>
          <p:cNvSpPr>
            <a:spLocks noGrp="1"/>
          </p:cNvSpPr>
          <p:nvPr>
            <p:ph type="ctrTitle"/>
          </p:nvPr>
        </p:nvSpPr>
        <p:spPr>
          <a:xfrm>
            <a:off x="6470074" y="2971801"/>
            <a:ext cx="1828800" cy="457200"/>
          </a:xfrm>
        </p:spPr>
        <p:txBody>
          <a:bodyPr/>
          <a:lstStyle/>
          <a:p>
            <a:pPr algn="l" eaLnBrk="1" hangingPunct="1">
              <a:spcBef>
                <a:spcPts val="0"/>
              </a:spcBef>
              <a:spcAft>
                <a:spcPts val="2000"/>
              </a:spcAft>
              <a:defRPr/>
            </a:pPr>
            <a:r>
              <a:rPr lang="en-US" sz="2400" kern="1200" dirty="0">
                <a:solidFill>
                  <a:srgbClr val="0019FF"/>
                </a:solidFill>
                <a:latin typeface="Arial" charset="0"/>
                <a:ea typeface="ＭＳ Ｐゴシック" charset="0"/>
                <a:cs typeface="+mn-cs"/>
                <a:sym typeface="Arial" charset="0"/>
              </a:rPr>
              <a:t>Chapter 24</a:t>
            </a:r>
            <a:endParaRPr lang="en-IN" sz="2800" b="1" kern="1200" dirty="0">
              <a:solidFill>
                <a:srgbClr val="FF0000"/>
              </a:solidFill>
              <a:latin typeface="Arial" charset="0"/>
              <a:ea typeface="ＭＳ Ｐゴシック" charset="0"/>
              <a:cs typeface="+mn-cs"/>
              <a:sym typeface="Arial" panose="020B0604020202020204" pitchFamily="34" charset="0"/>
            </a:endParaRPr>
          </a:p>
        </p:txBody>
      </p:sp>
      <p:sp>
        <p:nvSpPr>
          <p:cNvPr id="3" name="Content Placeholder 2">
            <a:extLst>
              <a:ext uri="{FF2B5EF4-FFF2-40B4-BE49-F238E27FC236}">
                <a16:creationId xmlns:a16="http://schemas.microsoft.com/office/drawing/2014/main" id="{0A13F699-54FD-437F-AF31-4FF073DDA3A9}"/>
              </a:ext>
            </a:extLst>
          </p:cNvPr>
          <p:cNvSpPr>
            <a:spLocks noGrp="1"/>
          </p:cNvSpPr>
          <p:nvPr>
            <p:ph sz="quarter" idx="11"/>
          </p:nvPr>
        </p:nvSpPr>
        <p:spPr>
          <a:xfrm>
            <a:off x="6407725" y="3581400"/>
            <a:ext cx="2057400" cy="1447800"/>
          </a:xfrm>
        </p:spPr>
        <p:txBody>
          <a:bodyPr/>
          <a:lstStyle/>
          <a:p>
            <a:pPr marL="0" indent="0">
              <a:buNone/>
            </a:pPr>
            <a:r>
              <a:rPr lang="en-US" sz="2800" b="1" kern="1200" dirty="0">
                <a:solidFill>
                  <a:srgbClr val="D90000"/>
                </a:solidFill>
                <a:latin typeface="Arial" charset="0"/>
                <a:ea typeface="ＭＳ Ｐゴシック" charset="0"/>
                <a:sym typeface="Arial" charset="0"/>
              </a:rPr>
              <a:t>Real and Personal Property</a:t>
            </a:r>
            <a:endParaRPr lang="en-IN" sz="2800" b="1" kern="1200" dirty="0">
              <a:solidFill>
                <a:srgbClr val="D90000"/>
              </a:solidFill>
              <a:latin typeface="Arial" charset="0"/>
              <a:ea typeface="ＭＳ Ｐゴシック" charset="0"/>
            </a:endParaRPr>
          </a:p>
        </p:txBody>
      </p:sp>
      <p:pic>
        <p:nvPicPr>
          <p:cNvPr id="2052" name="Picture 4" descr="Image of book cover.">
            <a:extLst>
              <a:ext uri="{FF2B5EF4-FFF2-40B4-BE49-F238E27FC236}">
                <a16:creationId xmlns:a16="http://schemas.microsoft.com/office/drawing/2014/main" id="{6A192786-57C9-4BBC-AD93-1B17266637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723900"/>
            <a:ext cx="389572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Content Placeholder 12">
            <a:extLst>
              <a:ext uri="{FF2B5EF4-FFF2-40B4-BE49-F238E27FC236}">
                <a16:creationId xmlns:a16="http://schemas.microsoft.com/office/drawing/2014/main" id="{5DBA04EA-771B-4CB2-A98B-DC60270F2B5B}"/>
              </a:ext>
            </a:extLst>
          </p:cNvPr>
          <p:cNvSpPr>
            <a:spLocks noGrp="1"/>
          </p:cNvSpPr>
          <p:nvPr>
            <p:ph sz="quarter" idx="10"/>
          </p:nvPr>
        </p:nvSpPr>
        <p:spPr>
          <a:xfrm>
            <a:off x="656218" y="6517180"/>
            <a:ext cx="7978828" cy="347200"/>
          </a:xfrm>
        </p:spPr>
        <p:txBody>
          <a:bodyPr/>
          <a:lstStyle/>
          <a:p>
            <a:pPr marL="0" indent="0" algn="ctr">
              <a:buNone/>
            </a:pPr>
            <a:r>
              <a:rPr lang="en-IN" sz="900" i="1" dirty="0">
                <a:sym typeface="Arial" panose="020B0604020202020204" pitchFamily="34" charset="0"/>
              </a:rPr>
              <a:t>©2019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CC201-1409-4C6A-B0FC-1D61B78E837C}"/>
              </a:ext>
            </a:extLst>
          </p:cNvPr>
          <p:cNvSpPr>
            <a:spLocks noGrp="1"/>
          </p:cNvSpPr>
          <p:nvPr>
            <p:ph type="title"/>
          </p:nvPr>
        </p:nvSpPr>
        <p:spPr>
          <a:xfrm>
            <a:off x="1157514" y="139988"/>
            <a:ext cx="5925395" cy="777875"/>
          </a:xfrm>
        </p:spPr>
        <p:txBody>
          <a:bodyPr/>
          <a:lstStyle/>
          <a:p>
            <a:pPr indent="39688" eaLnBrk="1" hangingPunct="1"/>
            <a:r>
              <a:rPr lang="en-US" altLang="en-US" dirty="0">
                <a:solidFill>
                  <a:schemeClr val="tx1"/>
                </a:solidFill>
              </a:rPr>
              <a:t>Abandoned Property</a:t>
            </a:r>
            <a:endParaRPr lang="en-IN" dirty="0">
              <a:solidFill>
                <a:schemeClr val="tx1"/>
              </a:solidFill>
            </a:endParaRPr>
          </a:p>
        </p:txBody>
      </p:sp>
      <p:sp>
        <p:nvSpPr>
          <p:cNvPr id="3" name="Content Placeholder 2">
            <a:extLst>
              <a:ext uri="{FF2B5EF4-FFF2-40B4-BE49-F238E27FC236}">
                <a16:creationId xmlns:a16="http://schemas.microsoft.com/office/drawing/2014/main" id="{5DDC2FA9-DEDE-4754-9F14-8CAA9A93285F}"/>
              </a:ext>
            </a:extLst>
          </p:cNvPr>
          <p:cNvSpPr>
            <a:spLocks noGrp="1"/>
          </p:cNvSpPr>
          <p:nvPr>
            <p:ph sz="quarter" idx="10"/>
          </p:nvPr>
        </p:nvSpPr>
        <p:spPr>
          <a:xfrm>
            <a:off x="344712" y="1599065"/>
            <a:ext cx="7543800" cy="2316163"/>
          </a:xfrm>
        </p:spPr>
        <p:txBody>
          <a:bodyPr/>
          <a:lstStyle/>
          <a:p>
            <a:pPr marL="0" lvl="0" indent="0" eaLnBrk="1" hangingPunct="1">
              <a:lnSpc>
                <a:spcPct val="80000"/>
              </a:lnSpc>
              <a:spcBef>
                <a:spcPts val="0"/>
              </a:spcBef>
              <a:spcAft>
                <a:spcPts val="1500"/>
              </a:spcAft>
              <a:buNone/>
            </a:pPr>
            <a:r>
              <a:rPr lang="en-US" altLang="en-US" sz="2800" dirty="0">
                <a:solidFill>
                  <a:srgbClr val="000000"/>
                </a:solidFill>
              </a:rPr>
              <a:t>Personal property is considered </a:t>
            </a:r>
            <a:r>
              <a:rPr lang="en-US" altLang="en-US" sz="2800" dirty="0">
                <a:solidFill>
                  <a:srgbClr val="C00000"/>
                </a:solidFill>
              </a:rPr>
              <a:t>abandoned</a:t>
            </a:r>
            <a:r>
              <a:rPr lang="en-US" altLang="en-US" sz="2800" dirty="0">
                <a:solidFill>
                  <a:srgbClr val="000000"/>
                </a:solidFill>
              </a:rPr>
              <a:t> when the owner disposes of it with intent of disclaiming ownership. </a:t>
            </a:r>
          </a:p>
          <a:p>
            <a:pPr marL="0" lvl="0" indent="0" eaLnBrk="1" hangingPunct="1">
              <a:lnSpc>
                <a:spcPct val="80000"/>
              </a:lnSpc>
              <a:spcBef>
                <a:spcPts val="0"/>
              </a:spcBef>
              <a:spcAft>
                <a:spcPts val="1500"/>
              </a:spcAft>
              <a:buNone/>
            </a:pPr>
            <a:r>
              <a:rPr lang="en-US" altLang="en-US" sz="2800" dirty="0">
                <a:solidFill>
                  <a:srgbClr val="000000"/>
                </a:solidFill>
              </a:rPr>
              <a:t>Title to such property is transferred to the first person who takes control over it.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33958-7884-42EE-9FE9-5448E1232CD0}"/>
              </a:ext>
            </a:extLst>
          </p:cNvPr>
          <p:cNvSpPr>
            <a:spLocks noGrp="1"/>
          </p:cNvSpPr>
          <p:nvPr>
            <p:ph type="title"/>
          </p:nvPr>
        </p:nvSpPr>
        <p:spPr>
          <a:xfrm>
            <a:off x="3248634" y="142175"/>
            <a:ext cx="2764241" cy="905377"/>
          </a:xfrm>
        </p:spPr>
        <p:txBody>
          <a:bodyPr/>
          <a:lstStyle/>
          <a:p>
            <a:pPr indent="39688" eaLnBrk="1" hangingPunct="1"/>
            <a:r>
              <a:rPr lang="en-US" altLang="en-US" sz="5400" dirty="0">
                <a:solidFill>
                  <a:schemeClr val="tx1"/>
                </a:solidFill>
              </a:rPr>
              <a:t>Gifts (1)</a:t>
            </a:r>
            <a:endParaRPr lang="en-IN" sz="5400" dirty="0">
              <a:solidFill>
                <a:schemeClr val="tx1"/>
              </a:solidFill>
            </a:endParaRPr>
          </a:p>
        </p:txBody>
      </p:sp>
      <p:sp>
        <p:nvSpPr>
          <p:cNvPr id="3" name="Content Placeholder 2">
            <a:extLst>
              <a:ext uri="{FF2B5EF4-FFF2-40B4-BE49-F238E27FC236}">
                <a16:creationId xmlns:a16="http://schemas.microsoft.com/office/drawing/2014/main" id="{DD6B421E-4007-4605-A386-A64D12BE2FF3}"/>
              </a:ext>
            </a:extLst>
          </p:cNvPr>
          <p:cNvSpPr>
            <a:spLocks noGrp="1"/>
          </p:cNvSpPr>
          <p:nvPr>
            <p:ph sz="quarter" idx="10"/>
          </p:nvPr>
        </p:nvSpPr>
        <p:spPr>
          <a:xfrm>
            <a:off x="346365" y="1599065"/>
            <a:ext cx="7883235" cy="3658735"/>
          </a:xfrm>
        </p:spPr>
        <p:txBody>
          <a:bodyPr/>
          <a:lstStyle/>
          <a:p>
            <a:pPr marL="0" lvl="0" indent="0" eaLnBrk="1" hangingPunct="1">
              <a:lnSpc>
                <a:spcPct val="90000"/>
              </a:lnSpc>
              <a:spcBef>
                <a:spcPts val="0"/>
              </a:spcBef>
              <a:spcAft>
                <a:spcPts val="1500"/>
              </a:spcAft>
              <a:buClr>
                <a:srgbClr val="D90000"/>
              </a:buClr>
              <a:buNone/>
            </a:pPr>
            <a:r>
              <a:rPr lang="en-US" altLang="en-US" sz="2400" dirty="0">
                <a:solidFill>
                  <a:srgbClr val="D90000"/>
                </a:solidFill>
              </a:rPr>
              <a:t>Gift: </a:t>
            </a:r>
            <a:r>
              <a:rPr lang="en-US" altLang="en-US" sz="2400" dirty="0">
                <a:solidFill>
                  <a:srgbClr val="000000"/>
                </a:solidFill>
              </a:rPr>
              <a:t>Voluntary transfer of property by one person to another without consideration or payment of any kind. Gift giving is a common act, but takes on added dimensions when viewed in law. </a:t>
            </a:r>
          </a:p>
          <a:p>
            <a:pPr marL="0" lvl="0" indent="0" eaLnBrk="1" hangingPunct="1">
              <a:lnSpc>
                <a:spcPct val="90000"/>
              </a:lnSpc>
              <a:spcBef>
                <a:spcPts val="0"/>
              </a:spcBef>
              <a:spcAft>
                <a:spcPts val="1500"/>
              </a:spcAft>
              <a:buNone/>
            </a:pPr>
            <a:r>
              <a:rPr lang="en-US" altLang="en-US" sz="2400" dirty="0">
                <a:solidFill>
                  <a:srgbClr val="000000"/>
                </a:solidFill>
              </a:rPr>
              <a:t>Three requirements which must be met for property to be transferred as a gift:</a:t>
            </a:r>
          </a:p>
          <a:p>
            <a:pPr marL="285750" lvl="1" eaLnBrk="1" hangingPunct="1">
              <a:lnSpc>
                <a:spcPct val="90000"/>
              </a:lnSpc>
              <a:spcBef>
                <a:spcPts val="0"/>
              </a:spcBef>
              <a:buFont typeface="Arial" panose="020B0604020202020204" pitchFamily="34" charset="0"/>
              <a:buChar char="•"/>
            </a:pPr>
            <a:r>
              <a:rPr lang="en-US" altLang="en-US" sz="2000" dirty="0">
                <a:solidFill>
                  <a:srgbClr val="C00000"/>
                </a:solidFill>
              </a:rPr>
              <a:t>Donor</a:t>
            </a:r>
            <a:r>
              <a:rPr lang="en-US" altLang="en-US" sz="2000" dirty="0">
                <a:solidFill>
                  <a:srgbClr val="000000"/>
                </a:solidFill>
              </a:rPr>
              <a:t> (the person giving the gift) must intend to make a gift.</a:t>
            </a:r>
          </a:p>
          <a:p>
            <a:pPr marL="285750" lvl="1" eaLnBrk="1" hangingPunct="1">
              <a:lnSpc>
                <a:spcPct val="90000"/>
              </a:lnSpc>
              <a:buFont typeface="Arial" panose="020B0604020202020204" pitchFamily="34" charset="0"/>
              <a:buChar char="•"/>
            </a:pPr>
            <a:r>
              <a:rPr lang="en-US" altLang="en-US" sz="2000" dirty="0">
                <a:solidFill>
                  <a:srgbClr val="000000"/>
                </a:solidFill>
              </a:rPr>
              <a:t>The gift, or a written statement of donor’</a:t>
            </a:r>
            <a:r>
              <a:rPr lang="en-US" altLang="ja-JP" sz="2000" dirty="0">
                <a:solidFill>
                  <a:srgbClr val="000000"/>
                </a:solidFill>
              </a:rPr>
              <a:t>s intent, must actually be delivered to the </a:t>
            </a:r>
            <a:r>
              <a:rPr lang="en-US" altLang="ja-JP" sz="2000" dirty="0">
                <a:solidFill>
                  <a:srgbClr val="D90000"/>
                </a:solidFill>
              </a:rPr>
              <a:t>Donee</a:t>
            </a:r>
            <a:r>
              <a:rPr lang="en-US" altLang="ja-JP" sz="2000" dirty="0">
                <a:solidFill>
                  <a:srgbClr val="000000"/>
                </a:solidFill>
              </a:rPr>
              <a:t> (the person who receives the gift).</a:t>
            </a:r>
          </a:p>
          <a:p>
            <a:pPr marL="285750" lvl="1" eaLnBrk="1" hangingPunct="1">
              <a:lnSpc>
                <a:spcPct val="90000"/>
              </a:lnSpc>
              <a:buFont typeface="Arial" panose="020B0604020202020204" pitchFamily="34" charset="0"/>
              <a:buChar char="•"/>
            </a:pPr>
            <a:r>
              <a:rPr lang="en-US" altLang="en-US" sz="2000" dirty="0">
                <a:solidFill>
                  <a:srgbClr val="000000"/>
                </a:solidFill>
              </a:rPr>
              <a:t>Donee must accept the gift.</a:t>
            </a:r>
          </a:p>
        </p:txBody>
      </p:sp>
      <p:sp>
        <p:nvSpPr>
          <p:cNvPr id="4" name="Content Placeholder 3">
            <a:extLst>
              <a:ext uri="{FF2B5EF4-FFF2-40B4-BE49-F238E27FC236}">
                <a16:creationId xmlns:a16="http://schemas.microsoft.com/office/drawing/2014/main" id="{9B806EAA-8E2C-401D-9405-0343EDB5757E}"/>
              </a:ext>
            </a:extLst>
          </p:cNvPr>
          <p:cNvSpPr>
            <a:spLocks noGrp="1"/>
          </p:cNvSpPr>
          <p:nvPr>
            <p:ph sz="quarter" idx="11"/>
          </p:nvPr>
        </p:nvSpPr>
        <p:spPr>
          <a:xfrm>
            <a:off x="346365" y="5361346"/>
            <a:ext cx="7696200" cy="838200"/>
          </a:xfrm>
        </p:spPr>
        <p:txBody>
          <a:bodyPr/>
          <a:lstStyle/>
          <a:p>
            <a:pPr marL="0" indent="0" eaLnBrk="1" hangingPunct="1">
              <a:lnSpc>
                <a:spcPct val="90000"/>
              </a:lnSpc>
              <a:buNone/>
            </a:pPr>
            <a:r>
              <a:rPr lang="en-US" altLang="en-US" sz="2400" dirty="0"/>
              <a:t>Once these three requirements are met, the donor may not rescind the gift.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0EC7-3081-4F54-9E33-48FFF6977C21}"/>
              </a:ext>
            </a:extLst>
          </p:cNvPr>
          <p:cNvSpPr>
            <a:spLocks noGrp="1"/>
          </p:cNvSpPr>
          <p:nvPr>
            <p:ph type="title"/>
          </p:nvPr>
        </p:nvSpPr>
        <p:spPr>
          <a:xfrm>
            <a:off x="1530925" y="152400"/>
            <a:ext cx="4047125" cy="1006475"/>
          </a:xfrm>
        </p:spPr>
        <p:txBody>
          <a:bodyPr/>
          <a:lstStyle/>
          <a:p>
            <a:pPr indent="39688" eaLnBrk="1" hangingPunct="1"/>
            <a:r>
              <a:rPr lang="en-US" altLang="en-US" sz="5400" dirty="0">
                <a:solidFill>
                  <a:schemeClr val="tx1"/>
                </a:solidFill>
              </a:rPr>
              <a:t>Gifts (2)</a:t>
            </a:r>
            <a:endParaRPr lang="en-IN" sz="5400" dirty="0">
              <a:solidFill>
                <a:schemeClr val="tx1"/>
              </a:solidFill>
            </a:endParaRPr>
          </a:p>
        </p:txBody>
      </p:sp>
      <p:sp>
        <p:nvSpPr>
          <p:cNvPr id="3" name="Content Placeholder 2">
            <a:extLst>
              <a:ext uri="{FF2B5EF4-FFF2-40B4-BE49-F238E27FC236}">
                <a16:creationId xmlns:a16="http://schemas.microsoft.com/office/drawing/2014/main" id="{AE7D774E-64EC-44D0-81C2-6C495DB8E508}"/>
              </a:ext>
            </a:extLst>
          </p:cNvPr>
          <p:cNvSpPr>
            <a:spLocks noGrp="1"/>
          </p:cNvSpPr>
          <p:nvPr>
            <p:ph sz="quarter" idx="10"/>
          </p:nvPr>
        </p:nvSpPr>
        <p:spPr>
          <a:xfrm>
            <a:off x="337253" y="1600200"/>
            <a:ext cx="7620000" cy="1371600"/>
          </a:xfrm>
        </p:spPr>
        <p:txBody>
          <a:bodyPr/>
          <a:lstStyle/>
          <a:p>
            <a:pPr marL="0" lvl="0" indent="0" eaLnBrk="1" hangingPunct="1">
              <a:spcBef>
                <a:spcPts val="0"/>
              </a:spcBef>
              <a:spcAft>
                <a:spcPts val="1500"/>
              </a:spcAft>
              <a:buNone/>
            </a:pPr>
            <a:r>
              <a:rPr lang="en-US" altLang="en-US" sz="2800" i="1" dirty="0">
                <a:solidFill>
                  <a:srgbClr val="C00000"/>
                </a:solidFill>
              </a:rPr>
              <a:t>Inter Vivos</a:t>
            </a:r>
            <a:r>
              <a:rPr lang="en-US" altLang="en-US" sz="2800" dirty="0">
                <a:solidFill>
                  <a:srgbClr val="C00000"/>
                </a:solidFill>
              </a:rPr>
              <a:t> Gifts</a:t>
            </a:r>
          </a:p>
          <a:p>
            <a:pPr marL="285750" lvl="1" eaLnBrk="1" hangingPunct="1">
              <a:spcBef>
                <a:spcPts val="0"/>
              </a:spcBef>
              <a:buFont typeface="Arial" panose="020B0604020202020204" pitchFamily="34" charset="0"/>
              <a:buChar char="•"/>
            </a:pPr>
            <a:r>
              <a:rPr lang="en-US" altLang="en-US" sz="2400" dirty="0">
                <a:solidFill>
                  <a:srgbClr val="000000"/>
                </a:solidFill>
              </a:rPr>
              <a:t>An </a:t>
            </a:r>
            <a:r>
              <a:rPr lang="en-US" altLang="en-US" sz="2400" i="1" dirty="0">
                <a:solidFill>
                  <a:srgbClr val="D90000"/>
                </a:solidFill>
              </a:rPr>
              <a:t>inter vivos</a:t>
            </a:r>
            <a:r>
              <a:rPr lang="en-US" altLang="en-US" sz="2400" dirty="0">
                <a:solidFill>
                  <a:srgbClr val="D90000"/>
                </a:solidFill>
              </a:rPr>
              <a:t> gift </a:t>
            </a:r>
            <a:r>
              <a:rPr lang="en-US" altLang="en-US" sz="2400" dirty="0">
                <a:solidFill>
                  <a:srgbClr val="000000"/>
                </a:solidFill>
              </a:rPr>
              <a:t>refers to property given while both parties are alive. </a:t>
            </a:r>
          </a:p>
        </p:txBody>
      </p:sp>
      <p:sp>
        <p:nvSpPr>
          <p:cNvPr id="4" name="Content Placeholder 3">
            <a:extLst>
              <a:ext uri="{FF2B5EF4-FFF2-40B4-BE49-F238E27FC236}">
                <a16:creationId xmlns:a16="http://schemas.microsoft.com/office/drawing/2014/main" id="{E8FD3A5E-BDBA-405B-BCEE-A56A5F6770E7}"/>
              </a:ext>
            </a:extLst>
          </p:cNvPr>
          <p:cNvSpPr>
            <a:spLocks noGrp="1"/>
          </p:cNvSpPr>
          <p:nvPr>
            <p:ph sz="quarter" idx="11"/>
          </p:nvPr>
        </p:nvSpPr>
        <p:spPr>
          <a:xfrm>
            <a:off x="337253" y="3116911"/>
            <a:ext cx="7876305" cy="2895600"/>
          </a:xfrm>
        </p:spPr>
        <p:txBody>
          <a:bodyPr/>
          <a:lstStyle/>
          <a:p>
            <a:pPr marL="0" indent="0" eaLnBrk="1" hangingPunct="1">
              <a:spcBef>
                <a:spcPts val="0"/>
              </a:spcBef>
              <a:spcAft>
                <a:spcPts val="1500"/>
              </a:spcAft>
              <a:buNone/>
            </a:pPr>
            <a:r>
              <a:rPr lang="en-US" altLang="en-US" sz="2800" dirty="0">
                <a:solidFill>
                  <a:srgbClr val="C00000"/>
                </a:solidFill>
              </a:rPr>
              <a:t>Gifts </a:t>
            </a:r>
            <a:r>
              <a:rPr lang="en-US" altLang="en-US" sz="2800" i="1" dirty="0">
                <a:solidFill>
                  <a:srgbClr val="C00000"/>
                </a:solidFill>
              </a:rPr>
              <a:t>in Causa Mortis</a:t>
            </a:r>
          </a:p>
          <a:p>
            <a:pPr marL="285750" lvl="1" eaLnBrk="1" hangingPunct="1">
              <a:spcBef>
                <a:spcPts val="0"/>
              </a:spcBef>
              <a:buFont typeface="Arial" panose="020B0604020202020204" pitchFamily="34" charset="0"/>
              <a:buChar char="•"/>
            </a:pPr>
            <a:r>
              <a:rPr lang="en-US" altLang="en-US" sz="2400" dirty="0"/>
              <a:t>A gift given by a living person who expects to die from a known cause is known as a </a:t>
            </a:r>
            <a:r>
              <a:rPr lang="en-US" altLang="en-US" sz="2400" dirty="0">
                <a:solidFill>
                  <a:srgbClr val="D90000"/>
                </a:solidFill>
              </a:rPr>
              <a:t>gift </a:t>
            </a:r>
            <a:r>
              <a:rPr lang="en-US" altLang="en-US" sz="2400" i="1" dirty="0">
                <a:solidFill>
                  <a:srgbClr val="D90000"/>
                </a:solidFill>
              </a:rPr>
              <a:t>in causa mortis,</a:t>
            </a:r>
            <a:r>
              <a:rPr lang="en-US" altLang="en-US" sz="2400" dirty="0">
                <a:solidFill>
                  <a:srgbClr val="D90000"/>
                </a:solidFill>
              </a:rPr>
              <a:t> </a:t>
            </a:r>
            <a:r>
              <a:rPr lang="en-US" altLang="en-US" sz="2400" dirty="0"/>
              <a:t>Latin term meaning </a:t>
            </a:r>
            <a:r>
              <a:rPr lang="ja-JP" altLang="en-US" sz="2400" dirty="0"/>
              <a:t>“</a:t>
            </a:r>
            <a:r>
              <a:rPr lang="en-US" altLang="ja-JP" sz="2400" dirty="0"/>
              <a:t>in contemplation of death.</a:t>
            </a:r>
            <a:r>
              <a:rPr lang="ja-JP" altLang="en-US" sz="2400" dirty="0"/>
              <a:t>”</a:t>
            </a:r>
            <a:r>
              <a:rPr lang="en-US" altLang="ja-JP" sz="2400" dirty="0"/>
              <a:t> </a:t>
            </a:r>
          </a:p>
          <a:p>
            <a:pPr marL="285750" lvl="1" eaLnBrk="1" hangingPunct="1">
              <a:buFont typeface="Arial" panose="020B0604020202020204" pitchFamily="34" charset="0"/>
              <a:buChar char="•"/>
            </a:pPr>
            <a:r>
              <a:rPr lang="en-US" altLang="en-US" sz="2400" dirty="0"/>
              <a:t>If the donor does not die from the expected cause or dies as a result of some other cause, the gift may be reclaimed by the donor or donor’</a:t>
            </a:r>
            <a:r>
              <a:rPr lang="en-US" altLang="ja-JP" sz="2400" dirty="0"/>
              <a:t>s estate.</a:t>
            </a:r>
            <a:endParaRPr lang="en-US" altLang="en-US" sz="24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F43A-C698-4738-8402-2C6282B0C6E7}"/>
              </a:ext>
            </a:extLst>
          </p:cNvPr>
          <p:cNvSpPr>
            <a:spLocks noGrp="1"/>
          </p:cNvSpPr>
          <p:nvPr>
            <p:ph type="title"/>
          </p:nvPr>
        </p:nvSpPr>
        <p:spPr>
          <a:xfrm>
            <a:off x="1882032" y="152400"/>
            <a:ext cx="4451837" cy="701675"/>
          </a:xfrm>
        </p:spPr>
        <p:txBody>
          <a:bodyPr/>
          <a:lstStyle/>
          <a:p>
            <a:pPr indent="39688" eaLnBrk="1" hangingPunct="1"/>
            <a:r>
              <a:rPr lang="en-US" altLang="en-US" dirty="0">
                <a:solidFill>
                  <a:schemeClr val="tx1"/>
                </a:solidFill>
              </a:rPr>
              <a:t>Accession</a:t>
            </a:r>
            <a:endParaRPr lang="en-IN" dirty="0">
              <a:solidFill>
                <a:schemeClr val="tx1"/>
              </a:solidFill>
            </a:endParaRPr>
          </a:p>
        </p:txBody>
      </p:sp>
      <p:sp>
        <p:nvSpPr>
          <p:cNvPr id="7" name="Content Placeholder 5">
            <a:extLst>
              <a:ext uri="{FF2B5EF4-FFF2-40B4-BE49-F238E27FC236}">
                <a16:creationId xmlns:a16="http://schemas.microsoft.com/office/drawing/2014/main" id="{338D1DA4-8E38-4291-A796-C93C80D7C451}"/>
              </a:ext>
            </a:extLst>
          </p:cNvPr>
          <p:cNvSpPr>
            <a:spLocks noGrp="1"/>
          </p:cNvSpPr>
          <p:nvPr>
            <p:ph sz="quarter" idx="10"/>
          </p:nvPr>
        </p:nvSpPr>
        <p:spPr>
          <a:xfrm>
            <a:off x="346372" y="1600200"/>
            <a:ext cx="7696200" cy="2819400"/>
          </a:xfrm>
          <a:prstGeom prst="rect">
            <a:avLst/>
          </a:prstGeom>
        </p:spPr>
        <p:txBody>
          <a:bodyPr/>
          <a:lstStyle/>
          <a:p>
            <a:pPr marL="0" indent="0" eaLnBrk="1" hangingPunct="1">
              <a:spcBef>
                <a:spcPts val="0"/>
              </a:spcBef>
              <a:spcAft>
                <a:spcPts val="1500"/>
              </a:spcAft>
              <a:buNone/>
            </a:pPr>
            <a:r>
              <a:rPr lang="en-US" altLang="en-US" dirty="0">
                <a:solidFill>
                  <a:srgbClr val="D90000"/>
                </a:solidFill>
              </a:rPr>
              <a:t>Accession: </a:t>
            </a:r>
            <a:r>
              <a:rPr lang="en-US" altLang="en-US" dirty="0"/>
              <a:t>Right of an owner of property such as plants or animals to any increase in the property. </a:t>
            </a:r>
          </a:p>
          <a:p>
            <a:pPr marL="285750" lvl="1" eaLnBrk="1" hangingPunct="1">
              <a:spcBef>
                <a:spcPts val="0"/>
              </a:spcBef>
              <a:buFont typeface="Arial" panose="020B0604020202020204" pitchFamily="34" charset="0"/>
              <a:buChar char="•"/>
            </a:pPr>
            <a:r>
              <a:rPr lang="en-US" altLang="en-US" i="1" dirty="0">
                <a:solidFill>
                  <a:srgbClr val="7030A0"/>
                </a:solidFill>
              </a:rPr>
              <a:t>Example:</a:t>
            </a:r>
            <a:r>
              <a:rPr lang="en-US" altLang="en-US" dirty="0">
                <a:solidFill>
                  <a:srgbClr val="7030A0"/>
                </a:solidFill>
              </a:rPr>
              <a:t> The owner of a cow owns the calves born to the cow.</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7F4CA-C046-44D4-A652-E9A87930636A}"/>
              </a:ext>
            </a:extLst>
          </p:cNvPr>
          <p:cNvSpPr>
            <a:spLocks noGrp="1"/>
          </p:cNvSpPr>
          <p:nvPr>
            <p:ph type="title"/>
          </p:nvPr>
        </p:nvSpPr>
        <p:spPr>
          <a:xfrm>
            <a:off x="1420090" y="0"/>
            <a:ext cx="5386723" cy="1325563"/>
          </a:xfrm>
        </p:spPr>
        <p:txBody>
          <a:bodyPr/>
          <a:lstStyle/>
          <a:p>
            <a:pPr indent="39688" eaLnBrk="1" hangingPunct="1"/>
            <a:r>
              <a:rPr lang="en-US" altLang="en-US" dirty="0">
                <a:solidFill>
                  <a:schemeClr val="tx1"/>
                </a:solidFill>
              </a:rPr>
              <a:t>Ownership of Real or Personal Property</a:t>
            </a:r>
            <a:endParaRPr lang="en-IN" dirty="0">
              <a:solidFill>
                <a:schemeClr val="tx1"/>
              </a:solidFill>
            </a:endParaRPr>
          </a:p>
        </p:txBody>
      </p:sp>
      <p:sp>
        <p:nvSpPr>
          <p:cNvPr id="8" name="Content Placeholder 5">
            <a:extLst>
              <a:ext uri="{FF2B5EF4-FFF2-40B4-BE49-F238E27FC236}">
                <a16:creationId xmlns:a16="http://schemas.microsoft.com/office/drawing/2014/main" id="{E76DA82B-27EE-4706-A1C6-8EA301A56FCF}"/>
              </a:ext>
            </a:extLst>
          </p:cNvPr>
          <p:cNvSpPr>
            <a:spLocks noGrp="1"/>
          </p:cNvSpPr>
          <p:nvPr>
            <p:ph sz="quarter" idx="10"/>
          </p:nvPr>
        </p:nvSpPr>
        <p:spPr>
          <a:xfrm>
            <a:off x="346365" y="1600200"/>
            <a:ext cx="7543800" cy="2286000"/>
          </a:xfrm>
          <a:prstGeom prst="rect">
            <a:avLst/>
          </a:prstGeom>
        </p:spPr>
        <p:txBody>
          <a:bodyPr/>
          <a:lstStyle/>
          <a:p>
            <a:pPr marL="0" indent="0" eaLnBrk="1" hangingPunct="1">
              <a:spcBef>
                <a:spcPts val="0"/>
              </a:spcBef>
              <a:spcAft>
                <a:spcPts val="1500"/>
              </a:spcAft>
              <a:buNone/>
            </a:pPr>
            <a:r>
              <a:rPr lang="en-US" altLang="en-US" dirty="0">
                <a:solidFill>
                  <a:srgbClr val="C00000"/>
                </a:solidFill>
              </a:rPr>
              <a:t>Severalty Ownership</a:t>
            </a:r>
          </a:p>
          <a:p>
            <a:pPr marL="285750" lvl="1" eaLnBrk="1" hangingPunct="1">
              <a:spcBef>
                <a:spcPts val="0"/>
              </a:spcBef>
              <a:buFont typeface="Arial" panose="020B0604020202020204" pitchFamily="34" charset="0"/>
              <a:buChar char="•"/>
            </a:pPr>
            <a:r>
              <a:rPr lang="en-US" altLang="en-US" sz="3200" dirty="0"/>
              <a:t>When all rights of ownership in a particular piece of property are held by one person.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E06A8-500D-4D9A-AF1E-DF7E1D6BD1B5}"/>
              </a:ext>
            </a:extLst>
          </p:cNvPr>
          <p:cNvSpPr>
            <a:spLocks noGrp="1"/>
          </p:cNvSpPr>
          <p:nvPr>
            <p:ph type="title"/>
          </p:nvPr>
        </p:nvSpPr>
        <p:spPr>
          <a:xfrm>
            <a:off x="1268320" y="0"/>
            <a:ext cx="6517935" cy="777875"/>
          </a:xfrm>
        </p:spPr>
        <p:txBody>
          <a:bodyPr/>
          <a:lstStyle/>
          <a:p>
            <a:pPr indent="39688" eaLnBrk="1" hangingPunct="1"/>
            <a:r>
              <a:rPr lang="en-US" altLang="en-US" b="1" dirty="0">
                <a:solidFill>
                  <a:schemeClr val="tx1"/>
                </a:solidFill>
                <a:sym typeface="Arial" panose="020B0604020202020204" pitchFamily="34" charset="0"/>
              </a:rPr>
              <a:t>Multiple Ownership (1)</a:t>
            </a:r>
            <a:endParaRPr lang="en-IN" b="1" dirty="0">
              <a:solidFill>
                <a:schemeClr val="tx1"/>
              </a:solidFill>
            </a:endParaRPr>
          </a:p>
        </p:txBody>
      </p:sp>
      <p:sp>
        <p:nvSpPr>
          <p:cNvPr id="3" name="Content Placeholder 2">
            <a:extLst>
              <a:ext uri="{FF2B5EF4-FFF2-40B4-BE49-F238E27FC236}">
                <a16:creationId xmlns:a16="http://schemas.microsoft.com/office/drawing/2014/main" id="{52E61AE9-ED45-4E1A-B144-FA1731DA5132}"/>
              </a:ext>
            </a:extLst>
          </p:cNvPr>
          <p:cNvSpPr>
            <a:spLocks noGrp="1"/>
          </p:cNvSpPr>
          <p:nvPr>
            <p:ph sz="quarter" idx="10"/>
          </p:nvPr>
        </p:nvSpPr>
        <p:spPr>
          <a:xfrm>
            <a:off x="872840" y="1673947"/>
            <a:ext cx="7765470" cy="3355253"/>
          </a:xfrm>
        </p:spPr>
        <p:txBody>
          <a:bodyPr/>
          <a:lstStyle/>
          <a:p>
            <a:pPr marL="39688" lvl="0" indent="0" eaLnBrk="1" hangingPunct="1">
              <a:lnSpc>
                <a:spcPct val="90000"/>
              </a:lnSpc>
              <a:spcBef>
                <a:spcPts val="0"/>
              </a:spcBef>
              <a:spcAft>
                <a:spcPts val="1500"/>
              </a:spcAft>
              <a:buClr>
                <a:srgbClr val="9C6329"/>
              </a:buClr>
              <a:buSzPct val="125000"/>
              <a:buNone/>
              <a:defRPr/>
            </a:pPr>
            <a:r>
              <a:rPr lang="en-US" sz="2400" kern="1200" dirty="0">
                <a:solidFill>
                  <a:srgbClr val="000000"/>
                </a:solidFill>
                <a:latin typeface="Arial" charset="0"/>
                <a:ea typeface="ＭＳ Ｐゴシック" charset="0"/>
                <a:sym typeface="Arial" charset="0"/>
              </a:rPr>
              <a:t>Certain types of property (businesses, boats, cars, and planes) may not be divided among the owners. </a:t>
            </a:r>
          </a:p>
          <a:p>
            <a:pPr marL="39688" lvl="0" indent="0" eaLnBrk="1" hangingPunct="1">
              <a:lnSpc>
                <a:spcPct val="90000"/>
              </a:lnSpc>
              <a:spcBef>
                <a:spcPts val="0"/>
              </a:spcBef>
              <a:spcAft>
                <a:spcPts val="1500"/>
              </a:spcAft>
              <a:buClr>
                <a:srgbClr val="9C6329"/>
              </a:buClr>
              <a:buSzPct val="125000"/>
              <a:buNone/>
              <a:defRPr/>
            </a:pPr>
            <a:r>
              <a:rPr lang="en-US" sz="2400" kern="1200" dirty="0">
                <a:solidFill>
                  <a:srgbClr val="D90000"/>
                </a:solidFill>
                <a:latin typeface="Arial" charset="0"/>
                <a:ea typeface="ＭＳ Ｐゴシック" charset="0"/>
                <a:sym typeface="Arial" charset="0"/>
              </a:rPr>
              <a:t>Joint Tenancy</a:t>
            </a:r>
          </a:p>
          <a:p>
            <a:pPr marL="285750" lvl="1" eaLnBrk="1" hangingPunct="1">
              <a:lnSpc>
                <a:spcPct val="90000"/>
              </a:lnSpc>
              <a:spcBef>
                <a:spcPts val="0"/>
              </a:spcBef>
              <a:buClr>
                <a:schemeClr val="tx1"/>
              </a:buClr>
              <a:buSzPct val="100000"/>
              <a:buFont typeface="Arial" charset="0"/>
              <a:buChar char="•"/>
              <a:defRPr/>
            </a:pPr>
            <a:r>
              <a:rPr lang="en-US" sz="2000" kern="1200" dirty="0">
                <a:solidFill>
                  <a:srgbClr val="000000"/>
                </a:solidFill>
                <a:latin typeface="Arial" charset="0"/>
                <a:ea typeface="ＭＳ Ｐゴシック" charset="0"/>
                <a:cs typeface="+mn-cs"/>
                <a:sym typeface="Arial" charset="0"/>
              </a:rPr>
              <a:t>When two or more persons own equal shares of property. </a:t>
            </a:r>
          </a:p>
          <a:p>
            <a:pPr marL="285750" lvl="1" eaLnBrk="1" hangingPunct="1">
              <a:lnSpc>
                <a:spcPct val="90000"/>
              </a:lnSpc>
              <a:spcBef>
                <a:spcPts val="600"/>
              </a:spcBef>
              <a:buClr>
                <a:schemeClr val="tx1"/>
              </a:buClr>
              <a:buSzPct val="100000"/>
              <a:buFont typeface="Arial" charset="0"/>
              <a:buChar char="•"/>
              <a:defRPr/>
            </a:pPr>
            <a:r>
              <a:rPr lang="en-US" sz="2000" kern="1200" dirty="0">
                <a:solidFill>
                  <a:srgbClr val="000000"/>
                </a:solidFill>
                <a:latin typeface="Arial" charset="0"/>
                <a:ea typeface="ＭＳ Ｐゴシック" charset="0"/>
                <a:cs typeface="+mn-cs"/>
                <a:sym typeface="Arial" charset="0"/>
              </a:rPr>
              <a:t>Death of one person transfers their interest to the surviving joint tenants. </a:t>
            </a:r>
          </a:p>
          <a:p>
            <a:pPr marL="285750" lvl="1" eaLnBrk="1" hangingPunct="1">
              <a:lnSpc>
                <a:spcPct val="90000"/>
              </a:lnSpc>
              <a:spcBef>
                <a:spcPts val="600"/>
              </a:spcBef>
              <a:buClr>
                <a:schemeClr val="tx1"/>
              </a:buClr>
              <a:buSzPct val="100000"/>
              <a:buFont typeface="Arial" charset="0"/>
              <a:buChar char="•"/>
              <a:defRPr/>
            </a:pPr>
            <a:r>
              <a:rPr lang="en-US" sz="2000" kern="1200" dirty="0">
                <a:solidFill>
                  <a:srgbClr val="000000"/>
                </a:solidFill>
                <a:latin typeface="Arial" charset="0"/>
                <a:ea typeface="ＭＳ Ｐゴシック" charset="0"/>
                <a:cs typeface="+mn-cs"/>
                <a:sym typeface="Arial" charset="0"/>
              </a:rPr>
              <a:t>In joint tenancy, owners are said to have an </a:t>
            </a:r>
            <a:r>
              <a:rPr lang="en-US" sz="2000" i="1" kern="1200" dirty="0">
                <a:solidFill>
                  <a:srgbClr val="000000"/>
                </a:solidFill>
                <a:latin typeface="Arial" charset="0"/>
                <a:ea typeface="ＭＳ Ｐゴシック" charset="0"/>
                <a:cs typeface="+mn-cs"/>
                <a:sym typeface="Arial" charset="0"/>
              </a:rPr>
              <a:t>undivided interest.</a:t>
            </a:r>
          </a:p>
          <a:p>
            <a:pPr marL="512763" lvl="2" eaLnBrk="1" hangingPunct="1">
              <a:lnSpc>
                <a:spcPct val="90000"/>
              </a:lnSpc>
              <a:spcBef>
                <a:spcPts val="600"/>
              </a:spcBef>
              <a:buClr>
                <a:schemeClr val="tx1"/>
              </a:buClr>
              <a:buSzPct val="100000"/>
              <a:buFont typeface="Arial" charset="0"/>
              <a:buChar char="•"/>
              <a:defRPr/>
            </a:pPr>
            <a:r>
              <a:rPr lang="en-US" sz="1800" kern="1200" dirty="0">
                <a:solidFill>
                  <a:srgbClr val="000000"/>
                </a:solidFill>
                <a:latin typeface="Arial" charset="0"/>
                <a:ea typeface="ＭＳ Ｐゴシック" charset="0"/>
                <a:cs typeface="+mn-cs"/>
                <a:sym typeface="Arial" charset="0"/>
              </a:rPr>
              <a:t>Each owner can claim ownership of the entire estate, subject to the same right of the other joint tenants.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B0F9-E39B-49C9-A46E-1B3A6D4AD48D}"/>
              </a:ext>
            </a:extLst>
          </p:cNvPr>
          <p:cNvSpPr>
            <a:spLocks noGrp="1"/>
          </p:cNvSpPr>
          <p:nvPr>
            <p:ph type="title"/>
          </p:nvPr>
        </p:nvSpPr>
        <p:spPr>
          <a:xfrm>
            <a:off x="720435" y="152400"/>
            <a:ext cx="5925395" cy="777875"/>
          </a:xfrm>
        </p:spPr>
        <p:txBody>
          <a:bodyPr/>
          <a:lstStyle/>
          <a:p>
            <a:r>
              <a:rPr lang="en-US" altLang="en-US" dirty="0">
                <a:solidFill>
                  <a:schemeClr val="tx1"/>
                </a:solidFill>
              </a:rPr>
              <a:t>Multiple Ownership (2)</a:t>
            </a:r>
            <a:endParaRPr lang="en-IN" dirty="0"/>
          </a:p>
        </p:txBody>
      </p:sp>
      <p:sp>
        <p:nvSpPr>
          <p:cNvPr id="7" name="Content Placeholder 5">
            <a:extLst>
              <a:ext uri="{FF2B5EF4-FFF2-40B4-BE49-F238E27FC236}">
                <a16:creationId xmlns:a16="http://schemas.microsoft.com/office/drawing/2014/main" id="{8D0251BD-5196-4C16-9F88-58C23C7B2C26}"/>
              </a:ext>
            </a:extLst>
          </p:cNvPr>
          <p:cNvSpPr>
            <a:spLocks noGrp="1"/>
          </p:cNvSpPr>
          <p:nvPr>
            <p:ph sz="quarter" idx="10"/>
          </p:nvPr>
        </p:nvSpPr>
        <p:spPr>
          <a:xfrm>
            <a:off x="348342" y="1613789"/>
            <a:ext cx="7696200" cy="1477963"/>
          </a:xfrm>
          <a:prstGeom prst="rect">
            <a:avLst/>
          </a:prstGeom>
        </p:spPr>
        <p:txBody>
          <a:bodyPr/>
          <a:lstStyle/>
          <a:p>
            <a:pPr marL="0" indent="0" eaLnBrk="1" hangingPunct="1">
              <a:lnSpc>
                <a:spcPct val="90000"/>
              </a:lnSpc>
              <a:spcBef>
                <a:spcPts val="0"/>
              </a:spcBef>
              <a:spcAft>
                <a:spcPts val="1500"/>
              </a:spcAft>
              <a:buNone/>
            </a:pPr>
            <a:r>
              <a:rPr lang="en-US" altLang="en-US" sz="2400" dirty="0">
                <a:solidFill>
                  <a:srgbClr val="D90000"/>
                </a:solidFill>
              </a:rPr>
              <a:t>Tenancy by the Entirety</a:t>
            </a:r>
          </a:p>
          <a:p>
            <a:pPr marL="285750" lvl="1" eaLnBrk="1" hangingPunct="1">
              <a:lnSpc>
                <a:spcPct val="90000"/>
              </a:lnSpc>
              <a:spcBef>
                <a:spcPts val="0"/>
              </a:spcBef>
              <a:buFont typeface="Arial" panose="020B0604020202020204" pitchFamily="34" charset="0"/>
              <a:buChar char="•"/>
            </a:pPr>
            <a:r>
              <a:rPr lang="en-US" altLang="en-US" sz="2000" dirty="0"/>
              <a:t>A form of joint ownership of property by </a:t>
            </a:r>
            <a:r>
              <a:rPr lang="en-US" altLang="en-US" sz="2000" dirty="0">
                <a:solidFill>
                  <a:srgbClr val="002060"/>
                </a:solidFill>
              </a:rPr>
              <a:t>husband and wife </a:t>
            </a:r>
            <a:r>
              <a:rPr lang="en-US" altLang="en-US" sz="2000" dirty="0"/>
              <a:t>in which both have the right to the entire property, and, upon death of one, the other has title (the right of survivorship).</a:t>
            </a:r>
            <a:endParaRPr lang="en-US" altLang="en-US" sz="2000" i="1" dirty="0"/>
          </a:p>
        </p:txBody>
      </p:sp>
      <p:sp>
        <p:nvSpPr>
          <p:cNvPr id="8" name="Content Placeholder 8">
            <a:extLst>
              <a:ext uri="{FF2B5EF4-FFF2-40B4-BE49-F238E27FC236}">
                <a16:creationId xmlns:a16="http://schemas.microsoft.com/office/drawing/2014/main" id="{A5632585-8F16-45FA-88B9-E82F86146AAD}"/>
              </a:ext>
            </a:extLst>
          </p:cNvPr>
          <p:cNvSpPr>
            <a:spLocks noGrp="1"/>
          </p:cNvSpPr>
          <p:nvPr>
            <p:ph sz="quarter" idx="11"/>
          </p:nvPr>
        </p:nvSpPr>
        <p:spPr>
          <a:xfrm>
            <a:off x="348342" y="3170030"/>
            <a:ext cx="7805058" cy="2667000"/>
          </a:xfrm>
          <a:prstGeom prst="rect">
            <a:avLst/>
          </a:prstGeom>
        </p:spPr>
        <p:txBody>
          <a:bodyPr/>
          <a:lstStyle/>
          <a:p>
            <a:pPr marL="0" indent="0" eaLnBrk="1" hangingPunct="1">
              <a:lnSpc>
                <a:spcPct val="90000"/>
              </a:lnSpc>
              <a:spcBef>
                <a:spcPts val="0"/>
              </a:spcBef>
              <a:spcAft>
                <a:spcPts val="1500"/>
              </a:spcAft>
              <a:buNone/>
            </a:pPr>
            <a:r>
              <a:rPr lang="en-US" altLang="en-US" sz="2400" dirty="0">
                <a:solidFill>
                  <a:srgbClr val="D90000"/>
                </a:solidFill>
              </a:rPr>
              <a:t>Tenancy in Common</a:t>
            </a:r>
            <a:endParaRPr lang="en-US" altLang="en-US" sz="2400" i="1" dirty="0">
              <a:solidFill>
                <a:srgbClr val="D90000"/>
              </a:solidFill>
            </a:endParaRPr>
          </a:p>
          <a:p>
            <a:pPr marL="285750" lvl="1" eaLnBrk="1" hangingPunct="1">
              <a:lnSpc>
                <a:spcPct val="90000"/>
              </a:lnSpc>
              <a:spcBef>
                <a:spcPts val="0"/>
              </a:spcBef>
              <a:buFont typeface="Arial" panose="020B0604020202020204" pitchFamily="34" charset="0"/>
              <a:buChar char="•"/>
            </a:pPr>
            <a:r>
              <a:rPr lang="en-US" altLang="en-US" sz="2000" dirty="0"/>
              <a:t>A form of joint ownership of property by two or more persons. </a:t>
            </a:r>
          </a:p>
          <a:p>
            <a:pPr marL="285750" lvl="1" eaLnBrk="1" hangingPunct="1">
              <a:lnSpc>
                <a:spcPct val="90000"/>
              </a:lnSpc>
              <a:buFont typeface="Arial" panose="020B0604020202020204" pitchFamily="34" charset="0"/>
              <a:buChar char="•"/>
            </a:pPr>
            <a:r>
              <a:rPr lang="en-US" altLang="en-US" sz="2000" dirty="0"/>
              <a:t>Ownership interest of any one of the owners may be sold, transferred, or inherited. </a:t>
            </a:r>
          </a:p>
          <a:p>
            <a:pPr marL="285750" lvl="1" eaLnBrk="1" hangingPunct="1">
              <a:lnSpc>
                <a:spcPct val="90000"/>
              </a:lnSpc>
              <a:buFont typeface="Arial" panose="020B0604020202020204" pitchFamily="34" charset="0"/>
              <a:buChar char="•"/>
            </a:pPr>
            <a:r>
              <a:rPr lang="en-US" altLang="en-US" sz="2000" dirty="0"/>
              <a:t>Distinction of tenancy in common is that an owner’</a:t>
            </a:r>
            <a:r>
              <a:rPr lang="en-US" altLang="ja-JP" sz="2000" dirty="0"/>
              <a:t>s interest does not pass to persons who share ownership at the time of his or her death. Rather, interest of a tenant in common passes to that person’s heirs.</a:t>
            </a:r>
            <a:endParaRPr lang="en-US" altLang="en-US" sz="20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A18C6-049A-434A-92FE-769A19FFA8B7}"/>
              </a:ext>
            </a:extLst>
          </p:cNvPr>
          <p:cNvSpPr>
            <a:spLocks noGrp="1"/>
          </p:cNvSpPr>
          <p:nvPr>
            <p:ph type="title"/>
          </p:nvPr>
        </p:nvSpPr>
        <p:spPr>
          <a:xfrm>
            <a:off x="699655" y="152400"/>
            <a:ext cx="5925395" cy="701675"/>
          </a:xfrm>
        </p:spPr>
        <p:txBody>
          <a:bodyPr/>
          <a:lstStyle/>
          <a:p>
            <a:pPr indent="39688" eaLnBrk="1" hangingPunct="1"/>
            <a:r>
              <a:rPr lang="en-US" altLang="en-US" dirty="0">
                <a:solidFill>
                  <a:schemeClr val="tx1"/>
                </a:solidFill>
              </a:rPr>
              <a:t>Multiple Ownership (3)</a:t>
            </a:r>
            <a:endParaRPr lang="en-IN" dirty="0">
              <a:solidFill>
                <a:schemeClr val="tx1"/>
              </a:solidFill>
            </a:endParaRPr>
          </a:p>
        </p:txBody>
      </p:sp>
      <p:sp>
        <p:nvSpPr>
          <p:cNvPr id="7" name="Content Placeholder 5">
            <a:extLst>
              <a:ext uri="{FF2B5EF4-FFF2-40B4-BE49-F238E27FC236}">
                <a16:creationId xmlns:a16="http://schemas.microsoft.com/office/drawing/2014/main" id="{7F25F3B1-74BE-4890-86CA-E453D218A18A}"/>
              </a:ext>
            </a:extLst>
          </p:cNvPr>
          <p:cNvSpPr>
            <a:spLocks noGrp="1"/>
          </p:cNvSpPr>
          <p:nvPr>
            <p:ph sz="quarter" idx="10"/>
          </p:nvPr>
        </p:nvSpPr>
        <p:spPr>
          <a:xfrm>
            <a:off x="348342" y="1604223"/>
            <a:ext cx="7805058" cy="4525963"/>
          </a:xfrm>
          <a:prstGeom prst="rect">
            <a:avLst/>
          </a:prstGeom>
        </p:spPr>
        <p:txBody>
          <a:bodyPr/>
          <a:lstStyle/>
          <a:p>
            <a:pPr marL="0" indent="0" eaLnBrk="1" hangingPunct="1">
              <a:lnSpc>
                <a:spcPct val="80000"/>
              </a:lnSpc>
              <a:spcBef>
                <a:spcPts val="0"/>
              </a:spcBef>
              <a:spcAft>
                <a:spcPts val="1500"/>
              </a:spcAft>
              <a:buNone/>
            </a:pPr>
            <a:r>
              <a:rPr lang="en-US" altLang="en-US" sz="2800" dirty="0">
                <a:solidFill>
                  <a:srgbClr val="D90000"/>
                </a:solidFill>
              </a:rPr>
              <a:t>Community Property</a:t>
            </a:r>
          </a:p>
          <a:p>
            <a:pPr marL="285750" lvl="1" eaLnBrk="1" hangingPunct="1">
              <a:lnSpc>
                <a:spcPct val="80000"/>
              </a:lnSpc>
              <a:spcBef>
                <a:spcPts val="0"/>
              </a:spcBef>
              <a:buFont typeface="Arial" panose="020B0604020202020204" pitchFamily="34" charset="0"/>
              <a:buChar char="•"/>
            </a:pPr>
            <a:r>
              <a:rPr lang="en-US" altLang="en-US" sz="2400" dirty="0"/>
              <a:t>Some states have enacted statutes providing property acquired by either spouse during marriage is community property of both husband and wife; all property acquired belongs to both parties. </a:t>
            </a:r>
          </a:p>
          <a:p>
            <a:pPr marL="285750" lvl="1" eaLnBrk="1" hangingPunct="1">
              <a:lnSpc>
                <a:spcPct val="80000"/>
              </a:lnSpc>
              <a:buFont typeface="Arial" panose="020B0604020202020204" pitchFamily="34" charset="0"/>
              <a:buChar char="•"/>
            </a:pPr>
            <a:r>
              <a:rPr lang="en-US" altLang="en-US" sz="2400" dirty="0"/>
              <a:t>Laws in such states vary in determination of property at the time of death or in the case of divorce. </a:t>
            </a:r>
          </a:p>
          <a:p>
            <a:pPr marL="536575" lvl="2" eaLnBrk="1" hangingPunct="1">
              <a:lnSpc>
                <a:spcPct val="80000"/>
              </a:lnSpc>
            </a:pPr>
            <a:r>
              <a:rPr lang="en-US" altLang="en-US" sz="2000" dirty="0"/>
              <a:t>Generally, the law provides property owned by either party prior to marriage, or property received as gifts or inheritances by either party during marriage, remains the property of the individual and not community property.</a:t>
            </a:r>
          </a:p>
          <a:p>
            <a:pPr marL="536575" lvl="2" eaLnBrk="1" hangingPunct="1">
              <a:lnSpc>
                <a:spcPct val="80000"/>
              </a:lnSpc>
            </a:pPr>
            <a:r>
              <a:rPr lang="en-US" altLang="en-US" sz="2000" i="1" dirty="0"/>
              <a:t>Pre-nuptial agreements </a:t>
            </a:r>
            <a:r>
              <a:rPr lang="en-US" altLang="en-US" sz="2000" dirty="0"/>
              <a:t>may clarify what property is subject to community property.</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CFDD-F9F5-4DDD-8956-9EBFBEBD41C5}"/>
              </a:ext>
            </a:extLst>
          </p:cNvPr>
          <p:cNvSpPr>
            <a:spLocks noGrp="1"/>
          </p:cNvSpPr>
          <p:nvPr>
            <p:ph type="title"/>
          </p:nvPr>
        </p:nvSpPr>
        <p:spPr>
          <a:xfrm>
            <a:off x="2085669" y="152400"/>
            <a:ext cx="4897021" cy="777875"/>
          </a:xfrm>
        </p:spPr>
        <p:txBody>
          <a:bodyPr/>
          <a:lstStyle/>
          <a:p>
            <a:pPr indent="39688" eaLnBrk="1" hangingPunct="1"/>
            <a:r>
              <a:rPr lang="en-US" altLang="en-US" dirty="0">
                <a:solidFill>
                  <a:schemeClr val="tx1"/>
                </a:solidFill>
              </a:rPr>
              <a:t>Real Property (1)</a:t>
            </a:r>
            <a:endParaRPr lang="en-IN" dirty="0">
              <a:solidFill>
                <a:schemeClr val="tx1"/>
              </a:solidFill>
            </a:endParaRPr>
          </a:p>
        </p:txBody>
      </p:sp>
      <p:sp>
        <p:nvSpPr>
          <p:cNvPr id="7" name="Content Placeholder 5">
            <a:extLst>
              <a:ext uri="{FF2B5EF4-FFF2-40B4-BE49-F238E27FC236}">
                <a16:creationId xmlns:a16="http://schemas.microsoft.com/office/drawing/2014/main" id="{DD70B203-008F-4C8B-9331-71CC4736CE87}"/>
              </a:ext>
            </a:extLst>
          </p:cNvPr>
          <p:cNvSpPr>
            <a:spLocks noGrp="1"/>
          </p:cNvSpPr>
          <p:nvPr>
            <p:ph sz="quarter" idx="10"/>
          </p:nvPr>
        </p:nvSpPr>
        <p:spPr>
          <a:xfrm>
            <a:off x="337458" y="1601560"/>
            <a:ext cx="7772400" cy="4632326"/>
          </a:xfrm>
          <a:prstGeom prst="rect">
            <a:avLst/>
          </a:prstGeom>
        </p:spPr>
        <p:txBody>
          <a:bodyPr/>
          <a:lstStyle/>
          <a:p>
            <a:pPr marL="0" indent="0" eaLnBrk="1" hangingPunct="1">
              <a:lnSpc>
                <a:spcPct val="90000"/>
              </a:lnSpc>
              <a:spcBef>
                <a:spcPts val="0"/>
              </a:spcBef>
              <a:spcAft>
                <a:spcPts val="3800"/>
              </a:spcAft>
              <a:buNone/>
            </a:pPr>
            <a:r>
              <a:rPr lang="en-US" altLang="en-US" sz="2400" dirty="0"/>
              <a:t>Unlike other forms of personal property, land is limited, unique, and no two pieces of land are considered the same. </a:t>
            </a:r>
          </a:p>
          <a:p>
            <a:pPr marL="0" indent="0" eaLnBrk="1" hangingPunct="1">
              <a:lnSpc>
                <a:spcPct val="90000"/>
              </a:lnSpc>
              <a:spcBef>
                <a:spcPts val="0"/>
              </a:spcBef>
              <a:spcAft>
                <a:spcPts val="1500"/>
              </a:spcAft>
              <a:buNone/>
            </a:pPr>
            <a:r>
              <a:rPr lang="en-US" altLang="en-US" sz="2400" dirty="0">
                <a:solidFill>
                  <a:srgbClr val="D90000"/>
                </a:solidFill>
              </a:rPr>
              <a:t>Land</a:t>
            </a:r>
          </a:p>
          <a:p>
            <a:pPr marL="285750" lvl="1" eaLnBrk="1" hangingPunct="1">
              <a:lnSpc>
                <a:spcPct val="90000"/>
              </a:lnSpc>
              <a:spcBef>
                <a:spcPts val="0"/>
              </a:spcBef>
              <a:buFont typeface="Arial" panose="020B0604020202020204" pitchFamily="34" charset="0"/>
              <a:buChar char="•"/>
            </a:pPr>
            <a:r>
              <a:rPr lang="en-US" altLang="en-US" sz="2000" dirty="0"/>
              <a:t>Laws relating to real property treat land as extending down to the center of the earth and includes things that are permanently attached to it (houses, buildings, and trees). </a:t>
            </a:r>
          </a:p>
          <a:p>
            <a:pPr marL="285750" lvl="1" eaLnBrk="1" hangingPunct="1">
              <a:lnSpc>
                <a:spcPct val="90000"/>
              </a:lnSpc>
              <a:buFont typeface="Arial" panose="020B0604020202020204" pitchFamily="34" charset="0"/>
              <a:buChar char="•"/>
            </a:pPr>
            <a:r>
              <a:rPr lang="en-US" altLang="en-US" sz="2000" dirty="0"/>
              <a:t>Rights to land include the airspace above the land to an indefinite height, subject to federal law on the rights of aircraft in flight not posing a hazard to persons or property on land. </a:t>
            </a:r>
          </a:p>
          <a:p>
            <a:pPr marL="285750" lvl="1" eaLnBrk="1" hangingPunct="1">
              <a:lnSpc>
                <a:spcPct val="90000"/>
              </a:lnSpc>
              <a:buFont typeface="Arial" panose="020B0604020202020204" pitchFamily="34" charset="0"/>
              <a:buChar char="•"/>
            </a:pPr>
            <a:r>
              <a:rPr lang="en-US" altLang="en-US" sz="2000" dirty="0"/>
              <a:t>Land includes rights to minerals such as oil, coal, or iron ore, except in states where the state law retains an interest in certain minerals (such as water rights).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98CF3-800F-4E2E-92DF-54DF2E1DE54F}"/>
              </a:ext>
            </a:extLst>
          </p:cNvPr>
          <p:cNvSpPr>
            <a:spLocks noGrp="1"/>
          </p:cNvSpPr>
          <p:nvPr>
            <p:ph type="title"/>
          </p:nvPr>
        </p:nvSpPr>
        <p:spPr>
          <a:xfrm>
            <a:off x="1219200" y="142175"/>
            <a:ext cx="4897021" cy="777875"/>
          </a:xfrm>
        </p:spPr>
        <p:txBody>
          <a:bodyPr/>
          <a:lstStyle/>
          <a:p>
            <a:pPr indent="39688" eaLnBrk="1" hangingPunct="1"/>
            <a:r>
              <a:rPr lang="en-US" altLang="en-US" dirty="0">
                <a:solidFill>
                  <a:schemeClr val="tx1"/>
                </a:solidFill>
              </a:rPr>
              <a:t>Real Property (2)</a:t>
            </a:r>
            <a:endParaRPr lang="en-IN" dirty="0">
              <a:solidFill>
                <a:schemeClr val="tx1"/>
              </a:solidFill>
            </a:endParaRPr>
          </a:p>
        </p:txBody>
      </p:sp>
      <p:sp>
        <p:nvSpPr>
          <p:cNvPr id="8" name="Content Placeholder 5">
            <a:extLst>
              <a:ext uri="{FF2B5EF4-FFF2-40B4-BE49-F238E27FC236}">
                <a16:creationId xmlns:a16="http://schemas.microsoft.com/office/drawing/2014/main" id="{B270C251-E44F-4833-A657-C4AD77BBC39D}"/>
              </a:ext>
            </a:extLst>
          </p:cNvPr>
          <p:cNvSpPr>
            <a:spLocks noGrp="1"/>
          </p:cNvSpPr>
          <p:nvPr>
            <p:ph sz="quarter" idx="10"/>
          </p:nvPr>
        </p:nvSpPr>
        <p:spPr>
          <a:xfrm>
            <a:off x="348342" y="1599065"/>
            <a:ext cx="7696200" cy="3125335"/>
          </a:xfrm>
          <a:prstGeom prst="rect">
            <a:avLst/>
          </a:prstGeom>
        </p:spPr>
        <p:txBody>
          <a:bodyPr/>
          <a:lstStyle/>
          <a:p>
            <a:pPr marL="0" indent="0" eaLnBrk="1" hangingPunct="1">
              <a:lnSpc>
                <a:spcPct val="90000"/>
              </a:lnSpc>
              <a:spcBef>
                <a:spcPts val="0"/>
              </a:spcBef>
              <a:spcAft>
                <a:spcPts val="1500"/>
              </a:spcAft>
              <a:buNone/>
            </a:pPr>
            <a:r>
              <a:rPr lang="en-US" altLang="en-US" sz="2800" dirty="0">
                <a:solidFill>
                  <a:srgbClr val="C00000"/>
                </a:solidFill>
              </a:rPr>
              <a:t>Buildings and Fixtures</a:t>
            </a:r>
          </a:p>
          <a:p>
            <a:pPr marL="285750" lvl="1" eaLnBrk="1" hangingPunct="1">
              <a:lnSpc>
                <a:spcPct val="90000"/>
              </a:lnSpc>
              <a:spcBef>
                <a:spcPts val="0"/>
              </a:spcBef>
              <a:buFont typeface="Arial" panose="020B0604020202020204" pitchFamily="34" charset="0"/>
              <a:buChar char="•"/>
            </a:pPr>
            <a:r>
              <a:rPr lang="en-US" altLang="en-US" sz="2400" dirty="0"/>
              <a:t>Structures built on land, and can be almost any building permanently placed, constructed on or beneath surface of the land. </a:t>
            </a:r>
          </a:p>
          <a:p>
            <a:pPr marL="285750" lvl="1" eaLnBrk="1" hangingPunct="1">
              <a:lnSpc>
                <a:spcPct val="90000"/>
              </a:lnSpc>
              <a:buFont typeface="Arial" panose="020B0604020202020204" pitchFamily="34" charset="0"/>
              <a:buChar char="•"/>
            </a:pPr>
            <a:r>
              <a:rPr lang="en-US" altLang="en-US" sz="2400" dirty="0"/>
              <a:t>When personal property is added to land or to buildings in a way that becomes a fixed part, they are known as </a:t>
            </a:r>
            <a:r>
              <a:rPr lang="en-US" altLang="en-US" sz="2400" i="1" dirty="0"/>
              <a:t>fixtures.</a:t>
            </a:r>
            <a:r>
              <a:rPr lang="en-US" altLang="en-US" sz="2400" dirty="0"/>
              <a:t> </a:t>
            </a:r>
          </a:p>
          <a:p>
            <a:pPr marL="512763" lvl="2" eaLnBrk="1" hangingPunct="1">
              <a:lnSpc>
                <a:spcPct val="90000"/>
              </a:lnSpc>
            </a:pPr>
            <a:r>
              <a:rPr lang="en-US" altLang="en-US" sz="2000" dirty="0">
                <a:solidFill>
                  <a:srgbClr val="D90000"/>
                </a:solidFill>
              </a:rPr>
              <a:t>Fixtures: </a:t>
            </a:r>
            <a:r>
              <a:rPr lang="en-US" altLang="en-US" sz="2000" dirty="0"/>
              <a:t>Planted shrubbery, trees, sinks, and satellite dishes.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5D4E-EBAC-40D5-87A1-50D4D782677E}"/>
              </a:ext>
            </a:extLst>
          </p:cNvPr>
          <p:cNvSpPr>
            <a:spLocks noGrp="1"/>
          </p:cNvSpPr>
          <p:nvPr>
            <p:ph type="title"/>
          </p:nvPr>
        </p:nvSpPr>
        <p:spPr>
          <a:xfrm>
            <a:off x="533400" y="152400"/>
            <a:ext cx="7169727" cy="701675"/>
          </a:xfrm>
        </p:spPr>
        <p:txBody>
          <a:bodyPr/>
          <a:lstStyle/>
          <a:p>
            <a:pPr indent="39688" eaLnBrk="1" hangingPunct="1"/>
            <a:r>
              <a:rPr lang="en-US" altLang="en-US" dirty="0">
                <a:solidFill>
                  <a:schemeClr val="tx1"/>
                </a:solidFill>
              </a:rPr>
              <a:t>Characteristics of Property</a:t>
            </a:r>
            <a:endParaRPr lang="en-IN" dirty="0">
              <a:solidFill>
                <a:schemeClr val="tx1"/>
              </a:solidFill>
            </a:endParaRPr>
          </a:p>
        </p:txBody>
      </p:sp>
      <p:sp>
        <p:nvSpPr>
          <p:cNvPr id="3" name="Content Placeholder 2">
            <a:extLst>
              <a:ext uri="{FF2B5EF4-FFF2-40B4-BE49-F238E27FC236}">
                <a16:creationId xmlns:a16="http://schemas.microsoft.com/office/drawing/2014/main" id="{855896CA-607D-499B-AB64-CC764659EA1E}"/>
              </a:ext>
            </a:extLst>
          </p:cNvPr>
          <p:cNvSpPr>
            <a:spLocks noGrp="1"/>
          </p:cNvSpPr>
          <p:nvPr>
            <p:ph sz="quarter" idx="10"/>
          </p:nvPr>
        </p:nvSpPr>
        <p:spPr>
          <a:xfrm>
            <a:off x="346365" y="1612612"/>
            <a:ext cx="7883235" cy="3661230"/>
          </a:xfrm>
        </p:spPr>
        <p:txBody>
          <a:bodyPr/>
          <a:lstStyle/>
          <a:p>
            <a:pPr marL="0" lvl="0" indent="0" eaLnBrk="1" hangingPunct="1">
              <a:lnSpc>
                <a:spcPct val="90000"/>
              </a:lnSpc>
              <a:spcBef>
                <a:spcPts val="0"/>
              </a:spcBef>
              <a:spcAft>
                <a:spcPts val="1500"/>
              </a:spcAft>
              <a:buNone/>
            </a:pPr>
            <a:r>
              <a:rPr lang="en-US" altLang="en-US" sz="2800" dirty="0">
                <a:solidFill>
                  <a:srgbClr val="C00000"/>
                </a:solidFill>
                <a:latin typeface="Arial" panose="020B0604020202020204" pitchFamily="34" charset="0"/>
                <a:sym typeface="Arial" panose="020B0604020202020204" pitchFamily="34" charset="0"/>
              </a:rPr>
              <a:t>Property</a:t>
            </a:r>
            <a:r>
              <a:rPr lang="en-US" altLang="en-US" sz="2800" dirty="0">
                <a:solidFill>
                  <a:srgbClr val="000000"/>
                </a:solidFill>
                <a:latin typeface="Arial" panose="020B0604020202020204" pitchFamily="34" charset="0"/>
                <a:sym typeface="Arial" panose="020B0604020202020204" pitchFamily="34" charset="0"/>
              </a:rPr>
              <a:t> should be viewed broadly as it includes </a:t>
            </a:r>
            <a:r>
              <a:rPr lang="en-US" altLang="en-US" sz="2800" dirty="0">
                <a:solidFill>
                  <a:srgbClr val="C00000"/>
                </a:solidFill>
                <a:latin typeface="Arial" panose="020B0604020202020204" pitchFamily="34" charset="0"/>
                <a:sym typeface="Arial" panose="020B0604020202020204" pitchFamily="34" charset="0"/>
              </a:rPr>
              <a:t>tangible property </a:t>
            </a:r>
            <a:r>
              <a:rPr lang="en-US" altLang="en-US" sz="2800" dirty="0">
                <a:solidFill>
                  <a:srgbClr val="000000"/>
                </a:solidFill>
                <a:latin typeface="Arial" panose="020B0604020202020204" pitchFamily="34" charset="0"/>
                <a:sym typeface="Arial" panose="020B0604020202020204" pitchFamily="34" charset="0"/>
              </a:rPr>
              <a:t>such as automobiles, furniture, clothing, and even pets. </a:t>
            </a:r>
          </a:p>
          <a:p>
            <a:pPr marL="0" lvl="0" indent="0" eaLnBrk="1" hangingPunct="1">
              <a:lnSpc>
                <a:spcPct val="90000"/>
              </a:lnSpc>
              <a:spcBef>
                <a:spcPts val="0"/>
              </a:spcBef>
              <a:spcAft>
                <a:spcPts val="1500"/>
              </a:spcAft>
              <a:buNone/>
            </a:pPr>
            <a:r>
              <a:rPr lang="en-US" altLang="en-US" sz="2800" dirty="0">
                <a:solidFill>
                  <a:srgbClr val="C00000"/>
                </a:solidFill>
                <a:latin typeface="Arial" panose="020B0604020202020204" pitchFamily="34" charset="0"/>
                <a:sym typeface="Arial" panose="020B0604020202020204" pitchFamily="34" charset="0"/>
              </a:rPr>
              <a:t>Intangible</a:t>
            </a:r>
            <a:r>
              <a:rPr lang="en-US" altLang="en-US" sz="2800" dirty="0">
                <a:solidFill>
                  <a:srgbClr val="000000"/>
                </a:solidFill>
                <a:latin typeface="Arial" panose="020B0604020202020204" pitchFamily="34" charset="0"/>
                <a:sym typeface="Arial" panose="020B0604020202020204" pitchFamily="34" charset="0"/>
              </a:rPr>
              <a:t> </a:t>
            </a:r>
            <a:r>
              <a:rPr lang="en-US" altLang="en-US" sz="2800" dirty="0">
                <a:solidFill>
                  <a:srgbClr val="C00000"/>
                </a:solidFill>
                <a:latin typeface="Arial" panose="020B0604020202020204" pitchFamily="34" charset="0"/>
                <a:sym typeface="Arial" panose="020B0604020202020204" pitchFamily="34" charset="0"/>
              </a:rPr>
              <a:t>property</a:t>
            </a:r>
            <a:r>
              <a:rPr lang="en-US" altLang="en-US" sz="2800" dirty="0">
                <a:solidFill>
                  <a:srgbClr val="000000"/>
                </a:solidFill>
                <a:latin typeface="Arial" panose="020B0604020202020204" pitchFamily="34" charset="0"/>
                <a:sym typeface="Arial" panose="020B0604020202020204" pitchFamily="34" charset="0"/>
              </a:rPr>
              <a:t> includes patents, mineral rights on another’s </a:t>
            </a:r>
            <a:r>
              <a:rPr lang="en-US" altLang="ja-JP" sz="2800" dirty="0">
                <a:solidFill>
                  <a:srgbClr val="000000"/>
                </a:solidFill>
                <a:latin typeface="Arial" panose="020B0604020202020204" pitchFamily="34" charset="0"/>
                <a:sym typeface="Arial" panose="020B0604020202020204" pitchFamily="34" charset="0"/>
              </a:rPr>
              <a:t>land, and copyrights of creative works. </a:t>
            </a:r>
          </a:p>
          <a:p>
            <a:pPr marL="0" lvl="0" indent="0" eaLnBrk="1" hangingPunct="1">
              <a:lnSpc>
                <a:spcPct val="90000"/>
              </a:lnSpc>
              <a:spcBef>
                <a:spcPts val="0"/>
              </a:spcBef>
              <a:spcAft>
                <a:spcPts val="1500"/>
              </a:spcAft>
              <a:buNone/>
            </a:pPr>
            <a:r>
              <a:rPr lang="en-US" altLang="en-US" sz="2800" dirty="0">
                <a:solidFill>
                  <a:srgbClr val="000000"/>
                </a:solidFill>
                <a:latin typeface="Arial" panose="020B0604020202020204" pitchFamily="34" charset="0"/>
                <a:sym typeface="Arial" panose="020B0604020202020204" pitchFamily="34" charset="0"/>
              </a:rPr>
              <a:t>The broad term </a:t>
            </a:r>
            <a:r>
              <a:rPr lang="en-US" altLang="en-US" sz="2800" i="1" dirty="0">
                <a:solidFill>
                  <a:srgbClr val="D90000"/>
                </a:solidFill>
                <a:latin typeface="Arial" panose="020B0604020202020204" pitchFamily="34" charset="0"/>
                <a:sym typeface="Arial" panose="020B0604020202020204" pitchFamily="34" charset="0"/>
              </a:rPr>
              <a:t>property</a:t>
            </a:r>
            <a:r>
              <a:rPr lang="en-US" altLang="en-US" sz="2800" dirty="0">
                <a:solidFill>
                  <a:srgbClr val="000000"/>
                </a:solidFill>
                <a:latin typeface="Arial" panose="020B0604020202020204" pitchFamily="34" charset="0"/>
                <a:sym typeface="Arial" panose="020B0604020202020204" pitchFamily="34" charset="0"/>
              </a:rPr>
              <a:t> includes land, tangible and intangible personal property.</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2937C-5C4C-4EC5-813F-8B4C8AD41F74}"/>
              </a:ext>
            </a:extLst>
          </p:cNvPr>
          <p:cNvSpPr>
            <a:spLocks noGrp="1"/>
          </p:cNvSpPr>
          <p:nvPr>
            <p:ph type="title"/>
          </p:nvPr>
        </p:nvSpPr>
        <p:spPr>
          <a:xfrm>
            <a:off x="841977" y="0"/>
            <a:ext cx="6560168" cy="1400630"/>
          </a:xfrm>
        </p:spPr>
        <p:txBody>
          <a:bodyPr/>
          <a:lstStyle/>
          <a:p>
            <a:pPr indent="39688" eaLnBrk="1" hangingPunct="1"/>
            <a:r>
              <a:rPr lang="en-US" altLang="en-US" dirty="0">
                <a:solidFill>
                  <a:schemeClr val="tx1"/>
                </a:solidFill>
              </a:rPr>
              <a:t>Rights in Land Other than Ownership (1)</a:t>
            </a:r>
            <a:endParaRPr lang="en-IN" dirty="0">
              <a:solidFill>
                <a:schemeClr val="tx1"/>
              </a:solidFill>
            </a:endParaRPr>
          </a:p>
        </p:txBody>
      </p:sp>
      <p:sp>
        <p:nvSpPr>
          <p:cNvPr id="7" name="Content Placeholder 5">
            <a:extLst>
              <a:ext uri="{FF2B5EF4-FFF2-40B4-BE49-F238E27FC236}">
                <a16:creationId xmlns:a16="http://schemas.microsoft.com/office/drawing/2014/main" id="{3A074B1E-D767-4CC3-9421-65CBB5C275EA}"/>
              </a:ext>
            </a:extLst>
          </p:cNvPr>
          <p:cNvSpPr>
            <a:spLocks noGrp="1"/>
          </p:cNvSpPr>
          <p:nvPr>
            <p:ph sz="quarter" idx="10"/>
          </p:nvPr>
        </p:nvSpPr>
        <p:spPr>
          <a:xfrm>
            <a:off x="348342" y="1612612"/>
            <a:ext cx="7391400" cy="2151742"/>
          </a:xfrm>
          <a:prstGeom prst="rect">
            <a:avLst/>
          </a:prstGeom>
        </p:spPr>
        <p:txBody>
          <a:bodyPr/>
          <a:lstStyle/>
          <a:p>
            <a:pPr marL="0" lvl="0" indent="0" eaLnBrk="1" hangingPunct="1">
              <a:lnSpc>
                <a:spcPct val="80000"/>
              </a:lnSpc>
              <a:spcBef>
                <a:spcPts val="0"/>
              </a:spcBef>
              <a:spcAft>
                <a:spcPts val="1500"/>
              </a:spcAft>
              <a:buNone/>
              <a:defRPr/>
            </a:pPr>
            <a:r>
              <a:rPr lang="en-US" altLang="en-US" sz="2400" dirty="0">
                <a:solidFill>
                  <a:srgbClr val="000000"/>
                </a:solidFill>
              </a:rPr>
              <a:t>Rights in land may be separated from the land itself, except in the case of easements. </a:t>
            </a:r>
          </a:p>
          <a:p>
            <a:pPr marL="0" lvl="0" indent="0" eaLnBrk="1" hangingPunct="1">
              <a:lnSpc>
                <a:spcPct val="80000"/>
              </a:lnSpc>
              <a:spcBef>
                <a:spcPts val="0"/>
              </a:spcBef>
              <a:spcAft>
                <a:spcPts val="1500"/>
              </a:spcAft>
              <a:buNone/>
              <a:defRPr/>
            </a:pPr>
            <a:r>
              <a:rPr lang="en-US" altLang="en-US" sz="2400" dirty="0">
                <a:solidFill>
                  <a:srgbClr val="D90000"/>
                </a:solidFill>
              </a:rPr>
              <a:t>Subterranean Rights (Mineral Rights)</a:t>
            </a:r>
          </a:p>
          <a:p>
            <a:pPr marL="285750" lvl="1" eaLnBrk="1" hangingPunct="1">
              <a:lnSpc>
                <a:spcPct val="80000"/>
              </a:lnSpc>
              <a:spcBef>
                <a:spcPts val="0"/>
              </a:spcBef>
              <a:buFont typeface="Arial" panose="020B0604020202020204" pitchFamily="34" charset="0"/>
              <a:buChar char="•"/>
              <a:defRPr/>
            </a:pPr>
            <a:r>
              <a:rPr lang="en-US" altLang="en-US" sz="2000" dirty="0">
                <a:solidFill>
                  <a:srgbClr val="000000"/>
                </a:solidFill>
              </a:rPr>
              <a:t>Right to extract minerals, such as oil or coal, from land.</a:t>
            </a:r>
          </a:p>
          <a:p>
            <a:pPr marL="285750" lvl="1" eaLnBrk="1" hangingPunct="1">
              <a:lnSpc>
                <a:spcPct val="80000"/>
              </a:lnSpc>
              <a:buFont typeface="Arial" panose="020B0604020202020204" pitchFamily="34" charset="0"/>
              <a:buChar char="•"/>
              <a:defRPr/>
            </a:pPr>
            <a:r>
              <a:rPr lang="en-US" altLang="en-US" sz="2000" dirty="0">
                <a:solidFill>
                  <a:srgbClr val="000000"/>
                </a:solidFill>
              </a:rPr>
              <a:t>The right to extract minerals may be sold without altering the ownership of the land itself.</a:t>
            </a:r>
            <a:endParaRPr lang="en-US" altLang="en-US" sz="2000" i="1" dirty="0">
              <a:solidFill>
                <a:srgbClr val="000000"/>
              </a:solidFill>
            </a:endParaRPr>
          </a:p>
        </p:txBody>
      </p:sp>
      <p:sp>
        <p:nvSpPr>
          <p:cNvPr id="8" name="Content Placeholder 8">
            <a:extLst>
              <a:ext uri="{FF2B5EF4-FFF2-40B4-BE49-F238E27FC236}">
                <a16:creationId xmlns:a16="http://schemas.microsoft.com/office/drawing/2014/main" id="{77A89439-7496-4E57-9819-5AE2B897DD4B}"/>
              </a:ext>
            </a:extLst>
          </p:cNvPr>
          <p:cNvSpPr>
            <a:spLocks noGrp="1"/>
          </p:cNvSpPr>
          <p:nvPr>
            <p:ph sz="quarter" idx="11"/>
          </p:nvPr>
        </p:nvSpPr>
        <p:spPr>
          <a:xfrm>
            <a:off x="348342" y="3844564"/>
            <a:ext cx="7696200" cy="1400630"/>
          </a:xfrm>
          <a:prstGeom prst="rect">
            <a:avLst/>
          </a:prstGeom>
        </p:spPr>
        <p:txBody>
          <a:bodyPr/>
          <a:lstStyle/>
          <a:p>
            <a:pPr marL="0" indent="0" eaLnBrk="1" hangingPunct="1">
              <a:lnSpc>
                <a:spcPct val="80000"/>
              </a:lnSpc>
              <a:spcBef>
                <a:spcPts val="0"/>
              </a:spcBef>
              <a:spcAft>
                <a:spcPts val="1500"/>
              </a:spcAft>
              <a:buNone/>
              <a:defRPr/>
            </a:pPr>
            <a:r>
              <a:rPr lang="en-US" altLang="en-US" sz="2400" dirty="0">
                <a:solidFill>
                  <a:srgbClr val="D90000"/>
                </a:solidFill>
              </a:rPr>
              <a:t>Air Rights</a:t>
            </a:r>
          </a:p>
          <a:p>
            <a:pPr marL="285750" lvl="1" eaLnBrk="1" hangingPunct="1">
              <a:lnSpc>
                <a:spcPct val="80000"/>
              </a:lnSpc>
              <a:spcBef>
                <a:spcPts val="0"/>
              </a:spcBef>
              <a:buFont typeface="Arial" panose="020B0604020202020204" pitchFamily="34" charset="0"/>
              <a:buChar char="•"/>
              <a:defRPr/>
            </a:pPr>
            <a:r>
              <a:rPr lang="en-US" altLang="en-US" sz="2000" dirty="0"/>
              <a:t>Right to build on or over land</a:t>
            </a:r>
            <a:r>
              <a:rPr lang="en-US" altLang="en-US" sz="2000" i="1" dirty="0"/>
              <a:t>.</a:t>
            </a:r>
            <a:r>
              <a:rPr lang="en-US" altLang="en-US" sz="2000" dirty="0"/>
              <a:t> </a:t>
            </a:r>
          </a:p>
          <a:p>
            <a:pPr marL="285750" lvl="1" eaLnBrk="1" hangingPunct="1">
              <a:lnSpc>
                <a:spcPct val="80000"/>
              </a:lnSpc>
              <a:buFont typeface="Arial" panose="020B0604020202020204" pitchFamily="34" charset="0"/>
              <a:buChar char="•"/>
              <a:defRPr/>
            </a:pPr>
            <a:r>
              <a:rPr lang="en-US" altLang="en-US" sz="2000" dirty="0"/>
              <a:t>Air rights are of significance in crowded urban areas where the right to erect a building over some other land use might be sold.</a:t>
            </a:r>
            <a:endParaRPr lang="en-US" altLang="en-US" sz="2400" dirty="0">
              <a:solidFill>
                <a:srgbClr val="FF0000"/>
              </a:solidFill>
            </a:endParaRPr>
          </a:p>
        </p:txBody>
      </p:sp>
      <p:sp>
        <p:nvSpPr>
          <p:cNvPr id="9" name="Content Placeholder 10">
            <a:extLst>
              <a:ext uri="{FF2B5EF4-FFF2-40B4-BE49-F238E27FC236}">
                <a16:creationId xmlns:a16="http://schemas.microsoft.com/office/drawing/2014/main" id="{B831773F-9702-4BB0-946F-4D83D85698CC}"/>
              </a:ext>
            </a:extLst>
          </p:cNvPr>
          <p:cNvSpPr>
            <a:spLocks noGrp="1"/>
          </p:cNvSpPr>
          <p:nvPr>
            <p:ph sz="quarter" idx="12"/>
          </p:nvPr>
        </p:nvSpPr>
        <p:spPr>
          <a:xfrm>
            <a:off x="348342" y="5309362"/>
            <a:ext cx="7391400" cy="1066800"/>
          </a:xfrm>
          <a:prstGeom prst="rect">
            <a:avLst/>
          </a:prstGeom>
        </p:spPr>
        <p:txBody>
          <a:bodyPr/>
          <a:lstStyle/>
          <a:p>
            <a:pPr marL="0" indent="0" eaLnBrk="1" hangingPunct="1">
              <a:lnSpc>
                <a:spcPct val="80000"/>
              </a:lnSpc>
              <a:spcBef>
                <a:spcPts val="0"/>
              </a:spcBef>
              <a:spcAft>
                <a:spcPts val="1500"/>
              </a:spcAft>
              <a:buNone/>
              <a:defRPr/>
            </a:pPr>
            <a:r>
              <a:rPr lang="en-US" altLang="en-US" sz="2400" dirty="0">
                <a:solidFill>
                  <a:srgbClr val="D90000"/>
                </a:solidFill>
              </a:rPr>
              <a:t>Riparian Rights</a:t>
            </a:r>
          </a:p>
          <a:p>
            <a:pPr marL="285750" lvl="1" eaLnBrk="1" hangingPunct="1">
              <a:lnSpc>
                <a:spcPct val="80000"/>
              </a:lnSpc>
              <a:spcBef>
                <a:spcPts val="0"/>
              </a:spcBef>
              <a:buFont typeface="Arial" panose="020B0604020202020204" pitchFamily="34" charset="0"/>
              <a:buChar char="•"/>
              <a:defRPr/>
            </a:pPr>
            <a:r>
              <a:rPr lang="en-US" altLang="en-US" sz="2000" dirty="0"/>
              <a:t>Water rights allocated along landowners adjacent to water or waterways.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7F4F3-40CD-41AD-AA17-27EA05BE422B}"/>
              </a:ext>
            </a:extLst>
          </p:cNvPr>
          <p:cNvSpPr>
            <a:spLocks noGrp="1"/>
          </p:cNvSpPr>
          <p:nvPr>
            <p:ph type="title"/>
          </p:nvPr>
        </p:nvSpPr>
        <p:spPr>
          <a:xfrm>
            <a:off x="861910" y="8788"/>
            <a:ext cx="6507888" cy="1325563"/>
          </a:xfrm>
        </p:spPr>
        <p:txBody>
          <a:bodyPr/>
          <a:lstStyle/>
          <a:p>
            <a:pPr indent="39688" eaLnBrk="1" hangingPunct="1"/>
            <a:r>
              <a:rPr lang="en-US" altLang="en-US" dirty="0">
                <a:solidFill>
                  <a:schemeClr val="tx1"/>
                </a:solidFill>
              </a:rPr>
              <a:t>Rights in Land Other than Ownership (2)</a:t>
            </a:r>
            <a:endParaRPr lang="en-IN" dirty="0">
              <a:solidFill>
                <a:schemeClr val="tx1"/>
              </a:solidFill>
            </a:endParaRPr>
          </a:p>
        </p:txBody>
      </p:sp>
      <p:sp>
        <p:nvSpPr>
          <p:cNvPr id="7" name="Content Placeholder 5">
            <a:extLst>
              <a:ext uri="{FF2B5EF4-FFF2-40B4-BE49-F238E27FC236}">
                <a16:creationId xmlns:a16="http://schemas.microsoft.com/office/drawing/2014/main" id="{F299FF70-58B1-42B0-9E04-50E8148E56ED}"/>
              </a:ext>
            </a:extLst>
          </p:cNvPr>
          <p:cNvSpPr>
            <a:spLocks noGrp="1"/>
          </p:cNvSpPr>
          <p:nvPr>
            <p:ph sz="quarter" idx="10"/>
          </p:nvPr>
        </p:nvSpPr>
        <p:spPr>
          <a:xfrm>
            <a:off x="348342" y="1599065"/>
            <a:ext cx="7652658" cy="3049135"/>
          </a:xfrm>
          <a:prstGeom prst="rect">
            <a:avLst/>
          </a:prstGeom>
        </p:spPr>
        <p:txBody>
          <a:bodyPr/>
          <a:lstStyle/>
          <a:p>
            <a:pPr marL="0" indent="0" eaLnBrk="1" hangingPunct="1">
              <a:lnSpc>
                <a:spcPct val="80000"/>
              </a:lnSpc>
              <a:spcBef>
                <a:spcPts val="0"/>
              </a:spcBef>
              <a:spcAft>
                <a:spcPts val="1500"/>
              </a:spcAft>
              <a:buNone/>
            </a:pPr>
            <a:r>
              <a:rPr lang="en-US" altLang="en-US" sz="2800" dirty="0">
                <a:solidFill>
                  <a:srgbClr val="D90000"/>
                </a:solidFill>
              </a:rPr>
              <a:t>Easements</a:t>
            </a:r>
          </a:p>
          <a:p>
            <a:pPr marL="285750" lvl="1" eaLnBrk="1" hangingPunct="1">
              <a:lnSpc>
                <a:spcPct val="80000"/>
              </a:lnSpc>
              <a:spcBef>
                <a:spcPts val="0"/>
              </a:spcBef>
              <a:buFont typeface="Arial" panose="020B0604020202020204" pitchFamily="34" charset="0"/>
              <a:buChar char="•"/>
            </a:pPr>
            <a:r>
              <a:rPr lang="en-US" altLang="en-US" sz="2400" dirty="0"/>
              <a:t>A right or interest in land granted to a party to access or make beneficial use of the land owned by another. </a:t>
            </a:r>
          </a:p>
          <a:p>
            <a:pPr marL="285750" lvl="1" eaLnBrk="1" hangingPunct="1">
              <a:lnSpc>
                <a:spcPct val="80000"/>
              </a:lnSpc>
              <a:buFont typeface="Arial" panose="020B0604020202020204" pitchFamily="34" charset="0"/>
              <a:buChar char="•"/>
            </a:pPr>
            <a:r>
              <a:rPr lang="en-US" altLang="en-US" sz="2400" dirty="0"/>
              <a:t>Distinction between easements and other real property rights is easements </a:t>
            </a:r>
            <a:r>
              <a:rPr lang="ja-JP" altLang="en-US" sz="2400" dirty="0"/>
              <a:t>“</a:t>
            </a:r>
            <a:r>
              <a:rPr lang="en-US" altLang="ja-JP" sz="2400" dirty="0"/>
              <a:t>run with the land.</a:t>
            </a:r>
            <a:r>
              <a:rPr lang="ja-JP" altLang="en-US" sz="2400" dirty="0"/>
              <a:t>”</a:t>
            </a:r>
            <a:r>
              <a:rPr lang="en-US" altLang="ja-JP" sz="2400" dirty="0"/>
              <a:t> They cannot be sold or transferred once recorded. </a:t>
            </a:r>
          </a:p>
          <a:p>
            <a:pPr marL="536575" lvl="2" eaLnBrk="1" hangingPunct="1">
              <a:lnSpc>
                <a:spcPct val="80000"/>
              </a:lnSpc>
            </a:pPr>
            <a:r>
              <a:rPr lang="en-US" altLang="en-US" sz="2000" i="1" dirty="0">
                <a:solidFill>
                  <a:srgbClr val="7030A0"/>
                </a:solidFill>
              </a:rPr>
              <a:t>Example: </a:t>
            </a:r>
            <a:r>
              <a:rPr lang="en-US" altLang="en-US" sz="2000" dirty="0">
                <a:solidFill>
                  <a:srgbClr val="7030A0"/>
                </a:solidFill>
              </a:rPr>
              <a:t>The right granted to a public utility company to enter land of another to maintain telephone lines or electrical equipment.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B81D2-10F3-41B8-BE8D-47D99EC60E68}"/>
              </a:ext>
            </a:extLst>
          </p:cNvPr>
          <p:cNvSpPr>
            <a:spLocks noGrp="1"/>
          </p:cNvSpPr>
          <p:nvPr>
            <p:ph type="title"/>
          </p:nvPr>
        </p:nvSpPr>
        <p:spPr>
          <a:xfrm>
            <a:off x="998142" y="-2381"/>
            <a:ext cx="6247913" cy="1325563"/>
          </a:xfrm>
        </p:spPr>
        <p:txBody>
          <a:bodyPr/>
          <a:lstStyle/>
          <a:p>
            <a:pPr indent="39688" eaLnBrk="1" hangingPunct="1"/>
            <a:r>
              <a:rPr lang="en-US" altLang="en-US" dirty="0">
                <a:solidFill>
                  <a:schemeClr val="tx1"/>
                </a:solidFill>
              </a:rPr>
              <a:t>Rights in Land Other than Ownership (3)</a:t>
            </a:r>
            <a:endParaRPr lang="en-IN" dirty="0">
              <a:solidFill>
                <a:schemeClr val="tx1"/>
              </a:solidFill>
            </a:endParaRPr>
          </a:p>
        </p:txBody>
      </p:sp>
      <p:sp>
        <p:nvSpPr>
          <p:cNvPr id="8" name="Content Placeholder 5">
            <a:extLst>
              <a:ext uri="{FF2B5EF4-FFF2-40B4-BE49-F238E27FC236}">
                <a16:creationId xmlns:a16="http://schemas.microsoft.com/office/drawing/2014/main" id="{BED195ED-38E7-43C8-98EF-605FAC8916C0}"/>
              </a:ext>
            </a:extLst>
          </p:cNvPr>
          <p:cNvSpPr>
            <a:spLocks noGrp="1"/>
          </p:cNvSpPr>
          <p:nvPr>
            <p:ph sz="quarter" idx="10"/>
          </p:nvPr>
        </p:nvSpPr>
        <p:spPr>
          <a:xfrm>
            <a:off x="348342" y="1599065"/>
            <a:ext cx="7467600" cy="1782763"/>
          </a:xfrm>
          <a:prstGeom prst="rect">
            <a:avLst/>
          </a:prstGeom>
        </p:spPr>
        <p:txBody>
          <a:bodyPr/>
          <a:lstStyle/>
          <a:p>
            <a:pPr marL="0" indent="0" eaLnBrk="1" hangingPunct="1">
              <a:lnSpc>
                <a:spcPct val="80000"/>
              </a:lnSpc>
              <a:spcBef>
                <a:spcPts val="0"/>
              </a:spcBef>
              <a:spcAft>
                <a:spcPts val="1500"/>
              </a:spcAft>
              <a:buNone/>
            </a:pPr>
            <a:r>
              <a:rPr lang="en-US" altLang="en-US" sz="2800" dirty="0">
                <a:solidFill>
                  <a:srgbClr val="D90000"/>
                </a:solidFill>
              </a:rPr>
              <a:t>Profits</a:t>
            </a:r>
          </a:p>
          <a:p>
            <a:pPr marL="285750" lvl="1" eaLnBrk="1" hangingPunct="1">
              <a:lnSpc>
                <a:spcPct val="80000"/>
              </a:lnSpc>
              <a:spcBef>
                <a:spcPts val="0"/>
              </a:spcBef>
              <a:buFont typeface="Arial" panose="020B0604020202020204" pitchFamily="34" charset="0"/>
              <a:buChar char="•"/>
            </a:pPr>
            <a:r>
              <a:rPr lang="en-US" altLang="en-US" sz="2400" dirty="0"/>
              <a:t>A right to enter another person’</a:t>
            </a:r>
            <a:r>
              <a:rPr lang="en-US" altLang="ja-JP" sz="2400" dirty="0"/>
              <a:t>s land and remove some portion of the land or its natural resources.</a:t>
            </a:r>
          </a:p>
          <a:p>
            <a:pPr marL="536575" lvl="2" indent="-247650" eaLnBrk="1" hangingPunct="1">
              <a:lnSpc>
                <a:spcPct val="80000"/>
              </a:lnSpc>
            </a:pPr>
            <a:r>
              <a:rPr lang="en-US" altLang="en-US" sz="2000" i="1" dirty="0">
                <a:solidFill>
                  <a:srgbClr val="7030A0"/>
                </a:solidFill>
              </a:rPr>
              <a:t>Example: </a:t>
            </a:r>
            <a:r>
              <a:rPr lang="en-US" altLang="en-US" sz="2000" dirty="0">
                <a:solidFill>
                  <a:srgbClr val="7030A0"/>
                </a:solidFill>
              </a:rPr>
              <a:t>The right granted to a timber company to harvest trees from a particular property.</a:t>
            </a:r>
          </a:p>
        </p:txBody>
      </p:sp>
      <p:sp>
        <p:nvSpPr>
          <p:cNvPr id="9" name="Content Placeholder 8">
            <a:extLst>
              <a:ext uri="{FF2B5EF4-FFF2-40B4-BE49-F238E27FC236}">
                <a16:creationId xmlns:a16="http://schemas.microsoft.com/office/drawing/2014/main" id="{E6192A45-03EF-4479-B348-6FF8C05EC1BF}"/>
              </a:ext>
            </a:extLst>
          </p:cNvPr>
          <p:cNvSpPr>
            <a:spLocks noGrp="1"/>
          </p:cNvSpPr>
          <p:nvPr>
            <p:ph sz="quarter" idx="11"/>
          </p:nvPr>
        </p:nvSpPr>
        <p:spPr>
          <a:xfrm>
            <a:off x="348342" y="3645568"/>
            <a:ext cx="7772400" cy="2590800"/>
          </a:xfrm>
          <a:prstGeom prst="rect">
            <a:avLst/>
          </a:prstGeom>
        </p:spPr>
        <p:txBody>
          <a:bodyPr/>
          <a:lstStyle/>
          <a:p>
            <a:pPr marL="0" indent="0" eaLnBrk="1" hangingPunct="1">
              <a:lnSpc>
                <a:spcPct val="80000"/>
              </a:lnSpc>
              <a:spcBef>
                <a:spcPts val="0"/>
              </a:spcBef>
              <a:spcAft>
                <a:spcPts val="1500"/>
              </a:spcAft>
              <a:buNone/>
            </a:pPr>
            <a:r>
              <a:rPr lang="en-US" altLang="en-US" sz="2800" dirty="0">
                <a:solidFill>
                  <a:srgbClr val="D90000"/>
                </a:solidFill>
              </a:rPr>
              <a:t>Licenses</a:t>
            </a:r>
          </a:p>
          <a:p>
            <a:pPr marL="285750" lvl="1" eaLnBrk="1" hangingPunct="1">
              <a:lnSpc>
                <a:spcPct val="80000"/>
              </a:lnSpc>
              <a:spcBef>
                <a:spcPts val="0"/>
              </a:spcBef>
              <a:buFont typeface="Arial" panose="020B0604020202020204" pitchFamily="34" charset="0"/>
              <a:buChar char="•"/>
            </a:pPr>
            <a:r>
              <a:rPr lang="en-US" altLang="en-US" sz="2400" dirty="0"/>
              <a:t>The owner of land may grant a party right to enter the land for a specific purpose. </a:t>
            </a:r>
          </a:p>
          <a:p>
            <a:pPr marL="285750" lvl="1" eaLnBrk="1" hangingPunct="1">
              <a:lnSpc>
                <a:spcPct val="80000"/>
              </a:lnSpc>
              <a:buFont typeface="Arial" panose="020B0604020202020204" pitchFamily="34" charset="0"/>
              <a:buChar char="•"/>
            </a:pPr>
            <a:r>
              <a:rPr lang="en-US" altLang="en-US" sz="2400" dirty="0"/>
              <a:t>Generally, landowners receive payment or share of profits in exchange for the license. </a:t>
            </a:r>
          </a:p>
          <a:p>
            <a:pPr marL="285750" lvl="1" eaLnBrk="1" hangingPunct="1">
              <a:lnSpc>
                <a:spcPct val="80000"/>
              </a:lnSpc>
              <a:buFont typeface="Arial" panose="020B0604020202020204" pitchFamily="34" charset="0"/>
              <a:buChar char="•"/>
            </a:pPr>
            <a:r>
              <a:rPr lang="en-US" altLang="en-US" sz="2400" dirty="0"/>
              <a:t>Temporary interests created in the land does not run with the land.</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0D95B-39A5-433F-8F16-4A5991B437CF}"/>
              </a:ext>
            </a:extLst>
          </p:cNvPr>
          <p:cNvSpPr>
            <a:spLocks noGrp="1"/>
          </p:cNvSpPr>
          <p:nvPr>
            <p:ph type="title"/>
          </p:nvPr>
        </p:nvSpPr>
        <p:spPr>
          <a:xfrm>
            <a:off x="840808" y="0"/>
            <a:ext cx="6517934" cy="1325563"/>
          </a:xfrm>
        </p:spPr>
        <p:txBody>
          <a:bodyPr/>
          <a:lstStyle/>
          <a:p>
            <a:pPr indent="39688" eaLnBrk="1" hangingPunct="1"/>
            <a:r>
              <a:rPr lang="en-US" altLang="en-US" dirty="0">
                <a:solidFill>
                  <a:schemeClr val="tx1"/>
                </a:solidFill>
              </a:rPr>
              <a:t>Example: Rights in Land Other than Ownership</a:t>
            </a:r>
            <a:endParaRPr lang="en-IN" dirty="0">
              <a:solidFill>
                <a:schemeClr val="tx1"/>
              </a:solidFill>
            </a:endParaRPr>
          </a:p>
        </p:txBody>
      </p:sp>
      <p:sp>
        <p:nvSpPr>
          <p:cNvPr id="8" name="Content Placeholder 5">
            <a:extLst>
              <a:ext uri="{FF2B5EF4-FFF2-40B4-BE49-F238E27FC236}">
                <a16:creationId xmlns:a16="http://schemas.microsoft.com/office/drawing/2014/main" id="{9337D1BD-4D2F-4BFF-963A-FCC34FEEBE8E}"/>
              </a:ext>
            </a:extLst>
          </p:cNvPr>
          <p:cNvSpPr>
            <a:spLocks noGrp="1"/>
          </p:cNvSpPr>
          <p:nvPr>
            <p:ph sz="quarter" idx="10"/>
          </p:nvPr>
        </p:nvSpPr>
        <p:spPr>
          <a:xfrm>
            <a:off x="348342" y="1599065"/>
            <a:ext cx="7881258" cy="2591935"/>
          </a:xfrm>
          <a:prstGeom prst="rect">
            <a:avLst/>
          </a:prstGeom>
        </p:spPr>
        <p:txBody>
          <a:bodyPr/>
          <a:lstStyle/>
          <a:p>
            <a:pPr marL="0" indent="0" eaLnBrk="1" hangingPunct="1">
              <a:lnSpc>
                <a:spcPct val="80000"/>
              </a:lnSpc>
              <a:spcBef>
                <a:spcPts val="0"/>
              </a:spcBef>
              <a:spcAft>
                <a:spcPts val="1500"/>
              </a:spcAft>
              <a:buNone/>
            </a:pPr>
            <a:r>
              <a:rPr lang="en-US" altLang="en-US" sz="2500" i="1" dirty="0"/>
              <a:t>Facts:</a:t>
            </a:r>
          </a:p>
          <a:p>
            <a:pPr marL="285750" lvl="1" eaLnBrk="1" hangingPunct="1">
              <a:lnSpc>
                <a:spcPct val="80000"/>
              </a:lnSpc>
              <a:spcBef>
                <a:spcPts val="0"/>
              </a:spcBef>
              <a:buFont typeface="Arial" panose="020B0604020202020204" pitchFamily="34" charset="0"/>
              <a:buChar char="•"/>
            </a:pPr>
            <a:r>
              <a:rPr lang="en-US" altLang="en-US" sz="2100" dirty="0"/>
              <a:t>Adrianna allowed Darnell, the local fruit seller, to use a small area in the corner of her front yard to sell his produce. </a:t>
            </a:r>
          </a:p>
          <a:p>
            <a:pPr marL="285750" lvl="1" eaLnBrk="1" hangingPunct="1">
              <a:lnSpc>
                <a:spcPct val="80000"/>
              </a:lnSpc>
              <a:buFont typeface="Arial" panose="020B0604020202020204" pitchFamily="34" charset="0"/>
              <a:buChar char="•"/>
            </a:pPr>
            <a:r>
              <a:rPr lang="en-US" altLang="en-US" sz="2100" dirty="0"/>
              <a:t>The arrangement required Darnell to pay Adrianna a small monthly commission. </a:t>
            </a:r>
          </a:p>
          <a:p>
            <a:pPr marL="285750" lvl="1" eaLnBrk="1" hangingPunct="1">
              <a:lnSpc>
                <a:spcPct val="80000"/>
              </a:lnSpc>
              <a:buFont typeface="Arial" panose="020B0604020202020204" pitchFamily="34" charset="0"/>
              <a:buChar char="•"/>
            </a:pPr>
            <a:r>
              <a:rPr lang="en-US" altLang="en-US" sz="2100" dirty="0"/>
              <a:t>After several years, Adrianna told Darnell she could no longer continue with the arrangement. </a:t>
            </a:r>
          </a:p>
          <a:p>
            <a:pPr marL="285750" lvl="1" eaLnBrk="1" hangingPunct="1">
              <a:lnSpc>
                <a:spcPct val="80000"/>
              </a:lnSpc>
              <a:buFont typeface="Arial" panose="020B0604020202020204" pitchFamily="34" charset="0"/>
              <a:buChar char="•"/>
            </a:pPr>
            <a:r>
              <a:rPr lang="en-US" altLang="en-US" sz="2100" dirty="0"/>
              <a:t>Darnell protested, claiming the arrangement was a lease. </a:t>
            </a:r>
          </a:p>
        </p:txBody>
      </p:sp>
      <p:sp>
        <p:nvSpPr>
          <p:cNvPr id="3" name="Content Placeholder 2">
            <a:extLst>
              <a:ext uri="{FF2B5EF4-FFF2-40B4-BE49-F238E27FC236}">
                <a16:creationId xmlns:a16="http://schemas.microsoft.com/office/drawing/2014/main" id="{E1A293EE-D3AA-4102-AA0A-F863A35FFED3}"/>
              </a:ext>
            </a:extLst>
          </p:cNvPr>
          <p:cNvSpPr>
            <a:spLocks noGrp="1"/>
          </p:cNvSpPr>
          <p:nvPr>
            <p:ph sz="quarter" idx="11"/>
          </p:nvPr>
        </p:nvSpPr>
        <p:spPr>
          <a:xfrm>
            <a:off x="256674" y="4244369"/>
            <a:ext cx="7881258" cy="1947883"/>
          </a:xfrm>
        </p:spPr>
        <p:txBody>
          <a:bodyPr/>
          <a:lstStyle/>
          <a:p>
            <a:pPr marL="392113" lvl="1" eaLnBrk="1" hangingPunct="1">
              <a:lnSpc>
                <a:spcPct val="80000"/>
              </a:lnSpc>
              <a:buNone/>
            </a:pPr>
            <a:r>
              <a:rPr lang="en-US" altLang="en-US" sz="2500" i="1" dirty="0">
                <a:solidFill>
                  <a:srgbClr val="7030A0"/>
                </a:solidFill>
              </a:rPr>
              <a:t>In this scenario, Darnell is incorrect. A license is formed when the owner of land grants a party right to enter the land for a specific purpose. The resulting temporary interest created does not run with the land. In this case, the arrangement is a license, not a lease.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01A2D-20DD-473F-ADA2-405C3BECE93A}"/>
              </a:ext>
            </a:extLst>
          </p:cNvPr>
          <p:cNvSpPr>
            <a:spLocks noGrp="1"/>
          </p:cNvSpPr>
          <p:nvPr>
            <p:ph type="title"/>
          </p:nvPr>
        </p:nvSpPr>
        <p:spPr>
          <a:xfrm>
            <a:off x="1433286" y="3630"/>
            <a:ext cx="5386723" cy="1325563"/>
          </a:xfrm>
        </p:spPr>
        <p:txBody>
          <a:bodyPr/>
          <a:lstStyle/>
          <a:p>
            <a:pPr indent="39688" eaLnBrk="1" hangingPunct="1"/>
            <a:r>
              <a:rPr lang="en-US" altLang="en-US" dirty="0">
                <a:solidFill>
                  <a:schemeClr val="tx1"/>
                </a:solidFill>
              </a:rPr>
              <a:t>Ownership Interests in Real Property</a:t>
            </a:r>
            <a:endParaRPr lang="en-IN" dirty="0">
              <a:solidFill>
                <a:schemeClr val="tx1"/>
              </a:solidFill>
            </a:endParaRPr>
          </a:p>
        </p:txBody>
      </p:sp>
      <p:sp>
        <p:nvSpPr>
          <p:cNvPr id="8" name="Content Placeholder 5">
            <a:extLst>
              <a:ext uri="{FF2B5EF4-FFF2-40B4-BE49-F238E27FC236}">
                <a16:creationId xmlns:a16="http://schemas.microsoft.com/office/drawing/2014/main" id="{4AF96466-CC18-492B-B04B-85B7353C887B}"/>
              </a:ext>
            </a:extLst>
          </p:cNvPr>
          <p:cNvSpPr>
            <a:spLocks noGrp="1"/>
          </p:cNvSpPr>
          <p:nvPr>
            <p:ph sz="quarter" idx="10"/>
          </p:nvPr>
        </p:nvSpPr>
        <p:spPr>
          <a:xfrm>
            <a:off x="337458" y="1600200"/>
            <a:ext cx="7715679" cy="4419600"/>
          </a:xfrm>
          <a:prstGeom prst="rect">
            <a:avLst/>
          </a:prstGeom>
        </p:spPr>
        <p:txBody>
          <a:bodyPr/>
          <a:lstStyle/>
          <a:p>
            <a:pPr marL="0" indent="0" eaLnBrk="1" hangingPunct="1">
              <a:lnSpc>
                <a:spcPct val="90000"/>
              </a:lnSpc>
              <a:spcBef>
                <a:spcPts val="0"/>
              </a:spcBef>
              <a:spcAft>
                <a:spcPts val="1500"/>
              </a:spcAft>
              <a:buNone/>
            </a:pPr>
            <a:r>
              <a:rPr lang="en-US" altLang="en-US" dirty="0"/>
              <a:t>The term </a:t>
            </a:r>
            <a:r>
              <a:rPr lang="en-US" altLang="en-US" i="1" dirty="0">
                <a:solidFill>
                  <a:srgbClr val="D90000"/>
                </a:solidFill>
              </a:rPr>
              <a:t>estate</a:t>
            </a:r>
            <a:r>
              <a:rPr lang="en-US" altLang="en-US" i="1" dirty="0"/>
              <a:t> </a:t>
            </a:r>
            <a:r>
              <a:rPr lang="en-US" altLang="en-US" dirty="0"/>
              <a:t>is used to identify the interest or right a person has in real property. An estate may be either: </a:t>
            </a:r>
          </a:p>
          <a:p>
            <a:pPr marL="285750" lvl="1" eaLnBrk="1" hangingPunct="1">
              <a:lnSpc>
                <a:spcPct val="90000"/>
              </a:lnSpc>
              <a:spcBef>
                <a:spcPts val="0"/>
              </a:spcBef>
              <a:buFont typeface="Arial" panose="020B0604020202020204" pitchFamily="34" charset="0"/>
              <a:buChar char="•"/>
            </a:pPr>
            <a:r>
              <a:rPr lang="en-US" altLang="en-US" dirty="0">
                <a:solidFill>
                  <a:srgbClr val="D90000"/>
                </a:solidFill>
              </a:rPr>
              <a:t>A freehold estate: </a:t>
            </a:r>
            <a:r>
              <a:rPr lang="en-US" altLang="en-US" dirty="0"/>
              <a:t>Person owns land either for life or forever.</a:t>
            </a:r>
          </a:p>
          <a:p>
            <a:pPr marL="285750" lvl="1" eaLnBrk="1" hangingPunct="1">
              <a:lnSpc>
                <a:spcPct val="90000"/>
              </a:lnSpc>
              <a:buFont typeface="Arial" panose="020B0604020202020204" pitchFamily="34" charset="0"/>
              <a:buChar char="•"/>
            </a:pPr>
            <a:r>
              <a:rPr lang="en-US" altLang="en-US" dirty="0">
                <a:solidFill>
                  <a:srgbClr val="D90000"/>
                </a:solidFill>
              </a:rPr>
              <a:t>Leasehold estate: </a:t>
            </a:r>
            <a:r>
              <a:rPr lang="en-US" altLang="en-US" dirty="0"/>
              <a:t>A person has interest in real property that arises from a lease.</a:t>
            </a:r>
          </a:p>
          <a:p>
            <a:pPr marL="493713" lvl="2" eaLnBrk="1" hangingPunct="1">
              <a:lnSpc>
                <a:spcPct val="90000"/>
              </a:lnSpc>
            </a:pPr>
            <a:r>
              <a:rPr lang="en-US" altLang="en-US" dirty="0"/>
              <a:t>A leasehold estate is not ownership, only the right to possess real property, subject to provisions of a lease.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81C0-FB7E-49AF-8EA5-D15B516711DD}"/>
              </a:ext>
            </a:extLst>
          </p:cNvPr>
          <p:cNvSpPr>
            <a:spLocks noGrp="1"/>
          </p:cNvSpPr>
          <p:nvPr>
            <p:ph type="title"/>
          </p:nvPr>
        </p:nvSpPr>
        <p:spPr>
          <a:xfrm>
            <a:off x="1665516" y="152400"/>
            <a:ext cx="4897021" cy="701675"/>
          </a:xfrm>
        </p:spPr>
        <p:txBody>
          <a:bodyPr/>
          <a:lstStyle/>
          <a:p>
            <a:pPr indent="39688" eaLnBrk="1" hangingPunct="1"/>
            <a:r>
              <a:rPr lang="en-US" altLang="en-US" dirty="0">
                <a:solidFill>
                  <a:schemeClr val="tx1"/>
                </a:solidFill>
              </a:rPr>
              <a:t>Freehold Estates</a:t>
            </a:r>
            <a:endParaRPr lang="en-IN" dirty="0">
              <a:solidFill>
                <a:schemeClr val="tx1"/>
              </a:solidFill>
            </a:endParaRPr>
          </a:p>
        </p:txBody>
      </p:sp>
      <p:sp>
        <p:nvSpPr>
          <p:cNvPr id="8" name="Content Placeholder 5">
            <a:extLst>
              <a:ext uri="{FF2B5EF4-FFF2-40B4-BE49-F238E27FC236}">
                <a16:creationId xmlns:a16="http://schemas.microsoft.com/office/drawing/2014/main" id="{7050F4D0-A004-48FE-AA07-E5C8544F40DC}"/>
              </a:ext>
            </a:extLst>
          </p:cNvPr>
          <p:cNvSpPr>
            <a:spLocks noGrp="1"/>
          </p:cNvSpPr>
          <p:nvPr>
            <p:ph sz="quarter" idx="10"/>
          </p:nvPr>
        </p:nvSpPr>
        <p:spPr>
          <a:xfrm>
            <a:off x="346365" y="1599065"/>
            <a:ext cx="7848600" cy="1455865"/>
          </a:xfrm>
          <a:prstGeom prst="rect">
            <a:avLst/>
          </a:prstGeom>
        </p:spPr>
        <p:txBody>
          <a:bodyPr/>
          <a:lstStyle/>
          <a:p>
            <a:pPr marL="0" indent="0" eaLnBrk="1" hangingPunct="1">
              <a:lnSpc>
                <a:spcPct val="80000"/>
              </a:lnSpc>
              <a:spcBef>
                <a:spcPts val="0"/>
              </a:spcBef>
              <a:spcAft>
                <a:spcPts val="1500"/>
              </a:spcAft>
              <a:buNone/>
            </a:pPr>
            <a:r>
              <a:rPr lang="en-US" altLang="en-US" sz="2400" dirty="0">
                <a:solidFill>
                  <a:srgbClr val="D90000"/>
                </a:solidFill>
              </a:rPr>
              <a:t>Freehold estates </a:t>
            </a:r>
            <a:r>
              <a:rPr lang="en-US" altLang="en-US" sz="2400" dirty="0"/>
              <a:t>may be held to provide absolute (total) ownership lasting for the lifetime of the holder or forever. </a:t>
            </a:r>
          </a:p>
          <a:p>
            <a:pPr marL="285750" lvl="1" eaLnBrk="1" hangingPunct="1">
              <a:lnSpc>
                <a:spcPct val="80000"/>
              </a:lnSpc>
              <a:spcBef>
                <a:spcPts val="0"/>
              </a:spcBef>
              <a:buFont typeface="Arial" panose="020B0604020202020204" pitchFamily="34" charset="0"/>
              <a:buChar char="•"/>
            </a:pPr>
            <a:r>
              <a:rPr lang="en-US" altLang="en-US" sz="2000" dirty="0"/>
              <a:t>A holder of a freehold estate in land may transfer the estate (ownership) by sale, by gift, or by leaving it to his or her heirs. </a:t>
            </a:r>
          </a:p>
        </p:txBody>
      </p:sp>
      <p:sp>
        <p:nvSpPr>
          <p:cNvPr id="9" name="Content Placeholder 8">
            <a:extLst>
              <a:ext uri="{FF2B5EF4-FFF2-40B4-BE49-F238E27FC236}">
                <a16:creationId xmlns:a16="http://schemas.microsoft.com/office/drawing/2014/main" id="{1A84BF1D-5F57-453B-BCDB-228CBA4CB808}"/>
              </a:ext>
            </a:extLst>
          </p:cNvPr>
          <p:cNvSpPr>
            <a:spLocks noGrp="1"/>
          </p:cNvSpPr>
          <p:nvPr>
            <p:ph sz="quarter" idx="11"/>
          </p:nvPr>
        </p:nvSpPr>
        <p:spPr>
          <a:xfrm>
            <a:off x="346365" y="3070972"/>
            <a:ext cx="7620000" cy="1600200"/>
          </a:xfrm>
          <a:prstGeom prst="rect">
            <a:avLst/>
          </a:prstGeom>
        </p:spPr>
        <p:txBody>
          <a:bodyPr/>
          <a:lstStyle/>
          <a:p>
            <a:pPr marL="0" indent="0" eaLnBrk="1" hangingPunct="1">
              <a:lnSpc>
                <a:spcPct val="80000"/>
              </a:lnSpc>
              <a:spcBef>
                <a:spcPts val="0"/>
              </a:spcBef>
              <a:spcAft>
                <a:spcPts val="1500"/>
              </a:spcAft>
              <a:buNone/>
            </a:pPr>
            <a:r>
              <a:rPr lang="en-US" altLang="en-US" sz="2400" dirty="0">
                <a:solidFill>
                  <a:srgbClr val="D90000"/>
                </a:solidFill>
              </a:rPr>
              <a:t>Estate in Fee Simple</a:t>
            </a:r>
          </a:p>
          <a:p>
            <a:pPr marL="285750" lvl="1" eaLnBrk="1" hangingPunct="1">
              <a:lnSpc>
                <a:spcPct val="80000"/>
              </a:lnSpc>
              <a:spcBef>
                <a:spcPts val="0"/>
              </a:spcBef>
              <a:buFont typeface="Arial" panose="020B0604020202020204" pitchFamily="34" charset="0"/>
              <a:buChar char="•"/>
            </a:pPr>
            <a:r>
              <a:rPr lang="en-US" altLang="en-US" sz="2000" dirty="0"/>
              <a:t>The owner of a freehold estate who holds it absolutely is said to hold it in </a:t>
            </a:r>
            <a:r>
              <a:rPr lang="en-US" altLang="en-US" sz="2000" dirty="0">
                <a:solidFill>
                  <a:srgbClr val="D90000"/>
                </a:solidFill>
              </a:rPr>
              <a:t>fee simple</a:t>
            </a:r>
            <a:r>
              <a:rPr lang="en-US" altLang="en-US" sz="2000" dirty="0"/>
              <a:t>. </a:t>
            </a:r>
          </a:p>
          <a:p>
            <a:pPr marL="285750" lvl="1" eaLnBrk="1" hangingPunct="1">
              <a:lnSpc>
                <a:spcPct val="80000"/>
              </a:lnSpc>
              <a:buFont typeface="Arial" panose="020B0604020202020204" pitchFamily="34" charset="0"/>
              <a:buChar char="•"/>
            </a:pPr>
            <a:r>
              <a:rPr lang="en-US" altLang="en-US" sz="2000" dirty="0"/>
              <a:t>The owner of a freehold estate who holds real property in fee simple may sell it, gift it away, or leave it to his or her heirs. </a:t>
            </a:r>
          </a:p>
        </p:txBody>
      </p:sp>
      <p:sp>
        <p:nvSpPr>
          <p:cNvPr id="10" name="Content Placeholder 10">
            <a:extLst>
              <a:ext uri="{FF2B5EF4-FFF2-40B4-BE49-F238E27FC236}">
                <a16:creationId xmlns:a16="http://schemas.microsoft.com/office/drawing/2014/main" id="{502262F3-2CF7-4B95-B266-0E38656C7276}"/>
              </a:ext>
            </a:extLst>
          </p:cNvPr>
          <p:cNvSpPr>
            <a:spLocks noGrp="1"/>
          </p:cNvSpPr>
          <p:nvPr>
            <p:ph sz="quarter" idx="12"/>
          </p:nvPr>
        </p:nvSpPr>
        <p:spPr>
          <a:xfrm>
            <a:off x="346365" y="4800600"/>
            <a:ext cx="7848600" cy="1600200"/>
          </a:xfrm>
          <a:prstGeom prst="rect">
            <a:avLst/>
          </a:prstGeom>
        </p:spPr>
        <p:txBody>
          <a:bodyPr/>
          <a:lstStyle/>
          <a:p>
            <a:pPr marL="0" indent="0" eaLnBrk="1" hangingPunct="1">
              <a:lnSpc>
                <a:spcPct val="80000"/>
              </a:lnSpc>
              <a:spcBef>
                <a:spcPts val="0"/>
              </a:spcBef>
              <a:spcAft>
                <a:spcPts val="1500"/>
              </a:spcAft>
              <a:buNone/>
            </a:pPr>
            <a:r>
              <a:rPr lang="en-US" altLang="en-US" sz="2400" dirty="0">
                <a:solidFill>
                  <a:srgbClr val="D90000"/>
                </a:solidFill>
              </a:rPr>
              <a:t>Life Estates</a:t>
            </a:r>
          </a:p>
          <a:p>
            <a:pPr marL="285750" lvl="1" eaLnBrk="1" hangingPunct="1">
              <a:lnSpc>
                <a:spcPct val="80000"/>
              </a:lnSpc>
              <a:spcBef>
                <a:spcPts val="0"/>
              </a:spcBef>
              <a:buFont typeface="Arial" panose="020B0604020202020204" pitchFamily="34" charset="0"/>
              <a:buChar char="•"/>
            </a:pPr>
            <a:r>
              <a:rPr lang="en-US" altLang="en-US" sz="1800" dirty="0"/>
              <a:t>A person who holds a freehold estate (ownership interest) only for his or her lifetime is said to hold a life estate in the property. </a:t>
            </a:r>
          </a:p>
          <a:p>
            <a:pPr marL="285750" lvl="1" eaLnBrk="1" hangingPunct="1">
              <a:lnSpc>
                <a:spcPct val="80000"/>
              </a:lnSpc>
              <a:buFont typeface="Arial" panose="020B0604020202020204" pitchFamily="34" charset="0"/>
              <a:buChar char="•"/>
            </a:pPr>
            <a:r>
              <a:rPr lang="en-US" altLang="en-US" sz="1800" dirty="0"/>
              <a:t>A life estate is usually created by deed (document used to transfer ownership in real property) or by inheritance.</a:t>
            </a:r>
            <a:endParaRPr lang="en-US" altLang="en-US" sz="20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E57F6-62F5-498F-922E-F003CE990249}"/>
              </a:ext>
            </a:extLst>
          </p:cNvPr>
          <p:cNvSpPr>
            <a:spLocks noGrp="1"/>
          </p:cNvSpPr>
          <p:nvPr>
            <p:ph type="title"/>
          </p:nvPr>
        </p:nvSpPr>
        <p:spPr>
          <a:xfrm>
            <a:off x="1420090" y="152400"/>
            <a:ext cx="5386723" cy="777875"/>
          </a:xfrm>
        </p:spPr>
        <p:txBody>
          <a:bodyPr/>
          <a:lstStyle/>
          <a:p>
            <a:pPr indent="39688" eaLnBrk="1" hangingPunct="1"/>
            <a:r>
              <a:rPr lang="en-US" altLang="en-US" dirty="0">
                <a:solidFill>
                  <a:schemeClr val="tx1"/>
                </a:solidFill>
              </a:rPr>
              <a:t>Leasehold Estates</a:t>
            </a:r>
            <a:endParaRPr lang="en-IN" dirty="0">
              <a:solidFill>
                <a:schemeClr val="tx1"/>
              </a:solidFill>
            </a:endParaRPr>
          </a:p>
        </p:txBody>
      </p:sp>
      <p:sp>
        <p:nvSpPr>
          <p:cNvPr id="8" name="Content Placeholder 5">
            <a:extLst>
              <a:ext uri="{FF2B5EF4-FFF2-40B4-BE49-F238E27FC236}">
                <a16:creationId xmlns:a16="http://schemas.microsoft.com/office/drawing/2014/main" id="{EC073BEF-EA94-4AF1-A12C-D5B5F4D4D330}"/>
              </a:ext>
            </a:extLst>
          </p:cNvPr>
          <p:cNvSpPr>
            <a:spLocks noGrp="1"/>
          </p:cNvSpPr>
          <p:nvPr>
            <p:ph sz="quarter" idx="10"/>
          </p:nvPr>
        </p:nvSpPr>
        <p:spPr>
          <a:xfrm>
            <a:off x="344713" y="1599910"/>
            <a:ext cx="7772400" cy="2286290"/>
          </a:xfrm>
          <a:prstGeom prst="rect">
            <a:avLst/>
          </a:prstGeom>
        </p:spPr>
        <p:txBody>
          <a:bodyPr/>
          <a:lstStyle/>
          <a:p>
            <a:pPr marL="0" lvl="0" indent="0" eaLnBrk="1" hangingPunct="1">
              <a:lnSpc>
                <a:spcPct val="80000"/>
              </a:lnSpc>
              <a:spcBef>
                <a:spcPts val="0"/>
              </a:spcBef>
              <a:spcAft>
                <a:spcPts val="1500"/>
              </a:spcAft>
              <a:buNone/>
            </a:pPr>
            <a:r>
              <a:rPr lang="en-US" altLang="en-US" sz="2800" dirty="0">
                <a:solidFill>
                  <a:srgbClr val="000000"/>
                </a:solidFill>
              </a:rPr>
              <a:t>An estate that does not involve an ownership interest in real property is known as a </a:t>
            </a:r>
            <a:r>
              <a:rPr lang="en-US" altLang="en-US" sz="2800" dirty="0">
                <a:solidFill>
                  <a:srgbClr val="C00000"/>
                </a:solidFill>
              </a:rPr>
              <a:t>leasehold</a:t>
            </a:r>
            <a:r>
              <a:rPr lang="en-US" altLang="en-US" sz="2800" dirty="0">
                <a:solidFill>
                  <a:srgbClr val="000000"/>
                </a:solidFill>
              </a:rPr>
              <a:t> </a:t>
            </a:r>
            <a:r>
              <a:rPr lang="en-US" altLang="en-US" sz="2800" dirty="0">
                <a:solidFill>
                  <a:srgbClr val="C00000"/>
                </a:solidFill>
              </a:rPr>
              <a:t>estate</a:t>
            </a:r>
            <a:r>
              <a:rPr lang="en-US" altLang="en-US" sz="2800" dirty="0">
                <a:solidFill>
                  <a:srgbClr val="000000"/>
                </a:solidFill>
              </a:rPr>
              <a:t>. </a:t>
            </a:r>
          </a:p>
          <a:p>
            <a:pPr marL="0" lvl="0" indent="0" eaLnBrk="1" hangingPunct="1">
              <a:lnSpc>
                <a:spcPct val="80000"/>
              </a:lnSpc>
              <a:spcBef>
                <a:spcPts val="0"/>
              </a:spcBef>
              <a:spcAft>
                <a:spcPts val="1500"/>
              </a:spcAft>
              <a:buNone/>
            </a:pPr>
            <a:r>
              <a:rPr lang="en-US" altLang="en-US" sz="2800" dirty="0">
                <a:solidFill>
                  <a:srgbClr val="000000"/>
                </a:solidFill>
              </a:rPr>
              <a:t>A leasehold estate provides the holder with certain rights during the period covered by the lease.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18F49-77A0-40CC-B469-A5A7853EEC09}"/>
              </a:ext>
            </a:extLst>
          </p:cNvPr>
          <p:cNvSpPr>
            <a:spLocks noGrp="1"/>
          </p:cNvSpPr>
          <p:nvPr>
            <p:ph type="title"/>
          </p:nvPr>
        </p:nvSpPr>
        <p:spPr>
          <a:xfrm>
            <a:off x="852714" y="152400"/>
            <a:ext cx="6517934" cy="701675"/>
          </a:xfrm>
        </p:spPr>
        <p:txBody>
          <a:bodyPr/>
          <a:lstStyle/>
          <a:p>
            <a:pPr indent="39688" eaLnBrk="1" hangingPunct="1"/>
            <a:r>
              <a:rPr lang="en-US" altLang="en-US" dirty="0">
                <a:solidFill>
                  <a:schemeClr val="tx1"/>
                </a:solidFill>
              </a:rPr>
              <a:t>Transfer of Real Property</a:t>
            </a:r>
            <a:endParaRPr lang="en-IN" dirty="0">
              <a:solidFill>
                <a:schemeClr val="tx1"/>
              </a:solidFill>
            </a:endParaRPr>
          </a:p>
        </p:txBody>
      </p:sp>
      <p:sp>
        <p:nvSpPr>
          <p:cNvPr id="8" name="Content Placeholder 5">
            <a:extLst>
              <a:ext uri="{FF2B5EF4-FFF2-40B4-BE49-F238E27FC236}">
                <a16:creationId xmlns:a16="http://schemas.microsoft.com/office/drawing/2014/main" id="{3F613E66-F3C4-4742-B7DD-F3FBDB29110C}"/>
              </a:ext>
            </a:extLst>
          </p:cNvPr>
          <p:cNvSpPr>
            <a:spLocks noGrp="1"/>
          </p:cNvSpPr>
          <p:nvPr>
            <p:ph sz="quarter" idx="10"/>
          </p:nvPr>
        </p:nvSpPr>
        <p:spPr>
          <a:xfrm>
            <a:off x="348342" y="1604223"/>
            <a:ext cx="7696200" cy="2414131"/>
          </a:xfrm>
          <a:prstGeom prst="rect">
            <a:avLst/>
          </a:prstGeom>
        </p:spPr>
        <p:txBody>
          <a:bodyPr/>
          <a:lstStyle/>
          <a:p>
            <a:pPr marL="0" indent="0" eaLnBrk="1" hangingPunct="1">
              <a:lnSpc>
                <a:spcPct val="90000"/>
              </a:lnSpc>
              <a:spcBef>
                <a:spcPts val="0"/>
              </a:spcBef>
              <a:spcAft>
                <a:spcPts val="1500"/>
              </a:spcAft>
              <a:buNone/>
            </a:pPr>
            <a:r>
              <a:rPr lang="en-US" altLang="en-US" sz="2400" dirty="0"/>
              <a:t>Transfer of real property is more complex than transfer of personal property. </a:t>
            </a:r>
          </a:p>
          <a:p>
            <a:pPr marL="0" indent="0" eaLnBrk="1" hangingPunct="1">
              <a:lnSpc>
                <a:spcPct val="90000"/>
              </a:lnSpc>
              <a:spcBef>
                <a:spcPts val="0"/>
              </a:spcBef>
              <a:spcAft>
                <a:spcPts val="1500"/>
              </a:spcAft>
              <a:buNone/>
            </a:pPr>
            <a:r>
              <a:rPr lang="en-US" altLang="en-US" sz="2400" dirty="0">
                <a:solidFill>
                  <a:srgbClr val="D90000"/>
                </a:solidFill>
              </a:rPr>
              <a:t>Deed: </a:t>
            </a:r>
            <a:r>
              <a:rPr lang="en-US" altLang="en-US" sz="2400" dirty="0"/>
              <a:t>Legal instrument, or document, that conveys an interest in real property between parties. </a:t>
            </a:r>
          </a:p>
          <a:p>
            <a:pPr marL="285750" lvl="1" eaLnBrk="1" hangingPunct="1">
              <a:lnSpc>
                <a:spcPct val="90000"/>
              </a:lnSpc>
              <a:spcBef>
                <a:spcPts val="0"/>
              </a:spcBef>
              <a:buFont typeface="Arial" panose="020B0604020202020204" pitchFamily="34" charset="0"/>
              <a:buChar char="•"/>
            </a:pPr>
            <a:r>
              <a:rPr lang="en-US" altLang="en-US" sz="2000" dirty="0">
                <a:solidFill>
                  <a:srgbClr val="D90000"/>
                </a:solidFill>
              </a:rPr>
              <a:t>Grantor: </a:t>
            </a:r>
            <a:r>
              <a:rPr lang="en-US" altLang="en-US" sz="2000" dirty="0"/>
              <a:t>party who conveys real property.</a:t>
            </a:r>
          </a:p>
          <a:p>
            <a:pPr marL="285750" lvl="1" eaLnBrk="1" hangingPunct="1">
              <a:lnSpc>
                <a:spcPct val="90000"/>
              </a:lnSpc>
              <a:buFont typeface="Arial" panose="020B0604020202020204" pitchFamily="34" charset="0"/>
              <a:buChar char="•"/>
            </a:pPr>
            <a:r>
              <a:rPr lang="en-US" altLang="en-US" sz="2000" dirty="0">
                <a:solidFill>
                  <a:srgbClr val="D90000"/>
                </a:solidFill>
              </a:rPr>
              <a:t>Grantee: </a:t>
            </a:r>
            <a:r>
              <a:rPr lang="en-US" altLang="en-US" sz="2000" dirty="0"/>
              <a:t>party to whom real property is conveyed. </a:t>
            </a:r>
          </a:p>
        </p:txBody>
      </p:sp>
      <p:sp>
        <p:nvSpPr>
          <p:cNvPr id="9" name="Content Placeholder 8">
            <a:extLst>
              <a:ext uri="{FF2B5EF4-FFF2-40B4-BE49-F238E27FC236}">
                <a16:creationId xmlns:a16="http://schemas.microsoft.com/office/drawing/2014/main" id="{1E7617B7-65A4-4AF5-BC68-4AE52341737C}"/>
              </a:ext>
            </a:extLst>
          </p:cNvPr>
          <p:cNvSpPr>
            <a:spLocks noGrp="1"/>
          </p:cNvSpPr>
          <p:nvPr>
            <p:ph sz="quarter" idx="11"/>
          </p:nvPr>
        </p:nvSpPr>
        <p:spPr>
          <a:xfrm>
            <a:off x="348342" y="4102768"/>
            <a:ext cx="7848600" cy="1905000"/>
          </a:xfrm>
          <a:prstGeom prst="rect">
            <a:avLst/>
          </a:prstGeom>
        </p:spPr>
        <p:txBody>
          <a:bodyPr/>
          <a:lstStyle/>
          <a:p>
            <a:pPr marL="0" indent="0" eaLnBrk="1" hangingPunct="1">
              <a:lnSpc>
                <a:spcPct val="90000"/>
              </a:lnSpc>
              <a:spcBef>
                <a:spcPts val="0"/>
              </a:spcBef>
              <a:spcAft>
                <a:spcPts val="1500"/>
              </a:spcAft>
              <a:buNone/>
            </a:pPr>
            <a:r>
              <a:rPr lang="en-US" altLang="en-US" sz="2400" dirty="0"/>
              <a:t>Unlike a contract, no consideration is required to effect a transfer of real property. </a:t>
            </a:r>
          </a:p>
          <a:p>
            <a:pPr marL="285750" lvl="1" eaLnBrk="1" hangingPunct="1">
              <a:lnSpc>
                <a:spcPct val="90000"/>
              </a:lnSpc>
              <a:spcBef>
                <a:spcPts val="0"/>
              </a:spcBef>
              <a:buFont typeface="Arial" panose="020B0604020202020204" pitchFamily="34" charset="0"/>
              <a:buChar char="•"/>
            </a:pPr>
            <a:r>
              <a:rPr lang="en-US" altLang="en-US" sz="2000" dirty="0"/>
              <a:t>Real property, like personal property, may be sold or gifted during one’</a:t>
            </a:r>
            <a:r>
              <a:rPr lang="en-US" altLang="ja-JP" sz="2000" dirty="0"/>
              <a:t>s life or in form of an inheritance. </a:t>
            </a:r>
          </a:p>
          <a:p>
            <a:pPr marL="285750" lvl="1" eaLnBrk="1" hangingPunct="1">
              <a:lnSpc>
                <a:spcPct val="90000"/>
              </a:lnSpc>
              <a:buFont typeface="Arial" panose="020B0604020202020204" pitchFamily="34" charset="0"/>
              <a:buChar char="•"/>
            </a:pPr>
            <a:r>
              <a:rPr lang="en-US" altLang="en-US" sz="2000" dirty="0"/>
              <a:t>A deed is needed in any transfer of real property ownership.</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3D086-064A-427E-9553-E4D2026BC6D8}"/>
              </a:ext>
            </a:extLst>
          </p:cNvPr>
          <p:cNvSpPr>
            <a:spLocks noGrp="1"/>
          </p:cNvSpPr>
          <p:nvPr>
            <p:ph type="title"/>
          </p:nvPr>
        </p:nvSpPr>
        <p:spPr>
          <a:xfrm>
            <a:off x="1417244" y="152400"/>
            <a:ext cx="5386723" cy="701675"/>
          </a:xfrm>
        </p:spPr>
        <p:txBody>
          <a:bodyPr/>
          <a:lstStyle/>
          <a:p>
            <a:pPr indent="39688" eaLnBrk="1" hangingPunct="1"/>
            <a:r>
              <a:rPr lang="en-US" altLang="en-US" dirty="0">
                <a:solidFill>
                  <a:schemeClr val="tx1"/>
                </a:solidFill>
              </a:rPr>
              <a:t>Types of Deeds</a:t>
            </a:r>
            <a:endParaRPr lang="en-IN" dirty="0">
              <a:solidFill>
                <a:schemeClr val="tx1"/>
              </a:solidFill>
            </a:endParaRPr>
          </a:p>
        </p:txBody>
      </p:sp>
      <p:sp>
        <p:nvSpPr>
          <p:cNvPr id="8" name="Content Placeholder 5">
            <a:extLst>
              <a:ext uri="{FF2B5EF4-FFF2-40B4-BE49-F238E27FC236}">
                <a16:creationId xmlns:a16="http://schemas.microsoft.com/office/drawing/2014/main" id="{7A9188D8-91ED-40AD-815F-0C2B18F5252D}"/>
              </a:ext>
            </a:extLst>
          </p:cNvPr>
          <p:cNvSpPr>
            <a:spLocks noGrp="1"/>
          </p:cNvSpPr>
          <p:nvPr>
            <p:ph sz="quarter" idx="10"/>
          </p:nvPr>
        </p:nvSpPr>
        <p:spPr>
          <a:xfrm>
            <a:off x="348342" y="1599065"/>
            <a:ext cx="7772400" cy="1601335"/>
          </a:xfrm>
          <a:prstGeom prst="rect">
            <a:avLst/>
          </a:prstGeom>
        </p:spPr>
        <p:txBody>
          <a:bodyPr/>
          <a:lstStyle/>
          <a:p>
            <a:pPr marL="0" indent="0" eaLnBrk="1" hangingPunct="1">
              <a:lnSpc>
                <a:spcPct val="80000"/>
              </a:lnSpc>
              <a:spcBef>
                <a:spcPts val="0"/>
              </a:spcBef>
              <a:spcAft>
                <a:spcPts val="1500"/>
              </a:spcAft>
              <a:buNone/>
            </a:pPr>
            <a:r>
              <a:rPr lang="en-US" altLang="en-US" sz="2000" dirty="0">
                <a:solidFill>
                  <a:srgbClr val="D90000"/>
                </a:solidFill>
              </a:rPr>
              <a:t>Quitclaim deed: </a:t>
            </a:r>
            <a:r>
              <a:rPr lang="en-US" altLang="en-US" sz="2000" dirty="0"/>
              <a:t>Transfers all interest a grantor has in real property. </a:t>
            </a:r>
          </a:p>
          <a:p>
            <a:pPr marL="285750" lvl="1" eaLnBrk="1" hangingPunct="1">
              <a:lnSpc>
                <a:spcPct val="80000"/>
              </a:lnSpc>
              <a:spcBef>
                <a:spcPts val="0"/>
              </a:spcBef>
              <a:buFont typeface="Arial" panose="020B0604020202020204" pitchFamily="34" charset="0"/>
              <a:buChar char="•"/>
            </a:pPr>
            <a:r>
              <a:rPr lang="en-US" altLang="en-US" sz="1800" dirty="0"/>
              <a:t>Grantor claims no interest in the property for which the deed is given. </a:t>
            </a:r>
          </a:p>
          <a:p>
            <a:pPr marL="285750" lvl="1" eaLnBrk="1" hangingPunct="1">
              <a:lnSpc>
                <a:spcPct val="80000"/>
              </a:lnSpc>
              <a:buFont typeface="Arial" panose="020B0604020202020204" pitchFamily="34" charset="0"/>
              <a:buChar char="•"/>
            </a:pPr>
            <a:r>
              <a:rPr lang="en-US" altLang="en-US" sz="1800" dirty="0"/>
              <a:t>Often used when transferring property to family members or divorcing spouses. </a:t>
            </a:r>
          </a:p>
          <a:p>
            <a:pPr marL="285750" lvl="1" eaLnBrk="1" hangingPunct="1">
              <a:lnSpc>
                <a:spcPct val="80000"/>
              </a:lnSpc>
              <a:buFont typeface="Arial" panose="020B0604020202020204" pitchFamily="34" charset="0"/>
              <a:buChar char="•"/>
            </a:pPr>
            <a:r>
              <a:rPr lang="en-US" altLang="en-US" sz="1800" dirty="0"/>
              <a:t>Quitclaim deeds do not warranty good title.</a:t>
            </a:r>
          </a:p>
        </p:txBody>
      </p:sp>
      <p:sp>
        <p:nvSpPr>
          <p:cNvPr id="9" name="Content Placeholder 8">
            <a:extLst>
              <a:ext uri="{FF2B5EF4-FFF2-40B4-BE49-F238E27FC236}">
                <a16:creationId xmlns:a16="http://schemas.microsoft.com/office/drawing/2014/main" id="{DEAFDFBD-DBB0-4ABD-A3DC-50B8C51B6A4F}"/>
              </a:ext>
            </a:extLst>
          </p:cNvPr>
          <p:cNvSpPr>
            <a:spLocks noGrp="1"/>
          </p:cNvSpPr>
          <p:nvPr>
            <p:ph sz="quarter" idx="11"/>
          </p:nvPr>
        </p:nvSpPr>
        <p:spPr>
          <a:xfrm>
            <a:off x="348342" y="3222548"/>
            <a:ext cx="7924800" cy="1251858"/>
          </a:xfrm>
          <a:prstGeom prst="rect">
            <a:avLst/>
          </a:prstGeom>
        </p:spPr>
        <p:txBody>
          <a:bodyPr/>
          <a:lstStyle/>
          <a:p>
            <a:pPr marL="0" indent="0" eaLnBrk="1" hangingPunct="1">
              <a:lnSpc>
                <a:spcPct val="80000"/>
              </a:lnSpc>
              <a:spcBef>
                <a:spcPts val="0"/>
              </a:spcBef>
              <a:spcAft>
                <a:spcPts val="1500"/>
              </a:spcAft>
              <a:buNone/>
            </a:pPr>
            <a:r>
              <a:rPr lang="en-US" altLang="en-US" sz="2000" dirty="0">
                <a:solidFill>
                  <a:srgbClr val="D90000"/>
                </a:solidFill>
              </a:rPr>
              <a:t>Warranty deed: </a:t>
            </a:r>
            <a:r>
              <a:rPr lang="en-US" altLang="en-US" sz="2000" dirty="0"/>
              <a:t>Grantor asserts they have title and the property is free of claims by others. </a:t>
            </a:r>
          </a:p>
          <a:p>
            <a:pPr marL="285750" lvl="1" eaLnBrk="1" hangingPunct="1">
              <a:lnSpc>
                <a:spcPct val="80000"/>
              </a:lnSpc>
              <a:spcBef>
                <a:spcPts val="0"/>
              </a:spcBef>
              <a:buFont typeface="Arial" panose="020B0604020202020204" pitchFamily="34" charset="0"/>
              <a:buChar char="•"/>
            </a:pPr>
            <a:r>
              <a:rPr lang="en-US" altLang="en-US" sz="1800" dirty="0"/>
              <a:t>Two kinds of warranty deeds. One is very </a:t>
            </a:r>
            <a:r>
              <a:rPr lang="en-US" altLang="en-US" sz="1800" dirty="0">
                <a:solidFill>
                  <a:srgbClr val="C00000"/>
                </a:solidFill>
              </a:rPr>
              <a:t>broad</a:t>
            </a:r>
            <a:r>
              <a:rPr lang="en-US" altLang="en-US" sz="1800" dirty="0"/>
              <a:t> and makes a number of assurances; the other </a:t>
            </a:r>
            <a:r>
              <a:rPr lang="en-US" altLang="en-US" sz="1800" dirty="0">
                <a:solidFill>
                  <a:srgbClr val="C00000"/>
                </a:solidFill>
              </a:rPr>
              <a:t>limits</a:t>
            </a:r>
            <a:r>
              <a:rPr lang="en-US" altLang="en-US" sz="1800" dirty="0"/>
              <a:t> the assurances to specific matters.</a:t>
            </a:r>
          </a:p>
        </p:txBody>
      </p:sp>
      <p:sp>
        <p:nvSpPr>
          <p:cNvPr id="10" name="Content Placeholder 10">
            <a:extLst>
              <a:ext uri="{FF2B5EF4-FFF2-40B4-BE49-F238E27FC236}">
                <a16:creationId xmlns:a16="http://schemas.microsoft.com/office/drawing/2014/main" id="{3F142239-1046-4091-9BFC-E9FF71CCA039}"/>
              </a:ext>
            </a:extLst>
          </p:cNvPr>
          <p:cNvSpPr>
            <a:spLocks noGrp="1"/>
          </p:cNvSpPr>
          <p:nvPr>
            <p:ph sz="quarter" idx="12"/>
          </p:nvPr>
        </p:nvSpPr>
        <p:spPr>
          <a:xfrm>
            <a:off x="348342" y="4521578"/>
            <a:ext cx="7086600" cy="1295400"/>
          </a:xfrm>
          <a:prstGeom prst="rect">
            <a:avLst/>
          </a:prstGeom>
        </p:spPr>
        <p:txBody>
          <a:bodyPr/>
          <a:lstStyle/>
          <a:p>
            <a:pPr marL="0" indent="0" eaLnBrk="1" hangingPunct="1">
              <a:lnSpc>
                <a:spcPct val="80000"/>
              </a:lnSpc>
              <a:spcBef>
                <a:spcPts val="0"/>
              </a:spcBef>
              <a:spcAft>
                <a:spcPts val="1500"/>
              </a:spcAft>
              <a:buNone/>
            </a:pPr>
            <a:r>
              <a:rPr lang="en-US" altLang="en-US" sz="2000" dirty="0">
                <a:solidFill>
                  <a:srgbClr val="D90000"/>
                </a:solidFill>
              </a:rPr>
              <a:t>Bargain and sale deed: </a:t>
            </a:r>
            <a:r>
              <a:rPr lang="en-US" altLang="en-US" sz="2000" dirty="0"/>
              <a:t>States the grantor is transferring real property to the grantee. </a:t>
            </a:r>
          </a:p>
          <a:p>
            <a:pPr marL="285750" lvl="1" eaLnBrk="1" hangingPunct="1">
              <a:lnSpc>
                <a:spcPct val="80000"/>
              </a:lnSpc>
              <a:spcBef>
                <a:spcPts val="0"/>
              </a:spcBef>
              <a:buFont typeface="Arial" panose="020B0604020202020204" pitchFamily="34" charset="0"/>
              <a:buChar char="•"/>
            </a:pPr>
            <a:r>
              <a:rPr lang="en-US" altLang="en-US" sz="1800" dirty="0"/>
              <a:t>No particular warranties are given, but state laws assume certain implied warranties are present.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46602-13A1-4DCC-81BF-0C056BFFEDB1}"/>
              </a:ext>
            </a:extLst>
          </p:cNvPr>
          <p:cNvSpPr>
            <a:spLocks noGrp="1"/>
          </p:cNvSpPr>
          <p:nvPr>
            <p:ph type="title"/>
          </p:nvPr>
        </p:nvSpPr>
        <p:spPr>
          <a:xfrm>
            <a:off x="856344" y="76200"/>
            <a:ext cx="6517935" cy="1325563"/>
          </a:xfrm>
        </p:spPr>
        <p:txBody>
          <a:bodyPr/>
          <a:lstStyle/>
          <a:p>
            <a:pPr indent="39688" eaLnBrk="1" hangingPunct="1"/>
            <a:r>
              <a:rPr lang="en-US" altLang="en-US" dirty="0">
                <a:solidFill>
                  <a:schemeClr val="tx1"/>
                </a:solidFill>
              </a:rPr>
              <a:t>Delivery and Recording of Deeds</a:t>
            </a:r>
            <a:endParaRPr lang="en-IN" dirty="0">
              <a:solidFill>
                <a:schemeClr val="tx1"/>
              </a:solidFill>
            </a:endParaRPr>
          </a:p>
        </p:txBody>
      </p:sp>
      <p:sp>
        <p:nvSpPr>
          <p:cNvPr id="8" name="Content Placeholder 5">
            <a:extLst>
              <a:ext uri="{FF2B5EF4-FFF2-40B4-BE49-F238E27FC236}">
                <a16:creationId xmlns:a16="http://schemas.microsoft.com/office/drawing/2014/main" id="{10857CB5-468D-4736-812F-B3471C8356B5}"/>
              </a:ext>
            </a:extLst>
          </p:cNvPr>
          <p:cNvSpPr>
            <a:spLocks noGrp="1"/>
          </p:cNvSpPr>
          <p:nvPr>
            <p:ph sz="quarter" idx="10"/>
          </p:nvPr>
        </p:nvSpPr>
        <p:spPr>
          <a:xfrm>
            <a:off x="344712" y="1599065"/>
            <a:ext cx="7884888" cy="4144963"/>
          </a:xfrm>
          <a:prstGeom prst="rect">
            <a:avLst/>
          </a:prstGeom>
        </p:spPr>
        <p:txBody>
          <a:bodyPr/>
          <a:lstStyle/>
          <a:p>
            <a:pPr marL="0" lvl="0" indent="0" eaLnBrk="1" hangingPunct="1">
              <a:lnSpc>
                <a:spcPct val="90000"/>
              </a:lnSpc>
              <a:spcBef>
                <a:spcPts val="0"/>
              </a:spcBef>
              <a:spcAft>
                <a:spcPts val="1500"/>
              </a:spcAft>
              <a:buNone/>
            </a:pPr>
            <a:r>
              <a:rPr lang="en-US" altLang="en-US" sz="2400" dirty="0">
                <a:solidFill>
                  <a:srgbClr val="000000"/>
                </a:solidFill>
              </a:rPr>
              <a:t>When a deed has been completed and signed by the grantor, it must be delivered to the grantee to bring about a legally enforceable transfer of ownership. </a:t>
            </a:r>
          </a:p>
          <a:p>
            <a:pPr marL="0" lvl="0" indent="0" eaLnBrk="1" hangingPunct="1">
              <a:lnSpc>
                <a:spcPct val="90000"/>
              </a:lnSpc>
              <a:spcBef>
                <a:spcPts val="0"/>
              </a:spcBef>
              <a:spcAft>
                <a:spcPts val="1500"/>
              </a:spcAft>
              <a:buNone/>
            </a:pPr>
            <a:r>
              <a:rPr lang="en-US" altLang="en-US" sz="2400" dirty="0">
                <a:solidFill>
                  <a:srgbClr val="000000"/>
                </a:solidFill>
              </a:rPr>
              <a:t>While most such deliveries are made in person in the offices of a real estate broker, a bank, a title company, or an attorney, no particular form or place of delivery is required. </a:t>
            </a:r>
          </a:p>
          <a:p>
            <a:pPr marL="0" lvl="0" indent="0" eaLnBrk="1" hangingPunct="1">
              <a:lnSpc>
                <a:spcPct val="90000"/>
              </a:lnSpc>
              <a:spcBef>
                <a:spcPts val="0"/>
              </a:spcBef>
              <a:spcAft>
                <a:spcPts val="1500"/>
              </a:spcAft>
              <a:buNone/>
            </a:pPr>
            <a:r>
              <a:rPr lang="en-US" altLang="en-US" sz="2400" dirty="0">
                <a:solidFill>
                  <a:srgbClr val="C00000"/>
                </a:solidFill>
              </a:rPr>
              <a:t>Recording a deed </a:t>
            </a:r>
            <a:r>
              <a:rPr lang="en-US" altLang="en-US" sz="2400" dirty="0">
                <a:solidFill>
                  <a:srgbClr val="000000"/>
                </a:solidFill>
              </a:rPr>
              <a:t>with the appropriate public official is not legally required, but is an important step that notifies everyone of its existence and minimizes possible claim of another </a:t>
            </a:r>
            <a:r>
              <a:rPr lang="en-US" altLang="ja-JP" sz="2400" dirty="0">
                <a:solidFill>
                  <a:srgbClr val="000000"/>
                </a:solidFill>
              </a:rPr>
              <a:t>to property raised at a later date.</a:t>
            </a:r>
            <a:endParaRPr lang="en-US" altLang="en-US" sz="2400" dirty="0">
              <a:solidFill>
                <a:srgbClr val="000000"/>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733A1-ABFE-40B0-84A4-4BFE7B65CA2D}"/>
              </a:ext>
            </a:extLst>
          </p:cNvPr>
          <p:cNvSpPr>
            <a:spLocks noGrp="1"/>
          </p:cNvSpPr>
          <p:nvPr>
            <p:ph type="title"/>
          </p:nvPr>
        </p:nvSpPr>
        <p:spPr>
          <a:xfrm>
            <a:off x="859611" y="0"/>
            <a:ext cx="6517934" cy="1325563"/>
          </a:xfrm>
        </p:spPr>
        <p:txBody>
          <a:bodyPr/>
          <a:lstStyle/>
          <a:p>
            <a:pPr indent="39688" eaLnBrk="1" hangingPunct="1"/>
            <a:r>
              <a:rPr lang="en-US" altLang="en-US" dirty="0">
                <a:solidFill>
                  <a:schemeClr val="tx1"/>
                </a:solidFill>
              </a:rPr>
              <a:t>Distinction between Real and Personal Property</a:t>
            </a:r>
            <a:endParaRPr lang="en-IN" dirty="0">
              <a:solidFill>
                <a:schemeClr val="tx1"/>
              </a:solidFill>
            </a:endParaRPr>
          </a:p>
        </p:txBody>
      </p:sp>
      <p:sp>
        <p:nvSpPr>
          <p:cNvPr id="3" name="Content Placeholder 2">
            <a:extLst>
              <a:ext uri="{FF2B5EF4-FFF2-40B4-BE49-F238E27FC236}">
                <a16:creationId xmlns:a16="http://schemas.microsoft.com/office/drawing/2014/main" id="{820A834D-AAAE-4925-AF76-E29129019748}"/>
              </a:ext>
            </a:extLst>
          </p:cNvPr>
          <p:cNvSpPr>
            <a:spLocks noGrp="1"/>
          </p:cNvSpPr>
          <p:nvPr>
            <p:ph sz="quarter" idx="10"/>
          </p:nvPr>
        </p:nvSpPr>
        <p:spPr>
          <a:xfrm>
            <a:off x="339435" y="1600199"/>
            <a:ext cx="7620000" cy="1981203"/>
          </a:xfrm>
        </p:spPr>
        <p:txBody>
          <a:bodyPr/>
          <a:lstStyle/>
          <a:p>
            <a:pPr marL="0" indent="0" eaLnBrk="1" hangingPunct="1">
              <a:lnSpc>
                <a:spcPct val="90000"/>
              </a:lnSpc>
              <a:spcBef>
                <a:spcPts val="0"/>
              </a:spcBef>
              <a:spcAft>
                <a:spcPts val="1500"/>
              </a:spcAft>
              <a:buNone/>
            </a:pPr>
            <a:r>
              <a:rPr lang="en-US" altLang="en-US" sz="2800" dirty="0">
                <a:solidFill>
                  <a:srgbClr val="C00000"/>
                </a:solidFill>
              </a:rPr>
              <a:t>Real Property</a:t>
            </a:r>
          </a:p>
          <a:p>
            <a:pPr marL="285750" lvl="1" eaLnBrk="1" hangingPunct="1">
              <a:lnSpc>
                <a:spcPct val="90000"/>
              </a:lnSpc>
              <a:spcBef>
                <a:spcPts val="0"/>
              </a:spcBef>
              <a:buFont typeface="Arial" panose="020B0604020202020204" pitchFamily="34" charset="0"/>
              <a:buChar char="•"/>
            </a:pPr>
            <a:r>
              <a:rPr lang="en-US" altLang="en-US" sz="2400" dirty="0"/>
              <a:t>Real property comprises land and everything attached to land. </a:t>
            </a:r>
          </a:p>
          <a:p>
            <a:pPr marL="539750" lvl="2" eaLnBrk="1" hangingPunct="1">
              <a:lnSpc>
                <a:spcPct val="90000"/>
              </a:lnSpc>
            </a:pPr>
            <a:r>
              <a:rPr lang="en-US" altLang="en-US" sz="2000" i="1" dirty="0">
                <a:solidFill>
                  <a:srgbClr val="7030A0"/>
                </a:solidFill>
              </a:rPr>
              <a:t>Examples:</a:t>
            </a:r>
            <a:r>
              <a:rPr lang="en-US" altLang="en-US" sz="2000" dirty="0">
                <a:solidFill>
                  <a:srgbClr val="7030A0"/>
                </a:solidFill>
              </a:rPr>
              <a:t> Minerals such oil, iron ore, and others; permanent additions to the land, such as homes, buildings, and trees.</a:t>
            </a:r>
          </a:p>
        </p:txBody>
      </p:sp>
      <p:sp>
        <p:nvSpPr>
          <p:cNvPr id="4" name="Content Placeholder 3">
            <a:extLst>
              <a:ext uri="{FF2B5EF4-FFF2-40B4-BE49-F238E27FC236}">
                <a16:creationId xmlns:a16="http://schemas.microsoft.com/office/drawing/2014/main" id="{BB43218E-27C9-4310-A39B-E8BF89A6B9A2}"/>
              </a:ext>
            </a:extLst>
          </p:cNvPr>
          <p:cNvSpPr>
            <a:spLocks noGrp="1"/>
          </p:cNvSpPr>
          <p:nvPr>
            <p:ph sz="quarter" idx="11"/>
          </p:nvPr>
        </p:nvSpPr>
        <p:spPr>
          <a:xfrm>
            <a:off x="339435" y="3629529"/>
            <a:ext cx="7377545" cy="2590800"/>
          </a:xfrm>
        </p:spPr>
        <p:txBody>
          <a:bodyPr/>
          <a:lstStyle/>
          <a:p>
            <a:pPr marL="0" indent="0" eaLnBrk="1" hangingPunct="1">
              <a:lnSpc>
                <a:spcPct val="90000"/>
              </a:lnSpc>
              <a:spcBef>
                <a:spcPts val="0"/>
              </a:spcBef>
              <a:spcAft>
                <a:spcPts val="1500"/>
              </a:spcAft>
              <a:buNone/>
            </a:pPr>
            <a:r>
              <a:rPr lang="en-US" altLang="en-US" sz="2800" dirty="0">
                <a:solidFill>
                  <a:srgbClr val="C00000"/>
                </a:solidFill>
              </a:rPr>
              <a:t>Personal Property</a:t>
            </a:r>
          </a:p>
          <a:p>
            <a:pPr marL="285750" lvl="1" eaLnBrk="1" hangingPunct="1">
              <a:lnSpc>
                <a:spcPct val="90000"/>
              </a:lnSpc>
              <a:spcBef>
                <a:spcPts val="0"/>
              </a:spcBef>
              <a:buFont typeface="Arial" panose="020B0604020202020204" pitchFamily="34" charset="0"/>
              <a:buChar char="•"/>
            </a:pPr>
            <a:r>
              <a:rPr lang="en-US" altLang="en-US" sz="2400" dirty="0"/>
              <a:t>Includes all property other than real property, both tangible and intangible.</a:t>
            </a:r>
          </a:p>
          <a:p>
            <a:pPr marL="539750" lvl="2" eaLnBrk="1" hangingPunct="1">
              <a:lnSpc>
                <a:spcPct val="90000"/>
              </a:lnSpc>
            </a:pPr>
            <a:r>
              <a:rPr lang="en-US" altLang="en-US" sz="2000" dirty="0">
                <a:solidFill>
                  <a:srgbClr val="D90000"/>
                </a:solidFill>
              </a:rPr>
              <a:t>Tangible personal property: </a:t>
            </a:r>
            <a:r>
              <a:rPr lang="en-US" altLang="en-US" sz="2000" dirty="0"/>
              <a:t>Furniture, clothing, books, and pets.</a:t>
            </a:r>
          </a:p>
          <a:p>
            <a:pPr marL="539750" lvl="2" eaLnBrk="1" hangingPunct="1">
              <a:lnSpc>
                <a:spcPct val="90000"/>
              </a:lnSpc>
            </a:pPr>
            <a:r>
              <a:rPr lang="en-US" altLang="en-US" sz="2000" dirty="0">
                <a:solidFill>
                  <a:srgbClr val="D90000"/>
                </a:solidFill>
              </a:rPr>
              <a:t>Intangible personal property:</a:t>
            </a:r>
            <a:r>
              <a:rPr lang="en-US" altLang="en-US" sz="2000" dirty="0"/>
              <a:t> Patents, copyrights, goodwill, trademarks, and service marks.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09F6-480C-4458-869A-1896E2478995}"/>
              </a:ext>
            </a:extLst>
          </p:cNvPr>
          <p:cNvSpPr>
            <a:spLocks noGrp="1"/>
          </p:cNvSpPr>
          <p:nvPr>
            <p:ph type="title"/>
          </p:nvPr>
        </p:nvSpPr>
        <p:spPr>
          <a:xfrm>
            <a:off x="1663988" y="0"/>
            <a:ext cx="4897021" cy="1325563"/>
          </a:xfrm>
        </p:spPr>
        <p:txBody>
          <a:bodyPr/>
          <a:lstStyle/>
          <a:p>
            <a:pPr indent="39688" eaLnBrk="1" hangingPunct="1"/>
            <a:r>
              <a:rPr lang="en-US" altLang="en-US" dirty="0">
                <a:solidFill>
                  <a:schemeClr val="tx1"/>
                </a:solidFill>
              </a:rPr>
              <a:t>Other Transfers of Real Property (1)</a:t>
            </a:r>
            <a:endParaRPr lang="en-IN" dirty="0">
              <a:solidFill>
                <a:schemeClr val="tx1"/>
              </a:solidFill>
            </a:endParaRPr>
          </a:p>
        </p:txBody>
      </p:sp>
      <p:sp>
        <p:nvSpPr>
          <p:cNvPr id="8" name="Content Placeholder 5">
            <a:extLst>
              <a:ext uri="{FF2B5EF4-FFF2-40B4-BE49-F238E27FC236}">
                <a16:creationId xmlns:a16="http://schemas.microsoft.com/office/drawing/2014/main" id="{257F15B7-81BB-4E07-B601-C363F719FA78}"/>
              </a:ext>
            </a:extLst>
          </p:cNvPr>
          <p:cNvSpPr>
            <a:spLocks noGrp="1"/>
          </p:cNvSpPr>
          <p:nvPr>
            <p:ph sz="quarter" idx="10"/>
          </p:nvPr>
        </p:nvSpPr>
        <p:spPr>
          <a:xfrm>
            <a:off x="348342" y="1612612"/>
            <a:ext cx="7620000" cy="3810000"/>
          </a:xfrm>
          <a:prstGeom prst="rect">
            <a:avLst/>
          </a:prstGeom>
        </p:spPr>
        <p:txBody>
          <a:bodyPr/>
          <a:lstStyle/>
          <a:p>
            <a:pPr marL="0" indent="0" eaLnBrk="1" hangingPunct="1">
              <a:lnSpc>
                <a:spcPct val="80000"/>
              </a:lnSpc>
              <a:spcBef>
                <a:spcPts val="0"/>
              </a:spcBef>
              <a:spcAft>
                <a:spcPts val="1500"/>
              </a:spcAft>
              <a:buNone/>
            </a:pPr>
            <a:r>
              <a:rPr lang="en-US" altLang="en-US" sz="2800" dirty="0">
                <a:solidFill>
                  <a:srgbClr val="D90000"/>
                </a:solidFill>
              </a:rPr>
              <a:t>Eminent Domain</a:t>
            </a:r>
          </a:p>
          <a:p>
            <a:pPr marL="285750" lvl="1" eaLnBrk="1" hangingPunct="1">
              <a:lnSpc>
                <a:spcPct val="80000"/>
              </a:lnSpc>
              <a:spcBef>
                <a:spcPts val="0"/>
              </a:spcBef>
              <a:buFont typeface="Arial" panose="020B0604020202020204" pitchFamily="34" charset="0"/>
              <a:buChar char="•"/>
            </a:pPr>
            <a:r>
              <a:rPr lang="en-US" altLang="en-US" sz="2400" dirty="0"/>
              <a:t>Real property may be taken from an owner by action of government or other public authority for benefit of the public. (U.S. Constitution, Amendment V)</a:t>
            </a:r>
          </a:p>
          <a:p>
            <a:pPr marL="285750" lvl="1" eaLnBrk="1" hangingPunct="1">
              <a:lnSpc>
                <a:spcPct val="80000"/>
              </a:lnSpc>
              <a:buFont typeface="Arial" panose="020B0604020202020204" pitchFamily="34" charset="0"/>
              <a:buChar char="•"/>
            </a:pPr>
            <a:r>
              <a:rPr lang="en-US" altLang="en-US" sz="2400" dirty="0"/>
              <a:t>Private property taken by eminent domain must provide compensation at the fair market value. </a:t>
            </a:r>
          </a:p>
          <a:p>
            <a:pPr marL="285750" lvl="1" eaLnBrk="1" hangingPunct="1">
              <a:lnSpc>
                <a:spcPct val="80000"/>
              </a:lnSpc>
              <a:buFont typeface="Arial" panose="020B0604020202020204" pitchFamily="34" charset="0"/>
              <a:buChar char="•"/>
            </a:pPr>
            <a:r>
              <a:rPr lang="en-US" altLang="en-US" sz="2400" dirty="0">
                <a:solidFill>
                  <a:srgbClr val="C00000"/>
                </a:solidFill>
              </a:rPr>
              <a:t>Condemnation</a:t>
            </a:r>
            <a:r>
              <a:rPr lang="en-US" altLang="en-US" sz="2400" dirty="0"/>
              <a:t> is the legal process occurring when property is taken against the will of the property owner.</a:t>
            </a:r>
          </a:p>
          <a:p>
            <a:pPr marL="512763" lvl="2" eaLnBrk="1" hangingPunct="1">
              <a:lnSpc>
                <a:spcPct val="80000"/>
              </a:lnSpc>
            </a:pPr>
            <a:r>
              <a:rPr lang="en-US" altLang="en-US" sz="2000" i="1" dirty="0">
                <a:solidFill>
                  <a:srgbClr val="7030A0"/>
                </a:solidFill>
              </a:rPr>
              <a:t>Example: </a:t>
            </a:r>
            <a:r>
              <a:rPr lang="en-US" altLang="en-US" sz="2000" dirty="0">
                <a:solidFill>
                  <a:srgbClr val="7030A0"/>
                </a:solidFill>
              </a:rPr>
              <a:t>A private property is taken by eminent domain to facilitate the construction of a highway.</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45F5F-2EBA-44F6-A01A-9BD410A666DF}"/>
              </a:ext>
            </a:extLst>
          </p:cNvPr>
          <p:cNvSpPr>
            <a:spLocks noGrp="1"/>
          </p:cNvSpPr>
          <p:nvPr>
            <p:ph type="title"/>
          </p:nvPr>
        </p:nvSpPr>
        <p:spPr>
          <a:xfrm>
            <a:off x="1384937" y="0"/>
            <a:ext cx="5449001" cy="1325563"/>
          </a:xfrm>
        </p:spPr>
        <p:txBody>
          <a:bodyPr/>
          <a:lstStyle/>
          <a:p>
            <a:pPr indent="39688" eaLnBrk="1" hangingPunct="1"/>
            <a:r>
              <a:rPr lang="en-US" altLang="en-US" dirty="0">
                <a:solidFill>
                  <a:schemeClr val="tx1"/>
                </a:solidFill>
              </a:rPr>
              <a:t>Other Transfers of Real Property (2)</a:t>
            </a:r>
            <a:endParaRPr lang="en-IN" dirty="0">
              <a:solidFill>
                <a:schemeClr val="tx1"/>
              </a:solidFill>
            </a:endParaRPr>
          </a:p>
        </p:txBody>
      </p:sp>
      <p:sp>
        <p:nvSpPr>
          <p:cNvPr id="8" name="Content Placeholder 5">
            <a:extLst>
              <a:ext uri="{FF2B5EF4-FFF2-40B4-BE49-F238E27FC236}">
                <a16:creationId xmlns:a16="http://schemas.microsoft.com/office/drawing/2014/main" id="{EE6E824F-3E7F-4A10-8526-14E6CC17393F}"/>
              </a:ext>
            </a:extLst>
          </p:cNvPr>
          <p:cNvSpPr>
            <a:spLocks noGrp="1"/>
          </p:cNvSpPr>
          <p:nvPr>
            <p:ph sz="quarter" idx="10"/>
          </p:nvPr>
        </p:nvSpPr>
        <p:spPr>
          <a:xfrm>
            <a:off x="348342" y="1600200"/>
            <a:ext cx="7576458" cy="4191000"/>
          </a:xfrm>
          <a:prstGeom prst="rect">
            <a:avLst/>
          </a:prstGeom>
        </p:spPr>
        <p:txBody>
          <a:bodyPr/>
          <a:lstStyle/>
          <a:p>
            <a:pPr marL="0" indent="0" eaLnBrk="1" hangingPunct="1">
              <a:lnSpc>
                <a:spcPct val="80000"/>
              </a:lnSpc>
              <a:spcBef>
                <a:spcPts val="0"/>
              </a:spcBef>
              <a:spcAft>
                <a:spcPts val="1500"/>
              </a:spcAft>
              <a:buNone/>
            </a:pPr>
            <a:r>
              <a:rPr lang="en-US" altLang="en-US" sz="2800" dirty="0">
                <a:solidFill>
                  <a:srgbClr val="D90000"/>
                </a:solidFill>
              </a:rPr>
              <a:t>Adverse Possession</a:t>
            </a:r>
          </a:p>
          <a:p>
            <a:pPr marL="285750" lvl="1" eaLnBrk="1" hangingPunct="1">
              <a:lnSpc>
                <a:spcPct val="80000"/>
              </a:lnSpc>
              <a:spcBef>
                <a:spcPts val="0"/>
              </a:spcBef>
              <a:buFont typeface="Arial" panose="020B0604020202020204" pitchFamily="34" charset="0"/>
              <a:buChar char="•"/>
            </a:pPr>
            <a:r>
              <a:rPr lang="en-US" altLang="en-US" sz="2400" dirty="0"/>
              <a:t>Title to land also may be acquired as a result of a person’</a:t>
            </a:r>
            <a:r>
              <a:rPr lang="en-US" altLang="ja-JP" sz="2400" dirty="0"/>
              <a:t>s use of land over a long period of time. </a:t>
            </a:r>
          </a:p>
          <a:p>
            <a:pPr marL="285750" lvl="1" eaLnBrk="1" hangingPunct="1">
              <a:lnSpc>
                <a:spcPct val="80000"/>
              </a:lnSpc>
              <a:buFont typeface="Arial" panose="020B0604020202020204" pitchFamily="34" charset="0"/>
              <a:buChar char="•"/>
            </a:pPr>
            <a:r>
              <a:rPr lang="en-US" altLang="en-US" sz="2400" dirty="0"/>
              <a:t>For title to pass through adverse possession, it must be proved: </a:t>
            </a:r>
          </a:p>
          <a:p>
            <a:pPr marL="536575" lvl="2" eaLnBrk="1" hangingPunct="1">
              <a:lnSpc>
                <a:spcPct val="80000"/>
              </a:lnSpc>
            </a:pPr>
            <a:r>
              <a:rPr lang="en-US" altLang="en-US" sz="2000" dirty="0"/>
              <a:t>Actual and exclusive continuous possession or use.</a:t>
            </a:r>
          </a:p>
          <a:p>
            <a:pPr marL="536575" lvl="2" eaLnBrk="1" hangingPunct="1">
              <a:lnSpc>
                <a:spcPct val="80000"/>
              </a:lnSpc>
            </a:pPr>
            <a:r>
              <a:rPr lang="en-US" altLang="en-US" sz="2000" dirty="0"/>
              <a:t>Possession must have been for a period of years specified by state law (typically 10 years).</a:t>
            </a:r>
          </a:p>
          <a:p>
            <a:pPr marL="536575" lvl="2" eaLnBrk="1" hangingPunct="1">
              <a:lnSpc>
                <a:spcPct val="80000"/>
              </a:lnSpc>
            </a:pPr>
            <a:r>
              <a:rPr lang="en-US" altLang="en-US" sz="2000" dirty="0"/>
              <a:t>Possession must have been open and known to the owner who took no action, and </a:t>
            </a:r>
          </a:p>
          <a:p>
            <a:pPr marL="536575" lvl="2" eaLnBrk="1" hangingPunct="1">
              <a:lnSpc>
                <a:spcPct val="80000"/>
              </a:lnSpc>
            </a:pPr>
            <a:r>
              <a:rPr lang="en-US" altLang="en-US" sz="2000" dirty="0"/>
              <a:t>Land was used with </a:t>
            </a:r>
            <a:r>
              <a:rPr lang="en-US" altLang="en-US" sz="2000" i="1" dirty="0"/>
              <a:t>hostility and adversely </a:t>
            </a:r>
            <a:r>
              <a:rPr lang="en-US" altLang="en-US" sz="2000" dirty="0"/>
              <a:t>(without the owner’</a:t>
            </a:r>
            <a:r>
              <a:rPr lang="en-US" altLang="ja-JP" sz="2000" dirty="0"/>
              <a:t>s permission).</a:t>
            </a:r>
            <a:endParaRPr lang="en-US" altLang="en-US" sz="2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C3B12-7E28-40E2-907E-CFDA0DE28847}"/>
              </a:ext>
            </a:extLst>
          </p:cNvPr>
          <p:cNvSpPr>
            <a:spLocks noGrp="1"/>
          </p:cNvSpPr>
          <p:nvPr>
            <p:ph type="title"/>
          </p:nvPr>
        </p:nvSpPr>
        <p:spPr>
          <a:xfrm>
            <a:off x="180110" y="152400"/>
            <a:ext cx="7886700" cy="777875"/>
          </a:xfrm>
        </p:spPr>
        <p:txBody>
          <a:bodyPr/>
          <a:lstStyle/>
          <a:p>
            <a:pPr indent="39688" eaLnBrk="1" hangingPunct="1"/>
            <a:r>
              <a:rPr lang="en-US" altLang="en-US" dirty="0">
                <a:solidFill>
                  <a:schemeClr val="tx1"/>
                </a:solidFill>
              </a:rPr>
              <a:t>Real and Personal Property</a:t>
            </a:r>
            <a:endParaRPr lang="en-IN" dirty="0">
              <a:solidFill>
                <a:schemeClr val="tx1"/>
              </a:solidFill>
            </a:endParaRPr>
          </a:p>
        </p:txBody>
      </p:sp>
      <p:sp>
        <p:nvSpPr>
          <p:cNvPr id="3" name="Content Placeholder 2">
            <a:extLst>
              <a:ext uri="{FF2B5EF4-FFF2-40B4-BE49-F238E27FC236}">
                <a16:creationId xmlns:a16="http://schemas.microsoft.com/office/drawing/2014/main" id="{8B60D2BC-318B-4351-81A3-769124028F07}"/>
              </a:ext>
            </a:extLst>
          </p:cNvPr>
          <p:cNvSpPr>
            <a:spLocks noGrp="1"/>
          </p:cNvSpPr>
          <p:nvPr>
            <p:ph sz="quarter" idx="10"/>
          </p:nvPr>
        </p:nvSpPr>
        <p:spPr>
          <a:xfrm>
            <a:off x="337248" y="1604677"/>
            <a:ext cx="7620000" cy="1935163"/>
          </a:xfrm>
        </p:spPr>
        <p:txBody>
          <a:bodyPr/>
          <a:lstStyle/>
          <a:p>
            <a:pPr marL="0" indent="0" eaLnBrk="1" hangingPunct="1">
              <a:lnSpc>
                <a:spcPct val="90000"/>
              </a:lnSpc>
              <a:spcBef>
                <a:spcPts val="0"/>
              </a:spcBef>
              <a:spcAft>
                <a:spcPts val="1500"/>
              </a:spcAft>
              <a:buNone/>
            </a:pPr>
            <a:r>
              <a:rPr lang="en-US" altLang="en-US" sz="2400" dirty="0">
                <a:solidFill>
                  <a:srgbClr val="C00000"/>
                </a:solidFill>
              </a:rPr>
              <a:t>Real Property May Become Personal Property</a:t>
            </a:r>
          </a:p>
          <a:p>
            <a:pPr marL="285750" lvl="1" eaLnBrk="1" hangingPunct="1">
              <a:lnSpc>
                <a:spcPct val="90000"/>
              </a:lnSpc>
              <a:spcBef>
                <a:spcPts val="0"/>
              </a:spcBef>
              <a:buFont typeface="Arial" panose="020B0604020202020204" pitchFamily="34" charset="0"/>
              <a:buChar char="•"/>
            </a:pPr>
            <a:r>
              <a:rPr lang="en-US" altLang="en-US" sz="2000" dirty="0"/>
              <a:t>Since real property consists of land and things permanently attached to it, when things are removed from real property, they become personal property. </a:t>
            </a:r>
          </a:p>
          <a:p>
            <a:pPr marL="539750" lvl="2" eaLnBrk="1" hangingPunct="1">
              <a:lnSpc>
                <a:spcPct val="90000"/>
              </a:lnSpc>
            </a:pPr>
            <a:r>
              <a:rPr lang="en-US" altLang="en-US" sz="1800" i="1" dirty="0">
                <a:solidFill>
                  <a:srgbClr val="7030A0"/>
                </a:solidFill>
              </a:rPr>
              <a:t>Example:</a:t>
            </a:r>
            <a:r>
              <a:rPr lang="en-US" altLang="en-US" sz="1800" dirty="0">
                <a:solidFill>
                  <a:srgbClr val="7030A0"/>
                </a:solidFill>
              </a:rPr>
              <a:t> Grain growing in a field becomes personal property when it is harvested.</a:t>
            </a:r>
          </a:p>
        </p:txBody>
      </p:sp>
      <p:sp>
        <p:nvSpPr>
          <p:cNvPr id="4" name="Content Placeholder 3">
            <a:extLst>
              <a:ext uri="{FF2B5EF4-FFF2-40B4-BE49-F238E27FC236}">
                <a16:creationId xmlns:a16="http://schemas.microsoft.com/office/drawing/2014/main" id="{259F9289-5880-40DC-8EFD-F39D44227ED3}"/>
              </a:ext>
            </a:extLst>
          </p:cNvPr>
          <p:cNvSpPr>
            <a:spLocks noGrp="1"/>
          </p:cNvSpPr>
          <p:nvPr>
            <p:ph sz="quarter" idx="11"/>
          </p:nvPr>
        </p:nvSpPr>
        <p:spPr>
          <a:xfrm>
            <a:off x="337248" y="3705726"/>
            <a:ext cx="7620000" cy="2209800"/>
          </a:xfrm>
        </p:spPr>
        <p:txBody>
          <a:bodyPr/>
          <a:lstStyle/>
          <a:p>
            <a:pPr marL="0" indent="0" eaLnBrk="1" hangingPunct="1">
              <a:lnSpc>
                <a:spcPct val="90000"/>
              </a:lnSpc>
              <a:spcBef>
                <a:spcPts val="0"/>
              </a:spcBef>
              <a:spcAft>
                <a:spcPts val="1500"/>
              </a:spcAft>
              <a:buNone/>
            </a:pPr>
            <a:r>
              <a:rPr lang="en-US" altLang="en-US" sz="2400" dirty="0">
                <a:solidFill>
                  <a:srgbClr val="C00000"/>
                </a:solidFill>
              </a:rPr>
              <a:t>Personal Property May Become Real Property</a:t>
            </a:r>
          </a:p>
          <a:p>
            <a:pPr marL="285750" lvl="1" eaLnBrk="1" hangingPunct="1">
              <a:lnSpc>
                <a:spcPct val="90000"/>
              </a:lnSpc>
              <a:spcBef>
                <a:spcPts val="0"/>
              </a:spcBef>
              <a:buFont typeface="Arial" panose="020B0604020202020204" pitchFamily="34" charset="0"/>
              <a:buChar char="•"/>
            </a:pPr>
            <a:r>
              <a:rPr lang="en-US" altLang="en-US" sz="2000" dirty="0"/>
              <a:t>Personal property, such as trees or shrubbery purchased at a nursery, become real property when planted in land. </a:t>
            </a:r>
          </a:p>
          <a:p>
            <a:pPr marL="285750" lvl="1" eaLnBrk="1" hangingPunct="1">
              <a:lnSpc>
                <a:spcPct val="90000"/>
              </a:lnSpc>
              <a:buFont typeface="Arial" panose="020B0604020202020204" pitchFamily="34" charset="0"/>
              <a:buChar char="•"/>
            </a:pPr>
            <a:r>
              <a:rPr lang="en-US" altLang="en-US" sz="2000" dirty="0"/>
              <a:t>Personal property, such as lumber and bricks, become real property when they are used to erect a building attached to real property.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D78D8-24A8-4920-BA72-B91123A522A6}"/>
              </a:ext>
            </a:extLst>
          </p:cNvPr>
          <p:cNvSpPr>
            <a:spLocks noGrp="1"/>
          </p:cNvSpPr>
          <p:nvPr>
            <p:ph type="title"/>
          </p:nvPr>
        </p:nvSpPr>
        <p:spPr>
          <a:xfrm>
            <a:off x="1420090" y="-5"/>
            <a:ext cx="5386723" cy="1325563"/>
          </a:xfrm>
        </p:spPr>
        <p:txBody>
          <a:bodyPr/>
          <a:lstStyle/>
          <a:p>
            <a:pPr indent="39688" eaLnBrk="1" hangingPunct="1"/>
            <a:r>
              <a:rPr lang="en-US" altLang="en-US" dirty="0">
                <a:solidFill>
                  <a:schemeClr val="tx1"/>
                </a:solidFill>
              </a:rPr>
              <a:t>Acquiring Title to Personal Property</a:t>
            </a:r>
            <a:endParaRPr lang="en-IN" dirty="0">
              <a:solidFill>
                <a:schemeClr val="tx1"/>
              </a:solidFill>
            </a:endParaRPr>
          </a:p>
        </p:txBody>
      </p:sp>
      <p:sp>
        <p:nvSpPr>
          <p:cNvPr id="3" name="Content Placeholder 2">
            <a:extLst>
              <a:ext uri="{FF2B5EF4-FFF2-40B4-BE49-F238E27FC236}">
                <a16:creationId xmlns:a16="http://schemas.microsoft.com/office/drawing/2014/main" id="{93580865-39F1-441F-86C7-EC62FF3841DD}"/>
              </a:ext>
            </a:extLst>
          </p:cNvPr>
          <p:cNvSpPr>
            <a:spLocks noGrp="1"/>
          </p:cNvSpPr>
          <p:nvPr>
            <p:ph sz="quarter" idx="10"/>
          </p:nvPr>
        </p:nvSpPr>
        <p:spPr>
          <a:xfrm>
            <a:off x="346365" y="1600200"/>
            <a:ext cx="7883235" cy="1143000"/>
          </a:xfrm>
        </p:spPr>
        <p:txBody>
          <a:bodyPr/>
          <a:lstStyle/>
          <a:p>
            <a:pPr marL="0" lvl="0" indent="0" eaLnBrk="1" hangingPunct="1">
              <a:lnSpc>
                <a:spcPct val="80000"/>
              </a:lnSpc>
              <a:spcBef>
                <a:spcPts val="0"/>
              </a:spcBef>
              <a:spcAft>
                <a:spcPts val="1300"/>
              </a:spcAft>
              <a:buNone/>
            </a:pPr>
            <a:r>
              <a:rPr lang="en-US" altLang="en-US" sz="2000" dirty="0">
                <a:solidFill>
                  <a:srgbClr val="C00000"/>
                </a:solidFill>
              </a:rPr>
              <a:t>Title to personal property is the actual ownership of property,</a:t>
            </a:r>
            <a:r>
              <a:rPr lang="en-US" altLang="en-US" sz="2000" dirty="0">
                <a:solidFill>
                  <a:srgbClr val="000000"/>
                </a:solidFill>
              </a:rPr>
              <a:t> not just evidence of ownership, such as a certificate of title. </a:t>
            </a:r>
          </a:p>
          <a:p>
            <a:pPr marL="285750" lvl="1" eaLnBrk="1" hangingPunct="1">
              <a:lnSpc>
                <a:spcPct val="80000"/>
              </a:lnSpc>
              <a:spcBef>
                <a:spcPts val="0"/>
              </a:spcBef>
              <a:buFont typeface="Arial" panose="020B0604020202020204" pitchFamily="34" charset="0"/>
              <a:buChar char="•"/>
            </a:pPr>
            <a:r>
              <a:rPr lang="en-US" altLang="en-US" sz="1800" dirty="0">
                <a:solidFill>
                  <a:srgbClr val="D90000"/>
                </a:solidFill>
              </a:rPr>
              <a:t>Title</a:t>
            </a:r>
            <a:r>
              <a:rPr lang="en-US" altLang="en-US" sz="1800" dirty="0">
                <a:solidFill>
                  <a:srgbClr val="000000"/>
                </a:solidFill>
              </a:rPr>
              <a:t> (ownership) may be transferred from one party to another in a number of ways, including finding lost property, gift, sale, inheritance.</a:t>
            </a:r>
          </a:p>
        </p:txBody>
      </p:sp>
      <p:sp>
        <p:nvSpPr>
          <p:cNvPr id="4" name="Content Placeholder 3">
            <a:extLst>
              <a:ext uri="{FF2B5EF4-FFF2-40B4-BE49-F238E27FC236}">
                <a16:creationId xmlns:a16="http://schemas.microsoft.com/office/drawing/2014/main" id="{BCDBCD11-DC92-49DC-81BB-F3A0D1EF59C3}"/>
              </a:ext>
            </a:extLst>
          </p:cNvPr>
          <p:cNvSpPr>
            <a:spLocks noGrp="1"/>
          </p:cNvSpPr>
          <p:nvPr>
            <p:ph sz="quarter" idx="11"/>
          </p:nvPr>
        </p:nvSpPr>
        <p:spPr>
          <a:xfrm>
            <a:off x="346365" y="2871910"/>
            <a:ext cx="7924800" cy="1828800"/>
          </a:xfrm>
        </p:spPr>
        <p:txBody>
          <a:bodyPr/>
          <a:lstStyle/>
          <a:p>
            <a:pPr marL="0" indent="0" eaLnBrk="1" hangingPunct="1">
              <a:lnSpc>
                <a:spcPct val="80000"/>
              </a:lnSpc>
              <a:spcBef>
                <a:spcPts val="0"/>
              </a:spcBef>
              <a:spcAft>
                <a:spcPts val="1300"/>
              </a:spcAft>
              <a:buNone/>
            </a:pPr>
            <a:r>
              <a:rPr lang="en-US" altLang="en-US" sz="2000" dirty="0">
                <a:solidFill>
                  <a:srgbClr val="C00000"/>
                </a:solidFill>
              </a:rPr>
              <a:t>Finding Lost Personal Property</a:t>
            </a:r>
          </a:p>
          <a:p>
            <a:pPr marL="285750" lvl="1" eaLnBrk="1" hangingPunct="1">
              <a:lnSpc>
                <a:spcPct val="80000"/>
              </a:lnSpc>
              <a:spcBef>
                <a:spcPts val="0"/>
              </a:spcBef>
              <a:buFont typeface="Arial" panose="020B0604020202020204" pitchFamily="34" charset="0"/>
              <a:buChar char="•"/>
            </a:pPr>
            <a:r>
              <a:rPr lang="en-US" altLang="en-US" sz="2000" dirty="0"/>
              <a:t>Finder of lost property holds it in trust (safekeeping) at least for a time, for the real owner. </a:t>
            </a:r>
          </a:p>
          <a:p>
            <a:pPr marL="285750" lvl="1" eaLnBrk="1" hangingPunct="1">
              <a:lnSpc>
                <a:spcPct val="80000"/>
              </a:lnSpc>
              <a:buFont typeface="Arial" panose="020B0604020202020204" pitchFamily="34" charset="0"/>
              <a:buChar char="•"/>
            </a:pPr>
            <a:r>
              <a:rPr lang="en-US" altLang="en-US" sz="2000" dirty="0"/>
              <a:t>Finder is a custodian acting for the true owner. </a:t>
            </a:r>
          </a:p>
          <a:p>
            <a:pPr marL="285750" lvl="1" eaLnBrk="1" hangingPunct="1">
              <a:lnSpc>
                <a:spcPct val="80000"/>
              </a:lnSpc>
              <a:buFont typeface="Arial" panose="020B0604020202020204" pitchFamily="34" charset="0"/>
              <a:buChar char="•"/>
            </a:pPr>
            <a:r>
              <a:rPr lang="en-US" altLang="en-US" sz="2000" dirty="0"/>
              <a:t>Finder of lost property has ownership rights superior to everyone except the true owner.</a:t>
            </a:r>
            <a:endParaRPr lang="en-US" altLang="en-US" sz="2000" i="1" dirty="0"/>
          </a:p>
        </p:txBody>
      </p:sp>
      <p:sp>
        <p:nvSpPr>
          <p:cNvPr id="5" name="Content Placeholder 4">
            <a:extLst>
              <a:ext uri="{FF2B5EF4-FFF2-40B4-BE49-F238E27FC236}">
                <a16:creationId xmlns:a16="http://schemas.microsoft.com/office/drawing/2014/main" id="{1BE2A4EE-6280-41F2-8A7F-26A8AFBDA75E}"/>
              </a:ext>
            </a:extLst>
          </p:cNvPr>
          <p:cNvSpPr>
            <a:spLocks noGrp="1"/>
          </p:cNvSpPr>
          <p:nvPr>
            <p:ph sz="quarter" idx="12"/>
          </p:nvPr>
        </p:nvSpPr>
        <p:spPr>
          <a:xfrm>
            <a:off x="346365" y="4769980"/>
            <a:ext cx="7772400" cy="1828800"/>
          </a:xfrm>
        </p:spPr>
        <p:txBody>
          <a:bodyPr/>
          <a:lstStyle/>
          <a:p>
            <a:pPr marL="0" indent="0" eaLnBrk="1" hangingPunct="1">
              <a:lnSpc>
                <a:spcPct val="80000"/>
              </a:lnSpc>
              <a:spcBef>
                <a:spcPts val="0"/>
              </a:spcBef>
              <a:spcAft>
                <a:spcPts val="1300"/>
              </a:spcAft>
              <a:buNone/>
            </a:pPr>
            <a:r>
              <a:rPr lang="en-US" altLang="en-US" sz="2000" dirty="0">
                <a:solidFill>
                  <a:srgbClr val="C00000"/>
                </a:solidFill>
              </a:rPr>
              <a:t>Responsibility of the Finder</a:t>
            </a:r>
          </a:p>
          <a:p>
            <a:pPr marL="285750" lvl="1" eaLnBrk="1" hangingPunct="1">
              <a:lnSpc>
                <a:spcPct val="80000"/>
              </a:lnSpc>
              <a:spcBef>
                <a:spcPts val="0"/>
              </a:spcBef>
              <a:buFont typeface="Arial" panose="020B0604020202020204" pitchFamily="34" charset="0"/>
              <a:buChar char="•"/>
            </a:pPr>
            <a:r>
              <a:rPr lang="en-US" altLang="en-US" sz="2000" dirty="0"/>
              <a:t>A person who finds property has a legal responsibility to make reasonable efforts to return the property to its rightful owner. </a:t>
            </a:r>
          </a:p>
          <a:p>
            <a:pPr marL="285750" lvl="1" eaLnBrk="1" hangingPunct="1">
              <a:lnSpc>
                <a:spcPct val="80000"/>
              </a:lnSpc>
              <a:buFont typeface="Arial" panose="020B0604020202020204" pitchFamily="34" charset="0"/>
              <a:buChar char="•"/>
            </a:pPr>
            <a:r>
              <a:rPr lang="en-US" altLang="en-US" sz="2000" dirty="0"/>
              <a:t>If the finder of lost property has made reasonable efforts to locate the owner without success, within a period specified by statute, title to the property then transfers to the finder.</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EB0B8-4C5E-4D48-A42B-39C0AE9D65BE}"/>
              </a:ext>
            </a:extLst>
          </p:cNvPr>
          <p:cNvSpPr>
            <a:spLocks noGrp="1"/>
          </p:cNvSpPr>
          <p:nvPr>
            <p:ph type="title"/>
          </p:nvPr>
        </p:nvSpPr>
        <p:spPr>
          <a:xfrm>
            <a:off x="838200" y="-2187"/>
            <a:ext cx="6517934" cy="1325563"/>
          </a:xfrm>
        </p:spPr>
        <p:txBody>
          <a:bodyPr/>
          <a:lstStyle/>
          <a:p>
            <a:pPr indent="39688" eaLnBrk="1" hangingPunct="1"/>
            <a:r>
              <a:rPr lang="en-US" altLang="en-US" dirty="0">
                <a:solidFill>
                  <a:schemeClr val="tx1"/>
                </a:solidFill>
              </a:rPr>
              <a:t>Example: Acquiring Title to Personal Property </a:t>
            </a:r>
            <a:endParaRPr lang="en-IN" dirty="0">
              <a:solidFill>
                <a:schemeClr val="tx1"/>
              </a:solidFill>
            </a:endParaRPr>
          </a:p>
        </p:txBody>
      </p:sp>
      <p:sp>
        <p:nvSpPr>
          <p:cNvPr id="8" name="Content Placeholder 5">
            <a:extLst>
              <a:ext uri="{FF2B5EF4-FFF2-40B4-BE49-F238E27FC236}">
                <a16:creationId xmlns:a16="http://schemas.microsoft.com/office/drawing/2014/main" id="{B6EACC7A-D6C8-459F-B370-3D4B0E608835}"/>
              </a:ext>
            </a:extLst>
          </p:cNvPr>
          <p:cNvSpPr>
            <a:spLocks noGrp="1"/>
          </p:cNvSpPr>
          <p:nvPr>
            <p:ph sz="quarter" idx="10"/>
          </p:nvPr>
        </p:nvSpPr>
        <p:spPr>
          <a:xfrm>
            <a:off x="346374" y="1604677"/>
            <a:ext cx="7730826" cy="2433923"/>
          </a:xfrm>
          <a:prstGeom prst="rect">
            <a:avLst/>
          </a:prstGeom>
        </p:spPr>
        <p:txBody>
          <a:bodyPr/>
          <a:lstStyle/>
          <a:p>
            <a:pPr marL="0" indent="0" eaLnBrk="1" hangingPunct="1">
              <a:lnSpc>
                <a:spcPct val="90000"/>
              </a:lnSpc>
              <a:spcBef>
                <a:spcPts val="0"/>
              </a:spcBef>
              <a:spcAft>
                <a:spcPts val="1500"/>
              </a:spcAft>
              <a:buNone/>
            </a:pPr>
            <a:r>
              <a:rPr lang="en-US" altLang="en-US" sz="2400" i="1" dirty="0"/>
              <a:t>Facts:</a:t>
            </a:r>
          </a:p>
          <a:p>
            <a:pPr marL="285750" lvl="1" eaLnBrk="1" hangingPunct="1">
              <a:lnSpc>
                <a:spcPct val="90000"/>
              </a:lnSpc>
              <a:spcBef>
                <a:spcPts val="0"/>
              </a:spcBef>
              <a:buFont typeface="Arial" panose="020B0604020202020204" pitchFamily="34" charset="0"/>
              <a:buChar char="•"/>
            </a:pPr>
            <a:r>
              <a:rPr lang="en-US" altLang="en-US" sz="2000" dirty="0"/>
              <a:t>Alexandra worked as part of the housekeeping staff at an upscale hotel. </a:t>
            </a:r>
          </a:p>
          <a:p>
            <a:pPr marL="285750" lvl="1" eaLnBrk="1" hangingPunct="1">
              <a:lnSpc>
                <a:spcPct val="90000"/>
              </a:lnSpc>
              <a:buFont typeface="Arial" panose="020B0604020202020204" pitchFamily="34" charset="0"/>
              <a:buChar char="•"/>
            </a:pPr>
            <a:r>
              <a:rPr lang="en-US" altLang="en-US" sz="2000" dirty="0"/>
              <a:t>One day, while cleaning a room that had not been rented for several years, she found a valuable sapphire-studded bracelet. </a:t>
            </a:r>
          </a:p>
          <a:p>
            <a:pPr marL="285750" lvl="1" eaLnBrk="1" hangingPunct="1">
              <a:lnSpc>
                <a:spcPct val="90000"/>
              </a:lnSpc>
              <a:buFont typeface="Arial" panose="020B0604020202020204" pitchFamily="34" charset="0"/>
              <a:buChar char="•"/>
            </a:pPr>
            <a:r>
              <a:rPr lang="en-US" altLang="en-US" sz="2000" dirty="0"/>
              <a:t>Alexandra and the hotel owner claimed ownership of the bracelet. </a:t>
            </a:r>
          </a:p>
        </p:txBody>
      </p:sp>
      <p:sp>
        <p:nvSpPr>
          <p:cNvPr id="3" name="Content Placeholder 2">
            <a:extLst>
              <a:ext uri="{FF2B5EF4-FFF2-40B4-BE49-F238E27FC236}">
                <a16:creationId xmlns:a16="http://schemas.microsoft.com/office/drawing/2014/main" id="{9AC23C3D-735D-466E-AF8B-3DFAC5485A44}"/>
              </a:ext>
            </a:extLst>
          </p:cNvPr>
          <p:cNvSpPr>
            <a:spLocks noGrp="1"/>
          </p:cNvSpPr>
          <p:nvPr>
            <p:ph sz="quarter" idx="11"/>
          </p:nvPr>
        </p:nvSpPr>
        <p:spPr>
          <a:xfrm>
            <a:off x="371985" y="3978442"/>
            <a:ext cx="7905741" cy="2168240"/>
          </a:xfrm>
        </p:spPr>
        <p:txBody>
          <a:bodyPr/>
          <a:lstStyle/>
          <a:p>
            <a:pPr marL="285750" lvl="1" eaLnBrk="1" hangingPunct="1">
              <a:lnSpc>
                <a:spcPct val="90000"/>
              </a:lnSpc>
              <a:buNone/>
            </a:pPr>
            <a:r>
              <a:rPr lang="en-US" altLang="en-US" sz="2400" i="1" dirty="0">
                <a:solidFill>
                  <a:srgbClr val="7030A0"/>
                </a:solidFill>
              </a:rPr>
              <a:t>Since a hotel owner has the right to not only determine how the rooms should be cleaned, but also to direct what should be done with belongings found in the rooms, the owner is presumed to have control over any objects found. Therefore, in this case, the hotel owner is entitled to the ownership of the bracelet.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91D57-3579-4063-8072-43EC1F2914B0}"/>
              </a:ext>
            </a:extLst>
          </p:cNvPr>
          <p:cNvSpPr>
            <a:spLocks noGrp="1"/>
          </p:cNvSpPr>
          <p:nvPr>
            <p:ph type="title"/>
          </p:nvPr>
        </p:nvSpPr>
        <p:spPr>
          <a:xfrm>
            <a:off x="290945" y="-5"/>
            <a:ext cx="7654753" cy="1325563"/>
          </a:xfrm>
        </p:spPr>
        <p:txBody>
          <a:bodyPr/>
          <a:lstStyle/>
          <a:p>
            <a:pPr indent="39688" eaLnBrk="1" hangingPunct="1"/>
            <a:r>
              <a:rPr lang="en-US" altLang="en-US" dirty="0">
                <a:solidFill>
                  <a:schemeClr val="tx1"/>
                </a:solidFill>
              </a:rPr>
              <a:t>Distinction between Lost and Mislaid Property</a:t>
            </a:r>
            <a:endParaRPr lang="en-IN" dirty="0">
              <a:solidFill>
                <a:schemeClr val="tx1"/>
              </a:solidFill>
            </a:endParaRPr>
          </a:p>
        </p:txBody>
      </p:sp>
      <p:sp>
        <p:nvSpPr>
          <p:cNvPr id="3" name="Content Placeholder 2">
            <a:extLst>
              <a:ext uri="{FF2B5EF4-FFF2-40B4-BE49-F238E27FC236}">
                <a16:creationId xmlns:a16="http://schemas.microsoft.com/office/drawing/2014/main" id="{6437D916-5B20-4E39-A49C-71EB434D2C24}"/>
              </a:ext>
            </a:extLst>
          </p:cNvPr>
          <p:cNvSpPr>
            <a:spLocks noGrp="1"/>
          </p:cNvSpPr>
          <p:nvPr>
            <p:ph sz="quarter" idx="10"/>
          </p:nvPr>
        </p:nvSpPr>
        <p:spPr>
          <a:xfrm>
            <a:off x="346247" y="1600199"/>
            <a:ext cx="7654753" cy="3027225"/>
          </a:xfrm>
        </p:spPr>
        <p:txBody>
          <a:bodyPr/>
          <a:lstStyle/>
          <a:p>
            <a:pPr marL="0" indent="0" eaLnBrk="1" hangingPunct="1">
              <a:spcBef>
                <a:spcPts val="0"/>
              </a:spcBef>
              <a:spcAft>
                <a:spcPts val="1500"/>
              </a:spcAft>
              <a:buNone/>
            </a:pPr>
            <a:r>
              <a:rPr lang="en-US" altLang="en-US" sz="2800" dirty="0"/>
              <a:t>An object has been</a:t>
            </a:r>
            <a:r>
              <a:rPr lang="ja-JP" altLang="en-US" sz="2800" dirty="0">
                <a:solidFill>
                  <a:srgbClr val="C00000"/>
                </a:solidFill>
              </a:rPr>
              <a:t>“</a:t>
            </a:r>
            <a:r>
              <a:rPr lang="en-US" altLang="ja-JP" sz="2800" dirty="0">
                <a:solidFill>
                  <a:srgbClr val="C00000"/>
                </a:solidFill>
              </a:rPr>
              <a:t>mislaid,</a:t>
            </a:r>
            <a:r>
              <a:rPr lang="ja-JP" altLang="en-US" sz="2800" dirty="0">
                <a:solidFill>
                  <a:srgbClr val="C00000"/>
                </a:solidFill>
              </a:rPr>
              <a:t>”</a:t>
            </a:r>
            <a:r>
              <a:rPr lang="en-US" altLang="ja-JP" sz="2800" dirty="0">
                <a:solidFill>
                  <a:srgbClr val="C00000"/>
                </a:solidFill>
              </a:rPr>
              <a:t> </a:t>
            </a:r>
            <a:r>
              <a:rPr lang="en-US" altLang="ja-JP" sz="2800" dirty="0"/>
              <a:t>rather than lost, when it was intentionally left in a certain place and then forgotten by the owner. </a:t>
            </a:r>
          </a:p>
          <a:p>
            <a:pPr marL="285750" lvl="1" eaLnBrk="1" hangingPunct="1">
              <a:spcBef>
                <a:spcPts val="0"/>
              </a:spcBef>
              <a:buFont typeface="Arial" panose="020B0604020202020204" pitchFamily="34" charset="0"/>
              <a:buChar char="•"/>
            </a:pPr>
            <a:r>
              <a:rPr lang="en-US" altLang="en-US" sz="2400" dirty="0">
                <a:solidFill>
                  <a:srgbClr val="C00000"/>
                </a:solidFill>
              </a:rPr>
              <a:t>Mislaid objects </a:t>
            </a:r>
            <a:r>
              <a:rPr lang="en-US" altLang="en-US" sz="2400" dirty="0"/>
              <a:t>are considered to have been transferred willingly and placed in the custody of the person with whom the object was left; not considered lost. </a:t>
            </a:r>
          </a:p>
        </p:txBody>
      </p:sp>
      <p:sp>
        <p:nvSpPr>
          <p:cNvPr id="4" name="Content Placeholder 3">
            <a:extLst>
              <a:ext uri="{FF2B5EF4-FFF2-40B4-BE49-F238E27FC236}">
                <a16:creationId xmlns:a16="http://schemas.microsoft.com/office/drawing/2014/main" id="{2F94255F-E131-4F07-AD8D-261C113A93E0}"/>
              </a:ext>
            </a:extLst>
          </p:cNvPr>
          <p:cNvSpPr>
            <a:spLocks noGrp="1"/>
          </p:cNvSpPr>
          <p:nvPr>
            <p:ph sz="quarter" idx="11"/>
          </p:nvPr>
        </p:nvSpPr>
        <p:spPr>
          <a:xfrm>
            <a:off x="346247" y="4691593"/>
            <a:ext cx="7945698" cy="1524000"/>
          </a:xfrm>
        </p:spPr>
        <p:txBody>
          <a:bodyPr/>
          <a:lstStyle/>
          <a:p>
            <a:pPr marL="0" lvl="0" indent="0" eaLnBrk="1" hangingPunct="1">
              <a:buNone/>
            </a:pPr>
            <a:r>
              <a:rPr lang="en-US" altLang="en-US" sz="2800" dirty="0">
                <a:solidFill>
                  <a:srgbClr val="000000"/>
                </a:solidFill>
              </a:rPr>
              <a:t>An object not intentionally left in the custody of someone else and then forgotten </a:t>
            </a:r>
            <a:r>
              <a:rPr lang="en-US" altLang="en-US" sz="2800" dirty="0">
                <a:solidFill>
                  <a:srgbClr val="C00000"/>
                </a:solidFill>
              </a:rPr>
              <a:t>is considered lost,</a:t>
            </a:r>
            <a:r>
              <a:rPr lang="en-US" altLang="en-US" sz="2800" dirty="0">
                <a:solidFill>
                  <a:srgbClr val="000000"/>
                </a:solidFill>
              </a:rPr>
              <a:t> not mislaid.</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E4A6C-9967-48C9-81E2-834C4CD8C5C3}"/>
              </a:ext>
            </a:extLst>
          </p:cNvPr>
          <p:cNvSpPr>
            <a:spLocks noGrp="1"/>
          </p:cNvSpPr>
          <p:nvPr>
            <p:ph type="title"/>
          </p:nvPr>
        </p:nvSpPr>
        <p:spPr>
          <a:xfrm>
            <a:off x="858980" y="76200"/>
            <a:ext cx="6517934" cy="1325563"/>
          </a:xfrm>
        </p:spPr>
        <p:txBody>
          <a:bodyPr/>
          <a:lstStyle/>
          <a:p>
            <a:pPr indent="39688" eaLnBrk="1" hangingPunct="1"/>
            <a:r>
              <a:rPr lang="en-US" altLang="en-US" dirty="0">
                <a:solidFill>
                  <a:schemeClr val="tx1"/>
                </a:solidFill>
              </a:rPr>
              <a:t>Property Found in Public versus Private Places</a:t>
            </a:r>
            <a:endParaRPr lang="en-IN" dirty="0">
              <a:solidFill>
                <a:schemeClr val="tx1"/>
              </a:solidFill>
            </a:endParaRPr>
          </a:p>
        </p:txBody>
      </p:sp>
      <p:sp>
        <p:nvSpPr>
          <p:cNvPr id="3" name="Content Placeholder 2">
            <a:extLst>
              <a:ext uri="{FF2B5EF4-FFF2-40B4-BE49-F238E27FC236}">
                <a16:creationId xmlns:a16="http://schemas.microsoft.com/office/drawing/2014/main" id="{1C3FC7AE-4048-4EDF-90FD-059BA4D533BE}"/>
              </a:ext>
            </a:extLst>
          </p:cNvPr>
          <p:cNvSpPr>
            <a:spLocks noGrp="1"/>
          </p:cNvSpPr>
          <p:nvPr>
            <p:ph sz="quarter" idx="10"/>
          </p:nvPr>
        </p:nvSpPr>
        <p:spPr>
          <a:xfrm>
            <a:off x="346365" y="1600200"/>
            <a:ext cx="7848600" cy="2819400"/>
          </a:xfrm>
        </p:spPr>
        <p:txBody>
          <a:bodyPr/>
          <a:lstStyle/>
          <a:p>
            <a:pPr marL="0" lvl="0" indent="0" eaLnBrk="1" hangingPunct="1">
              <a:spcBef>
                <a:spcPts val="0"/>
              </a:spcBef>
              <a:spcAft>
                <a:spcPts val="1500"/>
              </a:spcAft>
              <a:buNone/>
            </a:pPr>
            <a:r>
              <a:rPr lang="en-US" altLang="en-US" sz="2800" dirty="0">
                <a:solidFill>
                  <a:srgbClr val="000000"/>
                </a:solidFill>
              </a:rPr>
              <a:t>The logic behind the distinction is that an </a:t>
            </a:r>
            <a:r>
              <a:rPr lang="en-US" altLang="en-US" sz="2800" dirty="0">
                <a:solidFill>
                  <a:srgbClr val="C00000"/>
                </a:solidFill>
              </a:rPr>
              <a:t>owner of property not open to the public</a:t>
            </a:r>
            <a:r>
              <a:rPr lang="en-US" altLang="en-US" sz="2800" dirty="0">
                <a:solidFill>
                  <a:srgbClr val="000000"/>
                </a:solidFill>
              </a:rPr>
              <a:t> is presumed to possess both the place itself </a:t>
            </a:r>
            <a:r>
              <a:rPr lang="en-US" altLang="en-US" sz="2800" u="sng" dirty="0">
                <a:solidFill>
                  <a:srgbClr val="000000"/>
                </a:solidFill>
              </a:rPr>
              <a:t>and</a:t>
            </a:r>
            <a:r>
              <a:rPr lang="en-US" altLang="en-US" sz="2800" dirty="0">
                <a:solidFill>
                  <a:srgbClr val="000000"/>
                </a:solidFill>
              </a:rPr>
              <a:t> its contents. </a:t>
            </a:r>
          </a:p>
          <a:p>
            <a:pPr marL="0" lvl="0" indent="0" eaLnBrk="1" hangingPunct="1">
              <a:spcBef>
                <a:spcPts val="0"/>
              </a:spcBef>
              <a:spcAft>
                <a:spcPts val="1500"/>
              </a:spcAft>
              <a:buNone/>
            </a:pPr>
            <a:r>
              <a:rPr lang="en-US" altLang="en-US" sz="2800" dirty="0">
                <a:solidFill>
                  <a:srgbClr val="000000"/>
                </a:solidFill>
              </a:rPr>
              <a:t>In an </a:t>
            </a:r>
            <a:r>
              <a:rPr lang="en-US" altLang="en-US" sz="2800" dirty="0">
                <a:solidFill>
                  <a:srgbClr val="C00000"/>
                </a:solidFill>
              </a:rPr>
              <a:t>area open to the public</a:t>
            </a:r>
            <a:r>
              <a:rPr lang="en-US" altLang="en-US" sz="2800" dirty="0">
                <a:solidFill>
                  <a:srgbClr val="000000"/>
                </a:solidFill>
              </a:rPr>
              <a:t>, however, the finder is more likely to gain ownership of a found object than the owner of the land.</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CA63-8B2A-4E66-8C96-61A4FE0A18D3}"/>
              </a:ext>
            </a:extLst>
          </p:cNvPr>
          <p:cNvSpPr>
            <a:spLocks noGrp="1"/>
          </p:cNvSpPr>
          <p:nvPr>
            <p:ph type="title"/>
          </p:nvPr>
        </p:nvSpPr>
        <p:spPr>
          <a:xfrm>
            <a:off x="1156855" y="152400"/>
            <a:ext cx="5925395" cy="823070"/>
          </a:xfrm>
        </p:spPr>
        <p:txBody>
          <a:bodyPr/>
          <a:lstStyle/>
          <a:p>
            <a:pPr indent="39688" eaLnBrk="1" hangingPunct="1"/>
            <a:r>
              <a:rPr lang="en-US" altLang="en-US" dirty="0">
                <a:solidFill>
                  <a:schemeClr val="tx1"/>
                </a:solidFill>
              </a:rPr>
              <a:t>Statutory Remedies</a:t>
            </a:r>
            <a:endParaRPr lang="en-IN" dirty="0">
              <a:solidFill>
                <a:schemeClr val="tx1"/>
              </a:solidFill>
            </a:endParaRPr>
          </a:p>
        </p:txBody>
      </p:sp>
      <p:sp>
        <p:nvSpPr>
          <p:cNvPr id="3" name="Content Placeholder 2">
            <a:extLst>
              <a:ext uri="{FF2B5EF4-FFF2-40B4-BE49-F238E27FC236}">
                <a16:creationId xmlns:a16="http://schemas.microsoft.com/office/drawing/2014/main" id="{1CBF3983-BD9A-43DD-A03A-06FC73F3200F}"/>
              </a:ext>
            </a:extLst>
          </p:cNvPr>
          <p:cNvSpPr>
            <a:spLocks noGrp="1"/>
          </p:cNvSpPr>
          <p:nvPr>
            <p:ph sz="quarter" idx="10"/>
          </p:nvPr>
        </p:nvSpPr>
        <p:spPr>
          <a:xfrm>
            <a:off x="348342" y="1604672"/>
            <a:ext cx="7881258" cy="4415128"/>
          </a:xfrm>
        </p:spPr>
        <p:txBody>
          <a:bodyPr/>
          <a:lstStyle/>
          <a:p>
            <a:pPr marL="0" lvl="0" indent="0" eaLnBrk="1" hangingPunct="1">
              <a:lnSpc>
                <a:spcPct val="80000"/>
              </a:lnSpc>
              <a:spcBef>
                <a:spcPts val="0"/>
              </a:spcBef>
              <a:spcAft>
                <a:spcPts val="1500"/>
              </a:spcAft>
              <a:buNone/>
            </a:pPr>
            <a:r>
              <a:rPr lang="en-US" altLang="en-US" sz="2800" dirty="0">
                <a:solidFill>
                  <a:srgbClr val="000000"/>
                </a:solidFill>
              </a:rPr>
              <a:t>Many states have laws requiring a finder of lost or mislaid property to notify a specific government official who maintains records of property found. </a:t>
            </a:r>
          </a:p>
          <a:p>
            <a:pPr marL="0" lvl="0" indent="0" eaLnBrk="1" hangingPunct="1">
              <a:lnSpc>
                <a:spcPct val="80000"/>
              </a:lnSpc>
              <a:spcBef>
                <a:spcPts val="0"/>
              </a:spcBef>
              <a:spcAft>
                <a:spcPts val="1500"/>
              </a:spcAft>
              <a:buNone/>
            </a:pPr>
            <a:r>
              <a:rPr lang="en-US" altLang="en-US" sz="2800" dirty="0">
                <a:solidFill>
                  <a:srgbClr val="C00000"/>
                </a:solidFill>
              </a:rPr>
              <a:t>If, by the end of the period of time set by law </a:t>
            </a:r>
            <a:r>
              <a:rPr lang="en-US" altLang="en-US" sz="2800" dirty="0">
                <a:solidFill>
                  <a:srgbClr val="000000"/>
                </a:solidFill>
              </a:rPr>
              <a:t>the true owner does not claim the property, title to such property is </a:t>
            </a:r>
            <a:r>
              <a:rPr lang="en-US" altLang="en-US" sz="2800" dirty="0">
                <a:solidFill>
                  <a:srgbClr val="0070C0"/>
                </a:solidFill>
              </a:rPr>
              <a:t>transferred to the finder</a:t>
            </a:r>
            <a:r>
              <a:rPr lang="en-US" altLang="en-US" sz="2800" dirty="0">
                <a:solidFill>
                  <a:srgbClr val="000000"/>
                </a:solidFill>
              </a:rPr>
              <a:t>. </a:t>
            </a:r>
          </a:p>
          <a:p>
            <a:pPr marL="0" lvl="0" indent="0" eaLnBrk="1" hangingPunct="1">
              <a:lnSpc>
                <a:spcPct val="80000"/>
              </a:lnSpc>
              <a:spcBef>
                <a:spcPts val="0"/>
              </a:spcBef>
              <a:spcAft>
                <a:spcPts val="1500"/>
              </a:spcAft>
              <a:buNone/>
            </a:pPr>
            <a:r>
              <a:rPr lang="en-US" altLang="en-US" sz="2800" dirty="0">
                <a:solidFill>
                  <a:srgbClr val="C00000"/>
                </a:solidFill>
              </a:rPr>
              <a:t>If the true owner does not come forward </a:t>
            </a:r>
            <a:r>
              <a:rPr lang="en-US" altLang="en-US" sz="2800" dirty="0">
                <a:solidFill>
                  <a:srgbClr val="000000"/>
                </a:solidFill>
              </a:rPr>
              <a:t>and the finder does not wish to claim ownership, </a:t>
            </a:r>
            <a:r>
              <a:rPr lang="en-US" altLang="en-US" sz="2800" dirty="0">
                <a:solidFill>
                  <a:srgbClr val="0070C0"/>
                </a:solidFill>
              </a:rPr>
              <a:t>title to the property transfers to the state</a:t>
            </a:r>
            <a:r>
              <a:rPr lang="en-US" altLang="en-US" sz="2800" dirty="0">
                <a:solidFill>
                  <a:srgbClr val="000000"/>
                </a:solidFill>
              </a:rPr>
              <a:t> after the period of time specified in law.</a:t>
            </a:r>
          </a:p>
        </p:txBody>
      </p:sp>
    </p:spTree>
  </p:cSld>
  <p:clrMapOvr>
    <a:masterClrMapping/>
  </p:clrMapOvr>
  <p:transition/>
</p:sld>
</file>

<file path=ppt/theme/theme1.xml><?xml version="1.0" encoding="utf-8"?>
<a:theme xmlns:a="http://schemas.openxmlformats.org/drawingml/2006/main" name="Liuzzo_Design Temp">
  <a:themeElements>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uzzo_Design Tem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Arial" charset="0"/>
            <a:ea typeface="ＭＳ Ｐゴシック" charset="0"/>
            <a:sym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Arial" charset="0"/>
            <a:ea typeface="ＭＳ Ｐゴシック" charset="0"/>
            <a:sym typeface="Arial" charset="0"/>
          </a:defRPr>
        </a:defPPr>
      </a:lstStyle>
    </a:lnDef>
  </a:objectDefaults>
  <a:extraClrSchemeLst>
    <a:extraClrScheme>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uzzo_Design Tem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uzzo_Design Tem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uzzo_Design Tem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uzzo_Design Tem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uzzo_Design Tem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uzzo_Design Tem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uzzo_Design Tem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uzzo_Design Tem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uzzo_Design Tem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uzzo_Design Tem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uzzo_Design Tem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16661</TotalTime>
  <Pages>0</Pages>
  <Words>3538</Words>
  <Characters>0</Characters>
  <Application>Microsoft Office PowerPoint</Application>
  <PresentationFormat>On-screen Show (4:3)</PresentationFormat>
  <Lines>0</Lines>
  <Paragraphs>275</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MS PGothic</vt:lpstr>
      <vt:lpstr>MS PGothic</vt:lpstr>
      <vt:lpstr>Arial</vt:lpstr>
      <vt:lpstr>Calibri</vt:lpstr>
      <vt:lpstr>Liuzzo_Design Temp</vt:lpstr>
      <vt:lpstr>Chapter 24</vt:lpstr>
      <vt:lpstr>Characteristics of Property</vt:lpstr>
      <vt:lpstr>Distinction between Real and Personal Property</vt:lpstr>
      <vt:lpstr>Real and Personal Property</vt:lpstr>
      <vt:lpstr>Acquiring Title to Personal Property</vt:lpstr>
      <vt:lpstr>Example: Acquiring Title to Personal Property </vt:lpstr>
      <vt:lpstr>Distinction between Lost and Mislaid Property</vt:lpstr>
      <vt:lpstr>Property Found in Public versus Private Places</vt:lpstr>
      <vt:lpstr>Statutory Remedies</vt:lpstr>
      <vt:lpstr>Abandoned Property</vt:lpstr>
      <vt:lpstr>Gifts (1)</vt:lpstr>
      <vt:lpstr>Gifts (2)</vt:lpstr>
      <vt:lpstr>Accession</vt:lpstr>
      <vt:lpstr>Ownership of Real or Personal Property</vt:lpstr>
      <vt:lpstr>Multiple Ownership (1)</vt:lpstr>
      <vt:lpstr>Multiple Ownership (2)</vt:lpstr>
      <vt:lpstr>Multiple Ownership (3)</vt:lpstr>
      <vt:lpstr>Real Property (1)</vt:lpstr>
      <vt:lpstr>Real Property (2)</vt:lpstr>
      <vt:lpstr>Rights in Land Other than Ownership (1)</vt:lpstr>
      <vt:lpstr>Rights in Land Other than Ownership (2)</vt:lpstr>
      <vt:lpstr>Rights in Land Other than Ownership (3)</vt:lpstr>
      <vt:lpstr>Example: Rights in Land Other than Ownership</vt:lpstr>
      <vt:lpstr>Ownership Interests in Real Property</vt:lpstr>
      <vt:lpstr>Freehold Estates</vt:lpstr>
      <vt:lpstr>Leasehold Estates</vt:lpstr>
      <vt:lpstr>Transfer of Real Property</vt:lpstr>
      <vt:lpstr>Types of Deeds</vt:lpstr>
      <vt:lpstr>Delivery and Recording of Deeds</vt:lpstr>
      <vt:lpstr>Other Transfers of Real Property (1)</vt:lpstr>
      <vt:lpstr>Other Transfers of Real Property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24</dc:title>
  <dc:creator>Dave</dc:creator>
  <cp:lastModifiedBy>Kamini Gharat</cp:lastModifiedBy>
  <cp:revision>215</cp:revision>
  <dcterms:modified xsi:type="dcterms:W3CDTF">2018-04-20T07:29:30Z</dcterms:modified>
</cp:coreProperties>
</file>