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1"/>
  </p:notesMasterIdLst>
  <p:handoutMasterIdLst>
    <p:handoutMasterId r:id="rId32"/>
  </p:handoutMasterIdLst>
  <p:sldIdLst>
    <p:sldId id="307" r:id="rId2"/>
    <p:sldId id="276" r:id="rId3"/>
    <p:sldId id="288" r:id="rId4"/>
    <p:sldId id="301" r:id="rId5"/>
    <p:sldId id="291" r:id="rId6"/>
    <p:sldId id="308" r:id="rId7"/>
    <p:sldId id="292" r:id="rId8"/>
    <p:sldId id="309" r:id="rId9"/>
    <p:sldId id="305" r:id="rId10"/>
    <p:sldId id="304" r:id="rId11"/>
    <p:sldId id="293" r:id="rId12"/>
    <p:sldId id="310" r:id="rId13"/>
    <p:sldId id="294" r:id="rId14"/>
    <p:sldId id="311" r:id="rId15"/>
    <p:sldId id="295" r:id="rId16"/>
    <p:sldId id="312" r:id="rId17"/>
    <p:sldId id="296" r:id="rId18"/>
    <p:sldId id="313" r:id="rId19"/>
    <p:sldId id="297" r:id="rId20"/>
    <p:sldId id="302" r:id="rId21"/>
    <p:sldId id="298" r:id="rId22"/>
    <p:sldId id="314" r:id="rId23"/>
    <p:sldId id="299" r:id="rId24"/>
    <p:sldId id="315" r:id="rId25"/>
    <p:sldId id="300" r:id="rId26"/>
    <p:sldId id="316" r:id="rId27"/>
    <p:sldId id="306" r:id="rId28"/>
    <p:sldId id="287" r:id="rId29"/>
    <p:sldId id="303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t Gottfried" initials="C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803A"/>
    <a:srgbClr val="008050"/>
    <a:srgbClr val="D90000"/>
    <a:srgbClr val="F8F8F8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79" autoAdjust="0"/>
    <p:restoredTop sz="94291" autoAdjust="0"/>
  </p:normalViewPr>
  <p:slideViewPr>
    <p:cSldViewPr>
      <p:cViewPr varScale="1">
        <p:scale>
          <a:sx n="87" d="100"/>
          <a:sy n="87" d="100"/>
        </p:scale>
        <p:origin x="159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46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EA9BF-EB22-4426-95B7-0FDF7EE389A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E0BDA-6154-4BF8-A543-72D274BEC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47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7F857BD4-75F0-4BB0-B822-AA7FE6FD47F5}" type="datetimeFigureOut">
              <a:rPr lang="en-US"/>
              <a:pPr>
                <a:defRPr/>
              </a:pPr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0ED60B3-9F49-41C4-9D75-CF960B7C38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474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607126-EFEF-4AD3-8B1F-91BF42221D55}" type="slidenum">
              <a:rPr lang="en-US" altLang="en-US">
                <a:latin typeface="Arial" panose="020B0604020202020204" pitchFamily="34" charset="0"/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7126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25-2: Discuss the characteristics of bailments, including the six typical reasons for transferring goods and creating a bailment.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417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365C4A-A0F5-4D17-B006-67812CCCEA08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96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418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802A93-EE15-47FB-A0AE-02BF04B5B8D9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743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418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933123-E188-4DC5-B449-8E93F64D6E53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38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418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733F7F-8395-49F5-A6C3-15CEC3D09EDB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990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418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FE7726-315F-4521-BF97-8845C999626A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13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418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BC21B9-809E-4443-9A20-106EEF27031E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301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418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69F245-6C49-420A-B84C-F153FBCE8F1C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78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419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ADD79B-83BE-48B5-A4A1-83527AF9E298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667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419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E008FB-4572-4346-A7CC-3EAF6DAD6783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474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419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72B230-282F-4499-B903-5C11A11BDD33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89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25-1: Define and explain the purpose of a bailment.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416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611F48-4D04-426B-9BAB-961ABC89CEA8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4164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419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F7D80E-62CA-454A-B636-49FCF2AE598B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6015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420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014F81-15DA-42C7-A6CF-953738C6FD86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981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420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D9CD33-4354-41EE-AFEE-3AE5788A4701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4341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421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F47ABE-6862-40AE-907F-FB4F461AB558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83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421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227F0C-89AE-4E88-A83E-8079FD64D15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1396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421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252392-6196-4632-992C-0CE1723B99A3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9216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421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FC78BB-814D-4741-8C91-16B1FF6308A1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446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474D6A-7AD7-4487-AE97-EA4E1A4E548B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4218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6C4758-355E-4CDC-A376-30C936CBBCE0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9513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25-3: Distinguish among the four kinds of bailments, and discuss the level of care a bailee is required to give for each one.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38D95F-9C58-4BCE-A1CE-B9757C233B88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049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25-2: Discuss the characteristics of bailments, including the six typical reasons for transferring goods and creating a bailment.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416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E9031B-0D18-4470-BB91-52B94572B8A7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200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25-2: Discuss the characteristics of bailments, including the six typical reasons for transferring goods and creating a bailment.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416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1AFF05-2000-4D26-B388-64A7B569D496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004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25-2: Discuss the characteristics of bailments, including the six typical reasons for transferring goods and creating a bailment.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417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2B8ACD-3E18-45EB-877A-018200106037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051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25-2: Discuss the characteristics of bailments, including the six typical reasons for transferring goods and creating a bailment.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417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CDACE3-2160-4BD6-892F-C860EB61C6F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33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25-2: Discuss the characteristics of bailments, including the six typical reasons for transferring goods and creating a bailment.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417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89C35C-A90A-4128-A4A4-71A40263A944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62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25-2: Discuss the characteristics of bailments, including the six typical reasons for transferring goods and creating a bailment.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417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4B2590-529A-4720-9B10-A618D4133418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472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25-2: Discuss the characteristics of bailments, including the six typical reasons for transferring goods and creating a bailment.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417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BC8694-AD0F-4029-A34E-BEF4C8CC100F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9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048000" y="990600"/>
            <a:ext cx="2971800" cy="60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7F9523-3AF3-44BE-88BE-35E5FF1FCAD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371600" y="1600200"/>
            <a:ext cx="3810000" cy="5302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aaa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7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086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481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81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20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392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27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023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 userDrawn="1"/>
        </p:nvSpPr>
        <p:spPr bwMode="auto">
          <a:xfrm>
            <a:off x="3800768" y="6582254"/>
            <a:ext cx="161101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algn="ctr" eaLnBrk="1" hangingPunct="1">
              <a:defRPr/>
            </a:pPr>
            <a:r>
              <a:rPr lang="en-US" sz="900" i="1" kern="12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+mn-cs"/>
                <a:sym typeface="Arial" panose="020B0604020202020204" pitchFamily="34" charset="0"/>
              </a:rPr>
              <a:t>©2019 McGraw-Hill Education. </a:t>
            </a:r>
            <a:endParaRPr lang="en-US" sz="900" i="1" dirty="0">
              <a:solidFill>
                <a:srgbClr val="05334F"/>
              </a:solidFill>
              <a:latin typeface="Garamond" charset="0"/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2057400" y="3352800"/>
            <a:ext cx="4419600" cy="99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6873"/>
            <a:ext cx="774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/>
            <a:r>
              <a:rPr lang="en-US" altLang="en-US" sz="1400" dirty="0">
                <a:solidFill>
                  <a:srgbClr val="1C1C1C"/>
                </a:solidFill>
              </a:rPr>
              <a:t>25-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fld id="{81AE108D-7B37-40B4-890B-B2B02BEB6A2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/>
              <a:t>‹#›</a:t>
            </a:fld>
            <a:endParaRPr lang="en-US" altLang="en-US" sz="14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3276600" y="2362200"/>
            <a:ext cx="2895600" cy="53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5322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318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645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5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477226" y="2832327"/>
            <a:ext cx="1905000" cy="596674"/>
          </a:xfrm>
          <a:prstGeom prst="rect">
            <a:avLst/>
          </a:prstGeom>
        </p:spPr>
        <p:txBody>
          <a:bodyPr/>
          <a:lstStyle/>
          <a:p>
            <a:pPr lvl="0" algn="l" eaLnBrk="1" hangingPunct="1">
              <a:lnSpc>
                <a:spcPct val="160000"/>
              </a:lnSpc>
              <a:spcBef>
                <a:spcPts val="3000"/>
              </a:spcBef>
              <a:spcAft>
                <a:spcPts val="1500"/>
              </a:spcAft>
            </a:pPr>
            <a:r>
              <a:rPr lang="en-US" altLang="en-US" sz="2400" kern="1200" dirty="0">
                <a:solidFill>
                  <a:srgbClr val="0019FF"/>
                </a:solidFill>
                <a:latin typeface="Arial" panose="020B0604020202020204" pitchFamily="34" charset="0"/>
                <a:ea typeface="+mn-ea"/>
                <a:cs typeface="+mn-cs"/>
                <a:sym typeface="Arial" panose="020B0604020202020204" pitchFamily="34" charset="0"/>
              </a:rPr>
              <a:t>Chapter 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0B90C-243B-453D-9843-B4446AF4D5D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400800" y="3579587"/>
            <a:ext cx="2438400" cy="5302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dirty="0">
                <a:solidFill>
                  <a:srgbClr val="D90000"/>
                </a:solidFill>
              </a:rPr>
              <a:t>Bailments </a:t>
            </a:r>
          </a:p>
        </p:txBody>
      </p:sp>
      <p:pic>
        <p:nvPicPr>
          <p:cNvPr id="2052" name="Picture 3" descr="Image of book cover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23900"/>
            <a:ext cx="389572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4"/>
          <p:cNvSpPr>
            <a:spLocks noGrp="1"/>
          </p:cNvSpPr>
          <p:nvPr>
            <p:ph sz="quarter" idx="10"/>
          </p:nvPr>
        </p:nvSpPr>
        <p:spPr>
          <a:xfrm>
            <a:off x="670688" y="6515965"/>
            <a:ext cx="7954198" cy="344104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None/>
            </a:pP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©2019 McGraw-Hill Education. All rights reserved. Authorized only for instructor use in the classroom. No reproduction or further distribution permitted without the prior written consent of McGraw-Hill Education.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9688" eaLnBrk="1" hangingPunct="1"/>
            <a:r>
              <a:rPr lang="en-US" altLang="en-US" dirty="0">
                <a:solidFill>
                  <a:schemeClr val="tx1"/>
                </a:solidFill>
              </a:rPr>
              <a:t>Termination of Bailments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351972" y="1752600"/>
            <a:ext cx="8229600" cy="437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If a bailment is for a specific term</a:t>
            </a:r>
            <a:r>
              <a:rPr lang="en-US" altLang="en-US" sz="2800" dirty="0"/>
              <a:t>, bailment ends when the term lapses.</a:t>
            </a:r>
          </a:p>
          <a:p>
            <a:pPr marL="0" indent="0" eaLnBrk="1" hangingPunct="1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In other cases</a:t>
            </a:r>
            <a:r>
              <a:rPr lang="en-US" altLang="en-US" sz="2800" dirty="0"/>
              <a:t>, the bailment is terminated when:</a:t>
            </a:r>
          </a:p>
          <a:p>
            <a:pPr marL="285750"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</a:rPr>
              <a:t>Purpose is satisfied;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</a:rPr>
              <a:t>Parties mutually agree to end it;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</a:rPr>
              <a:t>Either party demands to end it; or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</a:rPr>
              <a:t>Bailee acts inconsistently with terms of the bailment.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639" y="0"/>
            <a:ext cx="5386723" cy="1325563"/>
          </a:xfrm>
        </p:spPr>
        <p:txBody>
          <a:bodyPr/>
          <a:lstStyle/>
          <a:p>
            <a:r>
              <a:rPr lang="en-US" altLang="en-US" sz="3600" dirty="0">
                <a:solidFill>
                  <a:srgbClr val="000000"/>
                </a:solidFill>
              </a:rPr>
              <a:t>Types of Bailments and Care during Custody (1)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66486" y="2286000"/>
            <a:ext cx="7863114" cy="25908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Aft>
                <a:spcPts val="1500"/>
              </a:spcAft>
              <a:buNone/>
            </a:pPr>
            <a:r>
              <a:rPr lang="en-US" altLang="en-US" sz="4000" u="sng" dirty="0">
                <a:solidFill>
                  <a:srgbClr val="000000"/>
                </a:solidFill>
              </a:rPr>
              <a:t>In all bailments</a:t>
            </a:r>
            <a:r>
              <a:rPr lang="en-US" altLang="en-US" sz="4000" dirty="0">
                <a:solidFill>
                  <a:srgbClr val="000000"/>
                </a:solidFill>
              </a:rPr>
              <a:t>, bailee has at least a </a:t>
            </a:r>
            <a:r>
              <a:rPr lang="en-US" altLang="en-US" sz="4000" dirty="0">
                <a:solidFill>
                  <a:srgbClr val="C00000"/>
                </a:solidFill>
              </a:rPr>
              <a:t>minimum duty of care </a:t>
            </a:r>
            <a:r>
              <a:rPr lang="en-US" altLang="en-US" sz="4000" dirty="0">
                <a:solidFill>
                  <a:srgbClr val="000000"/>
                </a:solidFill>
              </a:rPr>
              <a:t>to ensure safety of bailor’s property. </a:t>
            </a:r>
          </a:p>
          <a:p>
            <a:pPr marL="285750" lvl="1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4000" dirty="0">
                <a:solidFill>
                  <a:srgbClr val="000000"/>
                </a:solidFill>
              </a:rPr>
              <a:t>Level of care varies depending on the type of bailment.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353" y="0"/>
            <a:ext cx="5925395" cy="1325563"/>
          </a:xfrm>
        </p:spPr>
        <p:txBody>
          <a:bodyPr/>
          <a:lstStyle/>
          <a:p>
            <a:r>
              <a:rPr lang="en-US" altLang="en-US" sz="3600" dirty="0">
                <a:solidFill>
                  <a:srgbClr val="000000"/>
                </a:solidFill>
              </a:rPr>
              <a:t>Types of Bailments and Care during Custody (2)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59228" y="1589090"/>
            <a:ext cx="8694058" cy="4887910"/>
          </a:xfrm>
          <a:prstGeom prst="rect">
            <a:avLst/>
          </a:prstGeom>
        </p:spPr>
        <p:txBody>
          <a:bodyPr/>
          <a:lstStyle/>
          <a:p>
            <a:pPr marL="514350" lvl="0" indent="-514350" eaLnBrk="1" hangingPunct="1">
              <a:lnSpc>
                <a:spcPct val="80000"/>
              </a:lnSpc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Bailments often classified into four categories:</a:t>
            </a:r>
          </a:p>
          <a:p>
            <a:pPr marL="347663" lvl="1" indent="-347663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Bailments for </a:t>
            </a:r>
            <a:r>
              <a:rPr lang="en-US" altLang="en-US" dirty="0">
                <a:solidFill>
                  <a:srgbClr val="D90000"/>
                </a:solidFill>
              </a:rPr>
              <a:t>sole benefit of bailee: </a:t>
            </a:r>
            <a:r>
              <a:rPr lang="en-US" altLang="en-US" dirty="0">
                <a:solidFill>
                  <a:srgbClr val="000000"/>
                </a:solidFill>
              </a:rPr>
              <a:t>Borrowing article (for example calculator) from friend.</a:t>
            </a:r>
          </a:p>
          <a:p>
            <a:pPr marL="347663" lvl="1" indent="-347663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Bailments for </a:t>
            </a:r>
            <a:r>
              <a:rPr lang="en-US" altLang="en-US" dirty="0">
                <a:solidFill>
                  <a:srgbClr val="D90000"/>
                </a:solidFill>
              </a:rPr>
              <a:t>sole benefit of the bailor: </a:t>
            </a:r>
            <a:r>
              <a:rPr lang="en-US" altLang="en-US" dirty="0">
                <a:solidFill>
                  <a:srgbClr val="000000"/>
                </a:solidFill>
              </a:rPr>
              <a:t>Storing friend’s car in your garage while friend is away.</a:t>
            </a:r>
          </a:p>
          <a:p>
            <a:pPr marL="347663" lvl="1" indent="-347663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Bailments for </a:t>
            </a:r>
            <a:r>
              <a:rPr lang="en-US" altLang="en-US" dirty="0">
                <a:solidFill>
                  <a:srgbClr val="D90000"/>
                </a:solidFill>
              </a:rPr>
              <a:t>benefit of both bailee and bailor: </a:t>
            </a:r>
            <a:r>
              <a:rPr lang="en-US" altLang="en-US" dirty="0">
                <a:solidFill>
                  <a:srgbClr val="000000"/>
                </a:solidFill>
              </a:rPr>
              <a:t>Leaving car with attendant in parking garage (also called </a:t>
            </a:r>
            <a:r>
              <a:rPr lang="en-US" altLang="en-US" i="1" dirty="0">
                <a:solidFill>
                  <a:srgbClr val="000000"/>
                </a:solidFill>
              </a:rPr>
              <a:t>mutual-benefit bailment</a:t>
            </a:r>
            <a:r>
              <a:rPr lang="en-US" altLang="en-US" dirty="0">
                <a:solidFill>
                  <a:srgbClr val="000000"/>
                </a:solidFill>
              </a:rPr>
              <a:t>).</a:t>
            </a:r>
          </a:p>
          <a:p>
            <a:pPr marL="347663" lvl="1" indent="-347663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D90000"/>
                </a:solidFill>
              </a:rPr>
              <a:t>Constructive bailments: </a:t>
            </a:r>
            <a:r>
              <a:rPr lang="en-US" altLang="en-US" dirty="0">
                <a:solidFill>
                  <a:srgbClr val="000000"/>
                </a:solidFill>
              </a:rPr>
              <a:t>When goods (for example umbrella) thrust upon you by person who accidentally leaves property behind in your home.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024" y="3630"/>
            <a:ext cx="7886700" cy="1325563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Bailments for Sole Benefit of Bailee (1)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937986" y="2286000"/>
            <a:ext cx="7886700" cy="32766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dirty="0"/>
              <a:t>Usually results in a borrowing/lending transaction. 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dirty="0"/>
              <a:t>Person who borrows an article (bailee) gets the only benefit. </a:t>
            </a:r>
          </a:p>
          <a:p>
            <a:pPr marL="285750" lvl="1" eaLnBrk="1" hangingPunct="1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rgbClr val="00803A"/>
                </a:solidFill>
              </a:rPr>
              <a:t>BUT</a:t>
            </a:r>
            <a:r>
              <a:rPr lang="en-US" altLang="en-US" sz="3200" dirty="0"/>
              <a:t>, owner (the bailor) must warn the bailee of any defects or hazards that might exist.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289" y="0"/>
            <a:ext cx="7322953" cy="1325563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Bailments for Sole Benefit of Bailee (2)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904423" y="1600200"/>
            <a:ext cx="7782377" cy="48006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2800" dirty="0"/>
              <a:t>Because bailee is getting something for nothing, the law generally expects the bailee to exercise </a:t>
            </a:r>
            <a:r>
              <a:rPr lang="en-US" altLang="en-US" sz="2800" dirty="0">
                <a:solidFill>
                  <a:srgbClr val="C00000"/>
                </a:solidFill>
              </a:rPr>
              <a:t>great or extraordinary care </a:t>
            </a:r>
            <a:r>
              <a:rPr lang="en-US" altLang="en-US" sz="2800" dirty="0"/>
              <a:t>while in possession of the article.</a:t>
            </a:r>
          </a:p>
          <a:p>
            <a:pPr marL="285750" lvl="1" eaLnBrk="1" hangingPunct="1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i="1" dirty="0"/>
              <a:t>Example – </a:t>
            </a:r>
          </a:p>
          <a:p>
            <a:pPr marL="536575" lvl="2"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Fred loaned his car to a friend, Dylan, to use while taking a short trip. </a:t>
            </a:r>
          </a:p>
          <a:p>
            <a:pPr marL="536575" lvl="2"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Fred knew but failed to mention the car’s brakes were worn and in need of repair. </a:t>
            </a:r>
          </a:p>
          <a:p>
            <a:pPr marL="536575" lvl="2"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Dylan was injured when the brakes failed and car crashed into a tree. </a:t>
            </a:r>
          </a:p>
          <a:p>
            <a:pPr marL="536575" lvl="2"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7030A0"/>
                </a:solidFill>
              </a:rPr>
              <a:t>Outcome: Fred would be held liable for failure to warn Dylan of the unsafe brakes.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787" y="7258"/>
            <a:ext cx="7139727" cy="1325563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Bailments for Sole Benefit of Bailor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51972" y="1828800"/>
            <a:ext cx="7725228" cy="31242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Aft>
                <a:spcPts val="1500"/>
              </a:spcAft>
              <a:buNone/>
            </a:pPr>
            <a:r>
              <a:rPr lang="en-US" altLang="en-US" dirty="0">
                <a:solidFill>
                  <a:srgbClr val="000000"/>
                </a:solidFill>
              </a:rPr>
              <a:t>Exist when owner (the bailor) entrusts an article to another person (the bailee) for storage or safekeeping without charge.</a:t>
            </a:r>
          </a:p>
          <a:p>
            <a:pPr marL="285750" lvl="1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</a:rPr>
              <a:t>Since the bailee is doing a favor for the bailor, the law requires that he or she </a:t>
            </a:r>
            <a:r>
              <a:rPr lang="en-US" altLang="en-US" sz="3200" dirty="0">
                <a:solidFill>
                  <a:srgbClr val="C00000"/>
                </a:solidFill>
              </a:rPr>
              <a:t>exercise only slight care </a:t>
            </a:r>
            <a:r>
              <a:rPr lang="en-US" altLang="en-US" sz="3200" dirty="0">
                <a:solidFill>
                  <a:srgbClr val="000000"/>
                </a:solidFill>
              </a:rPr>
              <a:t>in taking care of the article.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673" y="0"/>
            <a:ext cx="7169727" cy="1325563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Bailments for Sole Benefit of the Bailor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747487" y="1905000"/>
            <a:ext cx="7405913" cy="3857171"/>
          </a:xfrm>
          <a:prstGeom prst="rect">
            <a:avLst/>
          </a:prstGeom>
        </p:spPr>
        <p:txBody>
          <a:bodyPr/>
          <a:lstStyle/>
          <a:p>
            <a:pPr marL="228600" lvl="1" indent="-228600" eaLnBrk="1" hangingPunct="1">
              <a:lnSpc>
                <a:spcPct val="80000"/>
              </a:lnSpc>
              <a:spcAft>
                <a:spcPts val="1500"/>
              </a:spcAft>
              <a:buNone/>
            </a:pPr>
            <a:r>
              <a:rPr lang="en-US" altLang="en-US" i="1" dirty="0">
                <a:solidFill>
                  <a:srgbClr val="000000"/>
                </a:solidFill>
              </a:rPr>
              <a:t>Example: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</a:p>
          <a:p>
            <a:pPr marL="228600" lvl="2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2800" dirty="0">
                <a:solidFill>
                  <a:srgbClr val="000000"/>
                </a:solidFill>
              </a:rPr>
              <a:t>Berens was traveling for several months and asked a friend, More, to care for a valuable painting. </a:t>
            </a:r>
          </a:p>
          <a:p>
            <a:pPr marL="228600" lvl="2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More left the painting leaning against the wall in a spare room. </a:t>
            </a:r>
          </a:p>
          <a:p>
            <a:pPr marL="228600" lvl="2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While out for an evening, the painting was stolen. </a:t>
            </a:r>
          </a:p>
          <a:p>
            <a:pPr marL="228600" lvl="2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7030A0"/>
                </a:solidFill>
              </a:rPr>
              <a:t>Outcome: More would not be liable, as he was required to provide only slight care.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7016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Mutual-Benefit Bailments (1)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51972" y="1981200"/>
            <a:ext cx="7877628" cy="28194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Aft>
                <a:spcPts val="1500"/>
              </a:spcAft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Most common bailment is that in which consideration is present. </a:t>
            </a:r>
          </a:p>
          <a:p>
            <a:pPr marL="285750" lvl="1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C00000"/>
                </a:solidFill>
              </a:rPr>
              <a:t>Consideration is exchange of valuable promises </a:t>
            </a:r>
            <a:r>
              <a:rPr lang="en-US" altLang="en-US" sz="3600" dirty="0">
                <a:solidFill>
                  <a:srgbClr val="000000"/>
                </a:solidFill>
              </a:rPr>
              <a:t>by parties in contract to each give up something of value each has a right to keep.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67D73B1-AB35-4942-BFB2-078C864AA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7016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Mutual-Benefit Bailments (2)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33828" y="1600200"/>
            <a:ext cx="7886700" cy="35052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Mutual-benefit bailment is one in which both bailee and bailor derive some benefit, where each has rights and duties. </a:t>
            </a:r>
          </a:p>
          <a:p>
            <a:pPr marL="347663" lvl="1" indent="-347663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Bailor has </a:t>
            </a:r>
            <a:r>
              <a:rPr lang="en-US" altLang="en-US" dirty="0">
                <a:solidFill>
                  <a:srgbClr val="C00000"/>
                </a:solidFill>
              </a:rPr>
              <a:t>duty to warn the bailee of any defects</a:t>
            </a:r>
            <a:r>
              <a:rPr lang="en-US" altLang="en-US" dirty="0">
                <a:solidFill>
                  <a:srgbClr val="000000"/>
                </a:solidFill>
              </a:rPr>
              <a:t> in the property that could cause harm. </a:t>
            </a:r>
          </a:p>
          <a:p>
            <a:pPr marL="347663" lvl="1" indent="-347663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Bailee has </a:t>
            </a:r>
            <a:r>
              <a:rPr lang="en-US" altLang="en-US" dirty="0">
                <a:solidFill>
                  <a:srgbClr val="C00000"/>
                </a:solidFill>
              </a:rPr>
              <a:t>duty to exercise reasonable or ordinary care</a:t>
            </a:r>
            <a:r>
              <a:rPr lang="en-US" altLang="en-US" i="1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in use of the property. </a:t>
            </a:r>
          </a:p>
          <a:p>
            <a:pPr marL="347663" lvl="1" indent="-347663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Each party has the right to expect the other party to fulfill the duty imposed upon them.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699544A-8F5D-46CA-A61C-12348F4FE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7016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Mutual-Benefit Bailments (3)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59228" y="1447800"/>
            <a:ext cx="7870372" cy="41910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spcAft>
                <a:spcPts val="1500"/>
              </a:spcAft>
              <a:buNone/>
            </a:pPr>
            <a:r>
              <a:rPr lang="en-US" altLang="en-US" sz="2400" dirty="0">
                <a:solidFill>
                  <a:srgbClr val="C00000"/>
                </a:solidFill>
              </a:rPr>
              <a:t>Bailment for Storage</a:t>
            </a:r>
          </a:p>
          <a:p>
            <a:pPr marL="285750"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Individuals and businesses sometimes need to place articles in storage. 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Person or firm providing storage facilities is known as a </a:t>
            </a:r>
            <a:r>
              <a:rPr lang="en-US" altLang="en-US" sz="2400" dirty="0">
                <a:solidFill>
                  <a:srgbClr val="D90000"/>
                </a:solidFill>
              </a:rPr>
              <a:t>warehouser. 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When goods turned over to a warehouse for storage, </a:t>
            </a:r>
            <a:r>
              <a:rPr lang="en-US" altLang="en-US" sz="2400" dirty="0">
                <a:solidFill>
                  <a:srgbClr val="C00000"/>
                </a:solidFill>
              </a:rPr>
              <a:t>warehouser will provide a receipt for goods </a:t>
            </a:r>
            <a:r>
              <a:rPr lang="en-US" altLang="en-US" sz="2400" dirty="0">
                <a:solidFill>
                  <a:srgbClr val="000000"/>
                </a:solidFill>
              </a:rPr>
              <a:t>and will accept responsibility for loss of, or damage to, goods caused by a lack of care that a </a:t>
            </a:r>
            <a:r>
              <a:rPr lang="en-US" altLang="en-US" sz="2400" i="1" dirty="0">
                <a:solidFill>
                  <a:srgbClr val="000000"/>
                </a:solidFill>
              </a:rPr>
              <a:t>reasonable person </a:t>
            </a:r>
            <a:r>
              <a:rPr lang="en-US" altLang="en-US" sz="2400" dirty="0">
                <a:solidFill>
                  <a:srgbClr val="000000"/>
                </a:solidFill>
              </a:rPr>
              <a:t>would exercise under similar circumstances.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1344" y="156030"/>
            <a:ext cx="2764241" cy="823070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Bailments</a:t>
            </a:r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sz="quarter" idx="10"/>
          </p:nvPr>
        </p:nvSpPr>
        <p:spPr>
          <a:xfrm>
            <a:off x="362855" y="1600200"/>
            <a:ext cx="7714345" cy="37338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D90000"/>
                </a:solidFill>
              </a:rPr>
              <a:t>Bailment: </a:t>
            </a:r>
            <a:r>
              <a:rPr lang="en-US" altLang="en-US" sz="2800" dirty="0">
                <a:solidFill>
                  <a:srgbClr val="000000"/>
                </a:solidFill>
              </a:rPr>
              <a:t>Transaction in which the owner of tangible personal property transfers property to another party while still retaining ownership. </a:t>
            </a:r>
          </a:p>
          <a:p>
            <a:pPr marL="285750"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It is a special type of contract widely used in business and personal affairs.</a:t>
            </a:r>
          </a:p>
          <a:p>
            <a:pPr marL="536575" lvl="2" eaLnBrk="1" hangingPunct="1"/>
            <a:r>
              <a:rPr lang="en-US" altLang="en-US" sz="2800" i="1" dirty="0">
                <a:solidFill>
                  <a:srgbClr val="7030A0"/>
                </a:solidFill>
              </a:rPr>
              <a:t>Example:</a:t>
            </a:r>
            <a:r>
              <a:rPr lang="en-US" altLang="en-US" sz="2800" dirty="0">
                <a:solidFill>
                  <a:srgbClr val="7030A0"/>
                </a:solidFill>
              </a:rPr>
              <a:t> Taking clothes to a dry cleaner transfers possession, but not ownership (or title), of the clothes.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AEC00C3-58BF-4AB7-BFD8-F6B0882B3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7016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Mutual-Benefit Bailments (4)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48341" y="1600200"/>
            <a:ext cx="7805059" cy="42672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Parking-Lot Bailment</a:t>
            </a:r>
          </a:p>
          <a:p>
            <a:pPr marL="285750" lvl="1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Parking a car in a parking lot or parking garage is a common transaction. 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A bailment is created </a:t>
            </a:r>
            <a:r>
              <a:rPr lang="en-US" altLang="en-US" dirty="0">
                <a:solidFill>
                  <a:srgbClr val="C00000"/>
                </a:solidFill>
              </a:rPr>
              <a:t>only if the parking-lot attendant actually takes control of the vehicle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00000"/>
                </a:solidFill>
              </a:rPr>
              <a:t>Self Parking:</a:t>
            </a:r>
            <a:r>
              <a:rPr lang="en-US" altLang="en-US" dirty="0">
                <a:solidFill>
                  <a:srgbClr val="000000"/>
                </a:solidFill>
              </a:rPr>
              <a:t> If a customer parks their own automobile, locks it, and retains the key, a bailment </a:t>
            </a:r>
            <a:r>
              <a:rPr lang="en-US" altLang="en-US" u="sng" dirty="0">
                <a:solidFill>
                  <a:srgbClr val="000000"/>
                </a:solidFill>
              </a:rPr>
              <a:t>does not </a:t>
            </a:r>
            <a:r>
              <a:rPr lang="en-US" altLang="en-US" dirty="0">
                <a:solidFill>
                  <a:srgbClr val="000000"/>
                </a:solidFill>
              </a:rPr>
              <a:t>exist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—</a:t>
            </a:r>
            <a:r>
              <a:rPr lang="en-US" altLang="en-US" dirty="0">
                <a:solidFill>
                  <a:srgbClr val="000000"/>
                </a:solidFill>
              </a:rPr>
              <a:t>only a license to use the parking space.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28D98FE-1656-42C8-9233-0B375EF16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7016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Mutual-Benefit Bailments (5)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51972" y="1585686"/>
            <a:ext cx="7725228" cy="4662714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Bailment for Work and Services</a:t>
            </a:r>
          </a:p>
          <a:p>
            <a:pPr marL="285750" lvl="1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When one person turns over property to another with understanding that certain work is to be performed on the property, a bailment for work and services is created. </a:t>
            </a:r>
          </a:p>
          <a:p>
            <a:pPr marL="285750"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In such transactions, actually two legal relationships are created. </a:t>
            </a:r>
          </a:p>
          <a:p>
            <a:pPr marL="522288" lvl="2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C00000"/>
                </a:solidFill>
              </a:rPr>
              <a:t>Bailor-bailee relationship </a:t>
            </a:r>
            <a:r>
              <a:rPr lang="en-US" altLang="en-US" sz="2800" dirty="0">
                <a:solidFill>
                  <a:srgbClr val="000000"/>
                </a:solidFill>
              </a:rPr>
              <a:t>for care of the property. </a:t>
            </a:r>
          </a:p>
          <a:p>
            <a:pPr marL="522288" lvl="2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C00000"/>
                </a:solidFill>
              </a:rPr>
              <a:t>Contractual relationship </a:t>
            </a:r>
            <a:r>
              <a:rPr lang="en-US" altLang="en-US" sz="2800" dirty="0">
                <a:solidFill>
                  <a:srgbClr val="000000"/>
                </a:solidFill>
              </a:rPr>
              <a:t>for type, quality of work done, and payment for services performed.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3345BBF-B9A4-4FBF-849F-D7BA692F4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7016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Mutual-Benefit Bailments (6)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48342" y="1600200"/>
            <a:ext cx="7957458" cy="41910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Aft>
                <a:spcPts val="1500"/>
              </a:spcAft>
              <a:buNone/>
            </a:pPr>
            <a:r>
              <a:rPr lang="en-US" altLang="en-US" dirty="0">
                <a:solidFill>
                  <a:srgbClr val="C00000"/>
                </a:solidFill>
              </a:rPr>
              <a:t>Bailment for Work and Services</a:t>
            </a:r>
          </a:p>
          <a:p>
            <a:pPr marL="285750" lvl="1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</a:rPr>
              <a:t>Bailee in bailment for work and services is entitled to hold and, if necessary, sell property if the bailor does not pay for services or work done. </a:t>
            </a:r>
          </a:p>
          <a:p>
            <a:pPr marL="550863" lvl="2" eaLnBrk="1" hangingPunct="1">
              <a:lnSpc>
                <a:spcPct val="8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This provision of law is known as a </a:t>
            </a:r>
            <a:r>
              <a:rPr lang="en-US" altLang="en-US" sz="3200" dirty="0">
                <a:solidFill>
                  <a:srgbClr val="D90000"/>
                </a:solidFill>
              </a:rPr>
              <a:t>bailee’s lien</a:t>
            </a:r>
            <a:r>
              <a:rPr lang="en-US" altLang="en-US" sz="3200" dirty="0"/>
              <a:t>.</a:t>
            </a:r>
            <a:r>
              <a:rPr lang="en-US" altLang="en-US" sz="3200" dirty="0">
                <a:solidFill>
                  <a:srgbClr val="D90000"/>
                </a:solidFill>
              </a:rPr>
              <a:t> </a:t>
            </a:r>
            <a:r>
              <a:rPr lang="en-US" altLang="en-US" sz="3200" dirty="0">
                <a:solidFill>
                  <a:srgbClr val="000000"/>
                </a:solidFill>
              </a:rPr>
              <a:t>(A </a:t>
            </a:r>
            <a:r>
              <a:rPr lang="en-US" altLang="en-US" sz="3200" dirty="0">
                <a:solidFill>
                  <a:srgbClr val="C00000"/>
                </a:solidFill>
              </a:rPr>
              <a:t>lien</a:t>
            </a:r>
            <a:r>
              <a:rPr lang="en-US" altLang="en-US" sz="3200" dirty="0">
                <a:solidFill>
                  <a:srgbClr val="000000"/>
                </a:solidFill>
              </a:rPr>
              <a:t> is a claim against property of another as security for a debt.)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DA17A32-2C1B-4BB5-AD2F-99C9F8983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7016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Mutual-Benefit Bailments (7)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41085" y="1600200"/>
            <a:ext cx="7812315" cy="43434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Hotel Bailments </a:t>
            </a:r>
          </a:p>
          <a:p>
            <a:pPr marL="285750" lvl="1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Bailment relationship exists between a guest (bailor) and a hotelkeeper (bailee) with regard to guest’s property specifically placed in the care of the hotelkeeper. </a:t>
            </a:r>
          </a:p>
          <a:p>
            <a:pPr marL="581025" lvl="2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Hotelkeeper (innkeeper) is in business of offering lodgings or temporary shelter to transients. </a:t>
            </a:r>
          </a:p>
          <a:p>
            <a:pPr marL="581025" lvl="2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C00000"/>
                </a:solidFill>
              </a:rPr>
              <a:t>Transient</a:t>
            </a:r>
            <a:r>
              <a:rPr lang="en-US" altLang="en-US" sz="2800" dirty="0">
                <a:solidFill>
                  <a:srgbClr val="000000"/>
                </a:solidFill>
              </a:rPr>
              <a:t> is a guest whose stay is temporary; relatively uncertain</a:t>
            </a:r>
            <a:r>
              <a:rPr lang="en-US" alt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—</a:t>
            </a:r>
            <a:r>
              <a:rPr lang="en-US" altLang="en-US" sz="2800" dirty="0">
                <a:solidFill>
                  <a:srgbClr val="000000"/>
                </a:solidFill>
              </a:rPr>
              <a:t>day, week, month, or more. 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0EB91BB-CD49-492A-BB1F-887841D97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7016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Mutual-Benefit Bailments (8)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0" y="1981200"/>
            <a:ext cx="8229600" cy="3962400"/>
          </a:xfrm>
          <a:prstGeom prst="rect">
            <a:avLst/>
          </a:prstGeom>
        </p:spPr>
        <p:txBody>
          <a:bodyPr/>
          <a:lstStyle/>
          <a:p>
            <a:pPr marL="39688" lvl="0" indent="0" eaLnBrk="1" hangingPunct="1">
              <a:lnSpc>
                <a:spcPct val="80000"/>
              </a:lnSpc>
              <a:spcAft>
                <a:spcPts val="1500"/>
              </a:spcAft>
              <a:buNone/>
            </a:pPr>
            <a:r>
              <a:rPr lang="en-US" altLang="en-US" sz="3600" dirty="0">
                <a:solidFill>
                  <a:srgbClr val="C00000"/>
                </a:solidFill>
              </a:rPr>
              <a:t>Hotel Bailments </a:t>
            </a:r>
            <a:endParaRPr lang="en-US" altLang="en-US" sz="3600" dirty="0">
              <a:solidFill>
                <a:srgbClr val="000000"/>
              </a:solidFill>
            </a:endParaRPr>
          </a:p>
          <a:p>
            <a:pPr marL="738188" lvl="1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000000"/>
                </a:solidFill>
              </a:rPr>
              <a:t>Hotelkeeper’s liability for property of guests was near absolute, but state laws today limit a hotel’s liability to that of an ordinary bailee, or limit liability to amount listed in a posted room notice. 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95D2049-7BB7-4E0D-BC52-005C8F379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7016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Mutual-Benefit Bailments (9)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44715" y="1600200"/>
            <a:ext cx="7732485" cy="41910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Common-Carrier Bailments </a:t>
            </a:r>
          </a:p>
          <a:p>
            <a:pPr marL="285750" lvl="1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D90000"/>
                </a:solidFill>
              </a:rPr>
              <a:t>Common carrier: </a:t>
            </a:r>
            <a:r>
              <a:rPr lang="en-US" altLang="en-US" dirty="0">
                <a:solidFill>
                  <a:srgbClr val="000000"/>
                </a:solidFill>
              </a:rPr>
              <a:t>Individual or firm in business of transporting goods between certain points as allowed by federal law or state regulators. 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When a shipper (</a:t>
            </a:r>
            <a:r>
              <a:rPr lang="en-US" altLang="en-US" dirty="0">
                <a:solidFill>
                  <a:srgbClr val="D90000"/>
                </a:solidFill>
              </a:rPr>
              <a:t>consignor</a:t>
            </a:r>
            <a:r>
              <a:rPr lang="en-US" altLang="en-US" dirty="0">
                <a:solidFill>
                  <a:srgbClr val="000000"/>
                </a:solidFill>
              </a:rPr>
              <a:t>) turns goods over to a common carrier, </a:t>
            </a:r>
            <a:r>
              <a:rPr lang="en-US" altLang="en-US" dirty="0">
                <a:solidFill>
                  <a:srgbClr val="002060"/>
                </a:solidFill>
              </a:rPr>
              <a:t>a mutual-benefit bailment is created</a:t>
            </a:r>
            <a:r>
              <a:rPr lang="en-US" altLang="en-US" dirty="0">
                <a:solidFill>
                  <a:srgbClr val="000000"/>
                </a:solidFill>
              </a:rPr>
              <a:t>, terminated only when common carrier delivers the goods to the party designated by shipper, known as the </a:t>
            </a:r>
            <a:r>
              <a:rPr lang="en-US" altLang="en-US" dirty="0">
                <a:solidFill>
                  <a:srgbClr val="D90000"/>
                </a:solidFill>
              </a:rPr>
              <a:t>consignee. 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5A1518A-73E9-4528-8FE1-4F9F39F7A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7016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Mutual-Benefit Bailments (10)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0" y="1981200"/>
            <a:ext cx="8686800" cy="3733800"/>
          </a:xfrm>
          <a:prstGeom prst="rect">
            <a:avLst/>
          </a:prstGeom>
        </p:spPr>
        <p:txBody>
          <a:bodyPr/>
          <a:lstStyle/>
          <a:p>
            <a:pPr marL="39688" lvl="0" indent="0" eaLnBrk="1" hangingPunct="1">
              <a:lnSpc>
                <a:spcPct val="90000"/>
              </a:lnSpc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Common-Carrier Bailments</a:t>
            </a:r>
          </a:p>
          <a:p>
            <a:pPr marL="738188" lvl="1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Mutual-benefit bailment gives the carrier (the bailee) certain rights and duties:</a:t>
            </a:r>
          </a:p>
          <a:p>
            <a:pPr marL="1138238" lvl="2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2060"/>
                </a:solidFill>
              </a:rPr>
              <a:t>Right to determine and enforce reasonable rules/requirements concerning its services. </a:t>
            </a:r>
          </a:p>
          <a:p>
            <a:pPr marL="1138238" lvl="2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2060"/>
                </a:solidFill>
              </a:rPr>
              <a:t>Right to payment for services provided. </a:t>
            </a:r>
          </a:p>
          <a:p>
            <a:pPr marL="1138238" lvl="2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2060"/>
                </a:solidFill>
              </a:rPr>
              <a:t>Right to payment from either consignor or consignee. 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D8B918E-B567-4590-993B-5E35F6E25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7016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Mutual-Benefit Bailments (11)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51972" y="2057400"/>
            <a:ext cx="7886700" cy="28956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Common carriers are responsible for any loss or damage to goods occurring while goods in their custody. </a:t>
            </a:r>
          </a:p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400" b="1" dirty="0">
                <a:solidFill>
                  <a:srgbClr val="00803A"/>
                </a:solidFill>
              </a:rPr>
              <a:t>BUT</a:t>
            </a:r>
            <a:r>
              <a:rPr lang="en-US" altLang="en-US" sz="2400" dirty="0">
                <a:solidFill>
                  <a:srgbClr val="000000"/>
                </a:solidFill>
              </a:rPr>
              <a:t>, liability may be avoided in event:</a:t>
            </a:r>
          </a:p>
          <a:p>
            <a:pPr marL="285750" lvl="1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</a:rPr>
              <a:t>Goods lost or damaged as a result of goods improperly packed by sender,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</a:rPr>
              <a:t>An act of God occurs, or 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</a:rPr>
              <a:t>Damage occurs as a result of nature of goods.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1"/>
          </p:nvPr>
        </p:nvSpPr>
        <p:spPr>
          <a:xfrm>
            <a:off x="355600" y="5073316"/>
            <a:ext cx="8255000" cy="7620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Common carriers permitted to limit amount of compensation paid in event of loss or damage to goods.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774" y="156030"/>
            <a:ext cx="5925395" cy="7016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Constructive Bailments</a:t>
            </a:r>
            <a:endParaRPr lang="en-US" dirty="0"/>
          </a:p>
        </p:txBody>
      </p:sp>
      <p:sp>
        <p:nvSpPr>
          <p:cNvPr id="7" name="Content Placeholder 10"/>
          <p:cNvSpPr>
            <a:spLocks noGrp="1"/>
          </p:cNvSpPr>
          <p:nvPr>
            <p:ph sz="quarter" idx="11"/>
          </p:nvPr>
        </p:nvSpPr>
        <p:spPr>
          <a:xfrm>
            <a:off x="344715" y="1600200"/>
            <a:ext cx="8146143" cy="2075544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Instances arise in which goods are thrust upon a bailee who does not have any choice about whether or not they wishe to serve as bailee. </a:t>
            </a:r>
          </a:p>
          <a:p>
            <a:pPr marL="285750" lvl="1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i="1" dirty="0">
                <a:solidFill>
                  <a:srgbClr val="7030A0"/>
                </a:solidFill>
              </a:rPr>
              <a:t>Example:</a:t>
            </a:r>
            <a:r>
              <a:rPr lang="en-US" altLang="en-US" dirty="0">
                <a:solidFill>
                  <a:srgbClr val="7030A0"/>
                </a:solidFill>
              </a:rPr>
              <a:t> A package addressed to your neighbor is accidentally delivered to you. 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37457" y="3908354"/>
            <a:ext cx="7892143" cy="2267856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Courts have been unwilling to dismiss the idea of bailment altogether. </a:t>
            </a:r>
          </a:p>
          <a:p>
            <a:pPr marL="285750" lvl="1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Result: the concept of involuntary, or </a:t>
            </a:r>
            <a:r>
              <a:rPr lang="en-US" altLang="en-US" dirty="0">
                <a:solidFill>
                  <a:srgbClr val="C00000"/>
                </a:solidFill>
              </a:rPr>
              <a:t>constructive bailment </a:t>
            </a:r>
            <a:r>
              <a:rPr lang="en-US" altLang="en-US" dirty="0">
                <a:solidFill>
                  <a:srgbClr val="000000"/>
                </a:solidFill>
              </a:rPr>
              <a:t>is recognized in law.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5146"/>
            <a:ext cx="8327028" cy="905377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Example: Constructive Bailment </a:t>
            </a:r>
            <a:endParaRPr lang="en-US" dirty="0"/>
          </a:p>
        </p:txBody>
      </p:sp>
      <p:sp>
        <p:nvSpPr>
          <p:cNvPr id="6" name="Content Placeholder 10"/>
          <p:cNvSpPr>
            <a:spLocks noGrp="1"/>
          </p:cNvSpPr>
          <p:nvPr>
            <p:ph sz="quarter" idx="11"/>
          </p:nvPr>
        </p:nvSpPr>
        <p:spPr>
          <a:xfrm>
            <a:off x="348342" y="1585685"/>
            <a:ext cx="7576458" cy="4645025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Aft>
                <a:spcPts val="1500"/>
              </a:spcAft>
              <a:buNone/>
            </a:pPr>
            <a:r>
              <a:rPr lang="en-US" altLang="en-US" sz="2400" i="1" dirty="0">
                <a:solidFill>
                  <a:srgbClr val="000000"/>
                </a:solidFill>
              </a:rPr>
              <a:t>Facts:</a:t>
            </a:r>
          </a:p>
          <a:p>
            <a:pPr marL="28575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Mr. and Mrs. Burnside had dinner in hotel dining room. 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After dinner Mrs. Burnside left her handbag, containing jewelry, at the table. 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Handbag found by server, who gave it to cashier. 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Cashier gave handbag to assistant manager, who disappeared with handbag and contents. 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7030A0"/>
                </a:solidFill>
              </a:rPr>
              <a:t>Outcome: Court would hold constructive bailment created and hotel responsible for providing reasonable care, which it did not. </a:t>
            </a:r>
            <a:endParaRPr lang="en-US" altLang="en-US" sz="24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544" y="170544"/>
            <a:ext cx="8004463" cy="74824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Characteristics of Bailments (1)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48342" y="1600200"/>
            <a:ext cx="7728858" cy="45720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Aft>
                <a:spcPts val="40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Bailments allow owners of personal property to transfer possession of it to another for the six purposes:</a:t>
            </a:r>
          </a:p>
          <a:p>
            <a:pPr marL="347663" lvl="1" indent="-347663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D90000"/>
                </a:solidFill>
              </a:rPr>
              <a:t>Sale: </a:t>
            </a:r>
            <a:r>
              <a:rPr lang="en-US" altLang="en-US" dirty="0">
                <a:solidFill>
                  <a:srgbClr val="000000"/>
                </a:solidFill>
              </a:rPr>
              <a:t>A manufacturer ships goods to a retailer to either sell or return them (known as a </a:t>
            </a:r>
            <a:r>
              <a:rPr lang="en-US" altLang="en-US" dirty="0">
                <a:solidFill>
                  <a:srgbClr val="D90000"/>
                </a:solidFill>
              </a:rPr>
              <a:t>consignment</a:t>
            </a:r>
            <a:r>
              <a:rPr lang="en-US" altLang="en-US" dirty="0">
                <a:solidFill>
                  <a:srgbClr val="000000"/>
                </a:solidFill>
              </a:rPr>
              <a:t>).</a:t>
            </a:r>
          </a:p>
          <a:p>
            <a:pPr marL="347663" lvl="1" indent="-347663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D90000"/>
                </a:solidFill>
              </a:rPr>
              <a:t>Transportation: </a:t>
            </a:r>
            <a:r>
              <a:rPr lang="en-US" altLang="en-US" dirty="0">
                <a:solidFill>
                  <a:srgbClr val="000000"/>
                </a:solidFill>
              </a:rPr>
              <a:t>Business hires a transporter of goods, truck, rail, pipeline or air carrier to transport goods.</a:t>
            </a:r>
          </a:p>
          <a:p>
            <a:pPr marL="347663" lvl="1" indent="-347663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D90000"/>
                </a:solidFill>
              </a:rPr>
              <a:t>Repair or service: </a:t>
            </a:r>
            <a:r>
              <a:rPr lang="en-US" altLang="en-US" dirty="0">
                <a:solidFill>
                  <a:srgbClr val="000000"/>
                </a:solidFill>
              </a:rPr>
              <a:t>Motorist leaves car at service station for an oil change.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8" y="-12243"/>
            <a:ext cx="7412182" cy="549275"/>
          </a:xfrm>
        </p:spPr>
        <p:txBody>
          <a:bodyPr/>
          <a:lstStyle/>
          <a:p>
            <a:r>
              <a:rPr lang="en-US" altLang="en-US" sz="4000" dirty="0">
                <a:solidFill>
                  <a:srgbClr val="000000"/>
                </a:solidFill>
              </a:rPr>
              <a:t>Characteristics of Bailments (2)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7257" y="1600200"/>
            <a:ext cx="8160657" cy="4038600"/>
          </a:xfrm>
          <a:prstGeom prst="rect">
            <a:avLst/>
          </a:prstGeom>
        </p:spPr>
        <p:txBody>
          <a:bodyPr/>
          <a:lstStyle/>
          <a:p>
            <a:pPr marL="39688" lvl="0" indent="0" eaLnBrk="1" hangingPunct="1">
              <a:lnSpc>
                <a:spcPct val="80000"/>
              </a:lnSpc>
              <a:spcAft>
                <a:spcPts val="4000"/>
              </a:spcAft>
              <a:buNone/>
              <a:defRPr/>
            </a:pPr>
            <a:r>
              <a:rPr lang="en-US" altLang="en-US" dirty="0">
                <a:solidFill>
                  <a:srgbClr val="000000"/>
                </a:solidFill>
              </a:rPr>
              <a:t>Six purposes of bailments - </a:t>
            </a:r>
          </a:p>
          <a:p>
            <a:pPr lvl="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D90000"/>
                </a:solidFill>
              </a:rPr>
              <a:t>Rental: </a:t>
            </a:r>
            <a:r>
              <a:rPr lang="en-US" altLang="en-US" dirty="0">
                <a:solidFill>
                  <a:srgbClr val="000000"/>
                </a:solidFill>
              </a:rPr>
              <a:t>Traveler rents car from a rental company, or skis from a lodge.</a:t>
            </a:r>
          </a:p>
          <a:p>
            <a:pPr lvl="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rgbClr val="D90000"/>
                </a:solidFill>
              </a:rPr>
              <a:t>Storage: </a:t>
            </a:r>
            <a:r>
              <a:rPr lang="en-US" altLang="en-US" sz="3200" dirty="0">
                <a:solidFill>
                  <a:srgbClr val="000000"/>
                </a:solidFill>
              </a:rPr>
              <a:t>Company stores goods in warehouse, diner places coat in check room, or driver leaves car in parking lot.</a:t>
            </a:r>
          </a:p>
          <a:p>
            <a:pPr lvl="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rgbClr val="D90000"/>
                </a:solidFill>
              </a:rPr>
              <a:t>Security for a loan: </a:t>
            </a:r>
            <a:r>
              <a:rPr lang="en-US" altLang="en-US" sz="3200" dirty="0">
                <a:solidFill>
                  <a:srgbClr val="000000"/>
                </a:solidFill>
              </a:rPr>
              <a:t>Borrower leaves goods with lender until loan is paid.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314" y="2495"/>
            <a:ext cx="6004097" cy="1325563"/>
          </a:xfrm>
        </p:spPr>
        <p:txBody>
          <a:bodyPr/>
          <a:lstStyle/>
          <a:p>
            <a:r>
              <a:rPr lang="en-US" altLang="en-US" sz="4000" dirty="0">
                <a:solidFill>
                  <a:srgbClr val="000000"/>
                </a:solidFill>
              </a:rPr>
              <a:t>Bailment Created by Possession of Goods (1)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66486" y="1981200"/>
            <a:ext cx="7710714" cy="31242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Aft>
                <a:spcPts val="1500"/>
              </a:spcAft>
              <a:buNone/>
            </a:pPr>
            <a:r>
              <a:rPr lang="en-US" altLang="en-US" sz="3600" dirty="0">
                <a:solidFill>
                  <a:srgbClr val="C00000"/>
                </a:solidFill>
              </a:rPr>
              <a:t>Actual ownership of goods not necessary to create bailment. </a:t>
            </a:r>
          </a:p>
          <a:p>
            <a:pPr marL="285750" lvl="1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000000"/>
                </a:solidFill>
              </a:rPr>
              <a:t>Anyone in possession of goods may create bailment relationship and become a </a:t>
            </a:r>
            <a:r>
              <a:rPr lang="en-US" altLang="en-US" sz="3600" dirty="0">
                <a:solidFill>
                  <a:srgbClr val="D90000"/>
                </a:solidFill>
              </a:rPr>
              <a:t>bailor</a:t>
            </a:r>
            <a:r>
              <a:rPr lang="en-US" altLang="en-US" sz="3600" dirty="0">
                <a:solidFill>
                  <a:srgbClr val="000000"/>
                </a:solidFill>
                <a:cs typeface="Arial" panose="020B0604020202020204" pitchFamily="34" charset="0"/>
              </a:rPr>
              <a:t>—</a:t>
            </a:r>
            <a:r>
              <a:rPr lang="en-US" altLang="en-US" sz="3600" dirty="0">
                <a:solidFill>
                  <a:srgbClr val="000000"/>
                </a:solidFill>
              </a:rPr>
              <a:t>a borrower, finder, even a thief!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342" y="3630"/>
            <a:ext cx="5925395" cy="1325563"/>
          </a:xfrm>
        </p:spPr>
        <p:txBody>
          <a:bodyPr/>
          <a:lstStyle/>
          <a:p>
            <a:r>
              <a:rPr lang="en-US" altLang="en-US" sz="4000" dirty="0">
                <a:solidFill>
                  <a:srgbClr val="000000"/>
                </a:solidFill>
              </a:rPr>
              <a:t>Bailment Created by Possession of Goods (2)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5" y="1447800"/>
            <a:ext cx="8686800" cy="4953000"/>
          </a:xfrm>
          <a:prstGeom prst="rect">
            <a:avLst/>
          </a:prstGeom>
        </p:spPr>
        <p:txBody>
          <a:bodyPr/>
          <a:lstStyle/>
          <a:p>
            <a:pPr marL="39688" lv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0000"/>
                </a:solidFill>
              </a:rPr>
              <a:t>Actual ownership of goods not necessary to create bailment </a:t>
            </a:r>
            <a:r>
              <a:rPr lang="en-US" altLang="en-US" i="1" dirty="0">
                <a:solidFill>
                  <a:srgbClr val="000000"/>
                </a:solidFill>
              </a:rPr>
              <a:t>example</a:t>
            </a:r>
            <a:r>
              <a:rPr lang="en-US" altLang="en-US" dirty="0">
                <a:solidFill>
                  <a:srgbClr val="000000"/>
                </a:solidFill>
              </a:rPr>
              <a:t> - </a:t>
            </a:r>
          </a:p>
          <a:p>
            <a:pPr marL="739775" lvl="1" indent="-333375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7030A0"/>
                </a:solidFill>
              </a:rPr>
              <a:t>Kate rents a car while on trip. </a:t>
            </a:r>
          </a:p>
          <a:p>
            <a:pPr marL="739775" lvl="1" indent="-333375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7030A0"/>
                </a:solidFill>
              </a:rPr>
              <a:t>Kate parks car in parking garage. </a:t>
            </a:r>
          </a:p>
          <a:p>
            <a:pPr marL="739775" lvl="1" indent="-333375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7030A0"/>
                </a:solidFill>
              </a:rPr>
              <a:t>Parking attendant gives car to another mistakenly.</a:t>
            </a:r>
          </a:p>
          <a:p>
            <a:pPr marL="739775" lvl="1" indent="-333375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7030A0"/>
                </a:solidFill>
              </a:rPr>
              <a:t>Parking garage responsible for car and contents. </a:t>
            </a:r>
          </a:p>
          <a:p>
            <a:pPr marL="739775" lvl="1" indent="-333375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7030A0"/>
                </a:solidFill>
              </a:rPr>
              <a:t>Though Kate not owner, she was bailor.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468" y="205467"/>
            <a:ext cx="5665161" cy="625475"/>
          </a:xfrm>
        </p:spPr>
        <p:txBody>
          <a:bodyPr/>
          <a:lstStyle/>
          <a:p>
            <a:pPr marL="39688" indent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Bailee and Goods (1)</a:t>
            </a:r>
            <a:endParaRPr lang="en-US" altLang="en-US" dirty="0">
              <a:solidFill>
                <a:srgbClr val="7030A0"/>
              </a:solidFill>
            </a:endParaRPr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48342" y="2133600"/>
            <a:ext cx="8077200" cy="28956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spcAft>
                <a:spcPts val="1500"/>
              </a:spcAft>
              <a:buNone/>
            </a:pPr>
            <a:r>
              <a:rPr lang="en-US" altLang="en-US" dirty="0">
                <a:solidFill>
                  <a:srgbClr val="C00000"/>
                </a:solidFill>
              </a:rPr>
              <a:t>Bailee Must Intend to Possess Goods</a:t>
            </a:r>
          </a:p>
          <a:p>
            <a:pPr marL="285750"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</a:rPr>
              <a:t>Transfer of goods from bailor to bailee must actually take place. 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</a:rPr>
              <a:t>Unless there is some other agreement, bailee must actually accept the goods.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8" y="163287"/>
            <a:ext cx="5925395" cy="823070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Bailee and Goods (2)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33831" y="1600200"/>
            <a:ext cx="8382000" cy="42672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spcAft>
                <a:spcPts val="1500"/>
              </a:spcAft>
              <a:buNone/>
            </a:pPr>
            <a:r>
              <a:rPr lang="en-US" altLang="en-US" sz="3600" dirty="0">
                <a:solidFill>
                  <a:srgbClr val="C00000"/>
                </a:solidFill>
              </a:rPr>
              <a:t>Bailee Must Return Identical Goods</a:t>
            </a:r>
          </a:p>
          <a:p>
            <a:pPr marL="285750"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000000"/>
                </a:solidFill>
              </a:rPr>
              <a:t>Except for a bailment requiring alteration, that is a suit left for cleaning and alterations, or when fungible goods, such as grain or fuel oil, are stored, the identical goods must be returned.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886700" cy="1325563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Example: Bailee Must Intend to Possess Goods 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348340" y="1828800"/>
            <a:ext cx="8262260" cy="38862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Aft>
                <a:spcPts val="1500"/>
              </a:spcAft>
              <a:buNone/>
            </a:pPr>
            <a:r>
              <a:rPr lang="en-US" altLang="en-US" sz="2400" i="1" dirty="0">
                <a:solidFill>
                  <a:srgbClr val="000000"/>
                </a:solidFill>
              </a:rPr>
              <a:t>Facts:</a:t>
            </a:r>
          </a:p>
          <a:p>
            <a:pPr marL="28575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Jack had car serviced regularly at Centre Service Co.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One evening, after the station closed, Goldstein parked on company property to attend a social function.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When she returned, the car was gone. 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Owner of Centre Service denied responsibility because no bailment existed. 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7030A0"/>
                </a:solidFill>
              </a:rPr>
              <a:t>Outcome: Centre Service owner correct because the station did not accept the car.</a:t>
            </a:r>
            <a:endParaRPr lang="en-US" altLang="en-US" sz="24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iuzzo_Design Temp">
  <a:themeElements>
    <a:clrScheme name="Liuzzo_Design 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iuzzo_Design 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lnDef>
  </a:objectDefaults>
  <a:extraClrSchemeLst>
    <a:extraClrScheme>
      <a:clrScheme name="Liuzzo_Design 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uzzo_Design 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uzzo_Design 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uzzo_Design 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uzzo_Design 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uzzo_Design 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12561</TotalTime>
  <Pages>0</Pages>
  <Words>2703</Words>
  <Characters>0</Characters>
  <Application>Microsoft Office PowerPoint</Application>
  <PresentationFormat>On-screen Show (4:3)</PresentationFormat>
  <Lines>0</Lines>
  <Paragraphs>227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MS PGothic</vt:lpstr>
      <vt:lpstr>Arial</vt:lpstr>
      <vt:lpstr>Calibri</vt:lpstr>
      <vt:lpstr>Garamond</vt:lpstr>
      <vt:lpstr>ヒラギノ角ゴ Pro W3</vt:lpstr>
      <vt:lpstr>Liuzzo_Design Temp</vt:lpstr>
      <vt:lpstr>Chapter 25</vt:lpstr>
      <vt:lpstr>Bailments</vt:lpstr>
      <vt:lpstr>Characteristics of Bailments (1)</vt:lpstr>
      <vt:lpstr>Characteristics of Bailments (2)</vt:lpstr>
      <vt:lpstr>Bailment Created by Possession of Goods (1)</vt:lpstr>
      <vt:lpstr>Bailment Created by Possession of Goods (2)</vt:lpstr>
      <vt:lpstr>Bailee and Goods (1)</vt:lpstr>
      <vt:lpstr>Bailee and Goods (2)</vt:lpstr>
      <vt:lpstr>Example: Bailee Must Intend to Possess Goods </vt:lpstr>
      <vt:lpstr>Termination of Bailments</vt:lpstr>
      <vt:lpstr>Types of Bailments and Care during Custody (1)</vt:lpstr>
      <vt:lpstr>Types of Bailments and Care during Custody (2)</vt:lpstr>
      <vt:lpstr>Bailments for Sole Benefit of Bailee (1)</vt:lpstr>
      <vt:lpstr>Bailments for Sole Benefit of Bailee (2)</vt:lpstr>
      <vt:lpstr>Bailments for Sole Benefit of Bailor</vt:lpstr>
      <vt:lpstr>Bailments for Sole Benefit of the Bailor</vt:lpstr>
      <vt:lpstr>Mutual-Benefit Bailments (1)</vt:lpstr>
      <vt:lpstr>Mutual-Benefit Bailments (2)</vt:lpstr>
      <vt:lpstr>Mutual-Benefit Bailments (3)</vt:lpstr>
      <vt:lpstr>Mutual-Benefit Bailments (4)</vt:lpstr>
      <vt:lpstr>Mutual-Benefit Bailments (5)</vt:lpstr>
      <vt:lpstr>Mutual-Benefit Bailments (6)</vt:lpstr>
      <vt:lpstr>Mutual-Benefit Bailments (7)</vt:lpstr>
      <vt:lpstr>Mutual-Benefit Bailments (8)</vt:lpstr>
      <vt:lpstr>Mutual-Benefit Bailments (9)</vt:lpstr>
      <vt:lpstr>Mutual-Benefit Bailments (10)</vt:lpstr>
      <vt:lpstr>Mutual-Benefit Bailments (11)</vt:lpstr>
      <vt:lpstr>Constructive Bailments</vt:lpstr>
      <vt:lpstr>Example: Constructive Bailment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25</dc:title>
  <dc:creator>Dave</dc:creator>
  <cp:lastModifiedBy>Becky Wills</cp:lastModifiedBy>
  <cp:revision>182</cp:revision>
  <dcterms:modified xsi:type="dcterms:W3CDTF">2018-04-18T13:51:26Z</dcterms:modified>
</cp:coreProperties>
</file>