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4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ED8FA-8FB2-294A-82FA-DA9FC06675DD}" type="datetimeFigureOut">
              <a:rPr lang="en-US" smtClean="0"/>
              <a:t>8/5/15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5482CB-2159-9141-9086-0A0139290540}" type="slidenum">
              <a:rPr lang="en-US" smtClean="0"/>
              <a:t>‹#›</a:t>
            </a:fld>
            <a:endParaRPr lang="en-US"/>
          </a:p>
        </p:txBody>
      </p:sp>
    </p:spTree>
    <p:extLst>
      <p:ext uri="{BB962C8B-B14F-4D97-AF65-F5344CB8AC3E}">
        <p14:creationId xmlns:p14="http://schemas.microsoft.com/office/powerpoint/2010/main" val="18046340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Accountants must write many letters over the course of their daily activities. They must correspond with clients, government agencies, and fellow professionals. Types of letters range from engagement letters, letters regarding deficiencies in internal control, client letters, letters outlining a particular tax situation, etc. </a:t>
            </a:r>
          </a:p>
          <a:p>
            <a:endParaRPr lang="en-US" dirty="0"/>
          </a:p>
        </p:txBody>
      </p:sp>
      <p:sp>
        <p:nvSpPr>
          <p:cNvPr id="4" name="Slide Number Placeholder 3"/>
          <p:cNvSpPr>
            <a:spLocks noGrp="1"/>
          </p:cNvSpPr>
          <p:nvPr>
            <p:ph type="sldNum" sz="quarter" idx="10"/>
          </p:nvPr>
        </p:nvSpPr>
        <p:spPr/>
        <p:txBody>
          <a:bodyPr/>
          <a:lstStyle/>
          <a:p>
            <a:fld id="{AF5482CB-2159-9141-9086-0A0139290540}" type="slidenum">
              <a:rPr lang="en-US" smtClean="0"/>
              <a:t>1</a:t>
            </a:fld>
            <a:endParaRPr lang="en-US"/>
          </a:p>
        </p:txBody>
      </p:sp>
    </p:spTree>
    <p:extLst>
      <p:ext uri="{BB962C8B-B14F-4D97-AF65-F5344CB8AC3E}">
        <p14:creationId xmlns:p14="http://schemas.microsoft.com/office/powerpoint/2010/main" val="2179979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 name should be printed four lines under the closing; add your position or professional designation in one of the ways below: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space between the closing and printed name is for your handwritten signature</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482CB-2159-9141-9086-0A0139290540}" type="slidenum">
              <a:rPr lang="en-US" smtClean="0"/>
              <a:t>13</a:t>
            </a:fld>
            <a:endParaRPr lang="en-US"/>
          </a:p>
        </p:txBody>
      </p:sp>
    </p:spTree>
    <p:extLst>
      <p:ext uri="{BB962C8B-B14F-4D97-AF65-F5344CB8AC3E}">
        <p14:creationId xmlns:p14="http://schemas.microsoft.com/office/powerpoint/2010/main" val="3489236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Sometimes you’ll need more notations, which are placed below the signature at the left margin. If the letter includes an enclosure, make a notation: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Enclosure(s)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if you distribute the letter to additional people, note the people who receive a copy: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cc:  Larry Jones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482CB-2159-9141-9086-0A0139290540}" type="slidenum">
              <a:rPr lang="en-US" smtClean="0"/>
              <a:t>14</a:t>
            </a:fld>
            <a:endParaRPr lang="en-US"/>
          </a:p>
        </p:txBody>
      </p:sp>
    </p:spTree>
    <p:extLst>
      <p:ext uri="{BB962C8B-B14F-4D97-AF65-F5344CB8AC3E}">
        <p14:creationId xmlns:p14="http://schemas.microsoft.com/office/powerpoint/2010/main" val="350905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Most business letters are only one page long. If you need additional pages, each should have a heading identifying the addressee, the date, and the page number. This is printed at the left margin: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Mr. Frank Wren</a:t>
            </a:r>
          </a:p>
          <a:p>
            <a:r>
              <a:rPr lang="en-US" sz="1200" kern="1200" dirty="0" smtClean="0">
                <a:solidFill>
                  <a:schemeClr val="tx1"/>
                </a:solidFill>
                <a:effectLst/>
                <a:latin typeface="+mn-lt"/>
                <a:ea typeface="+mn-ea"/>
                <a:cs typeface="+mn-cs"/>
              </a:rPr>
              <a:t>April 8, 2014</a:t>
            </a:r>
          </a:p>
          <a:p>
            <a:r>
              <a:rPr lang="en-US" sz="1200" kern="1200" dirty="0" smtClean="0">
                <a:solidFill>
                  <a:schemeClr val="tx1"/>
                </a:solidFill>
                <a:effectLst/>
                <a:latin typeface="+mn-lt"/>
                <a:ea typeface="+mn-ea"/>
                <a:cs typeface="+mn-cs"/>
              </a:rPr>
              <a:t>Page 3</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Three lines of text (not including the header) is the minimum to warrant continuing a letter on an additional page.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5482CB-2159-9141-9086-0A0139290540}" type="slidenum">
              <a:rPr lang="en-US" smtClean="0"/>
              <a:t>15</a:t>
            </a:fld>
            <a:endParaRPr lang="en-US"/>
          </a:p>
        </p:txBody>
      </p:sp>
    </p:spTree>
    <p:extLst>
      <p:ext uri="{BB962C8B-B14F-4D97-AF65-F5344CB8AC3E}">
        <p14:creationId xmlns:p14="http://schemas.microsoft.com/office/powerpoint/2010/main" val="4247505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Replying to a letter requires extra caution, since you are most likely developing a working relationship with your correspondent. Here are a few techniques to keep in mind for letters in general, and responding to another’s query, in particular:</a:t>
            </a:r>
          </a:p>
          <a:p>
            <a:endParaRPr lang="en-US" dirty="0"/>
          </a:p>
        </p:txBody>
      </p:sp>
      <p:sp>
        <p:nvSpPr>
          <p:cNvPr id="4" name="Slide Number Placeholder 3"/>
          <p:cNvSpPr>
            <a:spLocks noGrp="1"/>
          </p:cNvSpPr>
          <p:nvPr>
            <p:ph type="sldNum" sz="quarter" idx="10"/>
          </p:nvPr>
        </p:nvSpPr>
        <p:spPr/>
        <p:txBody>
          <a:bodyPr/>
          <a:lstStyle/>
          <a:p>
            <a:fld id="{AF5482CB-2159-9141-9086-0A0139290540}" type="slidenum">
              <a:rPr lang="en-US" smtClean="0"/>
              <a:t>16</a:t>
            </a:fld>
            <a:endParaRPr lang="en-US"/>
          </a:p>
        </p:txBody>
      </p:sp>
    </p:spTree>
    <p:extLst>
      <p:ext uri="{BB962C8B-B14F-4D97-AF65-F5344CB8AC3E}">
        <p14:creationId xmlns:p14="http://schemas.microsoft.com/office/powerpoint/2010/main" val="304359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firms have standardized letters for a number of accounting situations. The management may have a form letter, or even specific wording for various situations. If your firm uses a standard letter, simply adapt the basic letter to the specific case you are handling. In most instances, however, an original letter is more tailored to a particular client, and by virtue of its deliberate nature, is more effective.</a:t>
            </a:r>
          </a:p>
          <a:p>
            <a:endParaRPr lang="en-US" dirty="0"/>
          </a:p>
        </p:txBody>
      </p:sp>
      <p:sp>
        <p:nvSpPr>
          <p:cNvPr id="4" name="Slide Number Placeholder 3"/>
          <p:cNvSpPr>
            <a:spLocks noGrp="1"/>
          </p:cNvSpPr>
          <p:nvPr>
            <p:ph type="sldNum" sz="quarter" idx="10"/>
          </p:nvPr>
        </p:nvSpPr>
        <p:spPr/>
        <p:txBody>
          <a:bodyPr/>
          <a:lstStyle/>
          <a:p>
            <a:fld id="{AF5482CB-2159-9141-9086-0A0139290540}" type="slidenum">
              <a:rPr lang="en-US" smtClean="0"/>
              <a:t>18</a:t>
            </a:fld>
            <a:endParaRPr lang="en-US"/>
          </a:p>
        </p:txBody>
      </p:sp>
    </p:spTree>
    <p:extLst>
      <p:ext uri="{BB962C8B-B14F-4D97-AF65-F5344CB8AC3E}">
        <p14:creationId xmlns:p14="http://schemas.microsoft.com/office/powerpoint/2010/main" val="1797643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Engagement letters place in writing arrangements made between an accounting firm and its clients. Such letters can confirm a variety of services, including audit, review, compilation, management advisory, or tax. The main advantage of an engagement letter is that is clarifies and makes explicit the mutual responsibilities of the accountant and client; it is a safeguard against misunderstandings.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Engagement letters vary a great deal in terms of content, the firm writing the letter, and the facts of the case. Most will include: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 description of objectives and nature of the service</a:t>
            </a:r>
          </a:p>
          <a:p>
            <a:pPr lvl="0"/>
            <a:r>
              <a:rPr lang="en-US" sz="1200" kern="1200" dirty="0" smtClean="0">
                <a:solidFill>
                  <a:schemeClr val="tx1"/>
                </a:solidFill>
                <a:effectLst/>
                <a:latin typeface="+mn-lt"/>
                <a:ea typeface="+mn-ea"/>
                <a:cs typeface="+mn-cs"/>
              </a:rPr>
              <a:t>A description of responsibilities of client and auditor</a:t>
            </a:r>
          </a:p>
          <a:p>
            <a:pPr lvl="0"/>
            <a:r>
              <a:rPr lang="en-US" sz="1200" kern="1200" dirty="0" smtClean="0">
                <a:solidFill>
                  <a:schemeClr val="tx1"/>
                </a:solidFill>
                <a:effectLst/>
                <a:latin typeface="+mn-lt"/>
                <a:ea typeface="+mn-ea"/>
                <a:cs typeface="+mn-cs"/>
              </a:rPr>
              <a:t>A description of limitations, restrictions, or deadlines </a:t>
            </a:r>
          </a:p>
          <a:p>
            <a:pPr lvl="0"/>
            <a:r>
              <a:rPr lang="en-US" sz="1200" kern="1200" dirty="0" smtClean="0">
                <a:solidFill>
                  <a:schemeClr val="tx1"/>
                </a:solidFill>
                <a:effectLst/>
                <a:latin typeface="+mn-lt"/>
                <a:ea typeface="+mn-ea"/>
                <a:cs typeface="+mn-cs"/>
              </a:rPr>
              <a:t>A description of assistance provided by the client</a:t>
            </a:r>
          </a:p>
          <a:p>
            <a:pPr lvl="0"/>
            <a:r>
              <a:rPr lang="en-US" sz="1200" kern="1200" dirty="0" smtClean="0">
                <a:solidFill>
                  <a:schemeClr val="tx1"/>
                </a:solidFill>
                <a:effectLst/>
                <a:latin typeface="+mn-lt"/>
                <a:ea typeface="+mn-ea"/>
                <a:cs typeface="+mn-cs"/>
              </a:rPr>
              <a:t>A statement that an audit will possible not uncover all acts of fraud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Additionally, it may contain information about the fee and a space for the client to accept arrangements outlined in the letter.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5482CB-2159-9141-9086-0A0139290540}" type="slidenum">
              <a:rPr lang="en-US" smtClean="0"/>
              <a:t>19</a:t>
            </a:fld>
            <a:endParaRPr lang="en-US"/>
          </a:p>
        </p:txBody>
      </p:sp>
    </p:spTree>
    <p:extLst>
      <p:ext uri="{BB962C8B-B14F-4D97-AF65-F5344CB8AC3E}">
        <p14:creationId xmlns:p14="http://schemas.microsoft.com/office/powerpoint/2010/main" val="2951704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end of an audit, an accountant typically writes a letter to the client suggesting ways to improve the audited business. This might contain recommendations regarding:</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Internal control</a:t>
            </a:r>
          </a:p>
          <a:p>
            <a:pPr lvl="0"/>
            <a:r>
              <a:rPr lang="en-US" sz="1200" kern="1200" dirty="0" smtClean="0">
                <a:solidFill>
                  <a:schemeClr val="tx1"/>
                </a:solidFill>
                <a:effectLst/>
                <a:latin typeface="+mn-lt"/>
                <a:ea typeface="+mn-ea"/>
                <a:cs typeface="+mn-cs"/>
              </a:rPr>
              <a:t>Budgeting</a:t>
            </a:r>
          </a:p>
          <a:p>
            <a:pPr lvl="0"/>
            <a:r>
              <a:rPr lang="en-US" sz="1200" kern="1200" dirty="0" smtClean="0">
                <a:solidFill>
                  <a:schemeClr val="tx1"/>
                </a:solidFill>
                <a:effectLst/>
                <a:latin typeface="+mn-lt"/>
                <a:ea typeface="+mn-ea"/>
                <a:cs typeface="+mn-cs"/>
              </a:rPr>
              <a:t>Operating Procedures</a:t>
            </a:r>
          </a:p>
          <a:p>
            <a:pPr lvl="0"/>
            <a:r>
              <a:rPr lang="en-US" sz="1200" kern="1200" dirty="0" smtClean="0">
                <a:solidFill>
                  <a:schemeClr val="tx1"/>
                </a:solidFill>
                <a:effectLst/>
                <a:latin typeface="+mn-lt"/>
                <a:ea typeface="+mn-ea"/>
                <a:cs typeface="+mn-cs"/>
              </a:rPr>
              <a:t>Tax issues</a:t>
            </a:r>
          </a:p>
          <a:p>
            <a:pPr lvl="0"/>
            <a:r>
              <a:rPr lang="en-US" sz="1200" kern="1200" dirty="0" smtClean="0">
                <a:solidFill>
                  <a:schemeClr val="tx1"/>
                </a:solidFill>
                <a:effectLst/>
                <a:latin typeface="+mn-lt"/>
                <a:ea typeface="+mn-ea"/>
                <a:cs typeface="+mn-cs"/>
              </a:rPr>
              <a:t>Resource Management</a:t>
            </a:r>
          </a:p>
          <a:p>
            <a:pPr lvl="0"/>
            <a:r>
              <a:rPr lang="en-US" sz="1200" kern="1200" dirty="0" smtClean="0">
                <a:solidFill>
                  <a:schemeClr val="tx1"/>
                </a:solidFill>
                <a:effectLst/>
                <a:latin typeface="+mn-lt"/>
                <a:ea typeface="+mn-ea"/>
                <a:cs typeface="+mn-cs"/>
              </a:rPr>
              <a:t>Credit policies</a:t>
            </a:r>
          </a:p>
          <a:p>
            <a:pPr lvl="0"/>
            <a:r>
              <a:rPr lang="en-US" sz="1200" kern="1200" dirty="0" smtClean="0">
                <a:solidFill>
                  <a:schemeClr val="tx1"/>
                </a:solidFill>
                <a:effectLst/>
                <a:latin typeface="+mn-lt"/>
                <a:ea typeface="+mn-ea"/>
                <a:cs typeface="+mn-cs"/>
              </a:rPr>
              <a:t>Inventory control</a:t>
            </a:r>
          </a:p>
          <a:p>
            <a:pPr lvl="0"/>
            <a:r>
              <a:rPr lang="en-US" sz="1200" kern="1200" dirty="0" smtClean="0">
                <a:solidFill>
                  <a:schemeClr val="tx1"/>
                </a:solidFill>
                <a:effectLst/>
                <a:latin typeface="+mn-lt"/>
                <a:ea typeface="+mn-ea"/>
                <a:cs typeface="+mn-cs"/>
              </a:rPr>
              <a:t>The accounting and information system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Sometimes this letter can be quite long. If the letter grows to more than three pages, a report with a transmittal letter may be more appropriate. Address the transmittal letter to the president or board of directors of the client company, and summarize in the letter recommendations you have made in your report.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482CB-2159-9141-9086-0A0139290540}" type="slidenum">
              <a:rPr lang="en-US" smtClean="0"/>
              <a:t>20</a:t>
            </a:fld>
            <a:endParaRPr lang="en-US"/>
          </a:p>
        </p:txBody>
      </p:sp>
    </p:spTree>
    <p:extLst>
      <p:ext uri="{BB962C8B-B14F-4D97-AF65-F5344CB8AC3E}">
        <p14:creationId xmlns:p14="http://schemas.microsoft.com/office/powerpoint/2010/main" val="2158912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Whatever the format of the management letter, write it in a way that is helpful to the client and builds a good professional relationship between the client and the firm. The techniques for effective writing discussed in the book apply to management letters. Make sure you have clear and logical organization, readable style, and specific and concrete explanation.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Management letters may anger clients if they do not give enough specific information to support the accountant’s suggestions. For each recommendation, answer:</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Why is the change needed?</a:t>
            </a:r>
          </a:p>
          <a:p>
            <a:pPr lvl="0"/>
            <a:r>
              <a:rPr lang="en-US" sz="1200" kern="1200" dirty="0" smtClean="0">
                <a:solidFill>
                  <a:schemeClr val="tx1"/>
                </a:solidFill>
                <a:effectLst/>
                <a:latin typeface="+mn-lt"/>
                <a:ea typeface="+mn-ea"/>
                <a:cs typeface="+mn-cs"/>
              </a:rPr>
              <a:t>How can it be accomplished?</a:t>
            </a:r>
          </a:p>
          <a:p>
            <a:pPr lvl="0"/>
            <a:r>
              <a:rPr lang="en-US" sz="1200" kern="1200" dirty="0" smtClean="0">
                <a:solidFill>
                  <a:schemeClr val="tx1"/>
                </a:solidFill>
                <a:effectLst/>
                <a:latin typeface="+mn-lt"/>
                <a:ea typeface="+mn-ea"/>
                <a:cs typeface="+mn-cs"/>
              </a:rPr>
              <a:t>What benefits will the clients receive?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482CB-2159-9141-9086-0A0139290540}" type="slidenum">
              <a:rPr lang="en-US" smtClean="0"/>
              <a:t>21</a:t>
            </a:fld>
            <a:endParaRPr lang="en-US"/>
          </a:p>
        </p:txBody>
      </p:sp>
    </p:spTree>
    <p:extLst>
      <p:ext uri="{BB962C8B-B14F-4D97-AF65-F5344CB8AC3E}">
        <p14:creationId xmlns:p14="http://schemas.microsoft.com/office/powerpoint/2010/main" val="4235443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Accountants who provide tax services often write letters to their clients communicating the results of their research. They can be either for tax planning, or for after the fact tax situations. The organization may vary, but a basic outline includes: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facts on which the research was based</a:t>
            </a:r>
          </a:p>
          <a:p>
            <a:pPr lvl="0"/>
            <a:r>
              <a:rPr lang="en-US" sz="1200" kern="1200" dirty="0" smtClean="0">
                <a:solidFill>
                  <a:schemeClr val="tx1"/>
                </a:solidFill>
                <a:effectLst/>
                <a:latin typeface="+mn-lt"/>
                <a:ea typeface="+mn-ea"/>
                <a:cs typeface="+mn-cs"/>
              </a:rPr>
              <a:t>Caution that the advice is only valid for the facts previously outlined</a:t>
            </a:r>
          </a:p>
          <a:p>
            <a:pPr lvl="0"/>
            <a:r>
              <a:rPr lang="en-US" sz="1200" kern="1200" dirty="0" smtClean="0">
                <a:solidFill>
                  <a:schemeClr val="tx1"/>
                </a:solidFill>
                <a:effectLst/>
                <a:latin typeface="+mn-lt"/>
                <a:ea typeface="+mn-ea"/>
                <a:cs typeface="+mn-cs"/>
              </a:rPr>
              <a:t>tax questions implicit on these facts</a:t>
            </a:r>
          </a:p>
          <a:p>
            <a:pPr lvl="0"/>
            <a:r>
              <a:rPr lang="en-US" sz="1200" kern="1200" dirty="0" smtClean="0">
                <a:solidFill>
                  <a:schemeClr val="tx1"/>
                </a:solidFill>
                <a:effectLst/>
                <a:latin typeface="+mn-lt"/>
                <a:ea typeface="+mn-ea"/>
                <a:cs typeface="+mn-cs"/>
              </a:rPr>
              <a:t>The conclusions, with the authoritative support for the conclusions</a:t>
            </a:r>
          </a:p>
          <a:p>
            <a:pPr lvl="0"/>
            <a:r>
              <a:rPr lang="en-US" sz="1200" kern="1200" dirty="0" smtClean="0">
                <a:solidFill>
                  <a:schemeClr val="tx1"/>
                </a:solidFill>
                <a:effectLst/>
                <a:latin typeface="+mn-lt"/>
                <a:ea typeface="+mn-ea"/>
                <a:cs typeface="+mn-cs"/>
              </a:rPr>
              <a:t>Areas of controversy that the IRS might dispute</a:t>
            </a:r>
          </a:p>
          <a:p>
            <a:r>
              <a:rPr lang="en-US" sz="1200" kern="1200" dirty="0" smtClean="0">
                <a:solidFill>
                  <a:schemeClr val="tx1"/>
                </a:solidFill>
                <a:effectLst/>
                <a:latin typeface="+mn-lt"/>
                <a:ea typeface="+mn-ea"/>
                <a:cs typeface="+mn-cs"/>
              </a:rPr>
              <a:t>Furthermore, tax research letters should be understandable to the client. Tax questions are often highly technical and you may need to explain the conclusions in terms a business person will understand.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482CB-2159-9141-9086-0A0139290540}" type="slidenum">
              <a:rPr lang="en-US" smtClean="0"/>
              <a:t>22</a:t>
            </a:fld>
            <a:endParaRPr lang="en-US"/>
          </a:p>
        </p:txBody>
      </p:sp>
    </p:spTree>
    <p:extLst>
      <p:ext uri="{BB962C8B-B14F-4D97-AF65-F5344CB8AC3E}">
        <p14:creationId xmlns:p14="http://schemas.microsoft.com/office/powerpoint/2010/main" val="2377193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Letters Sent via E-mail</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 many organizations and individuals send their letters electronically, at least part of the time. An advantage is that they are much quicker, and the response time is often shorter.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Email letters carry many risks, however. They are not necessarily secure, and also suggest a more informal style of writing, which may be inappropriate for business letters. Also, email writers may not give the necessary detail to attention that an effective business letter requires. Grammatical and mechanical conventions, like correct spelling and punctuation, are as important for e-mail letters as they are for paper letters. </a:t>
            </a:r>
            <a:r>
              <a:rPr lang="en-US" sz="1200" kern="1200" smtClean="0">
                <a:solidFill>
                  <a:schemeClr val="tx1"/>
                </a:solidFill>
                <a:effectLst/>
                <a:latin typeface="+mn-lt"/>
                <a:ea typeface="+mn-ea"/>
                <a:cs typeface="+mn-cs"/>
              </a:rPr>
              <a:t>In our next lesson we will discuss how to write effective e-mails as well. </a:t>
            </a:r>
          </a:p>
          <a:p>
            <a:endParaRPr lang="en-US" dirty="0"/>
          </a:p>
        </p:txBody>
      </p:sp>
      <p:sp>
        <p:nvSpPr>
          <p:cNvPr id="4" name="Slide Number Placeholder 3"/>
          <p:cNvSpPr>
            <a:spLocks noGrp="1"/>
          </p:cNvSpPr>
          <p:nvPr>
            <p:ph type="sldNum" sz="quarter" idx="10"/>
          </p:nvPr>
        </p:nvSpPr>
        <p:spPr/>
        <p:txBody>
          <a:bodyPr/>
          <a:lstStyle/>
          <a:p>
            <a:fld id="{AF5482CB-2159-9141-9086-0A0139290540}" type="slidenum">
              <a:rPr lang="en-US" smtClean="0"/>
              <a:t>24</a:t>
            </a:fld>
            <a:endParaRPr lang="en-US"/>
          </a:p>
        </p:txBody>
      </p:sp>
    </p:spTree>
    <p:extLst>
      <p:ext uri="{BB962C8B-B14F-4D97-AF65-F5344CB8AC3E}">
        <p14:creationId xmlns:p14="http://schemas.microsoft.com/office/powerpoint/2010/main" val="157666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Effective letters have characteristics similar to that of any good writing; they have correct information, are complete, and usually written with readers in mind. They usually exhibit an active style, and are coherent, clear, concise. They are printed and formatted neatly, and have a professional appearance. </a:t>
            </a:r>
          </a:p>
          <a:p>
            <a:endParaRPr lang="en-US" dirty="0"/>
          </a:p>
        </p:txBody>
      </p:sp>
      <p:sp>
        <p:nvSpPr>
          <p:cNvPr id="4" name="Slide Number Placeholder 3"/>
          <p:cNvSpPr>
            <a:spLocks noGrp="1"/>
          </p:cNvSpPr>
          <p:nvPr>
            <p:ph type="sldNum" sz="quarter" idx="10"/>
          </p:nvPr>
        </p:nvSpPr>
        <p:spPr/>
        <p:txBody>
          <a:bodyPr/>
          <a:lstStyle/>
          <a:p>
            <a:fld id="{AF5482CB-2159-9141-9086-0A0139290540}" type="slidenum">
              <a:rPr lang="en-US" smtClean="0"/>
              <a:t>2</a:t>
            </a:fld>
            <a:endParaRPr lang="en-US"/>
          </a:p>
        </p:txBody>
      </p:sp>
    </p:spTree>
    <p:extLst>
      <p:ext uri="{BB962C8B-B14F-4D97-AF65-F5344CB8AC3E}">
        <p14:creationId xmlns:p14="http://schemas.microsoft.com/office/powerpoint/2010/main" val="414784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letter can vary in length, but most business letters are no longer than a page. Make sure you analyze the purpose of the letter before you write it, and if you are writing in response to a query or other letter, make sure you address issues or questions it raised. In a letter especially, it is important to think about the background of the addressee. The recipient’s knowledge and experience will determine how much detail you use as you draft. Sometimes this means explaining accounting principles or terms to someone who is not familiar with accounting and its jargon.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482CB-2159-9141-9086-0A0139290540}" type="slidenum">
              <a:rPr lang="en-US" smtClean="0"/>
              <a:t>3</a:t>
            </a:fld>
            <a:endParaRPr lang="en-US"/>
          </a:p>
        </p:txBody>
      </p:sp>
    </p:spTree>
    <p:extLst>
      <p:ext uri="{BB962C8B-B14F-4D97-AF65-F5344CB8AC3E}">
        <p14:creationId xmlns:p14="http://schemas.microsoft.com/office/powerpoint/2010/main" val="113764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letter is also organized into an introduction, a body, and a conclusion. Each section contains the same principles as any other documents.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letter’s </a:t>
            </a:r>
            <a:r>
              <a:rPr lang="en-US" sz="1200" i="1" kern="1200" dirty="0" smtClean="0">
                <a:solidFill>
                  <a:schemeClr val="tx1"/>
                </a:solidFill>
                <a:effectLst/>
                <a:latin typeface="+mn-lt"/>
                <a:ea typeface="+mn-ea"/>
                <a:cs typeface="+mn-cs"/>
              </a:rPr>
              <a:t>introduction </a:t>
            </a:r>
            <a:r>
              <a:rPr lang="en-US" sz="1200" kern="1200" dirty="0" smtClean="0">
                <a:solidFill>
                  <a:schemeClr val="tx1"/>
                </a:solidFill>
                <a:effectLst/>
                <a:latin typeface="+mn-lt"/>
                <a:ea typeface="+mn-ea"/>
                <a:cs typeface="+mn-cs"/>
              </a:rPr>
              <a:t>will create rapport with the reader, and state the reason for the letter. This might mean mentioning previous communication on the subject, or a reminder of a shared concern or interest. It might summarize (ever so briefly!) the main ideas or recommendations that the letter makes.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letter’s </a:t>
            </a:r>
            <a:r>
              <a:rPr lang="en-US" sz="1200" i="1" kern="1200" dirty="0" smtClean="0">
                <a:solidFill>
                  <a:schemeClr val="tx1"/>
                </a:solidFill>
                <a:effectLst/>
                <a:latin typeface="+mn-lt"/>
                <a:ea typeface="+mn-ea"/>
                <a:cs typeface="+mn-cs"/>
              </a:rPr>
              <a:t>body </a:t>
            </a:r>
            <a:r>
              <a:rPr lang="en-US" sz="1200" kern="1200" dirty="0" smtClean="0">
                <a:solidFill>
                  <a:schemeClr val="tx1"/>
                </a:solidFill>
                <a:effectLst/>
                <a:latin typeface="+mn-lt"/>
                <a:ea typeface="+mn-ea"/>
                <a:cs typeface="+mn-cs"/>
              </a:rPr>
              <a:t>will contain logically divided sections that discuss each topic. Make sure you arrange topics in decreasing levels of importance from the reader’s point of view. Start with the most important issue, and make your way down to the least important.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Make sure paragraphs are short and to the point, with the first sentence of each giving the reader an idea of what will follow. </a:t>
            </a:r>
          </a:p>
          <a:p>
            <a:r>
              <a:rPr lang="en-US" sz="1200" kern="1200" dirty="0" smtClean="0">
                <a:solidFill>
                  <a:schemeClr val="tx1"/>
                </a:solidFill>
                <a:effectLst/>
                <a:latin typeface="+mn-lt"/>
                <a:ea typeface="+mn-ea"/>
                <a:cs typeface="+mn-cs"/>
              </a:rPr>
              <a:t>The letter’s </a:t>
            </a:r>
            <a:r>
              <a:rPr lang="en-US" sz="1200" i="1" kern="1200" dirty="0" smtClean="0">
                <a:solidFill>
                  <a:schemeClr val="tx1"/>
                </a:solidFill>
                <a:effectLst/>
                <a:latin typeface="+mn-lt"/>
                <a:ea typeface="+mn-ea"/>
                <a:cs typeface="+mn-cs"/>
              </a:rPr>
              <a:t>conclusion </a:t>
            </a:r>
            <a:r>
              <a:rPr lang="en-US" sz="1200" kern="1200" dirty="0" smtClean="0">
                <a:solidFill>
                  <a:schemeClr val="tx1"/>
                </a:solidFill>
                <a:effectLst/>
                <a:latin typeface="+mn-lt"/>
                <a:ea typeface="+mn-ea"/>
                <a:cs typeface="+mn-cs"/>
              </a:rPr>
              <a:t>should be a conventional courteous closing: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Thank you very much for your help.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conclusion is also a good place to tell the correspondent what you need him or her to do to follow up on subjects in the letter.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May I make an appointment to discuss this with you? I will be in San Jose next week, November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will call your office to see if we can schedule a time to meet.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 letter is long, the conclusion may summarize the main ideas and recommendations. </a:t>
            </a:r>
          </a:p>
          <a:p>
            <a:endParaRPr lang="en-US" dirty="0"/>
          </a:p>
        </p:txBody>
      </p:sp>
      <p:sp>
        <p:nvSpPr>
          <p:cNvPr id="4" name="Slide Number Placeholder 3"/>
          <p:cNvSpPr>
            <a:spLocks noGrp="1"/>
          </p:cNvSpPr>
          <p:nvPr>
            <p:ph type="sldNum" sz="quarter" idx="10"/>
          </p:nvPr>
        </p:nvSpPr>
        <p:spPr/>
        <p:txBody>
          <a:bodyPr/>
          <a:lstStyle/>
          <a:p>
            <a:fld id="{AF5482CB-2159-9141-9086-0A0139290540}" type="slidenum">
              <a:rPr lang="en-US" smtClean="0"/>
              <a:t>4</a:t>
            </a:fld>
            <a:endParaRPr lang="en-US"/>
          </a:p>
        </p:txBody>
      </p:sp>
    </p:spTree>
    <p:extLst>
      <p:ext uri="{BB962C8B-B14F-4D97-AF65-F5344CB8AC3E}">
        <p14:creationId xmlns:p14="http://schemas.microsoft.com/office/powerpoint/2010/main" val="2671953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Conciseness and clarity, two good qualities of all writing are particularly important in letters, because you do not want to waste your readers’ time, or want them to miss important ideas. You can achieve this by keeping your writing unified, with each paragraph containing an idea that is readily apparent. </a:t>
            </a:r>
          </a:p>
          <a:p>
            <a:endParaRPr lang="en-US" dirty="0"/>
          </a:p>
        </p:txBody>
      </p:sp>
      <p:sp>
        <p:nvSpPr>
          <p:cNvPr id="4" name="Slide Number Placeholder 3"/>
          <p:cNvSpPr>
            <a:spLocks noGrp="1"/>
          </p:cNvSpPr>
          <p:nvPr>
            <p:ph type="sldNum" sz="quarter" idx="10"/>
          </p:nvPr>
        </p:nvSpPr>
        <p:spPr/>
        <p:txBody>
          <a:bodyPr/>
          <a:lstStyle/>
          <a:p>
            <a:fld id="{AF5482CB-2159-9141-9086-0A0139290540}" type="slidenum">
              <a:rPr lang="en-US" smtClean="0"/>
              <a:t>5</a:t>
            </a:fld>
            <a:endParaRPr lang="en-US"/>
          </a:p>
        </p:txBody>
      </p:sp>
    </p:spTree>
    <p:extLst>
      <p:ext uri="{BB962C8B-B14F-4D97-AF65-F5344CB8AC3E}">
        <p14:creationId xmlns:p14="http://schemas.microsoft.com/office/powerpoint/2010/main" val="354783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business documents, appearances matter. Good stationary is important:  8½ x 11-inch, unlined paper of a high-quality bond, about 24-pound weight. Envelopes, 4x 10 inches, should match the stationary. White or cream are usually the best choices, and if you do design your own stationary, make sure that your letterhead uses conservative font styles and sizes. Flashy and fancy are distracting, not professional.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Make sure your business letters are printed on a good-quality printer, and that the letter and envelope are free of errors. Neatness is crucial!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letter is single-spaced throughout, with double spacing between paragraphs. Margins should be 1-inch on all sides, and as even as possible without justifying the right margin, though a shorter letter may allow you to set wider margins. One-page letters should be placed so the body of the letter, excluding the heading, is centered on the page or slightly above center.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482CB-2159-9141-9086-0A0139290540}" type="slidenum">
              <a:rPr lang="en-US" smtClean="0"/>
              <a:t>7</a:t>
            </a:fld>
            <a:endParaRPr lang="en-US"/>
          </a:p>
        </p:txBody>
      </p:sp>
    </p:spTree>
    <p:extLst>
      <p:ext uri="{BB962C8B-B14F-4D97-AF65-F5344CB8AC3E}">
        <p14:creationId xmlns:p14="http://schemas.microsoft.com/office/powerpoint/2010/main" val="215529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heading contains the address, (not your name) and the date of the letter. If your stationary does not have a letterhead, place the heading on the left margin (for block style) or the right margin (for modified block style). If you use letterhead stationary, omit the heading except for the date. Center the date below the letterhead or place it next to the left margin for block style.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482CB-2159-9141-9086-0A0139290540}" type="slidenum">
              <a:rPr lang="en-US" smtClean="0"/>
              <a:t>9</a:t>
            </a:fld>
            <a:endParaRPr lang="en-US"/>
          </a:p>
        </p:txBody>
      </p:sp>
    </p:spTree>
    <p:extLst>
      <p:ext uri="{BB962C8B-B14F-4D97-AF65-F5344CB8AC3E}">
        <p14:creationId xmlns:p14="http://schemas.microsoft.com/office/powerpoint/2010/main" val="2019732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inside address is a reproduction of the address on the envelope. Place the title of the person to whom you are writing on the same line as his or her name. For example,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Hank Aaron, President</a:t>
            </a:r>
          </a:p>
          <a:p>
            <a:r>
              <a:rPr lang="en-US" sz="1200" kern="1200" dirty="0" smtClean="0">
                <a:solidFill>
                  <a:schemeClr val="tx1"/>
                </a:solidFill>
                <a:effectLst/>
                <a:latin typeface="+mn-lt"/>
                <a:ea typeface="+mn-ea"/>
                <a:cs typeface="+mn-cs"/>
              </a:rPr>
              <a:t>Homerun Consulting Services</a:t>
            </a:r>
          </a:p>
          <a:p>
            <a:r>
              <a:rPr lang="en-US" sz="1200" kern="1200" dirty="0" smtClean="0">
                <a:solidFill>
                  <a:schemeClr val="tx1"/>
                </a:solidFill>
                <a:effectLst/>
                <a:latin typeface="+mn-lt"/>
                <a:ea typeface="+mn-ea"/>
                <a:cs typeface="+mn-cs"/>
              </a:rPr>
              <a:t>755 Leaders Way</a:t>
            </a:r>
          </a:p>
          <a:p>
            <a:r>
              <a:rPr lang="en-US" sz="1200" kern="1200" dirty="0" smtClean="0">
                <a:solidFill>
                  <a:schemeClr val="tx1"/>
                </a:solidFill>
                <a:effectLst/>
                <a:latin typeface="+mn-lt"/>
                <a:ea typeface="+mn-ea"/>
                <a:cs typeface="+mn-cs"/>
              </a:rPr>
              <a:t>Atlanta, GA 30312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generally better to address a letter to a specific person rather than to an office or title. The name of the person to whom you are writing can often be found on a company website or webpage, or by calling the company directly. You should verify the spelling and the gender of the person, if it is not obvious by the name.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482CB-2159-9141-9086-0A0139290540}" type="slidenum">
              <a:rPr lang="en-US" smtClean="0"/>
              <a:t>10</a:t>
            </a:fld>
            <a:endParaRPr lang="en-US"/>
          </a:p>
        </p:txBody>
      </p:sp>
    </p:spTree>
    <p:extLst>
      <p:ext uri="{BB962C8B-B14F-4D97-AF65-F5344CB8AC3E}">
        <p14:creationId xmlns:p14="http://schemas.microsoft.com/office/powerpoint/2010/main" val="3164403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possible, address your correspondent by name: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Dear Mr. Aaron:</a:t>
            </a:r>
          </a:p>
          <a:p>
            <a:r>
              <a:rPr lang="en-US" sz="1200" kern="1200" dirty="0" smtClean="0">
                <a:solidFill>
                  <a:schemeClr val="tx1"/>
                </a:solidFill>
                <a:effectLst/>
                <a:latin typeface="+mn-lt"/>
                <a:ea typeface="+mn-ea"/>
                <a:cs typeface="+mn-cs"/>
              </a:rPr>
              <a:t>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Dear Ms. Davis: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a female correspondent, it is best to use Ms. unless she prefers another title. IF you know someone well, you may use his or her first name in the salutation: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Dear Hank: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 especially careful with the use of first names, however, especially if you have not met the person. Additionally, a title and last name are especially appropriate for an older person, or someone with greater authority than you have. Most situations require a respectful, courteous tone, which means a title and last name.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do not know the name of the person to whom you are writing, a use a salutation such 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Dear Human Resource Division:</a:t>
            </a:r>
          </a:p>
          <a:p>
            <a:r>
              <a:rPr lang="en-US" sz="1200" kern="1200" dirty="0" smtClean="0">
                <a:solidFill>
                  <a:schemeClr val="tx1"/>
                </a:solidFill>
                <a:effectLst/>
                <a:latin typeface="+mn-lt"/>
                <a:ea typeface="+mn-ea"/>
                <a:cs typeface="+mn-cs"/>
              </a:rPr>
              <a:t>Dear Registrar:</a:t>
            </a:r>
          </a:p>
          <a:p>
            <a:r>
              <a:rPr lang="en-US" sz="1200" kern="1200" dirty="0" smtClean="0">
                <a:solidFill>
                  <a:schemeClr val="tx1"/>
                </a:solidFill>
                <a:effectLst/>
                <a:latin typeface="+mn-lt"/>
                <a:ea typeface="+mn-ea"/>
                <a:cs typeface="+mn-cs"/>
              </a:rPr>
              <a:t>To Whom It May Concern: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colon always follows the salutation in a business letter.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5482CB-2159-9141-9086-0A0139290540}" type="slidenum">
              <a:rPr lang="en-US" smtClean="0"/>
              <a:t>11</a:t>
            </a:fld>
            <a:endParaRPr lang="en-US"/>
          </a:p>
        </p:txBody>
      </p:sp>
    </p:spTree>
    <p:extLst>
      <p:ext uri="{BB962C8B-B14F-4D97-AF65-F5344CB8AC3E}">
        <p14:creationId xmlns:p14="http://schemas.microsoft.com/office/powerpoint/2010/main" val="3015025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8/5/15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8/5/15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8/5/15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8/5/15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8/5/15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8/5/15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Letters</a:t>
            </a:r>
            <a:endParaRPr lang="en-US" dirty="0"/>
          </a:p>
        </p:txBody>
      </p:sp>
      <p:sp>
        <p:nvSpPr>
          <p:cNvPr id="3" name="Subtitle 2"/>
          <p:cNvSpPr>
            <a:spLocks noGrp="1"/>
          </p:cNvSpPr>
          <p:nvPr>
            <p:ph type="subTitle" idx="1"/>
          </p:nvPr>
        </p:nvSpPr>
        <p:spPr/>
        <p:txBody>
          <a:bodyPr/>
          <a:lstStyle/>
          <a:p>
            <a:r>
              <a:rPr lang="en-US" dirty="0" smtClean="0"/>
              <a:t>Lesson </a:t>
            </a:r>
            <a:r>
              <a:rPr lang="en-US" dirty="0"/>
              <a:t>6</a:t>
            </a:r>
            <a:endParaRPr lang="en-US" dirty="0"/>
          </a:p>
        </p:txBody>
      </p:sp>
      <p:sp>
        <p:nvSpPr>
          <p:cNvPr id="4" name="TextBox 3"/>
          <p:cNvSpPr txBox="1"/>
          <p:nvPr/>
        </p:nvSpPr>
        <p:spPr>
          <a:xfrm>
            <a:off x="3258654" y="531869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03103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Address</a:t>
            </a:r>
            <a:endParaRPr lang="en-US" dirty="0"/>
          </a:p>
        </p:txBody>
      </p:sp>
      <p:sp>
        <p:nvSpPr>
          <p:cNvPr id="3" name="Content Placeholder 2"/>
          <p:cNvSpPr>
            <a:spLocks noGrp="1"/>
          </p:cNvSpPr>
          <p:nvPr>
            <p:ph sz="half" idx="14"/>
          </p:nvPr>
        </p:nvSpPr>
        <p:spPr/>
        <p:txBody>
          <a:bodyPr>
            <a:normAutofit fontScale="92500"/>
          </a:bodyPr>
          <a:lstStyle/>
          <a:p>
            <a:r>
              <a:rPr lang="en-US" dirty="0"/>
              <a:t>The inside address is a reproduction of the address on the envelope. Place the title of the person to whom you are writing </a:t>
            </a:r>
            <a:r>
              <a:rPr lang="en-US" dirty="0" smtClean="0"/>
              <a:t>on </a:t>
            </a:r>
            <a:r>
              <a:rPr lang="en-US" dirty="0"/>
              <a:t>the same line as his or her name. </a:t>
            </a:r>
          </a:p>
        </p:txBody>
      </p:sp>
      <p:sp>
        <p:nvSpPr>
          <p:cNvPr id="4" name="Content Placeholder 3"/>
          <p:cNvSpPr>
            <a:spLocks noGrp="1"/>
          </p:cNvSpPr>
          <p:nvPr>
            <p:ph sz="half" idx="15"/>
          </p:nvPr>
        </p:nvSpPr>
        <p:spPr>
          <a:xfrm>
            <a:off x="4645152" y="4242853"/>
            <a:ext cx="3566160" cy="1297978"/>
          </a:xfrm>
        </p:spPr>
        <p:txBody>
          <a:bodyPr>
            <a:normAutofit fontScale="92500" lnSpcReduction="10000"/>
          </a:bodyPr>
          <a:lstStyle/>
          <a:p>
            <a:r>
              <a:rPr lang="en-US" dirty="0"/>
              <a:t>It is generally better to address a letter to a specific person rather than to an office or title. </a:t>
            </a:r>
          </a:p>
        </p:txBody>
      </p:sp>
      <p:sp>
        <p:nvSpPr>
          <p:cNvPr id="5" name="Content Placeholder 4"/>
          <p:cNvSpPr>
            <a:spLocks noGrp="1"/>
          </p:cNvSpPr>
          <p:nvPr>
            <p:ph sz="half" idx="1"/>
          </p:nvPr>
        </p:nvSpPr>
        <p:spPr>
          <a:xfrm>
            <a:off x="914400" y="2628372"/>
            <a:ext cx="3566160" cy="4056062"/>
          </a:xfrm>
        </p:spPr>
        <p:txBody>
          <a:bodyPr/>
          <a:lstStyle/>
          <a:p>
            <a:pPr marL="0" indent="0">
              <a:buNone/>
            </a:pPr>
            <a:r>
              <a:rPr lang="en-US" dirty="0"/>
              <a:t>Hank Aaron, President</a:t>
            </a:r>
          </a:p>
          <a:p>
            <a:pPr marL="0" indent="0">
              <a:buNone/>
            </a:pPr>
            <a:r>
              <a:rPr lang="en-US" dirty="0"/>
              <a:t>Homerun Consulting Services</a:t>
            </a:r>
          </a:p>
          <a:p>
            <a:pPr marL="0" indent="0">
              <a:buNone/>
            </a:pPr>
            <a:r>
              <a:rPr lang="en-US" dirty="0"/>
              <a:t>755 Leaders Way</a:t>
            </a:r>
          </a:p>
          <a:p>
            <a:pPr marL="0" indent="0">
              <a:buNone/>
            </a:pPr>
            <a:r>
              <a:rPr lang="en-US" dirty="0"/>
              <a:t>Atlanta, GA 30312</a:t>
            </a:r>
          </a:p>
          <a:p>
            <a:endParaRPr lang="en-US" dirty="0"/>
          </a:p>
        </p:txBody>
      </p:sp>
    </p:spTree>
    <p:extLst>
      <p:ext uri="{BB962C8B-B14F-4D97-AF65-F5344CB8AC3E}">
        <p14:creationId xmlns:p14="http://schemas.microsoft.com/office/powerpoint/2010/main" val="2334112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8060"/>
            <a:ext cx="7313613" cy="868362"/>
          </a:xfrm>
        </p:spPr>
        <p:txBody>
          <a:bodyPr/>
          <a:lstStyle/>
          <a:p>
            <a:r>
              <a:rPr lang="en-US" dirty="0" smtClean="0"/>
              <a:t>Salutation</a:t>
            </a:r>
            <a:endParaRPr lang="en-US" dirty="0"/>
          </a:p>
        </p:txBody>
      </p:sp>
      <p:sp>
        <p:nvSpPr>
          <p:cNvPr id="3" name="Content Placeholder 2"/>
          <p:cNvSpPr>
            <a:spLocks noGrp="1"/>
          </p:cNvSpPr>
          <p:nvPr>
            <p:ph idx="1"/>
          </p:nvPr>
        </p:nvSpPr>
        <p:spPr>
          <a:xfrm>
            <a:off x="914400" y="1214238"/>
            <a:ext cx="7313613" cy="4912777"/>
          </a:xfrm>
        </p:spPr>
        <p:txBody>
          <a:bodyPr>
            <a:normAutofit fontScale="70000" lnSpcReduction="20000"/>
          </a:bodyPr>
          <a:lstStyle/>
          <a:p>
            <a:pPr marL="0" indent="0">
              <a:buNone/>
            </a:pPr>
            <a:r>
              <a:rPr lang="en-US" dirty="0"/>
              <a:t>If possible, address your correspondent by name:</a:t>
            </a:r>
          </a:p>
          <a:p>
            <a:pPr marL="0" indent="0">
              <a:buNone/>
            </a:pPr>
            <a:r>
              <a:rPr lang="en-US" dirty="0"/>
              <a:t> </a:t>
            </a:r>
            <a:r>
              <a:rPr lang="en-US" dirty="0" smtClean="0"/>
              <a:t>Dear </a:t>
            </a:r>
            <a:r>
              <a:rPr lang="en-US" dirty="0"/>
              <a:t>Mr. </a:t>
            </a:r>
            <a:r>
              <a:rPr lang="en-US" dirty="0" smtClean="0"/>
              <a:t>Aaron:    </a:t>
            </a:r>
            <a:r>
              <a:rPr lang="en-US" b="1" dirty="0" smtClean="0"/>
              <a:t>OR</a:t>
            </a:r>
            <a:r>
              <a:rPr lang="en-US" dirty="0" smtClean="0"/>
              <a:t>    Dear </a:t>
            </a:r>
            <a:r>
              <a:rPr lang="en-US" dirty="0"/>
              <a:t>Ms. </a:t>
            </a:r>
            <a:r>
              <a:rPr lang="en-US" dirty="0" smtClean="0"/>
              <a:t>Davis:</a:t>
            </a:r>
          </a:p>
          <a:p>
            <a:pPr marL="0" indent="0">
              <a:buNone/>
            </a:pPr>
            <a:r>
              <a:rPr lang="en-US" dirty="0" smtClean="0"/>
              <a:t>For </a:t>
            </a:r>
            <a:r>
              <a:rPr lang="en-US" dirty="0"/>
              <a:t>a female correspondent, it is best to use Ms. unless she prefers another title. </a:t>
            </a:r>
            <a:r>
              <a:rPr lang="en-US" dirty="0" smtClean="0"/>
              <a:t>If </a:t>
            </a:r>
            <a:r>
              <a:rPr lang="en-US" dirty="0"/>
              <a:t>you know someone well, you may use his or her first name in the salutation:</a:t>
            </a:r>
          </a:p>
          <a:p>
            <a:pPr marL="0" indent="0">
              <a:buNone/>
            </a:pPr>
            <a:r>
              <a:rPr lang="en-US" dirty="0" smtClean="0"/>
              <a:t>Dear </a:t>
            </a:r>
            <a:r>
              <a:rPr lang="en-US" dirty="0"/>
              <a:t>Hank:</a:t>
            </a:r>
          </a:p>
          <a:p>
            <a:pPr marL="0" indent="0">
              <a:buNone/>
            </a:pPr>
            <a:r>
              <a:rPr lang="en-US" dirty="0" smtClean="0"/>
              <a:t>Be </a:t>
            </a:r>
            <a:r>
              <a:rPr lang="en-US" dirty="0"/>
              <a:t>especially careful with the use of first </a:t>
            </a:r>
            <a:r>
              <a:rPr lang="en-US" dirty="0" smtClean="0"/>
              <a:t>names; a </a:t>
            </a:r>
            <a:r>
              <a:rPr lang="en-US" dirty="0"/>
              <a:t>title and last name are especially appropriate for an older person, or someone with greater authority than you have. Most situations require a respectful, courteous tone, which means a title and last name. </a:t>
            </a:r>
          </a:p>
          <a:p>
            <a:pPr marL="0" indent="0">
              <a:buNone/>
            </a:pPr>
            <a:r>
              <a:rPr lang="en-US" dirty="0" smtClean="0"/>
              <a:t>If </a:t>
            </a:r>
            <a:r>
              <a:rPr lang="en-US" dirty="0"/>
              <a:t>you do not know the name of the person to whom you are writing, a use a salutation such as:</a:t>
            </a:r>
          </a:p>
          <a:p>
            <a:pPr marL="0" indent="0">
              <a:buNone/>
            </a:pPr>
            <a:r>
              <a:rPr lang="en-US" dirty="0"/>
              <a:t> </a:t>
            </a:r>
            <a:r>
              <a:rPr lang="en-US" dirty="0" smtClean="0"/>
              <a:t>Dear </a:t>
            </a:r>
            <a:r>
              <a:rPr lang="en-US" dirty="0"/>
              <a:t>Human Resource </a:t>
            </a:r>
            <a:r>
              <a:rPr lang="en-US" dirty="0" smtClean="0"/>
              <a:t>Division: </a:t>
            </a:r>
            <a:r>
              <a:rPr lang="en-US" b="1" dirty="0" smtClean="0"/>
              <a:t>OR</a:t>
            </a:r>
            <a:r>
              <a:rPr lang="en-US" dirty="0" smtClean="0"/>
              <a:t>  Dear Registrar: </a:t>
            </a:r>
            <a:r>
              <a:rPr lang="en-US" b="1" dirty="0" smtClean="0"/>
              <a:t>OR</a:t>
            </a:r>
            <a:r>
              <a:rPr lang="en-US" dirty="0" smtClean="0"/>
              <a:t>  To </a:t>
            </a:r>
            <a:r>
              <a:rPr lang="en-US" dirty="0"/>
              <a:t>Whom It May Concern:</a:t>
            </a:r>
          </a:p>
          <a:p>
            <a:pPr marL="0" indent="0">
              <a:buNone/>
            </a:pPr>
            <a:r>
              <a:rPr lang="en-US" dirty="0" smtClean="0"/>
              <a:t>A </a:t>
            </a:r>
            <a:r>
              <a:rPr lang="en-US" dirty="0"/>
              <a:t>colon always follows the salutation in a business </a:t>
            </a:r>
            <a:r>
              <a:rPr lang="en-US" dirty="0" smtClean="0"/>
              <a:t>letter.</a:t>
            </a:r>
            <a:r>
              <a:rPr lang="en-US" dirty="0"/>
              <a:t> </a:t>
            </a:r>
          </a:p>
          <a:p>
            <a:endParaRPr lang="en-US" dirty="0"/>
          </a:p>
        </p:txBody>
      </p:sp>
    </p:spTree>
    <p:extLst>
      <p:ext uri="{BB962C8B-B14F-4D97-AF65-F5344CB8AC3E}">
        <p14:creationId xmlns:p14="http://schemas.microsoft.com/office/powerpoint/2010/main" val="254493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546" y="1258822"/>
            <a:ext cx="3566160" cy="1162050"/>
          </a:xfrm>
        </p:spPr>
        <p:txBody>
          <a:bodyPr/>
          <a:lstStyle/>
          <a:p>
            <a:r>
              <a:rPr lang="en-US" dirty="0" smtClean="0"/>
              <a:t>Closing</a:t>
            </a:r>
            <a:endParaRPr lang="en-US" dirty="0"/>
          </a:p>
        </p:txBody>
      </p:sp>
      <p:sp>
        <p:nvSpPr>
          <p:cNvPr id="3" name="Text Placeholder 2"/>
          <p:cNvSpPr>
            <a:spLocks noGrp="1"/>
          </p:cNvSpPr>
          <p:nvPr>
            <p:ph type="body" sz="half" idx="2"/>
          </p:nvPr>
        </p:nvSpPr>
        <p:spPr>
          <a:xfrm>
            <a:off x="5017544" y="2699982"/>
            <a:ext cx="3566160" cy="2854806"/>
          </a:xfrm>
        </p:spPr>
        <p:txBody>
          <a:bodyPr>
            <a:normAutofit fontScale="92500" lnSpcReduction="10000"/>
          </a:bodyPr>
          <a:lstStyle/>
          <a:p>
            <a:r>
              <a:rPr lang="en-US" dirty="0"/>
              <a:t>The letter’s formal closing is placed at the left margin for a block-style letter and the right for modified block. Capitalize the first word and put a comma at the end. </a:t>
            </a:r>
          </a:p>
          <a:p>
            <a:endParaRPr lang="en-US" dirty="0" smtClean="0"/>
          </a:p>
          <a:p>
            <a:r>
              <a:rPr lang="en-US" dirty="0" smtClean="0"/>
              <a:t>Sincerely</a:t>
            </a:r>
            <a:r>
              <a:rPr lang="en-US" dirty="0"/>
              <a:t>, </a:t>
            </a:r>
          </a:p>
          <a:p>
            <a:r>
              <a:rPr lang="en-US" dirty="0"/>
              <a:t>Sincerely yours,</a:t>
            </a:r>
          </a:p>
          <a:p>
            <a:r>
              <a:rPr lang="en-US" dirty="0"/>
              <a:t> </a:t>
            </a:r>
          </a:p>
          <a:p>
            <a:endParaRPr lang="en-US" dirty="0"/>
          </a:p>
        </p:txBody>
      </p:sp>
      <p:pic>
        <p:nvPicPr>
          <p:cNvPr id="5" name="Picture Placeholder 4"/>
          <p:cNvPicPr>
            <a:picLocks noGrp="1" noChangeAspect="1"/>
          </p:cNvPicPr>
          <p:nvPr>
            <p:ph type="pic" sz="quarter" idx="14"/>
          </p:nvPr>
        </p:nvPicPr>
        <p:blipFill>
          <a:blip r:embed="rId2"/>
          <a:srcRect l="2796" r="2796"/>
          <a:stretch>
            <a:fillRect/>
          </a:stretch>
        </p:blipFill>
        <p:spPr/>
      </p:pic>
    </p:spTree>
    <p:extLst>
      <p:ext uri="{BB962C8B-B14F-4D97-AF65-F5344CB8AC3E}">
        <p14:creationId xmlns:p14="http://schemas.microsoft.com/office/powerpoint/2010/main" val="87999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a:t>
            </a:r>
            <a:endParaRPr lang="en-US" dirty="0"/>
          </a:p>
        </p:txBody>
      </p:sp>
      <p:sp>
        <p:nvSpPr>
          <p:cNvPr id="3" name="Content Placeholder 2"/>
          <p:cNvSpPr>
            <a:spLocks noGrp="1"/>
          </p:cNvSpPr>
          <p:nvPr>
            <p:ph sz="half" idx="1"/>
          </p:nvPr>
        </p:nvSpPr>
        <p:spPr/>
        <p:txBody>
          <a:bodyPr/>
          <a:lstStyle/>
          <a:p>
            <a:pPr marL="0" indent="0">
              <a:buNone/>
            </a:pPr>
            <a:r>
              <a:rPr lang="en-US" dirty="0"/>
              <a:t>Sincerely,</a:t>
            </a:r>
          </a:p>
          <a:p>
            <a:pPr marL="0" indent="0">
              <a:buNone/>
            </a:pPr>
            <a:r>
              <a:rPr lang="en-US" dirty="0"/>
              <a:t> </a:t>
            </a:r>
          </a:p>
          <a:p>
            <a:pPr marL="0" indent="0">
              <a:buNone/>
            </a:pPr>
            <a:r>
              <a:rPr lang="en-US" i="1" dirty="0"/>
              <a:t>Cate Lycurgus</a:t>
            </a:r>
            <a:endParaRPr lang="en-US" dirty="0"/>
          </a:p>
          <a:p>
            <a:pPr marL="0" indent="0">
              <a:buNone/>
            </a:pPr>
            <a:endParaRPr lang="en-US" dirty="0"/>
          </a:p>
          <a:p>
            <a:pPr marL="0" indent="0">
              <a:buNone/>
            </a:pPr>
            <a:r>
              <a:rPr lang="en-US" dirty="0"/>
              <a:t>Cate Lycurgus</a:t>
            </a:r>
          </a:p>
          <a:p>
            <a:pPr marL="0" indent="0">
              <a:buNone/>
            </a:pPr>
            <a:r>
              <a:rPr lang="en-US" dirty="0"/>
              <a:t>Program Director</a:t>
            </a:r>
          </a:p>
          <a:p>
            <a:endParaRPr lang="en-US" dirty="0"/>
          </a:p>
        </p:txBody>
      </p:sp>
      <p:sp>
        <p:nvSpPr>
          <p:cNvPr id="4" name="Content Placeholder 3"/>
          <p:cNvSpPr>
            <a:spLocks noGrp="1"/>
          </p:cNvSpPr>
          <p:nvPr>
            <p:ph sz="half" idx="2"/>
          </p:nvPr>
        </p:nvSpPr>
        <p:spPr/>
        <p:txBody>
          <a:bodyPr/>
          <a:lstStyle/>
          <a:p>
            <a:pPr marL="0" indent="0">
              <a:buNone/>
            </a:pPr>
            <a:r>
              <a:rPr lang="en-US" dirty="0"/>
              <a:t>Sincerely,</a:t>
            </a:r>
          </a:p>
          <a:p>
            <a:pPr marL="0" indent="0">
              <a:buNone/>
            </a:pPr>
            <a:endParaRPr lang="en-US" dirty="0"/>
          </a:p>
          <a:p>
            <a:pPr marL="0" indent="0">
              <a:buNone/>
            </a:pPr>
            <a:r>
              <a:rPr lang="en-US" i="1" dirty="0"/>
              <a:t>Cate Lycurgus</a:t>
            </a:r>
            <a:endParaRPr lang="en-US" dirty="0"/>
          </a:p>
          <a:p>
            <a:pPr marL="0" indent="0">
              <a:buNone/>
            </a:pPr>
            <a:endParaRPr lang="en-US" dirty="0"/>
          </a:p>
          <a:p>
            <a:pPr marL="0" indent="0">
              <a:buNone/>
            </a:pPr>
            <a:r>
              <a:rPr lang="en-US" dirty="0"/>
              <a:t>Cate Lycurgus, MFA</a:t>
            </a:r>
          </a:p>
          <a:p>
            <a:pPr marL="0" indent="0">
              <a:buNone/>
            </a:pPr>
            <a:r>
              <a:rPr lang="en-US" dirty="0"/>
              <a:t>Program Director</a:t>
            </a:r>
          </a:p>
          <a:p>
            <a:endParaRPr lang="en-US" dirty="0"/>
          </a:p>
        </p:txBody>
      </p:sp>
    </p:spTree>
    <p:extLst>
      <p:ext uri="{BB962C8B-B14F-4D97-AF65-F5344CB8AC3E}">
        <p14:creationId xmlns:p14="http://schemas.microsoft.com/office/powerpoint/2010/main" val="3153776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Parts of a Letter</a:t>
            </a:r>
            <a:endParaRPr lang="en-US" dirty="0"/>
          </a:p>
        </p:txBody>
      </p:sp>
      <p:sp>
        <p:nvSpPr>
          <p:cNvPr id="3" name="Content Placeholder 2"/>
          <p:cNvSpPr>
            <a:spLocks noGrp="1"/>
          </p:cNvSpPr>
          <p:nvPr>
            <p:ph sz="half" idx="1"/>
          </p:nvPr>
        </p:nvSpPr>
        <p:spPr>
          <a:xfrm>
            <a:off x="914400" y="1735139"/>
            <a:ext cx="6663154" cy="4056062"/>
          </a:xfrm>
        </p:spPr>
        <p:txBody>
          <a:bodyPr>
            <a:normAutofit/>
          </a:bodyPr>
          <a:lstStyle/>
          <a:p>
            <a:pPr marL="0" indent="0">
              <a:buNone/>
            </a:pPr>
            <a:r>
              <a:rPr lang="en-US" dirty="0"/>
              <a:t>Sometimes you’ll need more </a:t>
            </a:r>
            <a:r>
              <a:rPr lang="en-US" dirty="0" smtClean="0"/>
              <a:t>notations </a:t>
            </a:r>
            <a:r>
              <a:rPr lang="en-US" dirty="0"/>
              <a:t>which are placed below the signature at the left margin. If the letter includes an enclosure, make a notation:</a:t>
            </a:r>
          </a:p>
          <a:p>
            <a:pPr marL="0" indent="0">
              <a:buNone/>
            </a:pPr>
            <a:r>
              <a:rPr lang="en-US" dirty="0" smtClean="0"/>
              <a:t>Enclosure</a:t>
            </a:r>
            <a:r>
              <a:rPr lang="en-US" dirty="0"/>
              <a:t>(s)</a:t>
            </a:r>
          </a:p>
          <a:p>
            <a:pPr marL="0" indent="0">
              <a:buNone/>
            </a:pPr>
            <a:r>
              <a:rPr lang="en-US" dirty="0" smtClean="0"/>
              <a:t>And </a:t>
            </a:r>
            <a:r>
              <a:rPr lang="en-US" dirty="0"/>
              <a:t>if you distribute the letter to additional people, note the people who receive a copy</a:t>
            </a:r>
            <a:r>
              <a:rPr lang="en-US" dirty="0" smtClean="0"/>
              <a:t>:</a:t>
            </a:r>
            <a:r>
              <a:rPr lang="en-US" dirty="0"/>
              <a:t> </a:t>
            </a:r>
          </a:p>
          <a:p>
            <a:pPr marL="0" indent="0">
              <a:buNone/>
            </a:pPr>
            <a:r>
              <a:rPr lang="en-US" dirty="0"/>
              <a:t>cc:  Larry Jones</a:t>
            </a:r>
          </a:p>
          <a:p>
            <a:pPr marL="0" indent="0">
              <a:buNone/>
            </a:pPr>
            <a:endParaRPr lang="en-US" dirty="0"/>
          </a:p>
        </p:txBody>
      </p:sp>
      <p:sp>
        <p:nvSpPr>
          <p:cNvPr id="4" name="Content Placeholder 3"/>
          <p:cNvSpPr>
            <a:spLocks noGrp="1"/>
          </p:cNvSpPr>
          <p:nvPr>
            <p:ph sz="half" idx="2"/>
          </p:nvPr>
        </p:nvSpPr>
        <p:spPr/>
        <p:txBody>
          <a:bodyPr>
            <a:normAutofit/>
          </a:bodyPr>
          <a:lstStyle/>
          <a:p>
            <a:pPr marL="0" indent="0">
              <a:buNone/>
            </a:pPr>
            <a:endParaRPr lang="en-US" dirty="0"/>
          </a:p>
        </p:txBody>
      </p:sp>
    </p:spTree>
    <p:extLst>
      <p:ext uri="{BB962C8B-B14F-4D97-AF65-F5344CB8AC3E}">
        <p14:creationId xmlns:p14="http://schemas.microsoft.com/office/powerpoint/2010/main" val="360850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Page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Most business letters are only one page long. If you need additional pages, each should have a heading identifying the addressee, the date, and the page number. This is printed at the left margin</a:t>
            </a:r>
            <a:r>
              <a:rPr lang="en-US" dirty="0" smtClean="0"/>
              <a:t>:</a:t>
            </a:r>
            <a:endParaRPr lang="en-US" dirty="0"/>
          </a:p>
          <a:p>
            <a:pPr marL="0" indent="0">
              <a:buNone/>
            </a:pPr>
            <a:r>
              <a:rPr lang="en-US" dirty="0"/>
              <a:t>Mr. Frank Wren</a:t>
            </a:r>
          </a:p>
          <a:p>
            <a:pPr marL="0" indent="0">
              <a:buNone/>
            </a:pPr>
            <a:r>
              <a:rPr lang="en-US" dirty="0"/>
              <a:t>April 8, 2014</a:t>
            </a:r>
          </a:p>
          <a:p>
            <a:pPr marL="0" indent="0">
              <a:buNone/>
            </a:pPr>
            <a:r>
              <a:rPr lang="en-US" dirty="0"/>
              <a:t>Page 3</a:t>
            </a:r>
          </a:p>
          <a:p>
            <a:pPr marL="0" indent="0">
              <a:buNone/>
            </a:pPr>
            <a:r>
              <a:rPr lang="en-US" dirty="0" smtClean="0"/>
              <a:t>Three </a:t>
            </a:r>
            <a:r>
              <a:rPr lang="en-US" dirty="0"/>
              <a:t>lines of text (not including the header) is the minimum to warrant continuing a letter on an additional page. </a:t>
            </a:r>
          </a:p>
          <a:p>
            <a:pPr marL="0" indent="0">
              <a:buNone/>
            </a:pPr>
            <a:r>
              <a:rPr lang="en-US" dirty="0"/>
              <a:t> </a:t>
            </a:r>
          </a:p>
          <a:p>
            <a:endParaRPr lang="en-US" dirty="0"/>
          </a:p>
        </p:txBody>
      </p:sp>
    </p:spTree>
    <p:extLst>
      <p:ext uri="{BB962C8B-B14F-4D97-AF65-F5344CB8AC3E}">
        <p14:creationId xmlns:p14="http://schemas.microsoft.com/office/powerpoint/2010/main" val="3985300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Correspondence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7964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074670"/>
            <a:ext cx="7313613" cy="5107319"/>
          </a:xfrm>
        </p:spPr>
        <p:txBody>
          <a:bodyPr>
            <a:normAutofit fontScale="85000" lnSpcReduction="20000"/>
          </a:bodyPr>
          <a:lstStyle/>
          <a:p>
            <a:pPr marL="0" lvl="0" indent="0">
              <a:buNone/>
            </a:pPr>
            <a:r>
              <a:rPr lang="en-US" dirty="0" smtClean="0"/>
              <a:t>1. Be </a:t>
            </a:r>
            <a:r>
              <a:rPr lang="en-US" dirty="0"/>
              <a:t>prompt, by return mail if possible.</a:t>
            </a:r>
          </a:p>
          <a:p>
            <a:pPr marL="0" lvl="0" indent="0">
              <a:buNone/>
            </a:pPr>
            <a:r>
              <a:rPr lang="en-US" dirty="0" smtClean="0"/>
              <a:t>2. Read </a:t>
            </a:r>
            <a:r>
              <a:rPr lang="en-US" dirty="0"/>
              <a:t>the letter carefully, and note any questions that need answering or ideas that need comments.</a:t>
            </a:r>
          </a:p>
          <a:p>
            <a:pPr marL="0" lvl="0" indent="0">
              <a:buNone/>
            </a:pPr>
            <a:r>
              <a:rPr lang="en-US" dirty="0" smtClean="0"/>
              <a:t>3. For </a:t>
            </a:r>
            <a:r>
              <a:rPr lang="en-US" dirty="0"/>
              <a:t>the opening paragraph, make sure you respond to the original correspondence and state the date of the letter you received. If it is good (or at least neutral) news, state that clearly and positively as the letter’s main idea.</a:t>
            </a:r>
          </a:p>
          <a:p>
            <a:pPr marL="0" lvl="0" indent="0">
              <a:buNone/>
            </a:pPr>
            <a:r>
              <a:rPr lang="en-US" dirty="0" smtClean="0"/>
              <a:t>4. If </a:t>
            </a:r>
            <a:r>
              <a:rPr lang="en-US" dirty="0"/>
              <a:t>the letter contains bad news, state the subject of the letter in the opening paragraph, but save the explicit refusal for later in the letter, after you have prepared the reader to receive the news. </a:t>
            </a:r>
          </a:p>
          <a:p>
            <a:pPr marL="0" lvl="0" indent="0">
              <a:buNone/>
            </a:pPr>
            <a:r>
              <a:rPr lang="en-US" dirty="0" smtClean="0"/>
              <a:t>5. Answer </a:t>
            </a:r>
            <a:r>
              <a:rPr lang="en-US" dirty="0"/>
              <a:t>all your correspondent’s questions and cover all relevant topics in appropriate detail, remembering that a letter should be complete, but also as concise as possible.</a:t>
            </a:r>
          </a:p>
          <a:p>
            <a:pPr marL="0" lvl="0" indent="0">
              <a:buNone/>
            </a:pPr>
            <a:r>
              <a:rPr lang="en-US" dirty="0" smtClean="0"/>
              <a:t>6. End </a:t>
            </a:r>
            <a:r>
              <a:rPr lang="en-US" dirty="0"/>
              <a:t>courteously.</a:t>
            </a:r>
          </a:p>
          <a:p>
            <a:endParaRPr lang="en-US" dirty="0"/>
          </a:p>
        </p:txBody>
      </p:sp>
    </p:spTree>
    <p:extLst>
      <p:ext uri="{BB962C8B-B14F-4D97-AF65-F5344CB8AC3E}">
        <p14:creationId xmlns:p14="http://schemas.microsoft.com/office/powerpoint/2010/main" val="1787829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5978"/>
            <a:ext cx="7772400" cy="1362075"/>
          </a:xfrm>
        </p:spPr>
        <p:txBody>
          <a:bodyPr/>
          <a:lstStyle/>
          <a:p>
            <a:pPr algn="ctr"/>
            <a:r>
              <a:rPr lang="en-US" dirty="0" smtClean="0"/>
              <a:t>Typical Accounting Letters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3944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Letters</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a:t>Engagement </a:t>
            </a:r>
            <a:r>
              <a:rPr lang="en-US" dirty="0" smtClean="0"/>
              <a:t>letters: </a:t>
            </a:r>
          </a:p>
          <a:p>
            <a:r>
              <a:rPr lang="en-US" dirty="0"/>
              <a:t>P</a:t>
            </a:r>
            <a:r>
              <a:rPr lang="en-US" dirty="0" smtClean="0"/>
              <a:t>lace </a:t>
            </a:r>
            <a:r>
              <a:rPr lang="en-US" dirty="0"/>
              <a:t>in writing arrangements made between an accounting firm and its </a:t>
            </a:r>
            <a:r>
              <a:rPr lang="en-US" dirty="0" smtClean="0"/>
              <a:t>clients.</a:t>
            </a:r>
          </a:p>
          <a:p>
            <a:r>
              <a:rPr lang="en-US" dirty="0"/>
              <a:t>C</a:t>
            </a:r>
            <a:r>
              <a:rPr lang="en-US" dirty="0" smtClean="0"/>
              <a:t>onfirm </a:t>
            </a:r>
            <a:r>
              <a:rPr lang="en-US" dirty="0"/>
              <a:t>a variety of services, including audit, review, compilation, management advisory, or </a:t>
            </a:r>
            <a:r>
              <a:rPr lang="en-US" dirty="0" smtClean="0"/>
              <a:t>tax. </a:t>
            </a:r>
          </a:p>
          <a:p>
            <a:r>
              <a:rPr lang="en-US" dirty="0" smtClean="0"/>
              <a:t>Clarify and make </a:t>
            </a:r>
            <a:r>
              <a:rPr lang="en-US" dirty="0"/>
              <a:t>explicit the mutual responsibilities of the accountant and client; </a:t>
            </a:r>
            <a:r>
              <a:rPr lang="en-US" dirty="0" smtClean="0"/>
              <a:t>they are </a:t>
            </a:r>
            <a:r>
              <a:rPr lang="en-US" dirty="0"/>
              <a:t>a safeguard against misunderstandings. </a:t>
            </a:r>
          </a:p>
          <a:p>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dirty="0"/>
              <a:t>Most will include</a:t>
            </a:r>
            <a:r>
              <a:rPr lang="en-US" dirty="0" smtClean="0"/>
              <a:t>:</a:t>
            </a:r>
            <a:r>
              <a:rPr lang="en-US" dirty="0"/>
              <a:t> </a:t>
            </a:r>
          </a:p>
          <a:p>
            <a:pPr marL="0" lvl="0" indent="0">
              <a:buNone/>
            </a:pPr>
            <a:r>
              <a:rPr lang="en-US" dirty="0" smtClean="0"/>
              <a:t>1. A </a:t>
            </a:r>
            <a:r>
              <a:rPr lang="en-US" dirty="0"/>
              <a:t>description of objectives and nature of the service</a:t>
            </a:r>
          </a:p>
          <a:p>
            <a:pPr marL="0" lvl="0" indent="0">
              <a:buNone/>
            </a:pPr>
            <a:r>
              <a:rPr lang="en-US" dirty="0" smtClean="0"/>
              <a:t>2. A </a:t>
            </a:r>
            <a:r>
              <a:rPr lang="en-US" dirty="0"/>
              <a:t>description of responsibilities of </a:t>
            </a:r>
            <a:r>
              <a:rPr lang="en-US" dirty="0" smtClean="0"/>
              <a:t>the client </a:t>
            </a:r>
            <a:r>
              <a:rPr lang="en-US" dirty="0"/>
              <a:t>and auditor</a:t>
            </a:r>
          </a:p>
          <a:p>
            <a:pPr marL="0" lvl="0" indent="0">
              <a:buNone/>
            </a:pPr>
            <a:r>
              <a:rPr lang="en-US" dirty="0" smtClean="0"/>
              <a:t>3. A </a:t>
            </a:r>
            <a:r>
              <a:rPr lang="en-US" dirty="0"/>
              <a:t>description of limitations, restrictions, or deadlines </a:t>
            </a:r>
          </a:p>
          <a:p>
            <a:pPr marL="0" lvl="0" indent="0">
              <a:buNone/>
            </a:pPr>
            <a:r>
              <a:rPr lang="en-US" dirty="0" smtClean="0"/>
              <a:t>4. A </a:t>
            </a:r>
            <a:r>
              <a:rPr lang="en-US" dirty="0"/>
              <a:t>description of assistance provided by the client</a:t>
            </a:r>
          </a:p>
          <a:p>
            <a:pPr marL="0" lvl="0" indent="0">
              <a:buNone/>
            </a:pPr>
            <a:r>
              <a:rPr lang="en-US" dirty="0" smtClean="0"/>
              <a:t>5. A </a:t>
            </a:r>
            <a:r>
              <a:rPr lang="en-US" dirty="0"/>
              <a:t>statement that an audit will </a:t>
            </a:r>
            <a:r>
              <a:rPr lang="en-US" dirty="0" smtClean="0"/>
              <a:t>possibly </a:t>
            </a:r>
            <a:r>
              <a:rPr lang="en-US" dirty="0"/>
              <a:t>not uncover all acts of fraud</a:t>
            </a:r>
          </a:p>
          <a:p>
            <a:endParaRPr lang="en-US" dirty="0"/>
          </a:p>
        </p:txBody>
      </p:sp>
    </p:spTree>
    <p:extLst>
      <p:ext uri="{BB962C8B-B14F-4D97-AF65-F5344CB8AC3E}">
        <p14:creationId xmlns:p14="http://schemas.microsoft.com/office/powerpoint/2010/main" val="3215452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2233"/>
            <a:ext cx="7313613" cy="868362"/>
          </a:xfrm>
        </p:spPr>
        <p:txBody>
          <a:bodyPr/>
          <a:lstStyle/>
          <a:p>
            <a:r>
              <a:rPr lang="en-US" dirty="0"/>
              <a:t/>
            </a:r>
            <a:br>
              <a:rPr lang="en-US" dirty="0"/>
            </a:br>
            <a:r>
              <a:rPr lang="en-US" b="1" dirty="0"/>
              <a:t> </a:t>
            </a:r>
            <a:r>
              <a:rPr lang="en-US" dirty="0"/>
              <a:t/>
            </a:r>
            <a:br>
              <a:rPr lang="en-US" dirty="0"/>
            </a:br>
            <a:r>
              <a:rPr lang="en-US" sz="3200" b="1" dirty="0"/>
              <a:t>PRINCIPLES OF LETTER WRITING</a:t>
            </a:r>
            <a:endParaRPr lang="en-US" sz="3200" dirty="0"/>
          </a:p>
        </p:txBody>
      </p:sp>
      <p:sp>
        <p:nvSpPr>
          <p:cNvPr id="3" name="Content Placeholder 2"/>
          <p:cNvSpPr>
            <a:spLocks noGrp="1"/>
          </p:cNvSpPr>
          <p:nvPr>
            <p:ph idx="1"/>
          </p:nvPr>
        </p:nvSpPr>
        <p:spPr/>
        <p:txBody>
          <a:bodyPr/>
          <a:lstStyle/>
          <a:p>
            <a:endParaRPr lang="en-US" dirty="0" smtClean="0"/>
          </a:p>
          <a:p>
            <a:r>
              <a:rPr lang="en-US" dirty="0" smtClean="0"/>
              <a:t>Correct, complete information</a:t>
            </a:r>
          </a:p>
          <a:p>
            <a:r>
              <a:rPr lang="en-US" dirty="0" smtClean="0"/>
              <a:t>Written with readers in mind</a:t>
            </a:r>
          </a:p>
          <a:p>
            <a:r>
              <a:rPr lang="en-US" dirty="0" smtClean="0"/>
              <a:t>Use active voice</a:t>
            </a:r>
          </a:p>
          <a:p>
            <a:r>
              <a:rPr lang="en-US" dirty="0" smtClean="0"/>
              <a:t>Are coherent, clear, concise</a:t>
            </a:r>
          </a:p>
          <a:p>
            <a:r>
              <a:rPr lang="en-US" dirty="0" smtClean="0"/>
              <a:t>Printed and formatted neatly </a:t>
            </a:r>
          </a:p>
        </p:txBody>
      </p:sp>
    </p:spTree>
    <p:extLst>
      <p:ext uri="{BB962C8B-B14F-4D97-AF65-F5344CB8AC3E}">
        <p14:creationId xmlns:p14="http://schemas.microsoft.com/office/powerpoint/2010/main" val="3786002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546" y="976973"/>
            <a:ext cx="3566160" cy="1709077"/>
          </a:xfrm>
        </p:spPr>
        <p:txBody>
          <a:bodyPr/>
          <a:lstStyle/>
          <a:p>
            <a:pPr algn="ctr"/>
            <a:r>
              <a:rPr lang="en-US" dirty="0" smtClean="0"/>
              <a:t>Management Advisory Letters</a:t>
            </a:r>
            <a:endParaRPr lang="en-US" dirty="0"/>
          </a:p>
        </p:txBody>
      </p:sp>
      <p:sp>
        <p:nvSpPr>
          <p:cNvPr id="3" name="Text Placeholder 2"/>
          <p:cNvSpPr>
            <a:spLocks noGrp="1"/>
          </p:cNvSpPr>
          <p:nvPr>
            <p:ph type="body" sz="half" idx="2"/>
          </p:nvPr>
        </p:nvSpPr>
        <p:spPr>
          <a:xfrm>
            <a:off x="5017544" y="2937247"/>
            <a:ext cx="3566160" cy="3147898"/>
          </a:xfrm>
        </p:spPr>
        <p:txBody>
          <a:bodyPr>
            <a:normAutofit fontScale="92500" lnSpcReduction="10000"/>
          </a:bodyPr>
          <a:lstStyle/>
          <a:p>
            <a:pPr lvl="0"/>
            <a:r>
              <a:rPr lang="en-US" dirty="0"/>
              <a:t>Internal control</a:t>
            </a:r>
          </a:p>
          <a:p>
            <a:pPr lvl="0"/>
            <a:r>
              <a:rPr lang="en-US" dirty="0"/>
              <a:t>Budgeting</a:t>
            </a:r>
          </a:p>
          <a:p>
            <a:pPr lvl="0"/>
            <a:r>
              <a:rPr lang="en-US" dirty="0"/>
              <a:t>Operating Procedures</a:t>
            </a:r>
          </a:p>
          <a:p>
            <a:pPr lvl="0"/>
            <a:r>
              <a:rPr lang="en-US" dirty="0"/>
              <a:t>Tax issues</a:t>
            </a:r>
          </a:p>
          <a:p>
            <a:pPr lvl="0"/>
            <a:r>
              <a:rPr lang="en-US" dirty="0"/>
              <a:t>Resource Management</a:t>
            </a:r>
          </a:p>
          <a:p>
            <a:pPr lvl="0"/>
            <a:r>
              <a:rPr lang="en-US" dirty="0"/>
              <a:t>Credit policies</a:t>
            </a:r>
          </a:p>
          <a:p>
            <a:pPr lvl="0"/>
            <a:r>
              <a:rPr lang="en-US" dirty="0"/>
              <a:t>Inventory control</a:t>
            </a:r>
          </a:p>
          <a:p>
            <a:pPr lvl="0"/>
            <a:r>
              <a:rPr lang="en-US" dirty="0"/>
              <a:t>The accounting and information </a:t>
            </a:r>
            <a:r>
              <a:rPr lang="en-US" dirty="0" smtClean="0"/>
              <a:t>system(s)</a:t>
            </a:r>
            <a:endParaRPr lang="en-US" dirty="0"/>
          </a:p>
          <a:p>
            <a:endParaRPr lang="en-US" dirty="0"/>
          </a:p>
        </p:txBody>
      </p:sp>
      <p:pic>
        <p:nvPicPr>
          <p:cNvPr id="5" name="Picture Placeholder 4"/>
          <p:cNvPicPr>
            <a:picLocks noGrp="1" noChangeAspect="1"/>
          </p:cNvPicPr>
          <p:nvPr>
            <p:ph type="pic" sz="quarter" idx="14"/>
          </p:nvPr>
        </p:nvPicPr>
        <p:blipFill>
          <a:blip r:embed="rId3"/>
          <a:srcRect l="16156" r="16156"/>
          <a:stretch>
            <a:fillRect/>
          </a:stretch>
        </p:blipFill>
        <p:spPr/>
      </p:pic>
    </p:spTree>
    <p:extLst>
      <p:ext uri="{BB962C8B-B14F-4D97-AF65-F5344CB8AC3E}">
        <p14:creationId xmlns:p14="http://schemas.microsoft.com/office/powerpoint/2010/main" val="2891346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a:xfrm>
            <a:off x="5017544" y="1709053"/>
            <a:ext cx="3566160" cy="3301422"/>
          </a:xfrm>
        </p:spPr>
        <p:txBody>
          <a:bodyPr>
            <a:normAutofit/>
          </a:bodyPr>
          <a:lstStyle/>
          <a:p>
            <a:pPr lvl="0"/>
            <a:r>
              <a:rPr lang="en-US" dirty="0"/>
              <a:t>Why is the change needed?</a:t>
            </a:r>
          </a:p>
          <a:p>
            <a:pPr lvl="0"/>
            <a:endParaRPr lang="en-US" dirty="0" smtClean="0"/>
          </a:p>
          <a:p>
            <a:pPr lvl="0"/>
            <a:r>
              <a:rPr lang="en-US" dirty="0" smtClean="0"/>
              <a:t>How </a:t>
            </a:r>
            <a:r>
              <a:rPr lang="en-US" dirty="0"/>
              <a:t>can it be accomplished?</a:t>
            </a:r>
          </a:p>
          <a:p>
            <a:pPr lvl="0"/>
            <a:endParaRPr lang="en-US" dirty="0" smtClean="0"/>
          </a:p>
          <a:p>
            <a:pPr lvl="0"/>
            <a:r>
              <a:rPr lang="en-US" dirty="0" smtClean="0"/>
              <a:t>What </a:t>
            </a:r>
            <a:r>
              <a:rPr lang="en-US" dirty="0"/>
              <a:t>benefits will the clients receive?</a:t>
            </a:r>
          </a:p>
          <a:p>
            <a:r>
              <a:rPr lang="en-US" dirty="0"/>
              <a:t> </a:t>
            </a:r>
          </a:p>
          <a:p>
            <a:endParaRPr lang="en-US" dirty="0"/>
          </a:p>
        </p:txBody>
      </p:sp>
      <p:pic>
        <p:nvPicPr>
          <p:cNvPr id="5" name="Picture Placeholder 4"/>
          <p:cNvPicPr>
            <a:picLocks noGrp="1" noChangeAspect="1"/>
          </p:cNvPicPr>
          <p:nvPr>
            <p:ph type="pic" sz="quarter" idx="14"/>
          </p:nvPr>
        </p:nvPicPr>
        <p:blipFill>
          <a:blip r:embed="rId3"/>
          <a:srcRect l="16156" r="16156"/>
          <a:stretch>
            <a:fillRect/>
          </a:stretch>
        </p:blipFill>
        <p:spPr/>
      </p:pic>
    </p:spTree>
    <p:extLst>
      <p:ext uri="{BB962C8B-B14F-4D97-AF65-F5344CB8AC3E}">
        <p14:creationId xmlns:p14="http://schemas.microsoft.com/office/powerpoint/2010/main" val="1732067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Research Letters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 basic outline </a:t>
            </a:r>
            <a:r>
              <a:rPr lang="en-US" dirty="0"/>
              <a:t>includes</a:t>
            </a:r>
            <a:r>
              <a:rPr lang="en-US" dirty="0" smtClean="0"/>
              <a:t>:</a:t>
            </a:r>
            <a:r>
              <a:rPr lang="en-US" dirty="0"/>
              <a:t> </a:t>
            </a:r>
          </a:p>
          <a:p>
            <a:pPr lvl="0"/>
            <a:r>
              <a:rPr lang="en-US" dirty="0"/>
              <a:t>The facts on which the research was based</a:t>
            </a:r>
          </a:p>
          <a:p>
            <a:pPr lvl="0"/>
            <a:r>
              <a:rPr lang="en-US" dirty="0"/>
              <a:t>Caution that the advice is only valid for the facts previously outlined</a:t>
            </a:r>
          </a:p>
          <a:p>
            <a:pPr lvl="0"/>
            <a:r>
              <a:rPr lang="en-US" dirty="0"/>
              <a:t>T</a:t>
            </a:r>
            <a:r>
              <a:rPr lang="en-US" dirty="0" smtClean="0"/>
              <a:t>ax </a:t>
            </a:r>
            <a:r>
              <a:rPr lang="en-US" dirty="0"/>
              <a:t>questions implicit </a:t>
            </a:r>
            <a:r>
              <a:rPr lang="en-US" dirty="0" smtClean="0"/>
              <a:t>in </a:t>
            </a:r>
            <a:r>
              <a:rPr lang="en-US" dirty="0"/>
              <a:t>these facts</a:t>
            </a:r>
          </a:p>
          <a:p>
            <a:pPr lvl="0"/>
            <a:r>
              <a:rPr lang="en-US" dirty="0"/>
              <a:t>The conclusions, </a:t>
            </a:r>
            <a:r>
              <a:rPr lang="en-US" dirty="0" smtClean="0"/>
              <a:t>with </a:t>
            </a:r>
            <a:r>
              <a:rPr lang="en-US" dirty="0"/>
              <a:t>authoritative support for the conclusions</a:t>
            </a:r>
          </a:p>
          <a:p>
            <a:pPr lvl="0"/>
            <a:r>
              <a:rPr lang="en-US" dirty="0"/>
              <a:t>Areas of controversy that the IRS might dispute</a:t>
            </a:r>
          </a:p>
          <a:p>
            <a:endParaRPr lang="en-US" dirty="0"/>
          </a:p>
        </p:txBody>
      </p:sp>
    </p:spTree>
    <p:extLst>
      <p:ext uri="{BB962C8B-B14F-4D97-AF65-F5344CB8AC3E}">
        <p14:creationId xmlns:p14="http://schemas.microsoft.com/office/powerpoint/2010/main" val="2948845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95033"/>
            <a:ext cx="7315200" cy="1162050"/>
          </a:xfrm>
        </p:spPr>
        <p:txBody>
          <a:bodyPr/>
          <a:lstStyle/>
          <a:p>
            <a:r>
              <a:rPr lang="en-US" dirty="0"/>
              <a:t>STANDARDIZING LETTERS: A CAUTION</a:t>
            </a:r>
            <a:br>
              <a:rPr lang="en-US" dirty="0"/>
            </a:br>
            <a:endParaRPr lang="en-US" dirty="0"/>
          </a:p>
        </p:txBody>
      </p:sp>
      <p:sp>
        <p:nvSpPr>
          <p:cNvPr id="3" name="Text Placeholder 2"/>
          <p:cNvSpPr>
            <a:spLocks noGrp="1"/>
          </p:cNvSpPr>
          <p:nvPr>
            <p:ph type="body" sz="half" idx="2"/>
          </p:nvPr>
        </p:nvSpPr>
        <p:spPr>
          <a:xfrm>
            <a:off x="914400" y="4954648"/>
            <a:ext cx="7315200" cy="1535243"/>
          </a:xfrm>
        </p:spPr>
        <p:txBody>
          <a:bodyPr>
            <a:normAutofit fontScale="77500" lnSpcReduction="20000"/>
          </a:bodyPr>
          <a:lstStyle/>
          <a:p>
            <a:r>
              <a:rPr lang="en-US" dirty="0"/>
              <a:t>As mentioned, many corporations use or require standardized letters. They not only save time, </a:t>
            </a:r>
            <a:r>
              <a:rPr lang="en-US" dirty="0" smtClean="0"/>
              <a:t>but </a:t>
            </a:r>
            <a:r>
              <a:rPr lang="en-US" dirty="0"/>
              <a:t>also </a:t>
            </a:r>
            <a:r>
              <a:rPr lang="en-US" dirty="0" smtClean="0"/>
              <a:t>convey </a:t>
            </a:r>
            <a:r>
              <a:rPr lang="en-US" dirty="0"/>
              <a:t>information precisely and reliably. If your employer expects you to use these </a:t>
            </a:r>
            <a:r>
              <a:rPr lang="en-US" dirty="0" smtClean="0"/>
              <a:t>letters, </a:t>
            </a:r>
            <a:r>
              <a:rPr lang="en-US" dirty="0"/>
              <a:t>be sure they are responsive to the </a:t>
            </a:r>
            <a:r>
              <a:rPr lang="en-US" dirty="0" smtClean="0"/>
              <a:t>readers’ </a:t>
            </a:r>
            <a:r>
              <a:rPr lang="en-US" dirty="0"/>
              <a:t>needs and concerns, despite their formulaic origins. </a:t>
            </a:r>
          </a:p>
          <a:p>
            <a:r>
              <a:rPr lang="en-US" dirty="0"/>
              <a:t> </a:t>
            </a:r>
          </a:p>
          <a:p>
            <a:r>
              <a:rPr lang="en-US" dirty="0"/>
              <a:t>If you know your client personally, a friendly reference to a topic of mutual interest can add warmth; make sure this is not contrived, however. </a:t>
            </a:r>
          </a:p>
          <a:p>
            <a:endParaRPr lang="en-US" dirty="0"/>
          </a:p>
        </p:txBody>
      </p:sp>
      <p:pic>
        <p:nvPicPr>
          <p:cNvPr id="9" name="Picture Placeholder 8"/>
          <p:cNvPicPr>
            <a:picLocks noGrp="1" noChangeAspect="1"/>
          </p:cNvPicPr>
          <p:nvPr>
            <p:ph type="pic" sz="quarter" idx="15"/>
          </p:nvPr>
        </p:nvPicPr>
        <p:blipFill>
          <a:blip r:embed="rId2"/>
          <a:srcRect t="3384" b="3384"/>
          <a:stretch>
            <a:fillRect/>
          </a:stretch>
        </p:blipFill>
        <p:spPr/>
      </p:pic>
    </p:spTree>
    <p:extLst>
      <p:ext uri="{BB962C8B-B14F-4D97-AF65-F5344CB8AC3E}">
        <p14:creationId xmlns:p14="http://schemas.microsoft.com/office/powerpoint/2010/main" val="2740717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66776"/>
            <a:ext cx="7313613" cy="868362"/>
          </a:xfrm>
        </p:spPr>
        <p:txBody>
          <a:bodyPr/>
          <a:lstStyle/>
          <a:p>
            <a:r>
              <a:rPr lang="en-US" b="1" dirty="0"/>
              <a:t>Letters Sent via E-mail</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Today </a:t>
            </a:r>
            <a:r>
              <a:rPr lang="en-US" dirty="0"/>
              <a:t>many organizations and individuals send their letters electronically, at least part of the time. An advantage is that they are much quicker, and the response time is often shorter. </a:t>
            </a:r>
          </a:p>
          <a:p>
            <a:pPr marL="0" indent="0">
              <a:buNone/>
            </a:pPr>
            <a:endParaRPr lang="en-US" dirty="0"/>
          </a:p>
          <a:p>
            <a:pPr marL="0" indent="0">
              <a:buNone/>
            </a:pPr>
            <a:r>
              <a:rPr lang="en-US" dirty="0" smtClean="0"/>
              <a:t>E-mail </a:t>
            </a:r>
            <a:r>
              <a:rPr lang="en-US" dirty="0"/>
              <a:t>letters carry many risks, however. They are not necessarily secure, and also suggest a more informal style of writing, which may be inappropriate for business letters. Also, </a:t>
            </a:r>
            <a:r>
              <a:rPr lang="en-US" dirty="0" smtClean="0"/>
              <a:t>e-mail </a:t>
            </a:r>
            <a:r>
              <a:rPr lang="en-US" dirty="0"/>
              <a:t>writers may not give the necessary </a:t>
            </a:r>
            <a:r>
              <a:rPr lang="en-US" dirty="0" smtClean="0"/>
              <a:t>attention </a:t>
            </a:r>
            <a:r>
              <a:rPr lang="en-US" smtClean="0"/>
              <a:t>to detail that </a:t>
            </a:r>
            <a:r>
              <a:rPr lang="en-US" dirty="0"/>
              <a:t>an effective business letter requires. Grammatical and mechanical conventions, like correct spelling and punctuation, are as important for e-mail letters as they are for paper letters. In our next lesson we will discuss how to write effective e-mails as well. </a:t>
            </a:r>
          </a:p>
          <a:p>
            <a:endParaRPr lang="en-US" dirty="0"/>
          </a:p>
        </p:txBody>
      </p:sp>
    </p:spTree>
    <p:extLst>
      <p:ext uri="{BB962C8B-B14F-4D97-AF65-F5344CB8AC3E}">
        <p14:creationId xmlns:p14="http://schemas.microsoft.com/office/powerpoint/2010/main" val="64252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 Letter</a:t>
            </a:r>
            <a:endParaRPr lang="en-US" dirty="0"/>
          </a:p>
        </p:txBody>
      </p:sp>
      <p:sp>
        <p:nvSpPr>
          <p:cNvPr id="3" name="Text Placeholder 2"/>
          <p:cNvSpPr>
            <a:spLocks noGrp="1"/>
          </p:cNvSpPr>
          <p:nvPr>
            <p:ph type="body" sz="half" idx="2"/>
          </p:nvPr>
        </p:nvSpPr>
        <p:spPr>
          <a:xfrm>
            <a:off x="5017544" y="3146598"/>
            <a:ext cx="3566160" cy="3022287"/>
          </a:xfrm>
        </p:spPr>
        <p:txBody>
          <a:bodyPr>
            <a:normAutofit/>
          </a:bodyPr>
          <a:lstStyle/>
          <a:p>
            <a:r>
              <a:rPr lang="en-US" dirty="0" smtClean="0"/>
              <a:t>1. Analyze the purpose before you begin writing</a:t>
            </a:r>
          </a:p>
          <a:p>
            <a:r>
              <a:rPr lang="en-US" dirty="0" smtClean="0"/>
              <a:t>2. Address issues to which you are responding</a:t>
            </a:r>
          </a:p>
          <a:p>
            <a:r>
              <a:rPr lang="en-US" dirty="0" smtClean="0"/>
              <a:t>3. Think about your reader’s background</a:t>
            </a:r>
          </a:p>
          <a:p>
            <a:r>
              <a:rPr lang="en-US" dirty="0" smtClean="0"/>
              <a:t>4. Do not exceed one page</a:t>
            </a:r>
            <a:endParaRPr lang="en-US" dirty="0"/>
          </a:p>
        </p:txBody>
      </p:sp>
      <p:pic>
        <p:nvPicPr>
          <p:cNvPr id="7" name="Picture Placeholder 6"/>
          <p:cNvPicPr>
            <a:picLocks noGrp="1" noChangeAspect="1"/>
          </p:cNvPicPr>
          <p:nvPr>
            <p:ph type="pic" sz="quarter" idx="14"/>
          </p:nvPr>
        </p:nvPicPr>
        <p:blipFill>
          <a:blip r:embed="rId3"/>
          <a:srcRect l="24189" r="24189"/>
          <a:stretch>
            <a:fillRect/>
          </a:stretch>
        </p:blipFill>
        <p:spPr/>
      </p:pic>
    </p:spTree>
    <p:extLst>
      <p:ext uri="{BB962C8B-B14F-4D97-AF65-F5344CB8AC3E}">
        <p14:creationId xmlns:p14="http://schemas.microsoft.com/office/powerpoint/2010/main" val="14067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sz="half" idx="14"/>
          </p:nvPr>
        </p:nvSpPr>
        <p:spPr/>
        <p:txBody>
          <a:bodyPr>
            <a:normAutofit/>
          </a:bodyPr>
          <a:lstStyle/>
          <a:p>
            <a:r>
              <a:rPr lang="en-US" i="1" dirty="0" smtClean="0"/>
              <a:t>Introduction: </a:t>
            </a:r>
            <a:r>
              <a:rPr lang="en-US" dirty="0" smtClean="0"/>
              <a:t>creates rapport </a:t>
            </a:r>
            <a:r>
              <a:rPr lang="en-US" dirty="0"/>
              <a:t>with the reader, and </a:t>
            </a:r>
            <a:r>
              <a:rPr lang="en-US" dirty="0" smtClean="0"/>
              <a:t>states </a:t>
            </a:r>
            <a:r>
              <a:rPr lang="en-US" dirty="0"/>
              <a:t>the reason for the letter. </a:t>
            </a:r>
          </a:p>
        </p:txBody>
      </p:sp>
      <p:sp>
        <p:nvSpPr>
          <p:cNvPr id="4" name="Content Placeholder 3"/>
          <p:cNvSpPr>
            <a:spLocks noGrp="1"/>
          </p:cNvSpPr>
          <p:nvPr>
            <p:ph sz="half" idx="15"/>
          </p:nvPr>
        </p:nvSpPr>
        <p:spPr>
          <a:xfrm>
            <a:off x="4645152" y="3456343"/>
            <a:ext cx="3566160" cy="3131245"/>
          </a:xfrm>
        </p:spPr>
        <p:txBody>
          <a:bodyPr>
            <a:normAutofit fontScale="92500" lnSpcReduction="10000"/>
          </a:bodyPr>
          <a:lstStyle/>
          <a:p>
            <a:r>
              <a:rPr lang="en-US" b="1" i="1" dirty="0" smtClean="0"/>
              <a:t>Conclusion</a:t>
            </a:r>
            <a:r>
              <a:rPr lang="en-US" i="1" dirty="0" smtClean="0"/>
              <a:t>: </a:t>
            </a:r>
            <a:r>
              <a:rPr lang="en-US" dirty="0" smtClean="0"/>
              <a:t>tells </a:t>
            </a:r>
            <a:r>
              <a:rPr lang="en-US" dirty="0"/>
              <a:t>the correspondent what you need him or her to do to follow up on subjects in the letter</a:t>
            </a:r>
            <a:r>
              <a:rPr lang="en-US" dirty="0" smtClean="0"/>
              <a:t>.</a:t>
            </a:r>
          </a:p>
          <a:p>
            <a:r>
              <a:rPr lang="en-US" dirty="0" smtClean="0"/>
              <a:t>May summarize </a:t>
            </a:r>
            <a:r>
              <a:rPr lang="en-US" dirty="0"/>
              <a:t>the main ideas and recommendations</a:t>
            </a:r>
            <a:r>
              <a:rPr lang="en-US" dirty="0" smtClean="0"/>
              <a:t>.</a:t>
            </a:r>
          </a:p>
          <a:p>
            <a:r>
              <a:rPr lang="en-US" dirty="0" smtClean="0"/>
              <a:t>Will be conventional and courteous </a:t>
            </a:r>
            <a:endParaRPr lang="en-US" dirty="0"/>
          </a:p>
          <a:p>
            <a:endParaRPr lang="en-US" dirty="0"/>
          </a:p>
        </p:txBody>
      </p:sp>
      <p:sp>
        <p:nvSpPr>
          <p:cNvPr id="5" name="Content Placeholder 4"/>
          <p:cNvSpPr>
            <a:spLocks noGrp="1"/>
          </p:cNvSpPr>
          <p:nvPr>
            <p:ph sz="half" idx="1"/>
          </p:nvPr>
        </p:nvSpPr>
        <p:spPr/>
        <p:txBody>
          <a:bodyPr>
            <a:normAutofit/>
          </a:bodyPr>
          <a:lstStyle/>
          <a:p>
            <a:r>
              <a:rPr lang="en-US" i="1" dirty="0" smtClean="0"/>
              <a:t>Body:  </a:t>
            </a:r>
            <a:r>
              <a:rPr lang="en-US" dirty="0" smtClean="0"/>
              <a:t>contains </a:t>
            </a:r>
            <a:r>
              <a:rPr lang="en-US" dirty="0"/>
              <a:t>logically divided sections that discuss each topic. </a:t>
            </a:r>
            <a:endParaRPr lang="en-US" dirty="0" smtClean="0"/>
          </a:p>
          <a:p>
            <a:r>
              <a:rPr lang="en-US" dirty="0" smtClean="0"/>
              <a:t>Arrange topics </a:t>
            </a:r>
            <a:r>
              <a:rPr lang="en-US" dirty="0"/>
              <a:t>in decreasing levels of importance from the reader’s point of view.  </a:t>
            </a:r>
          </a:p>
          <a:p>
            <a:pPr marL="0" indent="0">
              <a:buNone/>
            </a:pPr>
            <a:endParaRPr lang="en-US" dirty="0"/>
          </a:p>
        </p:txBody>
      </p:sp>
    </p:spTree>
    <p:extLst>
      <p:ext uri="{BB962C8B-B14F-4D97-AF65-F5344CB8AC3E}">
        <p14:creationId xmlns:p14="http://schemas.microsoft.com/office/powerpoint/2010/main" val="61513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Conciseness and Clarity</a:t>
            </a:r>
          </a:p>
        </p:txBody>
      </p:sp>
      <p:sp>
        <p:nvSpPr>
          <p:cNvPr id="3" name="Text Placeholder 2"/>
          <p:cNvSpPr>
            <a:spLocks noGrp="1"/>
          </p:cNvSpPr>
          <p:nvPr>
            <p:ph type="body" sz="half" idx="2"/>
          </p:nvPr>
        </p:nvSpPr>
        <p:spPr>
          <a:xfrm>
            <a:off x="914400" y="4928736"/>
            <a:ext cx="7315200" cy="1477414"/>
          </a:xfrm>
        </p:spPr>
        <p:txBody>
          <a:bodyPr>
            <a:normAutofit fontScale="92500" lnSpcReduction="10000"/>
          </a:bodyPr>
          <a:lstStyle/>
          <a:p>
            <a:r>
              <a:rPr lang="en-US" dirty="0"/>
              <a:t>Conciseness and clarity, two good qualities of all </a:t>
            </a:r>
            <a:r>
              <a:rPr lang="en-US" dirty="0" smtClean="0"/>
              <a:t>writing, </a:t>
            </a:r>
            <a:r>
              <a:rPr lang="en-US" dirty="0"/>
              <a:t>are particularly important in </a:t>
            </a:r>
            <a:r>
              <a:rPr lang="en-US" dirty="0" smtClean="0"/>
              <a:t>letters </a:t>
            </a:r>
            <a:r>
              <a:rPr lang="en-US" dirty="0"/>
              <a:t>because you do not want to waste your readers’ </a:t>
            </a:r>
            <a:r>
              <a:rPr lang="en-US" dirty="0" smtClean="0"/>
              <a:t>time</a:t>
            </a:r>
            <a:r>
              <a:rPr lang="en-US" dirty="0"/>
              <a:t> </a:t>
            </a:r>
            <a:r>
              <a:rPr lang="en-US" dirty="0" smtClean="0"/>
              <a:t>or </a:t>
            </a:r>
            <a:r>
              <a:rPr lang="en-US" dirty="0"/>
              <a:t>want them to miss important ideas. You can achieve this by keeping your writing unified, with each paragraph containing an idea that is readily apparent. </a:t>
            </a:r>
          </a:p>
          <a:p>
            <a:endParaRPr lang="en-US" dirty="0"/>
          </a:p>
        </p:txBody>
      </p:sp>
      <p:pic>
        <p:nvPicPr>
          <p:cNvPr id="5" name="Picture Placeholder 4"/>
          <p:cNvPicPr>
            <a:picLocks noGrp="1" noChangeAspect="1"/>
          </p:cNvPicPr>
          <p:nvPr>
            <p:ph type="pic" sz="quarter" idx="15"/>
          </p:nvPr>
        </p:nvPicPr>
        <p:blipFill>
          <a:blip r:embed="rId3"/>
          <a:srcRect l="4543" r="4543"/>
          <a:stretch>
            <a:fillRect/>
          </a:stretch>
        </p:blipFill>
        <p:spPr/>
      </p:pic>
    </p:spTree>
    <p:extLst>
      <p:ext uri="{BB962C8B-B14F-4D97-AF65-F5344CB8AC3E}">
        <p14:creationId xmlns:p14="http://schemas.microsoft.com/office/powerpoint/2010/main" val="115456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Tone</a:t>
            </a:r>
            <a:br>
              <a:rPr lang="en-US" dirty="0"/>
            </a:br>
            <a:endParaRPr lang="en-US" dirty="0"/>
          </a:p>
        </p:txBody>
      </p:sp>
      <p:sp>
        <p:nvSpPr>
          <p:cNvPr id="3" name="Text Placeholder 2"/>
          <p:cNvSpPr>
            <a:spLocks noGrp="1"/>
          </p:cNvSpPr>
          <p:nvPr>
            <p:ph type="body" sz="half" idx="2"/>
          </p:nvPr>
        </p:nvSpPr>
        <p:spPr>
          <a:xfrm>
            <a:off x="914400" y="4382421"/>
            <a:ext cx="7315200" cy="2135383"/>
          </a:xfrm>
        </p:spPr>
        <p:txBody>
          <a:bodyPr>
            <a:normAutofit fontScale="85000" lnSpcReduction="20000"/>
          </a:bodyPr>
          <a:lstStyle/>
          <a:p>
            <a:r>
              <a:rPr lang="en-US" dirty="0"/>
              <a:t>Tone is a key factor in a well-written business letter because the way the letter makes the reader feel can be the difference between effective, open lines of </a:t>
            </a:r>
            <a:r>
              <a:rPr lang="en-US" dirty="0" smtClean="0"/>
              <a:t>communication </a:t>
            </a:r>
            <a:r>
              <a:rPr lang="en-US" dirty="0"/>
              <a:t>and alienating or offending a client, superior, or co-worker. Courtesy and respect are crucial aspects of business letters, just as in all forms of communication. </a:t>
            </a:r>
          </a:p>
          <a:p>
            <a:r>
              <a:rPr lang="en-US" dirty="0"/>
              <a:t> </a:t>
            </a:r>
          </a:p>
          <a:p>
            <a:r>
              <a:rPr lang="en-US" dirty="0"/>
              <a:t>Usually effective letters exhibit a personal, conversational tone, </a:t>
            </a:r>
            <a:r>
              <a:rPr lang="en-US" dirty="0" smtClean="0"/>
              <a:t>but the </a:t>
            </a:r>
            <a:r>
              <a:rPr lang="en-US" dirty="0"/>
              <a:t>best tone to take depends on the relationship you have with the </a:t>
            </a:r>
            <a:r>
              <a:rPr lang="en-US" dirty="0" smtClean="0"/>
              <a:t>recipient </a:t>
            </a:r>
            <a:r>
              <a:rPr lang="en-US" dirty="0"/>
              <a:t>and the purpose of the letter. </a:t>
            </a:r>
          </a:p>
        </p:txBody>
      </p:sp>
      <p:pic>
        <p:nvPicPr>
          <p:cNvPr id="5" name="Picture Placeholder 4"/>
          <p:cNvPicPr>
            <a:picLocks noGrp="1" noChangeAspect="1"/>
          </p:cNvPicPr>
          <p:nvPr>
            <p:ph type="pic" sz="quarter" idx="15"/>
          </p:nvPr>
        </p:nvPicPr>
        <p:blipFill>
          <a:blip r:embed="rId2"/>
          <a:srcRect l="1469" r="1469"/>
          <a:stretch>
            <a:fillRect/>
          </a:stretch>
        </p:blipFill>
        <p:spPr/>
      </p:pic>
    </p:spTree>
    <p:extLst>
      <p:ext uri="{BB962C8B-B14F-4D97-AF65-F5344CB8AC3E}">
        <p14:creationId xmlns:p14="http://schemas.microsoft.com/office/powerpoint/2010/main" val="257333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Form and Appearance </a:t>
            </a:r>
            <a:endParaRPr lang="en-US" dirty="0"/>
          </a:p>
        </p:txBody>
      </p:sp>
      <p:sp>
        <p:nvSpPr>
          <p:cNvPr id="3" name="Content Placeholder 2"/>
          <p:cNvSpPr>
            <a:spLocks noGrp="1"/>
          </p:cNvSpPr>
          <p:nvPr>
            <p:ph idx="1"/>
          </p:nvPr>
        </p:nvSpPr>
        <p:spPr>
          <a:xfrm>
            <a:off x="914400" y="1735138"/>
            <a:ext cx="7313613" cy="4545402"/>
          </a:xfrm>
        </p:spPr>
        <p:txBody>
          <a:bodyPr>
            <a:normAutofit fontScale="85000" lnSpcReduction="20000"/>
          </a:bodyPr>
          <a:lstStyle/>
          <a:p>
            <a:r>
              <a:rPr lang="en-US" dirty="0"/>
              <a:t>For business documents, appearances matter. Good stationary is important:  8½ x 11-inch, unlined paper of a high-quality bond, about 24-pound weight. Envelopes, 4x 10 inches, should match the stationary. White or cream are usually the best choices, and if you do design your own stationary, make sure that your letterhead uses conservative font styles and sizes. Flashy and fancy are distracting, not professional. </a:t>
            </a:r>
          </a:p>
          <a:p>
            <a:r>
              <a:rPr lang="en-US" dirty="0" smtClean="0"/>
              <a:t>Make </a:t>
            </a:r>
            <a:r>
              <a:rPr lang="en-US" dirty="0"/>
              <a:t>sure your business letters are printed on a good-quality printer, and that the letter and envelope are free of errors. Neatness is crucial!</a:t>
            </a:r>
          </a:p>
          <a:p>
            <a:r>
              <a:rPr lang="en-US" dirty="0"/>
              <a:t> </a:t>
            </a:r>
            <a:r>
              <a:rPr lang="en-US" dirty="0" smtClean="0"/>
              <a:t>A </a:t>
            </a:r>
            <a:r>
              <a:rPr lang="en-US" dirty="0"/>
              <a:t>letter </a:t>
            </a:r>
            <a:r>
              <a:rPr lang="en-US" dirty="0" smtClean="0"/>
              <a:t>should be </a:t>
            </a:r>
            <a:r>
              <a:rPr lang="en-US" dirty="0"/>
              <a:t>single-spaced throughout, with double spacing between paragraphs. Margins should be 1-inch on all sides, and as even as possible without justifying the right margin, though a shorter letter may allow you to set wider margins. One-page letters should be placed so the body of the letter, excluding the heading, is centered on the page or slightly above center</a:t>
            </a:r>
            <a:r>
              <a:rPr lang="en-US" dirty="0" smtClean="0"/>
              <a:t>.</a:t>
            </a:r>
            <a:endParaRPr lang="en-US" dirty="0"/>
          </a:p>
        </p:txBody>
      </p:sp>
    </p:spTree>
    <p:extLst>
      <p:ext uri="{BB962C8B-B14F-4D97-AF65-F5344CB8AC3E}">
        <p14:creationId xmlns:p14="http://schemas.microsoft.com/office/powerpoint/2010/main" val="2921772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Letter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8545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Heading</a:t>
            </a:r>
            <a:endParaRPr lang="en-US" dirty="0"/>
          </a:p>
        </p:txBody>
      </p:sp>
      <p:sp>
        <p:nvSpPr>
          <p:cNvPr id="4" name="Text Placeholder 3"/>
          <p:cNvSpPr>
            <a:spLocks noGrp="1"/>
          </p:cNvSpPr>
          <p:nvPr>
            <p:ph type="body" sz="half" idx="2"/>
          </p:nvPr>
        </p:nvSpPr>
        <p:spPr>
          <a:xfrm>
            <a:off x="914400" y="4928736"/>
            <a:ext cx="7315200" cy="1407630"/>
          </a:xfrm>
        </p:spPr>
        <p:txBody>
          <a:bodyPr>
            <a:normAutofit fontScale="85000" lnSpcReduction="10000"/>
          </a:bodyPr>
          <a:lstStyle/>
          <a:p>
            <a:r>
              <a:rPr lang="en-US" dirty="0"/>
              <a:t>The heading contains the address, (not your name) and the date of the letter. If your stationary does not have a letterhead, place the heading on the left margin (for block style) or the right margin (for modified block style). If you use letterhead stationary, omit the heading except for the date. Center the date below the letterhead or place it next to the left margin for block style. </a:t>
            </a:r>
          </a:p>
          <a:p>
            <a:endParaRPr lang="en-US" dirty="0"/>
          </a:p>
        </p:txBody>
      </p:sp>
      <p:pic>
        <p:nvPicPr>
          <p:cNvPr id="8" name="Picture Placeholder 7"/>
          <p:cNvPicPr>
            <a:picLocks noGrp="1" noChangeAspect="1"/>
          </p:cNvPicPr>
          <p:nvPr>
            <p:ph type="pic" sz="quarter" idx="15"/>
          </p:nvPr>
        </p:nvPicPr>
        <p:blipFill>
          <a:blip r:embed="rId3"/>
          <a:srcRect t="21127" b="21127"/>
          <a:stretch>
            <a:fillRect/>
          </a:stretch>
        </p:blipFill>
        <p:spPr/>
      </p:pic>
    </p:spTree>
    <p:extLst>
      <p:ext uri="{BB962C8B-B14F-4D97-AF65-F5344CB8AC3E}">
        <p14:creationId xmlns:p14="http://schemas.microsoft.com/office/powerpoint/2010/main" val="310325672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339</TotalTime>
  <Words>2157</Words>
  <Application>Microsoft Macintosh PowerPoint</Application>
  <PresentationFormat>On-screen Show (4:3)</PresentationFormat>
  <Paragraphs>270</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Inkwell</vt:lpstr>
      <vt:lpstr>Letters</vt:lpstr>
      <vt:lpstr>   PRINCIPLES OF LETTER WRITING</vt:lpstr>
      <vt:lpstr>Planning a Letter</vt:lpstr>
      <vt:lpstr>Organization</vt:lpstr>
      <vt:lpstr>Conciseness and Clarity</vt:lpstr>
      <vt:lpstr>Tone </vt:lpstr>
      <vt:lpstr>Form and Appearance </vt:lpstr>
      <vt:lpstr>Parts of a Letter</vt:lpstr>
      <vt:lpstr>Heading</vt:lpstr>
      <vt:lpstr>Inside Address</vt:lpstr>
      <vt:lpstr>Salutation</vt:lpstr>
      <vt:lpstr>Closing</vt:lpstr>
      <vt:lpstr>Signature</vt:lpstr>
      <vt:lpstr>Optional Parts of a Letter</vt:lpstr>
      <vt:lpstr>Second Page</vt:lpstr>
      <vt:lpstr>Responding to Correspondence</vt:lpstr>
      <vt:lpstr>PowerPoint Presentation</vt:lpstr>
      <vt:lpstr>Typical Accounting Letters</vt:lpstr>
      <vt:lpstr>Engagement Letters</vt:lpstr>
      <vt:lpstr>Management Advisory Letters</vt:lpstr>
      <vt:lpstr>PowerPoint Presentation</vt:lpstr>
      <vt:lpstr>Tax Research Letters</vt:lpstr>
      <vt:lpstr>STANDARDIZING LETTERS: A CAUTION </vt:lpstr>
      <vt:lpstr>Letters Sent via E-mail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Letters</dc:title>
  <dc:creator>Cate Lycurgus</dc:creator>
  <cp:lastModifiedBy>Cate Lycurgus</cp:lastModifiedBy>
  <cp:revision>19</cp:revision>
  <dcterms:created xsi:type="dcterms:W3CDTF">2014-04-17T23:41:33Z</dcterms:created>
  <dcterms:modified xsi:type="dcterms:W3CDTF">2015-08-05T17:02:46Z</dcterms:modified>
</cp:coreProperties>
</file>