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letter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6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984">
          <p15:clr>
            <a:srgbClr val="A4A3A4"/>
          </p15:clr>
        </p15:guide>
        <p15:guide id="4" orient="horz" pos="960">
          <p15:clr>
            <a:srgbClr val="A4A3A4"/>
          </p15:clr>
        </p15:guide>
        <p15:guide id="5" pos="5328">
          <p15:clr>
            <a:srgbClr val="A4A3A4"/>
          </p15:clr>
        </p15:guide>
        <p15:guide id="6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hor" initials="" lastIdx="1" clrIdx="0"/>
  <p:cmAuthor id="1" name="one" initials="o" lastIdx="6" clrIdx="1"/>
  <p:cmAuthor id="2" name="Jenn Shropshire" initials="JS" lastIdx="10" clrIdx="2"/>
  <p:cmAuthor id="3" name="Author" initials="AU" lastIdx="4" clrIdx="3"/>
  <p:cmAuthor id="4" name="Editor" initials="EN" lastIdx="2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81"/>
    <a:srgbClr val="FFFF9F"/>
    <a:srgbClr val="FFFF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24" autoAdjust="0"/>
    <p:restoredTop sz="98327" autoAdjust="0"/>
  </p:normalViewPr>
  <p:slideViewPr>
    <p:cSldViewPr>
      <p:cViewPr varScale="1">
        <p:scale>
          <a:sx n="114" d="100"/>
          <a:sy n="114" d="100"/>
        </p:scale>
        <p:origin x="1956" y="102"/>
      </p:cViewPr>
      <p:guideLst>
        <p:guide orient="horz" pos="1056"/>
        <p:guide orient="horz" pos="288"/>
        <p:guide orient="horz" pos="3984"/>
        <p:guide orient="horz" pos="960"/>
        <p:guide pos="5328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notesViewPr>
    <p:cSldViewPr>
      <p:cViewPr varScale="1">
        <p:scale>
          <a:sx n="28" d="100"/>
          <a:sy n="28" d="100"/>
        </p:scale>
        <p:origin x="-1190" y="-6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Arial" charset="0"/>
              </a:defRPr>
            </a:lvl1pPr>
          </a:lstStyle>
          <a:p>
            <a:pPr>
              <a:defRPr/>
            </a:pPr>
            <a:fld id="{FCC65371-3A6E-43F2-83E4-65E50C84B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83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Arial" charset="0"/>
              </a:defRPr>
            </a:lvl1pPr>
          </a:lstStyle>
          <a:p>
            <a:pPr>
              <a:defRPr/>
            </a:pPr>
            <a:fld id="{1A8EBE03-0393-49BA-A66E-44A2ACB84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529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946F8-05E4-4021-B22A-1BE6E2C65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5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A6203-6391-4030-97FB-08F68053F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026C0-03DC-40B4-976D-273F1522C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93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0BF3C-D800-4537-AB1C-57E118ADD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53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61530-AC63-4E85-8DCC-CDD00A5CA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37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285F-8103-4473-B397-C54727C57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09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F786F-A26B-4A42-8454-798EB84FD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49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A0E0B-AE0B-4761-B80B-CC23D48B73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9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532A8-81E9-49B8-9479-FA543EABD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6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FA1C9-0771-4BF7-8157-C4956F3DC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5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FF7F6-2EBA-4C8F-8194-1ACF666BF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2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0A469-C20A-4949-B894-4E6D40B6B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0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8229600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2BB2E-49E5-4931-950C-3BB061DC5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3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8229600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F8EDE-CDDD-4EAC-AF22-6E1ABC367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8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78A2B-CAEB-4C55-B344-38C18EF57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5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46AB-781B-45DF-8237-0ED13E7CC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7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477000"/>
            <a:ext cx="68580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eaLnBrk="1" hangingPunct="1">
              <a:defRPr lang="en-US" sz="1000">
                <a:latin typeface="+mn-lt"/>
              </a:defRPr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92875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90EFD39-03C0-4EA9-9B9D-41EA46A35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5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60000"/>
        <a:buFont typeface="Wingdings 2" pitchFamily="18" charset="2"/>
        <a:buChar char="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1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75000"/>
        <a:buFont typeface="Wingdings 3" pitchFamily="18" charset="2"/>
        <a:buChar char="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82232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Chapter 16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489325"/>
            <a:ext cx="7772400" cy="685800"/>
          </a:xfrm>
          <a:ln w="9525"/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en-US" altLang="ja-JP" sz="3000" dirty="0">
                <a:ea typeface="ＭＳ Ｐゴシック" charset="-128"/>
                <a:cs typeface="Times New Roman" charset="0"/>
              </a:rPr>
              <a:t>Child and Adolescent Health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914400" y="6477000"/>
            <a:ext cx="716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 sz="1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143000" y="6324600"/>
            <a:ext cx="6858000" cy="3810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5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>
                <a:ea typeface="ＭＳ Ｐゴシック" charset="-128"/>
              </a:rPr>
              <a:t>International Comparisons of Infant Mortality Rates* (2011) (Cont.)</a:t>
            </a:r>
            <a:endParaRPr lang="en-US" sz="3600" dirty="0">
              <a:cs typeface="Times New Roman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30151" name="Text Box 6"/>
          <p:cNvSpPr txBox="1">
            <a:spLocks noChangeArrowheads="1"/>
          </p:cNvSpPr>
          <p:nvPr/>
        </p:nvSpPr>
        <p:spPr bwMode="auto">
          <a:xfrm>
            <a:off x="0" y="59880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1600" dirty="0">
                <a:latin typeface="Arial" charset="0"/>
                <a:ea typeface="MS Mincho" pitchFamily="49" charset="-128"/>
              </a:rPr>
              <a:t>*Infant mortality rate represents infant deaths per 1000 live births.</a:t>
            </a:r>
            <a:endParaRPr lang="en-US" sz="1600" dirty="0">
              <a:latin typeface="Arial" charset="0"/>
              <a:ea typeface="MS Mincho" pitchFamily="49" charset="-12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563490"/>
              </p:ext>
            </p:extLst>
          </p:nvPr>
        </p:nvGraphicFramePr>
        <p:xfrm>
          <a:off x="1524000" y="1676400"/>
          <a:ext cx="6248399" cy="4114800"/>
        </p:xfrm>
        <a:graphic>
          <a:graphicData uri="http://schemas.openxmlformats.org/drawingml/2006/table">
            <a:tbl>
              <a:tblPr firstRow="1" firstCol="1" bandRow="1"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World Rank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>
                          <a:effectLst/>
                        </a:rPr>
                        <a:t>Country</a:t>
                      </a:r>
                      <a:endParaRPr lang="en-US" sz="1200" b="1" u="none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1960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2011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 11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Italy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43.9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3.4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 11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Greece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40.1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3.4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 13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France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27.7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3.5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 13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Israel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--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3.5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 13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Ireland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29.3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3.5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 16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Germany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35.0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3.6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 16</a:t>
                      </a: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Austria</a:t>
                      </a: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37.5</a:t>
                      </a: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3.6</a:t>
                      </a: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 16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Denmark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21.5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3.6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 16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Netherlands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16.5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3.6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 20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Switzerland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21.1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3.8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806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>
                <a:ea typeface="ＭＳ Ｐゴシック" charset="-128"/>
              </a:rPr>
              <a:t>International Comparisons of Infant Mortality Rates* (2011) (Cont.)</a:t>
            </a:r>
            <a:endParaRPr lang="en-US" sz="3600" dirty="0">
              <a:cs typeface="Times New Roman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30151" name="Text Box 6"/>
          <p:cNvSpPr txBox="1">
            <a:spLocks noChangeArrowheads="1"/>
          </p:cNvSpPr>
          <p:nvPr/>
        </p:nvSpPr>
        <p:spPr bwMode="auto">
          <a:xfrm>
            <a:off x="0" y="59880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1600" dirty="0">
                <a:latin typeface="Arial" charset="0"/>
                <a:ea typeface="MS Mincho" pitchFamily="49" charset="-128"/>
              </a:rPr>
              <a:t>*Infant mortality rate represents infant deaths per 1000 live births.</a:t>
            </a:r>
            <a:endParaRPr lang="en-US" sz="1600" dirty="0">
              <a:latin typeface="Arial" charset="0"/>
              <a:ea typeface="MS Mincho" pitchFamily="49" charset="-12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643263"/>
              </p:ext>
            </p:extLst>
          </p:nvPr>
        </p:nvGraphicFramePr>
        <p:xfrm>
          <a:off x="1524000" y="1676400"/>
          <a:ext cx="6248399" cy="4114800"/>
        </p:xfrm>
        <a:graphic>
          <a:graphicData uri="http://schemas.openxmlformats.org/drawingml/2006/table">
            <a:tbl>
              <a:tblPr firstRow="1" firstCol="1" bandRow="1"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0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9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World Rank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Country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1960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2011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 20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Australia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20.2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3.8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 22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United Kingdom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22.5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4.3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 23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Poland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54.8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4.7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 24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Slovakia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28.6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4.9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 24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Hungary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47.6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4.9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 26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New</a:t>
                      </a:r>
                      <a:r>
                        <a:rPr lang="en-US" sz="1200" b="1" u="non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 Zealand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22.6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5.5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 27</a:t>
                      </a: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United</a:t>
                      </a:r>
                      <a:r>
                        <a:rPr lang="en-US" sz="1200" b="1" u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States</a:t>
                      </a:r>
                      <a:endParaRPr lang="en-US" sz="1200" b="1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26.0</a:t>
                      </a: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6.1</a:t>
                      </a: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 28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Chile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120.3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7.4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 29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Turkey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189.5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7.7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 30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Mexico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92.3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13.6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270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Infant Mortality Rates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5601325"/>
            <a:ext cx="667747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Figure 16-2 From Murphy SL, Xu J, </a:t>
            </a:r>
            <a:r>
              <a:rPr lang="en-US" sz="1400" dirty="0" err="1">
                <a:latin typeface="+mj-lt"/>
              </a:rPr>
              <a:t>Kochanek</a:t>
            </a:r>
            <a:r>
              <a:rPr lang="en-US" sz="1400" dirty="0">
                <a:latin typeface="+mj-lt"/>
              </a:rPr>
              <a:t> KD: Deaths: Final Data for 2010, </a:t>
            </a:r>
            <a:r>
              <a:rPr lang="en-US" sz="1400" i="1" dirty="0">
                <a:latin typeface="+mj-lt"/>
              </a:rPr>
              <a:t>National Vital Statistics Report,</a:t>
            </a:r>
            <a:r>
              <a:rPr lang="en-US" sz="1400" dirty="0">
                <a:latin typeface="+mj-lt"/>
              </a:rPr>
              <a:t> Vol 61, No.4, May 8, 2013. </a:t>
            </a:r>
            <a:r>
              <a:rPr lang="en-US" sz="1300" dirty="0">
                <a:latin typeface="+mn-lt"/>
              </a:rPr>
              <a:t>http://www.cdc.gov/nchs/data/nvsr/nvsr61/nvsr61_04.pdf.  Accessed September 3, 2013.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138243"/>
              </p:ext>
            </p:extLst>
          </p:nvPr>
        </p:nvGraphicFramePr>
        <p:xfrm>
          <a:off x="1981200" y="1600200"/>
          <a:ext cx="51816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1" name="Acrobat Document" r:id="rId4" imgW="9153000" imgH="6853320" progId="AcroExch.Document.7">
                  <p:embed/>
                </p:oleObj>
              </mc:Choice>
              <mc:Fallback>
                <p:oleObj name="Acrobat Document" r:id="rId4" imgW="9153000" imgH="6853320" progId="AcroExch.Document.7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600200"/>
                        <a:ext cx="5181600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8924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Preterm Birth and Low Birth Weight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/>
              <a:t>Preterm:</a:t>
            </a:r>
            <a:r>
              <a:rPr lang="en-US" sz="2400" dirty="0"/>
              <a:t> Birth before 37 weeks of gestation</a:t>
            </a:r>
          </a:p>
          <a:p>
            <a:pPr eaLnBrk="1" hangingPunct="1">
              <a:defRPr/>
            </a:pPr>
            <a:r>
              <a:rPr lang="en-US" sz="2400" b="1" dirty="0"/>
              <a:t>LBW:</a:t>
            </a:r>
            <a:r>
              <a:rPr lang="en-US" sz="2400" dirty="0"/>
              <a:t> Infant born less than 5.5 pounds</a:t>
            </a:r>
          </a:p>
          <a:p>
            <a:pPr eaLnBrk="1" hangingPunct="1">
              <a:defRPr/>
            </a:pPr>
            <a:r>
              <a:rPr lang="en-US" sz="2400" dirty="0"/>
              <a:t>Important predictors of infant health</a:t>
            </a:r>
          </a:p>
          <a:p>
            <a:pPr eaLnBrk="1" hangingPunct="1">
              <a:defRPr/>
            </a:pPr>
            <a:r>
              <a:rPr lang="en-US" sz="2400" dirty="0"/>
              <a:t>Greater risk of death than full term</a:t>
            </a:r>
          </a:p>
          <a:p>
            <a:pPr eaLnBrk="1" hangingPunct="1">
              <a:defRPr/>
            </a:pPr>
            <a:r>
              <a:rPr lang="en-US" sz="2400" dirty="0"/>
              <a:t>Greater risk of mental and physical disabilities</a:t>
            </a:r>
          </a:p>
          <a:p>
            <a:pPr lvl="1" eaLnBrk="1" hangingPunct="1">
              <a:defRPr/>
            </a:pPr>
            <a:r>
              <a:rPr lang="en-US" sz="2000" dirty="0"/>
              <a:t>Cerebral palsy</a:t>
            </a:r>
          </a:p>
          <a:p>
            <a:pPr lvl="1" eaLnBrk="1" hangingPunct="1">
              <a:defRPr/>
            </a:pPr>
            <a:r>
              <a:rPr lang="en-US" sz="2000" dirty="0"/>
              <a:t>Visual problems (e.g., retinopathy of prematurity)</a:t>
            </a:r>
          </a:p>
          <a:p>
            <a:pPr lvl="1" eaLnBrk="1" hangingPunct="1">
              <a:defRPr/>
            </a:pPr>
            <a:r>
              <a:rPr lang="en-US" sz="2000" dirty="0"/>
              <a:t>Feeding problems</a:t>
            </a:r>
          </a:p>
          <a:p>
            <a:pPr lvl="1" eaLnBrk="1" hangingPunct="1">
              <a:defRPr/>
            </a:pPr>
            <a:r>
              <a:rPr lang="en-US" sz="2000" dirty="0"/>
              <a:t>Hearing loss</a:t>
            </a:r>
          </a:p>
          <a:p>
            <a:pPr lvl="1" eaLnBrk="1" hangingPunct="1">
              <a:defRPr/>
            </a:pPr>
            <a:r>
              <a:rPr lang="en-US" sz="2000" dirty="0"/>
              <a:t>Developmental delays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33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Preterm Birth and Low Birth Weight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Factors associated with preterm and LBW</a:t>
            </a:r>
          </a:p>
          <a:p>
            <a:pPr lvl="1" eaLnBrk="1" hangingPunct="1">
              <a:defRPr/>
            </a:pPr>
            <a:r>
              <a:rPr lang="en-US" sz="2000" dirty="0"/>
              <a:t>Minority status</a:t>
            </a:r>
          </a:p>
          <a:p>
            <a:pPr lvl="1" eaLnBrk="1" hangingPunct="1">
              <a:defRPr/>
            </a:pPr>
            <a:r>
              <a:rPr lang="en-US" sz="2000" dirty="0"/>
              <a:t>Chronic stress</a:t>
            </a:r>
          </a:p>
          <a:p>
            <a:pPr lvl="1" eaLnBrk="1" hangingPunct="1">
              <a:defRPr/>
            </a:pPr>
            <a:r>
              <a:rPr lang="en-US" sz="2000" dirty="0"/>
              <a:t>Maternal age of &lt;17 years and &gt;35 years</a:t>
            </a:r>
          </a:p>
          <a:p>
            <a:pPr lvl="1" eaLnBrk="1" hangingPunct="1">
              <a:defRPr/>
            </a:pPr>
            <a:r>
              <a:rPr lang="en-US" sz="2000" dirty="0"/>
              <a:t>Chronic health problems of mother</a:t>
            </a:r>
          </a:p>
          <a:p>
            <a:pPr lvl="1" eaLnBrk="1" hangingPunct="1">
              <a:defRPr/>
            </a:pPr>
            <a:r>
              <a:rPr lang="en-US" sz="2000" dirty="0"/>
              <a:t>Lack of prenatal care</a:t>
            </a:r>
          </a:p>
          <a:p>
            <a:pPr lvl="1" eaLnBrk="1" hangingPunct="1">
              <a:defRPr/>
            </a:pPr>
            <a:r>
              <a:rPr lang="en-US" sz="2000" dirty="0"/>
              <a:t>Multiple births</a:t>
            </a:r>
          </a:p>
          <a:p>
            <a:pPr lvl="1" eaLnBrk="1" hangingPunct="1">
              <a:defRPr/>
            </a:pPr>
            <a:r>
              <a:rPr lang="en-US" sz="2000" dirty="0"/>
              <a:t>Certain problems with the uterus or cervix</a:t>
            </a:r>
          </a:p>
          <a:p>
            <a:pPr lvl="1" eaLnBrk="1" hangingPunct="1">
              <a:defRPr/>
            </a:pPr>
            <a:r>
              <a:rPr lang="en-US" sz="2000" dirty="0"/>
              <a:t>Low socioeconomic status</a:t>
            </a:r>
          </a:p>
          <a:p>
            <a:pPr lvl="1" eaLnBrk="1" hangingPunct="1">
              <a:defRPr/>
            </a:pPr>
            <a:r>
              <a:rPr lang="en-US" sz="2000" dirty="0"/>
              <a:t>Unhealthy maternal habits</a:t>
            </a:r>
          </a:p>
          <a:p>
            <a:pPr lvl="1" eaLnBrk="1" hangingPunct="1">
              <a:defRPr/>
            </a:pPr>
            <a:r>
              <a:rPr lang="en-US" sz="2000" dirty="0"/>
              <a:t>Induced labor and elective C-section births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538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Preconception Health</a:t>
            </a:r>
          </a:p>
        </p:txBody>
      </p:sp>
      <p:sp>
        <p:nvSpPr>
          <p:cNvPr id="1040390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Half of all pregnancies are unintended.</a:t>
            </a:r>
          </a:p>
          <a:p>
            <a:pPr eaLnBrk="1" hangingPunct="1">
              <a:defRPr/>
            </a:pPr>
            <a:r>
              <a:rPr lang="en-US" dirty="0"/>
              <a:t>Impact on developing fetal organ systems by:</a:t>
            </a:r>
          </a:p>
          <a:p>
            <a:pPr lvl="1" eaLnBrk="1" hangingPunct="1">
              <a:defRPr/>
            </a:pPr>
            <a:r>
              <a:rPr lang="en-US" dirty="0"/>
              <a:t>Healthy maternal weight and good nutrition</a:t>
            </a:r>
          </a:p>
          <a:p>
            <a:pPr lvl="1" eaLnBrk="1" hangingPunct="1">
              <a:defRPr/>
            </a:pPr>
            <a:r>
              <a:rPr lang="en-US" dirty="0"/>
              <a:t>Tending to chronic maternal diseases</a:t>
            </a:r>
          </a:p>
          <a:p>
            <a:pPr lvl="1" eaLnBrk="1" hangingPunct="1">
              <a:defRPr/>
            </a:pPr>
            <a:r>
              <a:rPr lang="en-US" dirty="0"/>
              <a:t>Being up-to-date on vaccinations</a:t>
            </a:r>
          </a:p>
          <a:p>
            <a:pPr lvl="1" eaLnBrk="1" hangingPunct="1">
              <a:defRPr/>
            </a:pPr>
            <a:r>
              <a:rPr lang="en-US" dirty="0"/>
              <a:t>Avoiding environmental toxins</a:t>
            </a:r>
          </a:p>
          <a:p>
            <a:pPr lvl="1" eaLnBrk="1" hangingPunct="1">
              <a:defRPr/>
            </a:pPr>
            <a:r>
              <a:rPr lang="en-US" dirty="0"/>
              <a:t>Decreasing stress and eliminating abusive relationships</a:t>
            </a:r>
          </a:p>
          <a:p>
            <a:pPr lvl="1" eaLnBrk="1" hangingPunct="1">
              <a:defRPr/>
            </a:pPr>
            <a:r>
              <a:rPr lang="en-US" dirty="0"/>
              <a:t>Avoiding illicit  drugs, tobacco, and alcohol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194" name="Picture 2" descr="C:\Documents and Settings\Penny\Local Settings\Temporary Internet Files\Content.IE5\FJAXEYFB\MC90001456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764" y="3276600"/>
            <a:ext cx="745236" cy="181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789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Preconception Health (Cont.)</a:t>
            </a:r>
          </a:p>
        </p:txBody>
      </p:sp>
      <p:sp>
        <p:nvSpPr>
          <p:cNvPr id="1040390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Preconception counseling as a prevention strategy: </a:t>
            </a:r>
          </a:p>
          <a:p>
            <a:pPr lvl="1" eaLnBrk="1" hangingPunct="1">
              <a:defRPr/>
            </a:pPr>
            <a:r>
              <a:rPr lang="en-US" dirty="0"/>
              <a:t>Effective contraception  to avoid unintended pregnancies and pregnancy spacing</a:t>
            </a:r>
          </a:p>
          <a:p>
            <a:pPr lvl="1" eaLnBrk="1" hangingPunct="1">
              <a:defRPr/>
            </a:pPr>
            <a:r>
              <a:rPr lang="en-US" dirty="0"/>
              <a:t>Recommend intake of folic acid daily</a:t>
            </a:r>
          </a:p>
          <a:p>
            <a:pPr lvl="1" eaLnBrk="1" hangingPunct="1">
              <a:defRPr/>
            </a:pPr>
            <a:r>
              <a:rPr lang="en-US" dirty="0"/>
              <a:t>Encourage healthy lifestyle modifications </a:t>
            </a:r>
          </a:p>
          <a:p>
            <a:pPr eaLnBrk="1" hangingPunct="1">
              <a:defRPr/>
            </a:pPr>
            <a:r>
              <a:rPr lang="en-US" dirty="0"/>
              <a:t>Prenatal care</a:t>
            </a:r>
          </a:p>
          <a:p>
            <a:pPr eaLnBrk="1" hangingPunct="1">
              <a:defRPr/>
            </a:pPr>
            <a:r>
              <a:rPr lang="en-US" dirty="0"/>
              <a:t>Prenatal substance use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2" descr="C:\Documents and Settings\Penny\Local Settings\Temporary Internet Files\Content.IE5\FJAXEYFB\MC90001456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764" y="3276600"/>
            <a:ext cx="745236" cy="181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27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Prenatal Care</a:t>
            </a:r>
          </a:p>
        </p:txBody>
      </p:sp>
      <p:sp>
        <p:nvSpPr>
          <p:cNvPr id="1042438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Early and regular prenatal care enhances chance of a healthy, full-term baby.</a:t>
            </a:r>
          </a:p>
          <a:p>
            <a:pPr lvl="1" eaLnBrk="1" hangingPunct="1">
              <a:defRPr/>
            </a:pPr>
            <a:r>
              <a:rPr lang="en-US" dirty="0"/>
              <a:t>Health education and counseling</a:t>
            </a:r>
          </a:p>
          <a:p>
            <a:pPr lvl="1" eaLnBrk="1" hangingPunct="1">
              <a:defRPr/>
            </a:pPr>
            <a:r>
              <a:rPr lang="en-US" dirty="0"/>
              <a:t>Risk identification</a:t>
            </a:r>
          </a:p>
          <a:p>
            <a:pPr lvl="1" eaLnBrk="1" hangingPunct="1">
              <a:defRPr/>
            </a:pPr>
            <a:r>
              <a:rPr lang="en-US" dirty="0"/>
              <a:t>Monitoring and treatment of symptoms</a:t>
            </a:r>
          </a:p>
          <a:p>
            <a:pPr lvl="1" eaLnBrk="1" hangingPunct="1">
              <a:defRPr/>
            </a:pPr>
            <a:r>
              <a:rPr lang="en-US" dirty="0"/>
              <a:t>Referral to health, nutrition, social services </a:t>
            </a:r>
          </a:p>
          <a:p>
            <a:pPr lvl="2" eaLnBrk="1" hangingPunct="1">
              <a:defRPr/>
            </a:pPr>
            <a:r>
              <a:rPr lang="en-US" dirty="0"/>
              <a:t>Medicaid, WIC, food stamps, smoking cessation services, housing, child care, job training, substance abuse treatment, domestic violence screening and counseling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218" name="Picture 2" descr="C:\Documents and Settings\Penny\Local Settings\Temporary Internet Files\Content.IE5\4BSNVYGI\MC9003590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690" y="2337511"/>
            <a:ext cx="1797710" cy="116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97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/>
              <a:t>Prenatal Substance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r>
              <a:rPr lang="en-US" dirty="0"/>
              <a:t>The use of tobacco, alcohol, or illicit drugs in any combination is dangerous to a woman’s health and worsens infant health and development outcomes.</a:t>
            </a:r>
          </a:p>
          <a:p>
            <a:pPr lvl="1"/>
            <a:r>
              <a:rPr lang="en-US" dirty="0"/>
              <a:t>Smoking is one of the most preventable causes of infant morbidity and mortality</a:t>
            </a:r>
          </a:p>
          <a:p>
            <a:pPr lvl="1"/>
            <a:r>
              <a:rPr lang="en-US" dirty="0"/>
              <a:t>Alcohol  can lead to FAS</a:t>
            </a:r>
          </a:p>
          <a:p>
            <a:pPr lvl="1"/>
            <a:r>
              <a:rPr lang="en-US" dirty="0"/>
              <a:t>Drugs can cause permanent harm to an unborn baby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744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/>
              <a:t>Breastfeeding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“Breastfeeding is a natural and beneficial source  of nutrition and provides the healthiest start for an infant. In addition to the nutritional benefits, breastfeeding promotes a unique and emotional connection between mother and baby.” </a:t>
            </a:r>
          </a:p>
          <a:p>
            <a:pPr marL="0" indent="0" algn="r">
              <a:buNone/>
            </a:pPr>
            <a:r>
              <a:rPr lang="en-US" sz="2000" dirty="0"/>
              <a:t>– American Academy of Pediatrics, 2012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11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6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>
                <a:ea typeface="ＭＳ Ｐゴシック" charset="-128"/>
              </a:rPr>
              <a:t>The Health of a Child Has</a:t>
            </a:r>
            <a:br>
              <a:rPr lang="en-US" altLang="ja-JP" sz="3600" dirty="0">
                <a:ea typeface="ＭＳ Ｐゴシック" charset="-128"/>
              </a:rPr>
            </a:br>
            <a:r>
              <a:rPr lang="en-US" altLang="ja-JP" sz="3600" dirty="0">
                <a:ea typeface="ＭＳ Ｐゴシック" charset="-128"/>
              </a:rPr>
              <a:t>Long-Term Implications</a:t>
            </a:r>
            <a:endParaRPr lang="en-US" sz="3600" dirty="0"/>
          </a:p>
        </p:txBody>
      </p:sp>
      <p:sp>
        <p:nvSpPr>
          <p:cNvPr id="1017862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>
                <a:ea typeface="ＭＳ Ｐゴシック" charset="-128"/>
              </a:rPr>
              <a:t>Health habits adopted by children and youth profoundly influence their potential to lead healthy, productive lives. </a:t>
            </a:r>
          </a:p>
          <a:p>
            <a:pPr eaLnBrk="1" hangingPunct="1">
              <a:defRPr/>
            </a:pPr>
            <a:r>
              <a:rPr lang="en-US" altLang="ja-JP" dirty="0">
                <a:ea typeface="ＭＳ Ｐゴシック" charset="-128"/>
              </a:rPr>
              <a:t>The physical and emotional health of a child plays a pivotal role in the overall development and well-being of the entire family. </a:t>
            </a:r>
          </a:p>
          <a:p>
            <a:pPr eaLnBrk="1" hangingPunct="1">
              <a:defRPr/>
            </a:pPr>
            <a:r>
              <a:rPr lang="en-US" altLang="ja-JP" dirty="0">
                <a:ea typeface="ＭＳ Ｐゴシック" charset="-128"/>
              </a:rPr>
              <a:t>Children who are healthy, well-nourished, well cared for at home, and safe and secure in their world achieve a higher potential.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72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/>
              <a:t>Breastfeeding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r>
              <a:rPr lang="en-US" dirty="0"/>
              <a:t>AAP recommends </a:t>
            </a:r>
          </a:p>
          <a:p>
            <a:pPr lvl="1"/>
            <a:r>
              <a:rPr lang="en-US" dirty="0"/>
              <a:t>Exclusive breastfeeding for first 6 months</a:t>
            </a:r>
          </a:p>
          <a:p>
            <a:pPr lvl="1"/>
            <a:r>
              <a:rPr lang="en-US" dirty="0"/>
              <a:t>Breastfeeding in combination with introduction of complementary foods until at least 12 months</a:t>
            </a:r>
          </a:p>
          <a:p>
            <a:pPr lvl="1"/>
            <a:r>
              <a:rPr lang="en-US" dirty="0"/>
              <a:t>Continuation of breastfeeding for as long as mutually desired by mother and baby</a:t>
            </a:r>
          </a:p>
          <a:p>
            <a:r>
              <a:rPr lang="en-US" dirty="0"/>
              <a:t>2011</a:t>
            </a:r>
            <a:r>
              <a:rPr lang="en-US" i="1" dirty="0"/>
              <a:t>Surgeon General’s Call to Action to Support Breastfeeding</a:t>
            </a:r>
          </a:p>
          <a:p>
            <a:pPr lvl="1"/>
            <a:r>
              <a:rPr lang="en-US" dirty="0"/>
              <a:t>Actions aimed at increasing society support</a:t>
            </a:r>
          </a:p>
          <a:p>
            <a:pPr lvl="1"/>
            <a:r>
              <a:rPr lang="en-US" dirty="0"/>
              <a:t>Nurses, other professionals, and support groups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42" name="Picture 2" descr="C:\Documents and Settings\Penny\Local Settings\Temporary Internet Files\Content.IE5\4BSNVYGI\MC9001567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671" y="381000"/>
            <a:ext cx="1716329" cy="18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502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/>
              <a:t>Breastfeeding Advantages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85800" y="1676399"/>
            <a:ext cx="3811588" cy="498475"/>
          </a:xfrm>
        </p:spPr>
        <p:txBody>
          <a:bodyPr/>
          <a:lstStyle/>
          <a:p>
            <a:r>
              <a:rPr lang="en-US" dirty="0"/>
              <a:t>Mother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85800" y="2286000"/>
            <a:ext cx="3810000" cy="4038600"/>
          </a:xfrm>
        </p:spPr>
        <p:txBody>
          <a:bodyPr/>
          <a:lstStyle/>
          <a:p>
            <a:r>
              <a:rPr lang="en-US" dirty="0"/>
              <a:t>Lower risk of breast and ovarian cancer</a:t>
            </a:r>
          </a:p>
          <a:p>
            <a:r>
              <a:rPr lang="en-US" dirty="0"/>
              <a:t>Lower risk of postpartum depression</a:t>
            </a:r>
          </a:p>
          <a:p>
            <a:r>
              <a:rPr lang="en-US" dirty="0"/>
              <a:t>Lower risk of type 2 diabetes</a:t>
            </a:r>
          </a:p>
          <a:p>
            <a:r>
              <a:rPr lang="en-US" dirty="0"/>
              <a:t>Saves money on formula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3813175" cy="498475"/>
          </a:xfrm>
        </p:spPr>
        <p:txBody>
          <a:bodyPr/>
          <a:lstStyle/>
          <a:p>
            <a:r>
              <a:rPr lang="en-US" dirty="0"/>
              <a:t>Baby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3813175" cy="4038599"/>
          </a:xfrm>
        </p:spPr>
        <p:txBody>
          <a:bodyPr/>
          <a:lstStyle/>
          <a:p>
            <a:r>
              <a:rPr lang="en-US" dirty="0"/>
              <a:t>Cells, hormones, and antibodies in breast milk</a:t>
            </a:r>
          </a:p>
          <a:p>
            <a:r>
              <a:rPr lang="en-US" dirty="0"/>
              <a:t>Lower risk of asthma</a:t>
            </a:r>
          </a:p>
          <a:p>
            <a:r>
              <a:rPr lang="en-US" dirty="0"/>
              <a:t>Lower risk of obesity</a:t>
            </a:r>
          </a:p>
          <a:p>
            <a:r>
              <a:rPr lang="en-US" dirty="0"/>
              <a:t>Lower risk of diabetes</a:t>
            </a:r>
          </a:p>
          <a:p>
            <a:r>
              <a:rPr lang="en-US" dirty="0"/>
              <a:t>Lower risk of SIDS</a:t>
            </a:r>
          </a:p>
          <a:p>
            <a:r>
              <a:rPr lang="en-US" dirty="0"/>
              <a:t>Fewer illnesses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713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sz="3600" dirty="0"/>
              <a:t>Sudden Unexplained Infant Death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r>
              <a:rPr lang="en-US" dirty="0"/>
              <a:t>Definition of SUID  </a:t>
            </a:r>
          </a:p>
          <a:p>
            <a:pPr lvl="1"/>
            <a:r>
              <a:rPr lang="en-US" dirty="0"/>
              <a:t>Less than 1 year of age</a:t>
            </a:r>
          </a:p>
          <a:p>
            <a:pPr lvl="1"/>
            <a:r>
              <a:rPr lang="en-US" dirty="0"/>
              <a:t>Occurs suddenly and unexpectedly</a:t>
            </a:r>
          </a:p>
          <a:p>
            <a:pPr lvl="1"/>
            <a:r>
              <a:rPr lang="en-US" dirty="0"/>
              <a:t>Cause of death not immediately obvious before investigation</a:t>
            </a:r>
          </a:p>
          <a:p>
            <a:pPr lvl="1"/>
            <a:r>
              <a:rPr lang="en-US" dirty="0"/>
              <a:t>Half of SUID are SIDS</a:t>
            </a:r>
          </a:p>
          <a:p>
            <a:r>
              <a:rPr lang="en-US" dirty="0"/>
              <a:t>Definition of SIDS</a:t>
            </a:r>
          </a:p>
          <a:p>
            <a:pPr lvl="1"/>
            <a:r>
              <a:rPr lang="en-US" dirty="0"/>
              <a:t>Death cannot be explained after a thorough investigation, including autopsy, examining death scene, and review of clinical history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519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sz="3600" dirty="0"/>
              <a:t>Sudden Unexplained Infant Death (Cont.)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r>
              <a:rPr lang="en-US" i="1" dirty="0"/>
              <a:t>Back to Sleep </a:t>
            </a:r>
            <a:r>
              <a:rPr lang="en-US" dirty="0"/>
              <a:t>campaign (1994)</a:t>
            </a:r>
          </a:p>
          <a:p>
            <a:pPr lvl="1"/>
            <a:r>
              <a:rPr lang="en-US" dirty="0"/>
              <a:t>Heighten awareness of the safety of positioning infants on their backs for sleep</a:t>
            </a:r>
          </a:p>
          <a:p>
            <a:pPr lvl="1"/>
            <a:r>
              <a:rPr lang="en-US" dirty="0"/>
              <a:t>SIDS death declined by &gt;50%</a:t>
            </a:r>
          </a:p>
          <a:p>
            <a:r>
              <a:rPr lang="en-US" i="1" dirty="0"/>
              <a:t>Safe to Sleep </a:t>
            </a:r>
            <a:r>
              <a:rPr lang="en-US" dirty="0"/>
              <a:t>campaign (2010)</a:t>
            </a:r>
          </a:p>
          <a:p>
            <a:pPr lvl="1"/>
            <a:r>
              <a:rPr lang="en-US" dirty="0"/>
              <a:t>Included other actions to reduce risks of other    sleep-related causes of death (e.g., suffocation)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28401"/>
            <a:ext cx="2381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9800" y="5971401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http://www.nichd.nih.gov/sts</a:t>
            </a:r>
          </a:p>
        </p:txBody>
      </p:sp>
    </p:spTree>
    <p:extLst>
      <p:ext uri="{BB962C8B-B14F-4D97-AF65-F5344CB8AC3E}">
        <p14:creationId xmlns:p14="http://schemas.microsoft.com/office/powerpoint/2010/main" val="112272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sz="3600" i="1" dirty="0"/>
              <a:t>Safe to Sleep </a:t>
            </a:r>
            <a:r>
              <a:rPr lang="en-US" sz="3600" dirty="0"/>
              <a:t>Campaign Recommendations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r>
              <a:rPr lang="en-US" sz="2000" dirty="0"/>
              <a:t>Always place baby on back to sleep for naps and night</a:t>
            </a:r>
          </a:p>
          <a:p>
            <a:r>
              <a:rPr lang="en-US" sz="2000" dirty="0"/>
              <a:t>Place baby on firm surface with fitted sheet</a:t>
            </a:r>
          </a:p>
          <a:p>
            <a:r>
              <a:rPr lang="en-US" sz="2000" dirty="0"/>
              <a:t>Not in adult bed, couch, or chair alone or with adults</a:t>
            </a:r>
          </a:p>
          <a:p>
            <a:r>
              <a:rPr lang="en-US" sz="2000" dirty="0"/>
              <a:t>Keep soft objects, toys, and loose bedding out of sleep area</a:t>
            </a:r>
          </a:p>
          <a:p>
            <a:r>
              <a:rPr lang="en-US" sz="2000" dirty="0"/>
              <a:t>Do not smoke during pregnancy</a:t>
            </a:r>
          </a:p>
          <a:p>
            <a:r>
              <a:rPr lang="en-US" sz="2000" dirty="0"/>
              <a:t>Do not allow smoking around baby</a:t>
            </a:r>
          </a:p>
          <a:p>
            <a:r>
              <a:rPr lang="en-US" sz="2000" dirty="0"/>
              <a:t>Do not let baby get too hot during sleep</a:t>
            </a:r>
          </a:p>
          <a:p>
            <a:r>
              <a:rPr lang="en-US" sz="2000" dirty="0"/>
              <a:t>Follow vaccine and health check-up recommendations</a:t>
            </a:r>
          </a:p>
          <a:p>
            <a:r>
              <a:rPr lang="en-US" sz="2000" dirty="0"/>
              <a:t>Avoid advertised SIDS products</a:t>
            </a:r>
          </a:p>
          <a:p>
            <a:r>
              <a:rPr lang="en-US" sz="2000" dirty="0"/>
              <a:t>Get regular health care during pregnancy</a:t>
            </a:r>
            <a:endParaRPr lang="en-US" sz="2300" dirty="0"/>
          </a:p>
          <a:p>
            <a:pPr marL="0" indent="0" algn="r">
              <a:buNone/>
            </a:pPr>
            <a:r>
              <a:rPr lang="en-US" sz="1800" dirty="0">
                <a:effectLst/>
              </a:rPr>
              <a:t>– National Institute of Child Health &amp; Human Development: </a:t>
            </a:r>
            <a:r>
              <a:rPr lang="en-US" sz="1800" i="1" dirty="0">
                <a:effectLst/>
              </a:rPr>
              <a:t>Safe sleep for your Baby</a:t>
            </a:r>
            <a:r>
              <a:rPr lang="en-US" sz="1800" dirty="0">
                <a:effectLst/>
              </a:rPr>
              <a:t>, 2013</a:t>
            </a:r>
            <a:endParaRPr lang="en-US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663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Childhood Health Issues</a:t>
            </a:r>
          </a:p>
        </p:txBody>
      </p:sp>
      <p:sp>
        <p:nvSpPr>
          <p:cNvPr id="1044486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ja-JP" sz="2400" b="1" dirty="0">
                <a:ea typeface="ＭＳ Ｐゴシック" charset="-128"/>
              </a:rPr>
              <a:t>Accidental injury </a:t>
            </a:r>
            <a:r>
              <a:rPr lang="en-US" altLang="ja-JP" sz="2400" dirty="0">
                <a:ea typeface="ＭＳ Ｐゴシック" charset="-128"/>
              </a:rPr>
              <a:t>is the leading cause of death in children ages 1 to 14.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altLang="ja-JP" sz="2400" b="1" dirty="0">
                <a:ea typeface="ＭＳ Ｐゴシック" charset="-128"/>
              </a:rPr>
              <a:t>Childhood obesity </a:t>
            </a:r>
            <a:r>
              <a:rPr lang="en-US" altLang="ja-JP" sz="2400" dirty="0">
                <a:ea typeface="ＭＳ Ｐゴシック" charset="-128"/>
              </a:rPr>
              <a:t>is a health crisis; it can lead to numerous health problems.  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altLang="ja-JP" sz="2400" b="1" dirty="0">
                <a:ea typeface="ＭＳ Ｐゴシック" charset="-128"/>
              </a:rPr>
              <a:t>Childhood immunization </a:t>
            </a:r>
            <a:r>
              <a:rPr lang="en-US" altLang="ja-JP" sz="2400" dirty="0">
                <a:ea typeface="ＭＳ Ｐゴシック" charset="-128"/>
              </a:rPr>
              <a:t>is a benchmark of child health. 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altLang="ja-JP" sz="2400" b="1" dirty="0">
                <a:ea typeface="ＭＳ Ｐゴシック" charset="-128"/>
              </a:rPr>
              <a:t>Environmental concerns </a:t>
            </a:r>
            <a:r>
              <a:rPr lang="en-US" altLang="ja-JP" sz="2400" dirty="0">
                <a:ea typeface="ＭＳ Ｐゴシック" charset="-128"/>
              </a:rPr>
              <a:t>can be found in air, water, and from toxic exposure to chemicals. 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altLang="ja-JP" sz="2400" b="1" dirty="0">
                <a:ea typeface="ＭＳ Ｐゴシック" charset="-128"/>
              </a:rPr>
              <a:t>Child maltreatment </a:t>
            </a:r>
            <a:r>
              <a:rPr lang="en-US" altLang="ja-JP" sz="2400" dirty="0">
                <a:ea typeface="ＭＳ Ｐゴシック" charset="-128"/>
              </a:rPr>
              <a:t>is an indicator of children’s physical and emotional health status. 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altLang="ja-JP" sz="2400" b="1" dirty="0">
                <a:ea typeface="ＭＳ Ｐゴシック" charset="-128"/>
              </a:rPr>
              <a:t>Children with special health care needs </a:t>
            </a:r>
            <a:r>
              <a:rPr lang="en-US" altLang="ja-JP" sz="2400" dirty="0">
                <a:ea typeface="ＭＳ Ｐゴシック" charset="-128"/>
              </a:rPr>
              <a:t>frequently need multiple health care services.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250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Adolescent Health Issues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6324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ja-JP" sz="2400" b="1" dirty="0">
                <a:ea typeface="MS Mincho" pitchFamily="49" charset="-128"/>
              </a:rPr>
              <a:t>Adolescent sexual activity </a:t>
            </a:r>
            <a:r>
              <a:rPr lang="en-US" altLang="ja-JP" sz="2400" dirty="0">
                <a:ea typeface="MS Mincho" pitchFamily="49" charset="-128"/>
              </a:rPr>
              <a:t>is often unprotected and can result in pregnancy and STIs.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400" b="1" dirty="0">
                <a:ea typeface="MS Mincho" pitchFamily="49" charset="-128"/>
              </a:rPr>
              <a:t>Teen childbearing and parenting </a:t>
            </a:r>
            <a:r>
              <a:rPr lang="en-US" altLang="ja-JP" sz="2400" dirty="0">
                <a:ea typeface="MS Mincho" pitchFamily="49" charset="-128"/>
              </a:rPr>
              <a:t>often have   long-term negative consequences for both child   and mother.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400" b="1" dirty="0">
                <a:ea typeface="MS Mincho" pitchFamily="49" charset="-128"/>
              </a:rPr>
              <a:t>Violence</a:t>
            </a:r>
            <a:r>
              <a:rPr lang="en-US" altLang="ja-JP" sz="2400" dirty="0">
                <a:ea typeface="MS Mincho" pitchFamily="49" charset="-128"/>
              </a:rPr>
              <a:t> among youth is a multifaceted problem.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The use of</a:t>
            </a:r>
            <a:r>
              <a:rPr lang="en-US" sz="2400" b="1" dirty="0"/>
              <a:t> tobacco, alcohol, </a:t>
            </a:r>
            <a:r>
              <a:rPr lang="en-US" sz="2400" dirty="0"/>
              <a:t>and</a:t>
            </a:r>
            <a:r>
              <a:rPr lang="en-US" sz="2400" b="1" dirty="0"/>
              <a:t> drugs </a:t>
            </a:r>
            <a:r>
              <a:rPr lang="en-US" sz="2400" dirty="0"/>
              <a:t>has serious and long-lasting consequences for adolescents and society. </a:t>
            </a:r>
            <a:endParaRPr lang="en-US" sz="2400" dirty="0">
              <a:ea typeface="MS Mincho" pitchFamily="49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2290" name="Picture 2" descr="C:\Documents and Settings\Penny\Local Settings\Temporary Internet Files\Content.IE5\4BSNVYGI\MP90044848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38600"/>
            <a:ext cx="1371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401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>
                <a:ea typeface="MS Mincho" pitchFamily="49" charset="-128"/>
              </a:rPr>
              <a:t>Factors Affecting Child and Adolescent Health</a:t>
            </a:r>
            <a:endParaRPr lang="en-US" sz="360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Significant factors in overall well-being:</a:t>
            </a:r>
          </a:p>
          <a:p>
            <a:pPr lvl="1" eaLnBrk="1" hangingPunct="1">
              <a:defRPr/>
            </a:pPr>
            <a:r>
              <a:rPr lang="en-US" dirty="0"/>
              <a:t>Parents’ or caregivers’ income, education, and stability</a:t>
            </a:r>
          </a:p>
          <a:p>
            <a:pPr lvl="1" eaLnBrk="1" hangingPunct="1">
              <a:defRPr/>
            </a:pPr>
            <a:r>
              <a:rPr lang="en-US" dirty="0"/>
              <a:t>Security and safety of the home</a:t>
            </a:r>
          </a:p>
          <a:p>
            <a:pPr lvl="1" eaLnBrk="1" hangingPunct="1">
              <a:defRPr/>
            </a:pPr>
            <a:r>
              <a:rPr lang="en-US" dirty="0"/>
              <a:t>Nutritional and environmental issues</a:t>
            </a:r>
          </a:p>
          <a:p>
            <a:pPr lvl="1" eaLnBrk="1" hangingPunct="1">
              <a:defRPr/>
            </a:pPr>
            <a:r>
              <a:rPr lang="en-US" dirty="0"/>
              <a:t>Health care access and use</a:t>
            </a:r>
          </a:p>
          <a:p>
            <a:pPr eaLnBrk="1" hangingPunct="1">
              <a:defRPr/>
            </a:pPr>
            <a:r>
              <a:rPr lang="en-US" altLang="ja-JP" dirty="0">
                <a:ea typeface="MS Mincho" pitchFamily="49" charset="-128"/>
              </a:rPr>
              <a:t>Specific issues:</a:t>
            </a:r>
          </a:p>
          <a:p>
            <a:pPr lvl="1" eaLnBrk="1" hangingPunct="1">
              <a:defRPr/>
            </a:pPr>
            <a:r>
              <a:rPr lang="en-US" altLang="ja-JP" dirty="0">
                <a:ea typeface="MS Mincho" pitchFamily="49" charset="-128"/>
              </a:rPr>
              <a:t>Poverty</a:t>
            </a:r>
          </a:p>
          <a:p>
            <a:pPr lvl="1" eaLnBrk="1" hangingPunct="1">
              <a:defRPr/>
            </a:pPr>
            <a:r>
              <a:rPr lang="en-US" altLang="ja-JP" dirty="0">
                <a:ea typeface="MS Mincho" pitchFamily="49" charset="-128"/>
              </a:rPr>
              <a:t>Racial and ethnic disparities</a:t>
            </a:r>
            <a:r>
              <a:rPr lang="en-US" altLang="ja-JP" dirty="0">
                <a:ea typeface="ＭＳ Ｐゴシック" charset="-128"/>
              </a:rPr>
              <a:t> </a:t>
            </a:r>
          </a:p>
          <a:p>
            <a:pPr lvl="1" eaLnBrk="1" hangingPunct="1">
              <a:defRPr/>
            </a:pPr>
            <a:r>
              <a:rPr lang="en-US" altLang="ja-JP" dirty="0">
                <a:ea typeface="MS Mincho" pitchFamily="49" charset="-128"/>
              </a:rPr>
              <a:t>Health care use</a:t>
            </a:r>
            <a:r>
              <a:rPr lang="en-US" altLang="ja-JP" dirty="0">
                <a:ea typeface="ＭＳ Ｐゴシック" charset="-128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4338" name="Picture 2" descr="C:\Documents and Settings\Penny\Local Settings\Temporary Internet Files\Content.IE5\FJAXEYFB\MP90044224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14800"/>
            <a:ext cx="297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078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Children Lacking Health Insurance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19175" y="5647492"/>
            <a:ext cx="71342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16-5 Data from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DeNavas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-Walt C, Proctor D, and Smith J: Income, poverty, and health insurance coverage in the United States: 2011. U.S. Census Bureau Current Population Reports, September 2012. http://www.census.gov/prod/2012pubs/p60-243.pdf. Accessed  March 8, 2013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46" y="1676400"/>
            <a:ext cx="6381754" cy="383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356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>
                <a:ea typeface="ＭＳ Ｐゴシック" charset="-128"/>
              </a:rPr>
              <a:t>Strategies to Improve Child and Adolescent Health </a:t>
            </a:r>
            <a:endParaRPr lang="en-US" sz="3600" dirty="0"/>
          </a:p>
        </p:txBody>
      </p:sp>
      <p:sp>
        <p:nvSpPr>
          <p:cNvPr id="1054726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>
                <a:ea typeface="ＭＳ Ｐゴシック" charset="-128"/>
              </a:rPr>
              <a:t>Collect/analyze data tracking well-being of children and adolescents.</a:t>
            </a:r>
          </a:p>
          <a:p>
            <a:pPr eaLnBrk="1" hangingPunct="1">
              <a:defRPr/>
            </a:pPr>
            <a:r>
              <a:rPr lang="en-US" altLang="ja-JP" dirty="0">
                <a:ea typeface="ＭＳ Ｐゴシック" charset="-128"/>
              </a:rPr>
              <a:t>Establish goals and set measurable objectives using </a:t>
            </a:r>
            <a:r>
              <a:rPr lang="en-US" altLang="ja-JP" i="1" dirty="0">
                <a:ea typeface="ＭＳ Ｐゴシック" charset="-128"/>
              </a:rPr>
              <a:t>Healthy People 2020</a:t>
            </a:r>
            <a:r>
              <a:rPr lang="en-US" altLang="ja-JP" dirty="0">
                <a:ea typeface="ＭＳ Ｐゴシック" charset="-128"/>
              </a:rPr>
              <a:t>.</a:t>
            </a:r>
          </a:p>
          <a:p>
            <a:pPr eaLnBrk="1" hangingPunct="1">
              <a:defRPr/>
            </a:pPr>
            <a:r>
              <a:rPr lang="en-US" altLang="ja-JP" dirty="0">
                <a:ea typeface="ＭＳ Ｐゴシック" charset="-128"/>
              </a:rPr>
              <a:t>Implement health promotion and disease prevention strategies.</a:t>
            </a:r>
          </a:p>
          <a:p>
            <a:pPr lvl="1" eaLnBrk="1" hangingPunct="1">
              <a:defRPr/>
            </a:pPr>
            <a:r>
              <a:rPr lang="en-US" altLang="ja-JP" dirty="0">
                <a:ea typeface="ＭＳ Ｐゴシック" charset="-128"/>
              </a:rPr>
              <a:t>More significant and cost-effective for children than other age groups.</a:t>
            </a:r>
          </a:p>
          <a:p>
            <a:pPr eaLnBrk="1" hangingPunct="1">
              <a:defRPr/>
            </a:pPr>
            <a:r>
              <a:rPr lang="en-US" altLang="ja-JP" dirty="0">
                <a:ea typeface="ＭＳ Ｐゴシック" charset="-128"/>
              </a:rPr>
              <a:t>Utilize public health programs targeted to children and adolescents.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648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U.S. Children by Race/Ethnicity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5350" y="4724400"/>
            <a:ext cx="72974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Figure 16-1 From Federal Interagency Forum on Child and Family Statistics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: America's children in brief: key national indicators of well-being, 2012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www.childstats.gov/americaschildren/demo.asp. Accessed March 8, 2013.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641822"/>
            <a:ext cx="7486650" cy="293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287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>
                <a:ea typeface="MS Mincho" pitchFamily="49" charset="-128"/>
              </a:rPr>
              <a:t>Public Health Programs Targeted  to Children and Adolescents</a:t>
            </a:r>
            <a:r>
              <a:rPr lang="en-US" altLang="ja-JP" sz="3600" dirty="0">
                <a:ea typeface="ＭＳ Ｐゴシック" charset="-128"/>
              </a:rPr>
              <a:t> </a:t>
            </a:r>
            <a:endParaRPr lang="en-US" sz="3600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>
                <a:ea typeface="MS Mincho" pitchFamily="49" charset="-128"/>
              </a:rPr>
              <a:t>Health Care Coverage Programs</a:t>
            </a:r>
            <a:r>
              <a:rPr lang="en-US" altLang="ja-JP" dirty="0">
                <a:ea typeface="ＭＳ Ｐゴシック" charset="-128"/>
              </a:rPr>
              <a:t> </a:t>
            </a:r>
          </a:p>
          <a:p>
            <a:pPr lvl="1" eaLnBrk="1" hangingPunct="1">
              <a:defRPr/>
            </a:pPr>
            <a:r>
              <a:rPr lang="en-US" altLang="ja-JP" dirty="0">
                <a:ea typeface="MS Mincho" pitchFamily="49" charset="-128"/>
              </a:rPr>
              <a:t>Affordable Care Act</a:t>
            </a:r>
          </a:p>
          <a:p>
            <a:pPr lvl="1" eaLnBrk="1" hangingPunct="1">
              <a:defRPr/>
            </a:pPr>
            <a:r>
              <a:rPr lang="en-US" altLang="ja-JP" dirty="0">
                <a:ea typeface="MS Mincho" pitchFamily="49" charset="-128"/>
              </a:rPr>
              <a:t>Medicaid and CHIP</a:t>
            </a:r>
            <a:endParaRPr lang="en-US" altLang="ja-JP" dirty="0">
              <a:ea typeface="ＭＳ Ｐゴシック" charset="-128"/>
            </a:endParaRPr>
          </a:p>
          <a:p>
            <a:pPr lvl="1" eaLnBrk="1" hangingPunct="1">
              <a:defRPr/>
            </a:pPr>
            <a:r>
              <a:rPr lang="en-US" altLang="ja-JP" dirty="0">
                <a:ea typeface="MS Mincho" pitchFamily="49" charset="-128"/>
              </a:rPr>
              <a:t>EPSDT</a:t>
            </a:r>
            <a:r>
              <a:rPr lang="en-US" altLang="ja-JP" dirty="0">
                <a:ea typeface="ＭＳ Ｐゴシック" charset="-128"/>
              </a:rPr>
              <a:t> (</a:t>
            </a:r>
            <a:r>
              <a:rPr lang="en-US" altLang="ja-JP" dirty="0">
                <a:ea typeface="MS Mincho" pitchFamily="49" charset="-128"/>
              </a:rPr>
              <a:t>Early and Periodic Screening, Diagnosis, and Treatment)</a:t>
            </a:r>
            <a:endParaRPr lang="en-US" altLang="ja-JP" dirty="0"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altLang="ja-JP" dirty="0">
                <a:ea typeface="MS Mincho" pitchFamily="49" charset="-128"/>
              </a:rPr>
              <a:t>Direct Health Care delivery programs</a:t>
            </a:r>
          </a:p>
          <a:p>
            <a:pPr lvl="1" eaLnBrk="1" hangingPunct="1">
              <a:defRPr/>
            </a:pPr>
            <a:r>
              <a:rPr lang="en-US" altLang="ja-JP" dirty="0">
                <a:ea typeface="MS Mincho" pitchFamily="49" charset="-128"/>
              </a:rPr>
              <a:t>Maternal and Child Health Block Grant (Title V)</a:t>
            </a:r>
            <a:r>
              <a:rPr lang="en-US" altLang="ja-JP" dirty="0">
                <a:ea typeface="ＭＳ Ｐゴシック" charset="-128"/>
              </a:rPr>
              <a:t> </a:t>
            </a:r>
          </a:p>
          <a:p>
            <a:pPr lvl="1" eaLnBrk="1" hangingPunct="1">
              <a:defRPr/>
            </a:pPr>
            <a:r>
              <a:rPr lang="en-US" altLang="ja-JP" dirty="0">
                <a:ea typeface="ＭＳ Ｐゴシック" charset="-128"/>
              </a:rPr>
              <a:t>Community &amp; Migrant Health Centers program</a:t>
            </a:r>
          </a:p>
          <a:p>
            <a:pPr lvl="1" eaLnBrk="1" hangingPunct="1">
              <a:defRPr/>
            </a:pPr>
            <a:r>
              <a:rPr lang="en-US" altLang="ja-JP" dirty="0">
                <a:ea typeface="ＭＳ Ｐゴシック" charset="-128"/>
              </a:rPr>
              <a:t>School-Based Health Centers</a:t>
            </a:r>
          </a:p>
          <a:p>
            <a:pPr lvl="1" eaLnBrk="1" hangingPunct="1">
              <a:defRPr/>
            </a:pPr>
            <a:r>
              <a:rPr lang="en-US" altLang="ja-JP" dirty="0">
                <a:ea typeface="ＭＳ Ｐゴシック" charset="-128"/>
              </a:rPr>
              <a:t>WIC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24582" name="Picture 6" descr="pe0264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1524000"/>
            <a:ext cx="1751012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853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>
                <a:ea typeface="MS Mincho" pitchFamily="49" charset="-128"/>
              </a:rPr>
              <a:t>Sharing Responsibility for Improving Child and Adolescent Health</a:t>
            </a:r>
            <a:r>
              <a:rPr lang="en-US" altLang="ja-JP" sz="3600" dirty="0">
                <a:ea typeface="ＭＳ Ｐゴシック" charset="-128"/>
              </a:rPr>
              <a:t> </a:t>
            </a:r>
            <a:endParaRPr lang="en-US" sz="36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46482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>
                <a:ea typeface="MS Mincho" pitchFamily="49" charset="-128"/>
              </a:rPr>
              <a:t>Parents’ role</a:t>
            </a:r>
            <a:r>
              <a:rPr lang="en-US" altLang="ja-JP" dirty="0">
                <a:ea typeface="ＭＳ Ｐゴシック" charset="-128"/>
              </a:rPr>
              <a:t> </a:t>
            </a:r>
          </a:p>
          <a:p>
            <a:pPr eaLnBrk="1" hangingPunct="1">
              <a:defRPr/>
            </a:pPr>
            <a:r>
              <a:rPr lang="en-US" altLang="ja-JP" dirty="0">
                <a:ea typeface="MS Mincho" pitchFamily="49" charset="-128"/>
              </a:rPr>
              <a:t>Community’s role</a:t>
            </a:r>
            <a:r>
              <a:rPr lang="en-US" altLang="ja-JP" dirty="0">
                <a:ea typeface="ＭＳ Ｐゴシック" charset="-128"/>
              </a:rPr>
              <a:t> </a:t>
            </a:r>
          </a:p>
          <a:p>
            <a:pPr eaLnBrk="1" hangingPunct="1">
              <a:defRPr/>
            </a:pPr>
            <a:r>
              <a:rPr lang="en-US" altLang="ja-JP" dirty="0">
                <a:ea typeface="MS Mincho" pitchFamily="49" charset="-128"/>
              </a:rPr>
              <a:t>Employer’s role</a:t>
            </a:r>
            <a:r>
              <a:rPr lang="en-US" altLang="ja-JP" dirty="0">
                <a:ea typeface="ＭＳ Ｐゴシック" charset="-128"/>
              </a:rPr>
              <a:t> </a:t>
            </a:r>
          </a:p>
          <a:p>
            <a:pPr eaLnBrk="1" hangingPunct="1">
              <a:defRPr/>
            </a:pPr>
            <a:r>
              <a:rPr lang="en-US" altLang="ja-JP" dirty="0">
                <a:ea typeface="MS Mincho" pitchFamily="49" charset="-128"/>
              </a:rPr>
              <a:t>Government’s role</a:t>
            </a:r>
            <a:r>
              <a:rPr lang="en-US" altLang="ja-JP" dirty="0">
                <a:ea typeface="ＭＳ Ｐゴシック" charset="-128"/>
              </a:rPr>
              <a:t> </a:t>
            </a:r>
          </a:p>
          <a:p>
            <a:pPr eaLnBrk="1" hangingPunct="1">
              <a:defRPr/>
            </a:pPr>
            <a:r>
              <a:rPr lang="en-US" altLang="ja-JP" dirty="0">
                <a:ea typeface="MS Mincho" pitchFamily="49" charset="-128"/>
              </a:rPr>
              <a:t>Community health nurse’s role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3315" name="Picture 3" descr="C:\Documents and Settings\Penny\Local Settings\Temporary Internet Files\Content.IE5\4BSNVYGI\MP90044217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575" y="2311192"/>
            <a:ext cx="3230856" cy="287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996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>
                <a:ea typeface="MS Mincho" pitchFamily="49" charset="-128"/>
              </a:rPr>
              <a:t>Community Health Nurse’s Role</a:t>
            </a: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ja-JP" sz="2400" dirty="0">
                <a:ea typeface="ＭＳ Ｐゴシック" charset="-128"/>
              </a:rPr>
              <a:t>An </a:t>
            </a:r>
            <a:r>
              <a:rPr lang="en-US" altLang="ja-JP" sz="2400" i="1" dirty="0">
                <a:ea typeface="ＭＳ Ｐゴシック" charset="-128"/>
              </a:rPr>
              <a:t>advocate</a:t>
            </a:r>
            <a:r>
              <a:rPr lang="en-US" altLang="ja-JP" sz="2400" dirty="0">
                <a:ea typeface="ＭＳ Ｐゴシック" charset="-128"/>
              </a:rPr>
              <a:t> for improved individual and community responses to children’s needs.</a:t>
            </a:r>
            <a:endParaRPr lang="en-US" altLang="ja-JP" sz="2400" dirty="0">
              <a:latin typeface="Times New Roman" pitchFamily="18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400" dirty="0">
                <a:ea typeface="ＭＳ Ｐゴシック" charset="-128"/>
              </a:rPr>
              <a:t>A </a:t>
            </a:r>
            <a:r>
              <a:rPr lang="en-US" altLang="ja-JP" sz="2400" i="1" dirty="0">
                <a:ea typeface="ＭＳ Ｐゴシック" charset="-128"/>
              </a:rPr>
              <a:t>researcher</a:t>
            </a:r>
            <a:r>
              <a:rPr lang="en-US" altLang="ja-JP" sz="2400" dirty="0">
                <a:ea typeface="ＭＳ Ｐゴシック" charset="-128"/>
              </a:rPr>
              <a:t> for effective strategies to serve women and children.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400" dirty="0">
                <a:ea typeface="ＭＳ Ｐゴシック" charset="-128"/>
              </a:rPr>
              <a:t>A </a:t>
            </a:r>
            <a:r>
              <a:rPr lang="en-US" altLang="ja-JP" sz="2400" i="1" dirty="0">
                <a:ea typeface="ＭＳ Ｐゴシック" charset="-128"/>
              </a:rPr>
              <a:t>participant</a:t>
            </a:r>
            <a:r>
              <a:rPr lang="en-US" altLang="ja-JP" sz="2400" dirty="0">
                <a:ea typeface="ＭＳ Ｐゴシック" charset="-128"/>
              </a:rPr>
              <a:t> in publicly funded programs.</a:t>
            </a:r>
            <a:endParaRPr lang="en-US" altLang="ja-JP" sz="2400" dirty="0">
              <a:latin typeface="Times New Roman" pitchFamily="18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400" dirty="0">
                <a:ea typeface="ＭＳ Ｐゴシック" charset="-128"/>
              </a:rPr>
              <a:t>A </a:t>
            </a:r>
            <a:r>
              <a:rPr lang="en-US" altLang="ja-JP" sz="2400" i="1" dirty="0">
                <a:ea typeface="ＭＳ Ｐゴシック" charset="-128"/>
              </a:rPr>
              <a:t>promoter</a:t>
            </a:r>
            <a:r>
              <a:rPr lang="en-US" altLang="ja-JP" sz="2400" dirty="0">
                <a:ea typeface="ＭＳ Ｐゴシック" charset="-128"/>
              </a:rPr>
              <a:t> of social interventions that enhance the living situations of high-risk families.</a:t>
            </a:r>
            <a:endParaRPr lang="en-US" altLang="ja-JP" sz="2400" dirty="0">
              <a:latin typeface="Times New Roman" pitchFamily="18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400" dirty="0">
                <a:ea typeface="ＭＳ Ｐゴシック" charset="-128"/>
              </a:rPr>
              <a:t>A </a:t>
            </a:r>
            <a:r>
              <a:rPr lang="en-US" altLang="ja-JP" sz="2400" i="1" dirty="0">
                <a:ea typeface="ＭＳ Ｐゴシック" charset="-128"/>
              </a:rPr>
              <a:t>partner</a:t>
            </a:r>
            <a:r>
              <a:rPr lang="en-US" altLang="ja-JP" sz="2400" dirty="0">
                <a:ea typeface="ＭＳ Ｐゴシック" charset="-128"/>
              </a:rPr>
              <a:t> with other professionals to improve service collaboration and coordination.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400" dirty="0">
                <a:ea typeface="MS Mincho" pitchFamily="49" charset="-128"/>
              </a:rPr>
              <a:t>Understand the legal and ethical implications of decision making. 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72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>
                <a:ea typeface="MS Mincho" pitchFamily="49" charset="-128"/>
              </a:rPr>
              <a:t>Monitoring the Health and Well-Being of Children</a:t>
            </a:r>
            <a:endParaRPr lang="en-US" sz="3600" dirty="0">
              <a:ea typeface="MS Mincho" pitchFamily="49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329393"/>
              </p:ext>
            </p:extLst>
          </p:nvPr>
        </p:nvGraphicFramePr>
        <p:xfrm>
          <a:off x="457200" y="1832264"/>
          <a:ext cx="8229600" cy="4339936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Resource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Website address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Centers for Disease Control and Prevention (CDC)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http://www.cdc.gov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Federal Interagency Forum on Child and Family Statistics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http://www.childstats.gov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National Center for Education Statistics (NCES)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http://nces.ed.gov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National Center for Health Statistics (NCHS)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http://www.cdc.gov/nchs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US Bureau of Justice</a:t>
                      </a:r>
                      <a:r>
                        <a:rPr kumimoji="0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http://www.ojp.usdoj.gov/bjs</a:t>
                      </a:r>
                      <a:r>
                        <a:rPr kumimoji="0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US Bureau of Labor Statistics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http://www.bls.gov</a:t>
                      </a:r>
                      <a:r>
                        <a:rPr kumimoji="0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US Census Bureau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http://www.census.gov</a:t>
                      </a:r>
                      <a:r>
                        <a:rPr kumimoji="0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USDHHS Healthy People 2020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http://www.healthypeople.gov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728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>
                <a:ea typeface="MS Mincho" pitchFamily="49" charset="-128"/>
              </a:rPr>
              <a:t>Impact of Pregnancy on a Child’s Health</a:t>
            </a:r>
            <a:endParaRPr lang="en-US" sz="36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69342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2400" dirty="0">
                <a:ea typeface="MS Mincho" pitchFamily="49" charset="-128"/>
              </a:rPr>
              <a:t>The health of the mother before, during, and after pregnancy has a direct impact on the health and well-being of her children.</a:t>
            </a:r>
          </a:p>
          <a:p>
            <a:pPr eaLnBrk="1" hangingPunct="1">
              <a:defRPr/>
            </a:pPr>
            <a:r>
              <a:rPr lang="en-US" altLang="ja-JP" sz="2400" dirty="0">
                <a:ea typeface="MS Mincho" pitchFamily="49" charset="-128"/>
              </a:rPr>
              <a:t>A comprehensive approach is needed to…</a:t>
            </a:r>
          </a:p>
          <a:p>
            <a:pPr lvl="1" eaLnBrk="1" hangingPunct="1">
              <a:defRPr/>
            </a:pPr>
            <a:r>
              <a:rPr lang="en-US" altLang="ja-JP" sz="2000" dirty="0">
                <a:ea typeface="MS Mincho" pitchFamily="49" charset="-128"/>
              </a:rPr>
              <a:t>Identify and treat potential risks </a:t>
            </a:r>
          </a:p>
          <a:p>
            <a:pPr lvl="1" eaLnBrk="1" hangingPunct="1">
              <a:defRPr/>
            </a:pPr>
            <a:r>
              <a:rPr lang="en-US" altLang="ja-JP" sz="2000" dirty="0">
                <a:ea typeface="MS Mincho" pitchFamily="49" charset="-128"/>
              </a:rPr>
              <a:t>Overcome barriers to good health before, between, and beyond pregnancy </a:t>
            </a:r>
          </a:p>
          <a:p>
            <a:pPr lvl="1" eaLnBrk="1" hangingPunct="1">
              <a:defRPr/>
            </a:pPr>
            <a:r>
              <a:rPr lang="en-US" altLang="ja-JP" sz="2000" dirty="0">
                <a:ea typeface="MS Mincho" pitchFamily="49" charset="-128"/>
              </a:rPr>
              <a:t>Protect and promote the health of women and children </a:t>
            </a:r>
          </a:p>
          <a:p>
            <a:pPr lvl="1" eaLnBrk="1" hangingPunct="1">
              <a:defRPr/>
            </a:pPr>
            <a:r>
              <a:rPr lang="en-US" altLang="ja-JP" sz="2000" dirty="0">
                <a:ea typeface="MS Mincho" pitchFamily="49" charset="-128"/>
              </a:rPr>
              <a:t>Ensure the health of future generations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3318" name="Picture 9" descr="C:\Users\leakepen\AppData\Local\Microsoft\Windows\Temporary Internet Files\Content.IE5\I1DS8XGI\MCj0370132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243263"/>
            <a:ext cx="130492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57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Risks to mother </a:t>
            </a:r>
            <a:r>
              <a:rPr lang="en-US" sz="2000" b="1" dirty="0">
                <a:sym typeface="Wingdings" panose="05000000000000000000" pitchFamily="2" charset="2"/>
              </a:rPr>
              <a:t> Risks to baby</a:t>
            </a:r>
            <a:endParaRPr lang="en-US" sz="2000" b="1" dirty="0"/>
          </a:p>
          <a:p>
            <a:r>
              <a:rPr lang="en-US" sz="2000" dirty="0"/>
              <a:t>Not in optimal health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Poor pregnancy outcome</a:t>
            </a:r>
          </a:p>
          <a:p>
            <a:r>
              <a:rPr lang="en-US" sz="2000" dirty="0">
                <a:sym typeface="Wingdings" panose="05000000000000000000" pitchFamily="2" charset="2"/>
              </a:rPr>
              <a:t>Uncontrolled medical conditions  </a:t>
            </a:r>
            <a:r>
              <a:rPr lang="en-US" sz="2000" dirty="0"/>
              <a:t>Low birth weight with serious medical conditions</a:t>
            </a:r>
          </a:p>
          <a:p>
            <a:r>
              <a:rPr lang="en-US" sz="2000" dirty="0">
                <a:sym typeface="Wingdings" panose="05000000000000000000" pitchFamily="2" charset="2"/>
              </a:rPr>
              <a:t>Exposure to drug, alcohol, tobacco, poor nutrition  </a:t>
            </a:r>
            <a:r>
              <a:rPr lang="en-US" sz="2000" dirty="0"/>
              <a:t>Chronic conditions that affect health and well-being</a:t>
            </a:r>
          </a:p>
          <a:p>
            <a:r>
              <a:rPr lang="en-US" sz="2000" dirty="0">
                <a:sym typeface="Wingdings" panose="05000000000000000000" pitchFamily="2" charset="2"/>
              </a:rPr>
              <a:t>Unsafe environment (secondhand smoke, lead-based paint)  </a:t>
            </a:r>
            <a:r>
              <a:rPr lang="en-US" sz="2000" dirty="0"/>
              <a:t>Chronic conditions throughout childhood and maybe adolescence/adulthood</a:t>
            </a:r>
          </a:p>
          <a:p>
            <a:pPr marL="0" indent="0">
              <a:buNone/>
            </a:pPr>
            <a:r>
              <a:rPr lang="en-US" sz="2000" b="1" dirty="0"/>
              <a:t>Risks to Children</a:t>
            </a:r>
          </a:p>
          <a:p>
            <a:r>
              <a:rPr lang="en-US" sz="2000" dirty="0">
                <a:effectLst/>
              </a:rPr>
              <a:t>No preventive health care and immunizations  </a:t>
            </a:r>
            <a:r>
              <a:rPr lang="en-US" sz="2000" dirty="0">
                <a:effectLst/>
                <a:sym typeface="Wingdings" panose="05000000000000000000" pitchFamily="2" charset="2"/>
              </a:rPr>
              <a:t> </a:t>
            </a:r>
            <a:r>
              <a:rPr lang="en-US" sz="2000" dirty="0">
                <a:effectLst/>
              </a:rPr>
              <a:t>preventable diseases or chronic conditions in life</a:t>
            </a:r>
            <a:endParaRPr lang="en-US" sz="2400" dirty="0">
              <a:sym typeface="Wingdings" panose="05000000000000000000" pitchFamily="2" charset="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979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Infant Mortality</a:t>
            </a:r>
          </a:p>
        </p:txBody>
      </p:sp>
      <p:sp>
        <p:nvSpPr>
          <p:cNvPr id="1024008" name="Rectangle 8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>
                <a:ea typeface="ＭＳ Ｐゴシック" charset="-128"/>
              </a:rPr>
              <a:t>Infant mortality reflects the health and welfare of an entire community and is used as a broad indicator of health care and health status.</a:t>
            </a:r>
          </a:p>
          <a:p>
            <a:pPr eaLnBrk="1" hangingPunct="1">
              <a:defRPr/>
            </a:pPr>
            <a:r>
              <a:rPr lang="en-US" dirty="0"/>
              <a:t>Infant mortality is related to several factors:</a:t>
            </a:r>
          </a:p>
          <a:p>
            <a:pPr lvl="1" eaLnBrk="1" hangingPunct="1">
              <a:defRPr/>
            </a:pPr>
            <a:r>
              <a:rPr lang="en-US" altLang="ja-JP" dirty="0">
                <a:ea typeface="ＭＳ Ｐゴシック" charset="-128"/>
              </a:rPr>
              <a:t>Maternal health</a:t>
            </a:r>
          </a:p>
          <a:p>
            <a:pPr lvl="1" eaLnBrk="1" hangingPunct="1">
              <a:defRPr/>
            </a:pPr>
            <a:r>
              <a:rPr lang="en-US" altLang="ja-JP" dirty="0">
                <a:ea typeface="ＭＳ Ｐゴシック" charset="-128"/>
              </a:rPr>
              <a:t>Medical care quality and access</a:t>
            </a:r>
          </a:p>
          <a:p>
            <a:pPr lvl="1" eaLnBrk="1" hangingPunct="1">
              <a:defRPr/>
            </a:pPr>
            <a:r>
              <a:rPr lang="en-US" altLang="ja-JP" dirty="0">
                <a:ea typeface="ＭＳ Ｐゴシック" charset="-128"/>
              </a:rPr>
              <a:t>Socioeconomic conditions</a:t>
            </a:r>
          </a:p>
          <a:p>
            <a:pPr lvl="1" eaLnBrk="1" hangingPunct="1">
              <a:defRPr/>
            </a:pPr>
            <a:r>
              <a:rPr lang="en-US" altLang="ja-JP" dirty="0">
                <a:ea typeface="ＭＳ Ｐゴシック" charset="-128"/>
              </a:rPr>
              <a:t>Public health practices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 descr="pe0107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100851"/>
            <a:ext cx="1905000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08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>
                <a:ea typeface="MS Mincho" pitchFamily="49" charset="-128"/>
              </a:rPr>
              <a:t>Infant Mortality </a:t>
            </a:r>
            <a:r>
              <a:rPr lang="en-US" dirty="0"/>
              <a:t>(Cont.)</a:t>
            </a:r>
            <a:r>
              <a:rPr lang="en-US" altLang="ja-JP" dirty="0">
                <a:ea typeface="ＭＳ Ｐゴシック" charset="-128"/>
              </a:rPr>
              <a:t> 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>
                <a:ea typeface="MS Mincho" pitchFamily="49" charset="-128"/>
              </a:rPr>
              <a:t>Leading causes of infant death in the United States (almost </a:t>
            </a:r>
            <a:r>
              <a:rPr lang="en-US" dirty="0">
                <a:ea typeface="MS Mincho" pitchFamily="49" charset="-128"/>
              </a:rPr>
              <a:t>60% of all infant deaths)</a:t>
            </a:r>
            <a:endParaRPr lang="en-US" dirty="0"/>
          </a:p>
          <a:p>
            <a:pPr lvl="1" eaLnBrk="1" hangingPunct="1">
              <a:defRPr/>
            </a:pPr>
            <a:r>
              <a:rPr lang="en-US" altLang="ja-JP" dirty="0">
                <a:ea typeface="MS Mincho" pitchFamily="49" charset="-128"/>
              </a:rPr>
              <a:t>Congenital defects</a:t>
            </a:r>
          </a:p>
          <a:p>
            <a:pPr lvl="1" eaLnBrk="1" hangingPunct="1">
              <a:defRPr/>
            </a:pPr>
            <a:r>
              <a:rPr lang="en-US" altLang="ja-JP" dirty="0">
                <a:ea typeface="MS Mincho" pitchFamily="49" charset="-128"/>
              </a:rPr>
              <a:t>Disorders relating to short gestation and low birth weight</a:t>
            </a:r>
          </a:p>
          <a:p>
            <a:pPr lvl="1" eaLnBrk="1" hangingPunct="1">
              <a:defRPr/>
            </a:pPr>
            <a:r>
              <a:rPr lang="en-US" altLang="ja-JP" dirty="0">
                <a:ea typeface="MS Mincho" pitchFamily="49" charset="-128"/>
              </a:rPr>
              <a:t>Sudden infant death syndrome (SIDS)</a:t>
            </a:r>
          </a:p>
          <a:p>
            <a:pPr lvl="1" eaLnBrk="1" hangingPunct="1">
              <a:defRPr/>
            </a:pPr>
            <a:r>
              <a:rPr lang="en-US" dirty="0">
                <a:ea typeface="MS Mincho" pitchFamily="49" charset="-128"/>
              </a:rPr>
              <a:t>Maternal complications of pregnancy</a:t>
            </a:r>
          </a:p>
          <a:p>
            <a:pPr lvl="1" eaLnBrk="1" hangingPunct="1">
              <a:defRPr/>
            </a:pPr>
            <a:r>
              <a:rPr lang="en-US" dirty="0">
                <a:ea typeface="MS Mincho" pitchFamily="49" charset="-128"/>
              </a:rPr>
              <a:t>Accidents such as suffocation</a:t>
            </a:r>
          </a:p>
          <a:p>
            <a:pPr eaLnBrk="1" hangingPunct="1">
              <a:defRPr/>
            </a:pPr>
            <a:r>
              <a:rPr lang="en-US" dirty="0">
                <a:ea typeface="MS Mincho" pitchFamily="49" charset="-128"/>
              </a:rPr>
              <a:t>United States ranks 27</a:t>
            </a:r>
            <a:r>
              <a:rPr lang="en-US" baseline="30000" dirty="0">
                <a:ea typeface="MS Mincho" pitchFamily="49" charset="-128"/>
              </a:rPr>
              <a:t>th</a:t>
            </a:r>
            <a:r>
              <a:rPr lang="en-US" dirty="0">
                <a:ea typeface="MS Mincho" pitchFamily="49" charset="-128"/>
              </a:rPr>
              <a:t> in infant mortality among industrialized nations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 descr="pe0107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100851"/>
            <a:ext cx="1905000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259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/>
              <a:t>U.S. Infant Mortality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r>
              <a:rPr lang="en-US" sz="2400" dirty="0"/>
              <a:t>Has dropped every year since 1940 (not 2002)</a:t>
            </a:r>
          </a:p>
          <a:p>
            <a:r>
              <a:rPr lang="en-US" sz="2400" dirty="0"/>
              <a:t>Attributable to public health measures and improved standard of living</a:t>
            </a:r>
          </a:p>
          <a:p>
            <a:pPr lvl="1"/>
            <a:r>
              <a:rPr lang="en-US" sz="2000" dirty="0"/>
              <a:t>Improved sanitation</a:t>
            </a:r>
          </a:p>
          <a:p>
            <a:pPr lvl="1"/>
            <a:r>
              <a:rPr lang="en-US" sz="2000" dirty="0"/>
              <a:t>Clean milk supply</a:t>
            </a:r>
          </a:p>
          <a:p>
            <a:pPr lvl="1"/>
            <a:r>
              <a:rPr lang="en-US" sz="2000" dirty="0"/>
              <a:t>Immunizations</a:t>
            </a:r>
          </a:p>
          <a:p>
            <a:pPr lvl="1"/>
            <a:r>
              <a:rPr lang="en-US" sz="2000" dirty="0"/>
              <a:t>Nutritious food</a:t>
            </a:r>
          </a:p>
          <a:p>
            <a:pPr lvl="1"/>
            <a:r>
              <a:rPr lang="en-US" sz="2000" dirty="0"/>
              <a:t>Enhances access to maternal health care</a:t>
            </a:r>
          </a:p>
          <a:p>
            <a:r>
              <a:rPr lang="en-US" sz="2400" dirty="0"/>
              <a:t>Technological advances also contributed</a:t>
            </a:r>
          </a:p>
          <a:p>
            <a:pPr lvl="1"/>
            <a:r>
              <a:rPr lang="en-US" sz="2000" dirty="0"/>
              <a:t>e.g., synthetic lung surfactant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 descr="pe0107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29200"/>
            <a:ext cx="1905000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877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>
                <a:ea typeface="ＭＳ Ｐゴシック" charset="-128"/>
              </a:rPr>
              <a:t>International Comparisons of </a:t>
            </a:r>
            <a:br>
              <a:rPr lang="en-US" altLang="ja-JP" sz="3600" dirty="0">
                <a:ea typeface="ＭＳ Ｐゴシック" charset="-128"/>
              </a:rPr>
            </a:br>
            <a:r>
              <a:rPr lang="en-US" altLang="ja-JP" sz="3600" dirty="0">
                <a:ea typeface="ＭＳ Ｐゴシック" charset="-128"/>
              </a:rPr>
              <a:t>Infant Mortality Rates* (2011)</a:t>
            </a:r>
            <a:endParaRPr lang="en-US" sz="3600" dirty="0">
              <a:cs typeface="Times New Roman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30151" name="Text Box 6"/>
          <p:cNvSpPr txBox="1">
            <a:spLocks noChangeArrowheads="1"/>
          </p:cNvSpPr>
          <p:nvPr/>
        </p:nvSpPr>
        <p:spPr bwMode="auto">
          <a:xfrm>
            <a:off x="0" y="59880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1600" dirty="0">
                <a:latin typeface="Arial" charset="0"/>
                <a:ea typeface="MS Mincho" pitchFamily="49" charset="-128"/>
              </a:rPr>
              <a:t>*Infant mortality rate represents infant deaths per 1000 live births.</a:t>
            </a:r>
            <a:endParaRPr lang="en-US" sz="1600" dirty="0">
              <a:latin typeface="Arial" charset="0"/>
              <a:ea typeface="MS Mincho" pitchFamily="49" charset="-12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275169"/>
              </p:ext>
            </p:extLst>
          </p:nvPr>
        </p:nvGraphicFramePr>
        <p:xfrm>
          <a:off x="1524000" y="1727556"/>
          <a:ext cx="6248399" cy="4139844"/>
        </p:xfrm>
        <a:graphic>
          <a:graphicData uri="http://schemas.openxmlformats.org/drawingml/2006/table">
            <a:tbl>
              <a:tblPr firstRow="1" firstCol="1" bandRow="1"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0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9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22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World Rank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Country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1960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2011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8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 1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Iceland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13.0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0.9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8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 2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Sweden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>
                          <a:effectLst/>
                        </a:rPr>
                        <a:t>16.6</a:t>
                      </a:r>
                      <a:endParaRPr lang="en-US" sz="1200" b="1" u="none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2.1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8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 3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Japan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>
                          <a:effectLst/>
                        </a:rPr>
                        <a:t>30.7</a:t>
                      </a:r>
                      <a:endParaRPr lang="en-US" sz="1200" b="1" u="none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2.3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8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 4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Finland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21.0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2.4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8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 4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Norway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>
                          <a:effectLst/>
                        </a:rPr>
                        <a:t>16.0</a:t>
                      </a:r>
                      <a:endParaRPr lang="en-US" sz="1200" b="1" u="none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2.4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8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 6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Czech Republic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20.0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2.7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 7</a:t>
                      </a: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Republic of Korea</a:t>
                      </a: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--</a:t>
                      </a: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3.0</a:t>
                      </a: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8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 8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Portugal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77.5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3.1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8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 9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Spain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43.7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3.2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8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10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Belgium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31.4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dirty="0">
                          <a:effectLst/>
                        </a:rPr>
                        <a:t>3.3</a:t>
                      </a:r>
                      <a:endParaRPr lang="en-US" sz="1200" b="1" u="none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682" marR="556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C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36271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3118</TotalTime>
  <Words>2795</Words>
  <Application>Microsoft Office PowerPoint</Application>
  <PresentationFormat>Letter Paper (8.5x11 in)</PresentationFormat>
  <Paragraphs>427</Paragraphs>
  <Slides>33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MS Mincho</vt:lpstr>
      <vt:lpstr>ＭＳ Ｐゴシック</vt:lpstr>
      <vt:lpstr>Arial</vt:lpstr>
      <vt:lpstr>Calibri</vt:lpstr>
      <vt:lpstr>Times New Roman</vt:lpstr>
      <vt:lpstr>Wingdings</vt:lpstr>
      <vt:lpstr>Wingdings 2</vt:lpstr>
      <vt:lpstr>Wingdings 3</vt:lpstr>
      <vt:lpstr>2_Office Theme</vt:lpstr>
      <vt:lpstr>Acrobat Document</vt:lpstr>
      <vt:lpstr>Chapter 16</vt:lpstr>
      <vt:lpstr>The Health of a Child Has Long-Term Implications</vt:lpstr>
      <vt:lpstr>U.S. Children by Race/Ethnicity</vt:lpstr>
      <vt:lpstr>Impact of Pregnancy on a Child’s Health</vt:lpstr>
      <vt:lpstr>Risk Factors</vt:lpstr>
      <vt:lpstr>Infant Mortality</vt:lpstr>
      <vt:lpstr>Infant Mortality (Cont.) </vt:lpstr>
      <vt:lpstr>U.S. Infant Mortality</vt:lpstr>
      <vt:lpstr>International Comparisons of  Infant Mortality Rates* (2011)</vt:lpstr>
      <vt:lpstr>International Comparisons of Infant Mortality Rates* (2011) (Cont.)</vt:lpstr>
      <vt:lpstr>International Comparisons of Infant Mortality Rates* (2011) (Cont.)</vt:lpstr>
      <vt:lpstr>Infant Mortality Rates</vt:lpstr>
      <vt:lpstr>Preterm Birth and Low Birth Weight</vt:lpstr>
      <vt:lpstr>Preterm Birth and Low Birth Weight (Cont.)</vt:lpstr>
      <vt:lpstr>Preconception Health</vt:lpstr>
      <vt:lpstr>Preconception Health (Cont.)</vt:lpstr>
      <vt:lpstr>Prenatal Care</vt:lpstr>
      <vt:lpstr>Prenatal Substance Use</vt:lpstr>
      <vt:lpstr>Breastfeeding</vt:lpstr>
      <vt:lpstr>Breastfeeding (Cont.)</vt:lpstr>
      <vt:lpstr>Breastfeeding Advantages</vt:lpstr>
      <vt:lpstr>Sudden Unexplained Infant Death</vt:lpstr>
      <vt:lpstr>Sudden Unexplained Infant Death (Cont.)</vt:lpstr>
      <vt:lpstr>Safe to Sleep Campaign Recommendations</vt:lpstr>
      <vt:lpstr>Childhood Health Issues</vt:lpstr>
      <vt:lpstr>Adolescent Health Issues</vt:lpstr>
      <vt:lpstr>Factors Affecting Child and Adolescent Health</vt:lpstr>
      <vt:lpstr>Children Lacking Health Insurance</vt:lpstr>
      <vt:lpstr>Strategies to Improve Child and Adolescent Health </vt:lpstr>
      <vt:lpstr>Public Health Programs Targeted  to Children and Adolescents </vt:lpstr>
      <vt:lpstr>Sharing Responsibility for Improving Child and Adolescent Health </vt:lpstr>
      <vt:lpstr>Community Health Nurse’s Role</vt:lpstr>
      <vt:lpstr>Monitoring the Health and Well-Being of Children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16     Cholinesterase Inhibitors</dc:title>
  <dc:creator>Janet Czermak</dc:creator>
  <cp:lastModifiedBy>Eddie Cruz</cp:lastModifiedBy>
  <cp:revision>345</cp:revision>
  <cp:lastPrinted>2000-11-30T21:12:40Z</cp:lastPrinted>
  <dcterms:created xsi:type="dcterms:W3CDTF">2000-10-10T03:44:32Z</dcterms:created>
  <dcterms:modified xsi:type="dcterms:W3CDTF">2018-11-17T22:13:38Z</dcterms:modified>
</cp:coreProperties>
</file>