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23"/>
  </p:notesMasterIdLst>
  <p:sldIdLst>
    <p:sldId id="256" r:id="rId2"/>
    <p:sldId id="258" r:id="rId3"/>
    <p:sldId id="257" r:id="rId4"/>
    <p:sldId id="259" r:id="rId5"/>
    <p:sldId id="260" r:id="rId6"/>
    <p:sldId id="262" r:id="rId7"/>
    <p:sldId id="263" r:id="rId8"/>
    <p:sldId id="261" r:id="rId9"/>
    <p:sldId id="264" r:id="rId10"/>
    <p:sldId id="265" r:id="rId11"/>
    <p:sldId id="266" r:id="rId12"/>
    <p:sldId id="267" r:id="rId13"/>
    <p:sldId id="271" r:id="rId14"/>
    <p:sldId id="272" r:id="rId15"/>
    <p:sldId id="268" r:id="rId16"/>
    <p:sldId id="273" r:id="rId17"/>
    <p:sldId id="269" r:id="rId18"/>
    <p:sldId id="274" r:id="rId19"/>
    <p:sldId id="270" r:id="rId20"/>
    <p:sldId id="275" r:id="rId21"/>
    <p:sldId id="276"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3" autoAdjust="0"/>
    <p:restoredTop sz="94660"/>
  </p:normalViewPr>
  <p:slideViewPr>
    <p:cSldViewPr snapToGrid="0">
      <p:cViewPr varScale="1">
        <p:scale>
          <a:sx n="82" d="100"/>
          <a:sy n="82" d="100"/>
        </p:scale>
        <p:origin x="60" y="15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5BC0B1A-14DF-4349-B932-D099679E7321}" type="doc">
      <dgm:prSet loTypeId="urn:microsoft.com/office/officeart/2005/8/layout/process4" loCatId="" qsTypeId="urn:microsoft.com/office/officeart/2005/8/quickstyle/simple4" qsCatId="simple" csTypeId="urn:microsoft.com/office/officeart/2005/8/colors/accent1_2" csCatId="accent1" phldr="1"/>
      <dgm:spPr/>
      <dgm:t>
        <a:bodyPr/>
        <a:lstStyle/>
        <a:p>
          <a:endParaRPr lang="en-US"/>
        </a:p>
      </dgm:t>
    </dgm:pt>
    <dgm:pt modelId="{9A99A008-1A0D-D644-A729-BB6BC0B2C900}">
      <dgm:prSet phldrT="[Text]"/>
      <dgm:spPr/>
      <dgm:t>
        <a:bodyPr/>
        <a:lstStyle/>
        <a:p>
          <a:r>
            <a:rPr lang="en-US" dirty="0" smtClean="0"/>
            <a:t>THE SPEAKER’S BRAIN</a:t>
          </a:r>
          <a:endParaRPr lang="en-US" dirty="0"/>
        </a:p>
      </dgm:t>
    </dgm:pt>
    <dgm:pt modelId="{8BF93335-7B66-CE41-B460-4450179179F4}" type="parTrans" cxnId="{48C5472E-71CD-C043-BCCD-15AD95F483BF}">
      <dgm:prSet/>
      <dgm:spPr/>
      <dgm:t>
        <a:bodyPr/>
        <a:lstStyle/>
        <a:p>
          <a:endParaRPr lang="en-US"/>
        </a:p>
      </dgm:t>
    </dgm:pt>
    <dgm:pt modelId="{96FB9763-26B7-504C-AB9F-D15847928863}" type="sibTrans" cxnId="{48C5472E-71CD-C043-BCCD-15AD95F483BF}">
      <dgm:prSet/>
      <dgm:spPr/>
      <dgm:t>
        <a:bodyPr/>
        <a:lstStyle/>
        <a:p>
          <a:endParaRPr lang="en-US"/>
        </a:p>
      </dgm:t>
    </dgm:pt>
    <dgm:pt modelId="{31E3ECDF-637B-604E-B983-6EC7585CBECC}">
      <dgm:prSet phldrT="[Text]"/>
      <dgm:spPr/>
      <dgm:t>
        <a:bodyPr/>
        <a:lstStyle/>
        <a:p>
          <a:r>
            <a:rPr lang="en-US" dirty="0" smtClean="0"/>
            <a:t>The speaker sorts through his/her thoughts, decides what he/she wants to express and creates a message</a:t>
          </a:r>
          <a:endParaRPr lang="en-US" dirty="0"/>
        </a:p>
      </dgm:t>
    </dgm:pt>
    <dgm:pt modelId="{6A4FD476-44E4-014D-9031-19333EB29B78}" type="parTrans" cxnId="{6F58E58D-6AAA-044A-99F4-6B8C7E50FF74}">
      <dgm:prSet/>
      <dgm:spPr/>
      <dgm:t>
        <a:bodyPr/>
        <a:lstStyle/>
        <a:p>
          <a:endParaRPr lang="en-US"/>
        </a:p>
      </dgm:t>
    </dgm:pt>
    <dgm:pt modelId="{64CD45C4-2B45-A94F-A112-60675F4017BC}" type="sibTrans" cxnId="{6F58E58D-6AAA-044A-99F4-6B8C7E50FF74}">
      <dgm:prSet/>
      <dgm:spPr/>
      <dgm:t>
        <a:bodyPr/>
        <a:lstStyle/>
        <a:p>
          <a:endParaRPr lang="en-US"/>
        </a:p>
      </dgm:t>
    </dgm:pt>
    <dgm:pt modelId="{F413CB89-065F-A947-930C-3203E29929B2}">
      <dgm:prSet phldrT="[Text]"/>
      <dgm:spPr/>
      <dgm:t>
        <a:bodyPr/>
        <a:lstStyle/>
        <a:p>
          <a:r>
            <a:rPr lang="en-US" dirty="0" smtClean="0"/>
            <a:t>The message is put into language form</a:t>
          </a:r>
          <a:endParaRPr lang="en-US" dirty="0"/>
        </a:p>
      </dgm:t>
    </dgm:pt>
    <dgm:pt modelId="{8B96ECC4-5E3B-BD40-A59D-880CB93773AB}" type="parTrans" cxnId="{065B5D1D-3A85-484A-BA34-EAFB983B261D}">
      <dgm:prSet/>
      <dgm:spPr/>
      <dgm:t>
        <a:bodyPr/>
        <a:lstStyle/>
        <a:p>
          <a:endParaRPr lang="en-US"/>
        </a:p>
      </dgm:t>
    </dgm:pt>
    <dgm:pt modelId="{3C2E697F-18D4-0147-8493-E1194812131A}" type="sibTrans" cxnId="{065B5D1D-3A85-484A-BA34-EAFB983B261D}">
      <dgm:prSet/>
      <dgm:spPr/>
      <dgm:t>
        <a:bodyPr/>
        <a:lstStyle/>
        <a:p>
          <a:endParaRPr lang="en-US"/>
        </a:p>
      </dgm:t>
    </dgm:pt>
    <dgm:pt modelId="{717C1B67-3E32-564F-9572-6010434F8250}">
      <dgm:prSet phldrT="[Text]"/>
      <dgm:spPr/>
      <dgm:t>
        <a:bodyPr/>
        <a:lstStyle/>
        <a:p>
          <a:r>
            <a:rPr lang="en-US" dirty="0" smtClean="0"/>
            <a:t>Neural impulses are sent to the speech mechanism, triggering speech movements </a:t>
          </a:r>
          <a:endParaRPr lang="en-US" dirty="0"/>
        </a:p>
      </dgm:t>
    </dgm:pt>
    <dgm:pt modelId="{D5E0E341-C872-A84F-B1E5-44812F38D787}" type="parTrans" cxnId="{ADCA251D-46B1-0E46-B60C-F3BCB8A7E7DC}">
      <dgm:prSet/>
      <dgm:spPr/>
      <dgm:t>
        <a:bodyPr/>
        <a:lstStyle/>
        <a:p>
          <a:endParaRPr lang="en-US"/>
        </a:p>
      </dgm:t>
    </dgm:pt>
    <dgm:pt modelId="{BA9E18D2-58F8-0A4D-B705-A1E2E5EF5149}" type="sibTrans" cxnId="{ADCA251D-46B1-0E46-B60C-F3BCB8A7E7DC}">
      <dgm:prSet/>
      <dgm:spPr/>
      <dgm:t>
        <a:bodyPr/>
        <a:lstStyle/>
        <a:p>
          <a:endParaRPr lang="en-US"/>
        </a:p>
      </dgm:t>
    </dgm:pt>
    <dgm:pt modelId="{62C312FD-7990-D840-AE1B-2334EAC04C50}">
      <dgm:prSet phldrT="[Text]"/>
      <dgm:spPr/>
      <dgm:t>
        <a:bodyPr/>
        <a:lstStyle/>
        <a:p>
          <a:r>
            <a:rPr lang="en-US" dirty="0" smtClean="0"/>
            <a:t>The movements of the speech mechanism produce disturbances in the air called sound waves</a:t>
          </a:r>
          <a:endParaRPr lang="en-US" dirty="0"/>
        </a:p>
      </dgm:t>
    </dgm:pt>
    <dgm:pt modelId="{5CE09D91-FBB6-094C-AFBB-37F26AE83264}" type="parTrans" cxnId="{15565F3F-3D1B-BF4A-A354-5835EA1E5C93}">
      <dgm:prSet/>
      <dgm:spPr/>
      <dgm:t>
        <a:bodyPr/>
        <a:lstStyle/>
        <a:p>
          <a:endParaRPr lang="en-US"/>
        </a:p>
      </dgm:t>
    </dgm:pt>
    <dgm:pt modelId="{EFC6F5A6-7075-AC44-9603-1DDEBB1D5BB9}" type="sibTrans" cxnId="{15565F3F-3D1B-BF4A-A354-5835EA1E5C93}">
      <dgm:prSet/>
      <dgm:spPr/>
      <dgm:t>
        <a:bodyPr/>
        <a:lstStyle/>
        <a:p>
          <a:endParaRPr lang="en-US"/>
        </a:p>
      </dgm:t>
    </dgm:pt>
    <dgm:pt modelId="{19070661-8A77-F846-9931-7DB4400FCEB9}">
      <dgm:prSet phldrT="[Text]"/>
      <dgm:spPr/>
      <dgm:t>
        <a:bodyPr/>
        <a:lstStyle/>
        <a:p>
          <a:r>
            <a:rPr lang="en-US" dirty="0" smtClean="0"/>
            <a:t>Sound waves are received by the listener's hearing mechanism</a:t>
          </a:r>
          <a:endParaRPr lang="en-US" dirty="0"/>
        </a:p>
      </dgm:t>
    </dgm:pt>
    <dgm:pt modelId="{1B739723-1398-A843-92F3-EBC011745D47}" type="parTrans" cxnId="{3FBE086A-6B12-544C-92A1-F0FB8B30CC26}">
      <dgm:prSet/>
      <dgm:spPr/>
      <dgm:t>
        <a:bodyPr/>
        <a:lstStyle/>
        <a:p>
          <a:endParaRPr lang="en-US"/>
        </a:p>
      </dgm:t>
    </dgm:pt>
    <dgm:pt modelId="{E66BF76B-423C-1842-99BE-D2BBE3F62840}" type="sibTrans" cxnId="{3FBE086A-6B12-544C-92A1-F0FB8B30CC26}">
      <dgm:prSet/>
      <dgm:spPr/>
      <dgm:t>
        <a:bodyPr/>
        <a:lstStyle/>
        <a:p>
          <a:endParaRPr lang="en-US"/>
        </a:p>
      </dgm:t>
    </dgm:pt>
    <dgm:pt modelId="{E8CAF547-F446-8142-8E4B-D5A5A465A1FB}">
      <dgm:prSet phldrT="[Text]"/>
      <dgm:spPr/>
      <dgm:t>
        <a:bodyPr/>
        <a:lstStyle/>
        <a:p>
          <a:r>
            <a:rPr lang="en-US" dirty="0" smtClean="0"/>
            <a:t>Acoustic patterns are transformed into the neural equivalent of the speaker's message</a:t>
          </a:r>
        </a:p>
      </dgm:t>
    </dgm:pt>
    <dgm:pt modelId="{0C55FA72-E5B6-C746-9A79-6154223A5D2C}" type="parTrans" cxnId="{EC93593C-857C-4E4C-9A0C-7E3E61CBE55A}">
      <dgm:prSet/>
      <dgm:spPr/>
      <dgm:t>
        <a:bodyPr/>
        <a:lstStyle/>
        <a:p>
          <a:endParaRPr lang="en-US"/>
        </a:p>
      </dgm:t>
    </dgm:pt>
    <dgm:pt modelId="{EFA12999-8184-C74C-A293-05228927EF63}" type="sibTrans" cxnId="{EC93593C-857C-4E4C-9A0C-7E3E61CBE55A}">
      <dgm:prSet/>
      <dgm:spPr/>
      <dgm:t>
        <a:bodyPr/>
        <a:lstStyle/>
        <a:p>
          <a:endParaRPr lang="en-US"/>
        </a:p>
      </dgm:t>
    </dgm:pt>
    <dgm:pt modelId="{B499E2BC-E364-6144-9A53-BA2F6D3897CE}">
      <dgm:prSet/>
      <dgm:spPr/>
      <dgm:t>
        <a:bodyPr/>
        <a:lstStyle/>
        <a:p>
          <a:r>
            <a:rPr lang="en-US" dirty="0" smtClean="0"/>
            <a:t>THE LISTENER’S BRAIN</a:t>
          </a:r>
          <a:endParaRPr lang="en-US" dirty="0"/>
        </a:p>
      </dgm:t>
    </dgm:pt>
    <dgm:pt modelId="{D8B1215F-D5EC-AA4F-97F3-D5F8BCE42D7C}" type="parTrans" cxnId="{E970A5A5-1EDA-AF4A-86B1-C783BE7B1364}">
      <dgm:prSet/>
      <dgm:spPr/>
      <dgm:t>
        <a:bodyPr/>
        <a:lstStyle/>
        <a:p>
          <a:endParaRPr lang="en-US"/>
        </a:p>
      </dgm:t>
    </dgm:pt>
    <dgm:pt modelId="{FF516954-5A0E-3C4D-B622-F76D0400F6AD}" type="sibTrans" cxnId="{E970A5A5-1EDA-AF4A-86B1-C783BE7B1364}">
      <dgm:prSet/>
      <dgm:spPr/>
      <dgm:t>
        <a:bodyPr/>
        <a:lstStyle/>
        <a:p>
          <a:endParaRPr lang="en-US"/>
        </a:p>
      </dgm:t>
    </dgm:pt>
    <dgm:pt modelId="{CAB7D829-284B-8B41-94BB-EB6324A178E1}" type="pres">
      <dgm:prSet presAssocID="{A5BC0B1A-14DF-4349-B932-D099679E7321}" presName="Name0" presStyleCnt="0">
        <dgm:presLayoutVars>
          <dgm:dir val="rev"/>
          <dgm:animLvl val="lvl"/>
          <dgm:resizeHandles val="exact"/>
        </dgm:presLayoutVars>
      </dgm:prSet>
      <dgm:spPr/>
      <dgm:t>
        <a:bodyPr/>
        <a:lstStyle/>
        <a:p>
          <a:endParaRPr lang="en-US"/>
        </a:p>
      </dgm:t>
    </dgm:pt>
    <dgm:pt modelId="{A201AFAC-D676-294C-9B8F-C291847191D6}" type="pres">
      <dgm:prSet presAssocID="{B499E2BC-E364-6144-9A53-BA2F6D3897CE}" presName="boxAndChildren" presStyleCnt="0"/>
      <dgm:spPr/>
    </dgm:pt>
    <dgm:pt modelId="{1F7D2EDB-F6DD-A344-8CAB-B4C65A8A1B34}" type="pres">
      <dgm:prSet presAssocID="{B499E2BC-E364-6144-9A53-BA2F6D3897CE}" presName="parentTextBox" presStyleLbl="node1" presStyleIdx="0" presStyleCnt="8"/>
      <dgm:spPr/>
      <dgm:t>
        <a:bodyPr/>
        <a:lstStyle/>
        <a:p>
          <a:endParaRPr lang="en-US"/>
        </a:p>
      </dgm:t>
    </dgm:pt>
    <dgm:pt modelId="{6355F499-586A-874E-B7BE-29DBC4CA9F37}" type="pres">
      <dgm:prSet presAssocID="{EFA12999-8184-C74C-A293-05228927EF63}" presName="sp" presStyleCnt="0"/>
      <dgm:spPr/>
    </dgm:pt>
    <dgm:pt modelId="{AF364F07-DEA2-CC4E-9720-A1F2F480DE9C}" type="pres">
      <dgm:prSet presAssocID="{E8CAF547-F446-8142-8E4B-D5A5A465A1FB}" presName="arrowAndChildren" presStyleCnt="0"/>
      <dgm:spPr/>
    </dgm:pt>
    <dgm:pt modelId="{328861C8-9505-C34D-B9CF-EEFD49F5F4EC}" type="pres">
      <dgm:prSet presAssocID="{E8CAF547-F446-8142-8E4B-D5A5A465A1FB}" presName="parentTextArrow" presStyleLbl="node1" presStyleIdx="1" presStyleCnt="8"/>
      <dgm:spPr/>
      <dgm:t>
        <a:bodyPr/>
        <a:lstStyle/>
        <a:p>
          <a:endParaRPr lang="en-US"/>
        </a:p>
      </dgm:t>
    </dgm:pt>
    <dgm:pt modelId="{50020DDA-7544-5148-A864-BEF800F6D2B3}" type="pres">
      <dgm:prSet presAssocID="{E66BF76B-423C-1842-99BE-D2BBE3F62840}" presName="sp" presStyleCnt="0"/>
      <dgm:spPr/>
    </dgm:pt>
    <dgm:pt modelId="{0F44AE93-BCA7-2A4C-853C-1E67421AA568}" type="pres">
      <dgm:prSet presAssocID="{19070661-8A77-F846-9931-7DB4400FCEB9}" presName="arrowAndChildren" presStyleCnt="0"/>
      <dgm:spPr/>
    </dgm:pt>
    <dgm:pt modelId="{7F8AFDCD-CD46-3F45-8CAE-3A0843876A63}" type="pres">
      <dgm:prSet presAssocID="{19070661-8A77-F846-9931-7DB4400FCEB9}" presName="parentTextArrow" presStyleLbl="node1" presStyleIdx="2" presStyleCnt="8"/>
      <dgm:spPr/>
      <dgm:t>
        <a:bodyPr/>
        <a:lstStyle/>
        <a:p>
          <a:endParaRPr lang="en-US"/>
        </a:p>
      </dgm:t>
    </dgm:pt>
    <dgm:pt modelId="{4E22A751-A6E6-A14D-9D1C-421EF72971CF}" type="pres">
      <dgm:prSet presAssocID="{EFC6F5A6-7075-AC44-9603-1DDEBB1D5BB9}" presName="sp" presStyleCnt="0"/>
      <dgm:spPr/>
    </dgm:pt>
    <dgm:pt modelId="{1D3B9A36-7427-714D-86F4-18DD96556451}" type="pres">
      <dgm:prSet presAssocID="{62C312FD-7990-D840-AE1B-2334EAC04C50}" presName="arrowAndChildren" presStyleCnt="0"/>
      <dgm:spPr/>
    </dgm:pt>
    <dgm:pt modelId="{EEEE1AA2-4221-DA42-9ABD-5DBAC78E0C4F}" type="pres">
      <dgm:prSet presAssocID="{62C312FD-7990-D840-AE1B-2334EAC04C50}" presName="parentTextArrow" presStyleLbl="node1" presStyleIdx="3" presStyleCnt="8"/>
      <dgm:spPr/>
      <dgm:t>
        <a:bodyPr/>
        <a:lstStyle/>
        <a:p>
          <a:endParaRPr lang="en-US"/>
        </a:p>
      </dgm:t>
    </dgm:pt>
    <dgm:pt modelId="{EF559DB3-20E9-D34D-800F-6F28ABA2C8CD}" type="pres">
      <dgm:prSet presAssocID="{BA9E18D2-58F8-0A4D-B705-A1E2E5EF5149}" presName="sp" presStyleCnt="0"/>
      <dgm:spPr/>
    </dgm:pt>
    <dgm:pt modelId="{876BCDE3-CCB3-5E4C-9314-F522AB1BE66D}" type="pres">
      <dgm:prSet presAssocID="{717C1B67-3E32-564F-9572-6010434F8250}" presName="arrowAndChildren" presStyleCnt="0"/>
      <dgm:spPr/>
    </dgm:pt>
    <dgm:pt modelId="{07CC7B81-BFB1-314D-B205-D4697456A46E}" type="pres">
      <dgm:prSet presAssocID="{717C1B67-3E32-564F-9572-6010434F8250}" presName="parentTextArrow" presStyleLbl="node1" presStyleIdx="4" presStyleCnt="8"/>
      <dgm:spPr/>
      <dgm:t>
        <a:bodyPr/>
        <a:lstStyle/>
        <a:p>
          <a:endParaRPr lang="en-US"/>
        </a:p>
      </dgm:t>
    </dgm:pt>
    <dgm:pt modelId="{542A3A3F-585F-C341-B57B-34A2BA1EA09F}" type="pres">
      <dgm:prSet presAssocID="{3C2E697F-18D4-0147-8493-E1194812131A}" presName="sp" presStyleCnt="0"/>
      <dgm:spPr/>
    </dgm:pt>
    <dgm:pt modelId="{8F16965E-2A83-D04A-940D-29C821DFA147}" type="pres">
      <dgm:prSet presAssocID="{F413CB89-065F-A947-930C-3203E29929B2}" presName="arrowAndChildren" presStyleCnt="0"/>
      <dgm:spPr/>
    </dgm:pt>
    <dgm:pt modelId="{A1C80CB1-2F40-B047-9B02-04A5DBB696D2}" type="pres">
      <dgm:prSet presAssocID="{F413CB89-065F-A947-930C-3203E29929B2}" presName="parentTextArrow" presStyleLbl="node1" presStyleIdx="5" presStyleCnt="8"/>
      <dgm:spPr/>
      <dgm:t>
        <a:bodyPr/>
        <a:lstStyle/>
        <a:p>
          <a:endParaRPr lang="en-US"/>
        </a:p>
      </dgm:t>
    </dgm:pt>
    <dgm:pt modelId="{CDA015A3-EE7D-214D-AB7A-4E5C2F36F5D1}" type="pres">
      <dgm:prSet presAssocID="{64CD45C4-2B45-A94F-A112-60675F4017BC}" presName="sp" presStyleCnt="0"/>
      <dgm:spPr/>
    </dgm:pt>
    <dgm:pt modelId="{FABE6DD3-5E4F-4044-A3C3-F2C27ECFCA26}" type="pres">
      <dgm:prSet presAssocID="{31E3ECDF-637B-604E-B983-6EC7585CBECC}" presName="arrowAndChildren" presStyleCnt="0"/>
      <dgm:spPr/>
    </dgm:pt>
    <dgm:pt modelId="{9480FFE7-F0FC-4344-9BEE-00C637A2A6E0}" type="pres">
      <dgm:prSet presAssocID="{31E3ECDF-637B-604E-B983-6EC7585CBECC}" presName="parentTextArrow" presStyleLbl="node1" presStyleIdx="6" presStyleCnt="8"/>
      <dgm:spPr/>
      <dgm:t>
        <a:bodyPr/>
        <a:lstStyle/>
        <a:p>
          <a:endParaRPr lang="en-US"/>
        </a:p>
      </dgm:t>
    </dgm:pt>
    <dgm:pt modelId="{5F65C62B-47C3-5049-8CFC-9076EB882DF6}" type="pres">
      <dgm:prSet presAssocID="{96FB9763-26B7-504C-AB9F-D15847928863}" presName="sp" presStyleCnt="0"/>
      <dgm:spPr/>
    </dgm:pt>
    <dgm:pt modelId="{209A92AF-D882-E047-8B60-9FA258EE1300}" type="pres">
      <dgm:prSet presAssocID="{9A99A008-1A0D-D644-A729-BB6BC0B2C900}" presName="arrowAndChildren" presStyleCnt="0"/>
      <dgm:spPr/>
    </dgm:pt>
    <dgm:pt modelId="{230BDFBB-D780-414C-908C-EF543AC4D437}" type="pres">
      <dgm:prSet presAssocID="{9A99A008-1A0D-D644-A729-BB6BC0B2C900}" presName="parentTextArrow" presStyleLbl="node1" presStyleIdx="7" presStyleCnt="8"/>
      <dgm:spPr/>
      <dgm:t>
        <a:bodyPr/>
        <a:lstStyle/>
        <a:p>
          <a:endParaRPr lang="en-US"/>
        </a:p>
      </dgm:t>
    </dgm:pt>
  </dgm:ptLst>
  <dgm:cxnLst>
    <dgm:cxn modelId="{6F58E58D-6AAA-044A-99F4-6B8C7E50FF74}" srcId="{A5BC0B1A-14DF-4349-B932-D099679E7321}" destId="{31E3ECDF-637B-604E-B983-6EC7585CBECC}" srcOrd="1" destOrd="0" parTransId="{6A4FD476-44E4-014D-9031-19333EB29B78}" sibTransId="{64CD45C4-2B45-A94F-A112-60675F4017BC}"/>
    <dgm:cxn modelId="{FA48C495-C436-C647-9DF2-FBB1670EB3BD}" type="presOf" srcId="{19070661-8A77-F846-9931-7DB4400FCEB9}" destId="{7F8AFDCD-CD46-3F45-8CAE-3A0843876A63}" srcOrd="0" destOrd="0" presId="urn:microsoft.com/office/officeart/2005/8/layout/process4"/>
    <dgm:cxn modelId="{15565F3F-3D1B-BF4A-A354-5835EA1E5C93}" srcId="{A5BC0B1A-14DF-4349-B932-D099679E7321}" destId="{62C312FD-7990-D840-AE1B-2334EAC04C50}" srcOrd="4" destOrd="0" parTransId="{5CE09D91-FBB6-094C-AFBB-37F26AE83264}" sibTransId="{EFC6F5A6-7075-AC44-9603-1DDEBB1D5BB9}"/>
    <dgm:cxn modelId="{DF2E9BE8-5935-294E-94C1-784DF92E0817}" type="presOf" srcId="{62C312FD-7990-D840-AE1B-2334EAC04C50}" destId="{EEEE1AA2-4221-DA42-9ABD-5DBAC78E0C4F}" srcOrd="0" destOrd="0" presId="urn:microsoft.com/office/officeart/2005/8/layout/process4"/>
    <dgm:cxn modelId="{E970A5A5-1EDA-AF4A-86B1-C783BE7B1364}" srcId="{A5BC0B1A-14DF-4349-B932-D099679E7321}" destId="{B499E2BC-E364-6144-9A53-BA2F6D3897CE}" srcOrd="7" destOrd="0" parTransId="{D8B1215F-D5EC-AA4F-97F3-D5F8BCE42D7C}" sibTransId="{FF516954-5A0E-3C4D-B622-F76D0400F6AD}"/>
    <dgm:cxn modelId="{F16D2A1F-36EA-F446-BB34-D7CEE118E3F1}" type="presOf" srcId="{31E3ECDF-637B-604E-B983-6EC7585CBECC}" destId="{9480FFE7-F0FC-4344-9BEE-00C637A2A6E0}" srcOrd="0" destOrd="0" presId="urn:microsoft.com/office/officeart/2005/8/layout/process4"/>
    <dgm:cxn modelId="{065B5D1D-3A85-484A-BA34-EAFB983B261D}" srcId="{A5BC0B1A-14DF-4349-B932-D099679E7321}" destId="{F413CB89-065F-A947-930C-3203E29929B2}" srcOrd="2" destOrd="0" parTransId="{8B96ECC4-5E3B-BD40-A59D-880CB93773AB}" sibTransId="{3C2E697F-18D4-0147-8493-E1194812131A}"/>
    <dgm:cxn modelId="{492927FA-900C-4D4A-88E3-E8F37F139BE6}" type="presOf" srcId="{E8CAF547-F446-8142-8E4B-D5A5A465A1FB}" destId="{328861C8-9505-C34D-B9CF-EEFD49F5F4EC}" srcOrd="0" destOrd="0" presId="urn:microsoft.com/office/officeart/2005/8/layout/process4"/>
    <dgm:cxn modelId="{8E9A73F9-096E-0845-8645-BC6B17AD2619}" type="presOf" srcId="{9A99A008-1A0D-D644-A729-BB6BC0B2C900}" destId="{230BDFBB-D780-414C-908C-EF543AC4D437}" srcOrd="0" destOrd="0" presId="urn:microsoft.com/office/officeart/2005/8/layout/process4"/>
    <dgm:cxn modelId="{F4E2458E-8A6F-9640-B6DA-AA8732A0B5FA}" type="presOf" srcId="{F413CB89-065F-A947-930C-3203E29929B2}" destId="{A1C80CB1-2F40-B047-9B02-04A5DBB696D2}" srcOrd="0" destOrd="0" presId="urn:microsoft.com/office/officeart/2005/8/layout/process4"/>
    <dgm:cxn modelId="{ADCA251D-46B1-0E46-B60C-F3BCB8A7E7DC}" srcId="{A5BC0B1A-14DF-4349-B932-D099679E7321}" destId="{717C1B67-3E32-564F-9572-6010434F8250}" srcOrd="3" destOrd="0" parTransId="{D5E0E341-C872-A84F-B1E5-44812F38D787}" sibTransId="{BA9E18D2-58F8-0A4D-B705-A1E2E5EF5149}"/>
    <dgm:cxn modelId="{7D73D9A3-F270-824B-9A00-A3D2B47FAD22}" type="presOf" srcId="{717C1B67-3E32-564F-9572-6010434F8250}" destId="{07CC7B81-BFB1-314D-B205-D4697456A46E}" srcOrd="0" destOrd="0" presId="urn:microsoft.com/office/officeart/2005/8/layout/process4"/>
    <dgm:cxn modelId="{EC93593C-857C-4E4C-9A0C-7E3E61CBE55A}" srcId="{A5BC0B1A-14DF-4349-B932-D099679E7321}" destId="{E8CAF547-F446-8142-8E4B-D5A5A465A1FB}" srcOrd="6" destOrd="0" parTransId="{0C55FA72-E5B6-C746-9A79-6154223A5D2C}" sibTransId="{EFA12999-8184-C74C-A293-05228927EF63}"/>
    <dgm:cxn modelId="{48C5472E-71CD-C043-BCCD-15AD95F483BF}" srcId="{A5BC0B1A-14DF-4349-B932-D099679E7321}" destId="{9A99A008-1A0D-D644-A729-BB6BC0B2C900}" srcOrd="0" destOrd="0" parTransId="{8BF93335-7B66-CE41-B460-4450179179F4}" sibTransId="{96FB9763-26B7-504C-AB9F-D15847928863}"/>
    <dgm:cxn modelId="{3FBE086A-6B12-544C-92A1-F0FB8B30CC26}" srcId="{A5BC0B1A-14DF-4349-B932-D099679E7321}" destId="{19070661-8A77-F846-9931-7DB4400FCEB9}" srcOrd="5" destOrd="0" parTransId="{1B739723-1398-A843-92F3-EBC011745D47}" sibTransId="{E66BF76B-423C-1842-99BE-D2BBE3F62840}"/>
    <dgm:cxn modelId="{834908D2-956D-0F4E-8E87-1C2D7F449734}" type="presOf" srcId="{A5BC0B1A-14DF-4349-B932-D099679E7321}" destId="{CAB7D829-284B-8B41-94BB-EB6324A178E1}" srcOrd="0" destOrd="0" presId="urn:microsoft.com/office/officeart/2005/8/layout/process4"/>
    <dgm:cxn modelId="{057BDCF1-0FBD-8048-9C88-200DBCE830E1}" type="presOf" srcId="{B499E2BC-E364-6144-9A53-BA2F6D3897CE}" destId="{1F7D2EDB-F6DD-A344-8CAB-B4C65A8A1B34}" srcOrd="0" destOrd="0" presId="urn:microsoft.com/office/officeart/2005/8/layout/process4"/>
    <dgm:cxn modelId="{65C0646B-1763-0B4D-A37C-74B193183596}" type="presParOf" srcId="{CAB7D829-284B-8B41-94BB-EB6324A178E1}" destId="{A201AFAC-D676-294C-9B8F-C291847191D6}" srcOrd="0" destOrd="0" presId="urn:microsoft.com/office/officeart/2005/8/layout/process4"/>
    <dgm:cxn modelId="{03FB63C0-3AC6-8C40-8EC0-521C1699AC98}" type="presParOf" srcId="{A201AFAC-D676-294C-9B8F-C291847191D6}" destId="{1F7D2EDB-F6DD-A344-8CAB-B4C65A8A1B34}" srcOrd="0" destOrd="0" presId="urn:microsoft.com/office/officeart/2005/8/layout/process4"/>
    <dgm:cxn modelId="{6256DDF0-1552-B341-BD2B-4816D0064C33}" type="presParOf" srcId="{CAB7D829-284B-8B41-94BB-EB6324A178E1}" destId="{6355F499-586A-874E-B7BE-29DBC4CA9F37}" srcOrd="1" destOrd="0" presId="urn:microsoft.com/office/officeart/2005/8/layout/process4"/>
    <dgm:cxn modelId="{A01D91FC-2DD2-0249-8038-A3DD09AE3D5F}" type="presParOf" srcId="{CAB7D829-284B-8B41-94BB-EB6324A178E1}" destId="{AF364F07-DEA2-CC4E-9720-A1F2F480DE9C}" srcOrd="2" destOrd="0" presId="urn:microsoft.com/office/officeart/2005/8/layout/process4"/>
    <dgm:cxn modelId="{5A5BAC73-C067-6943-B5F1-EF5875CC9B32}" type="presParOf" srcId="{AF364F07-DEA2-CC4E-9720-A1F2F480DE9C}" destId="{328861C8-9505-C34D-B9CF-EEFD49F5F4EC}" srcOrd="0" destOrd="0" presId="urn:microsoft.com/office/officeart/2005/8/layout/process4"/>
    <dgm:cxn modelId="{415CB3BC-0AFF-4D49-BCAF-0F45030CF560}" type="presParOf" srcId="{CAB7D829-284B-8B41-94BB-EB6324A178E1}" destId="{50020DDA-7544-5148-A864-BEF800F6D2B3}" srcOrd="3" destOrd="0" presId="urn:microsoft.com/office/officeart/2005/8/layout/process4"/>
    <dgm:cxn modelId="{0E39AF7C-0AF6-F848-9BE5-A1BF7DBBC6A5}" type="presParOf" srcId="{CAB7D829-284B-8B41-94BB-EB6324A178E1}" destId="{0F44AE93-BCA7-2A4C-853C-1E67421AA568}" srcOrd="4" destOrd="0" presId="urn:microsoft.com/office/officeart/2005/8/layout/process4"/>
    <dgm:cxn modelId="{67CEC946-73E8-9B44-99DD-4CA33079B034}" type="presParOf" srcId="{0F44AE93-BCA7-2A4C-853C-1E67421AA568}" destId="{7F8AFDCD-CD46-3F45-8CAE-3A0843876A63}" srcOrd="0" destOrd="0" presId="urn:microsoft.com/office/officeart/2005/8/layout/process4"/>
    <dgm:cxn modelId="{BAAB92EC-4CA9-434C-82F7-11183B3C7ECB}" type="presParOf" srcId="{CAB7D829-284B-8B41-94BB-EB6324A178E1}" destId="{4E22A751-A6E6-A14D-9D1C-421EF72971CF}" srcOrd="5" destOrd="0" presId="urn:microsoft.com/office/officeart/2005/8/layout/process4"/>
    <dgm:cxn modelId="{CD40C7D8-B378-4A45-A713-125C0EF95BA2}" type="presParOf" srcId="{CAB7D829-284B-8B41-94BB-EB6324A178E1}" destId="{1D3B9A36-7427-714D-86F4-18DD96556451}" srcOrd="6" destOrd="0" presId="urn:microsoft.com/office/officeart/2005/8/layout/process4"/>
    <dgm:cxn modelId="{34CA11CC-A2B4-FA44-9CB9-12AA1FF1ACDF}" type="presParOf" srcId="{1D3B9A36-7427-714D-86F4-18DD96556451}" destId="{EEEE1AA2-4221-DA42-9ABD-5DBAC78E0C4F}" srcOrd="0" destOrd="0" presId="urn:microsoft.com/office/officeart/2005/8/layout/process4"/>
    <dgm:cxn modelId="{911102B9-0D92-7A48-A59F-E3A6DFF856D3}" type="presParOf" srcId="{CAB7D829-284B-8B41-94BB-EB6324A178E1}" destId="{EF559DB3-20E9-D34D-800F-6F28ABA2C8CD}" srcOrd="7" destOrd="0" presId="urn:microsoft.com/office/officeart/2005/8/layout/process4"/>
    <dgm:cxn modelId="{A504E9E1-80D9-1C40-A457-336B4A2B4E34}" type="presParOf" srcId="{CAB7D829-284B-8B41-94BB-EB6324A178E1}" destId="{876BCDE3-CCB3-5E4C-9314-F522AB1BE66D}" srcOrd="8" destOrd="0" presId="urn:microsoft.com/office/officeart/2005/8/layout/process4"/>
    <dgm:cxn modelId="{D455CF73-D167-0049-88A8-4E1F53CC10A0}" type="presParOf" srcId="{876BCDE3-CCB3-5E4C-9314-F522AB1BE66D}" destId="{07CC7B81-BFB1-314D-B205-D4697456A46E}" srcOrd="0" destOrd="0" presId="urn:microsoft.com/office/officeart/2005/8/layout/process4"/>
    <dgm:cxn modelId="{48219A11-E255-E74A-80E9-0AABD70CD84D}" type="presParOf" srcId="{CAB7D829-284B-8B41-94BB-EB6324A178E1}" destId="{542A3A3F-585F-C341-B57B-34A2BA1EA09F}" srcOrd="9" destOrd="0" presId="urn:microsoft.com/office/officeart/2005/8/layout/process4"/>
    <dgm:cxn modelId="{AC83B121-60B9-8D4B-894F-C0C3FC3640EB}" type="presParOf" srcId="{CAB7D829-284B-8B41-94BB-EB6324A178E1}" destId="{8F16965E-2A83-D04A-940D-29C821DFA147}" srcOrd="10" destOrd="0" presId="urn:microsoft.com/office/officeart/2005/8/layout/process4"/>
    <dgm:cxn modelId="{92EBA7E1-4380-9D4F-A8D2-76DB028FC177}" type="presParOf" srcId="{8F16965E-2A83-D04A-940D-29C821DFA147}" destId="{A1C80CB1-2F40-B047-9B02-04A5DBB696D2}" srcOrd="0" destOrd="0" presId="urn:microsoft.com/office/officeart/2005/8/layout/process4"/>
    <dgm:cxn modelId="{939BD44C-5A0E-874D-B32B-08E888919436}" type="presParOf" srcId="{CAB7D829-284B-8B41-94BB-EB6324A178E1}" destId="{CDA015A3-EE7D-214D-AB7A-4E5C2F36F5D1}" srcOrd="11" destOrd="0" presId="urn:microsoft.com/office/officeart/2005/8/layout/process4"/>
    <dgm:cxn modelId="{86954A34-6C3F-7647-8610-469CB73C75CB}" type="presParOf" srcId="{CAB7D829-284B-8B41-94BB-EB6324A178E1}" destId="{FABE6DD3-5E4F-4044-A3C3-F2C27ECFCA26}" srcOrd="12" destOrd="0" presId="urn:microsoft.com/office/officeart/2005/8/layout/process4"/>
    <dgm:cxn modelId="{B7A20A87-8DA3-E742-9607-BD398EB33B6A}" type="presParOf" srcId="{FABE6DD3-5E4F-4044-A3C3-F2C27ECFCA26}" destId="{9480FFE7-F0FC-4344-9BEE-00C637A2A6E0}" srcOrd="0" destOrd="0" presId="urn:microsoft.com/office/officeart/2005/8/layout/process4"/>
    <dgm:cxn modelId="{898FF03D-E781-4B44-94D5-84463420E34E}" type="presParOf" srcId="{CAB7D829-284B-8B41-94BB-EB6324A178E1}" destId="{5F65C62B-47C3-5049-8CFC-9076EB882DF6}" srcOrd="13" destOrd="0" presId="urn:microsoft.com/office/officeart/2005/8/layout/process4"/>
    <dgm:cxn modelId="{7F41813A-D5A0-BA4F-8A0D-ED9361D99D6D}" type="presParOf" srcId="{CAB7D829-284B-8B41-94BB-EB6324A178E1}" destId="{209A92AF-D882-E047-8B60-9FA258EE1300}" srcOrd="14" destOrd="0" presId="urn:microsoft.com/office/officeart/2005/8/layout/process4"/>
    <dgm:cxn modelId="{BE142528-A722-964D-A5D2-E3CA1981D64E}" type="presParOf" srcId="{209A92AF-D882-E047-8B60-9FA258EE1300}" destId="{230BDFBB-D780-414C-908C-EF543AC4D437}"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D366A8-D96E-4DF0-B50F-F6C1C58D8F4D}" type="datetimeFigureOut">
              <a:rPr lang="en-US"/>
              <a:t>6/5/2018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B366F8-0EBD-4384-9B2F-74B427D3BA6E}" type="slidenum">
              <a:rPr lang="en-US"/>
              <a:t>‹#›</a:t>
            </a:fld>
            <a:endParaRPr lang="en-US"/>
          </a:p>
        </p:txBody>
      </p:sp>
    </p:spTree>
    <p:extLst>
      <p:ext uri="{BB962C8B-B14F-4D97-AF65-F5344CB8AC3E}">
        <p14:creationId xmlns:p14="http://schemas.microsoft.com/office/powerpoint/2010/main" val="3760988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1</a:t>
            </a:fld>
            <a:endParaRPr lang="en-US"/>
          </a:p>
        </p:txBody>
      </p:sp>
    </p:spTree>
    <p:extLst>
      <p:ext uri="{BB962C8B-B14F-4D97-AF65-F5344CB8AC3E}">
        <p14:creationId xmlns:p14="http://schemas.microsoft.com/office/powerpoint/2010/main" val="3710290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2</a:t>
            </a:fld>
            <a:endParaRPr lang="en-US"/>
          </a:p>
        </p:txBody>
      </p:sp>
    </p:spTree>
    <p:extLst>
      <p:ext uri="{BB962C8B-B14F-4D97-AF65-F5344CB8AC3E}">
        <p14:creationId xmlns:p14="http://schemas.microsoft.com/office/powerpoint/2010/main" val="12152906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3</a:t>
            </a:fld>
            <a:endParaRPr lang="en-US"/>
          </a:p>
        </p:txBody>
      </p:sp>
    </p:spTree>
    <p:extLst>
      <p:ext uri="{BB962C8B-B14F-4D97-AF65-F5344CB8AC3E}">
        <p14:creationId xmlns:p14="http://schemas.microsoft.com/office/powerpoint/2010/main" val="12837034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4</a:t>
            </a:fld>
            <a:endParaRPr lang="en-US"/>
          </a:p>
        </p:txBody>
      </p:sp>
    </p:spTree>
    <p:extLst>
      <p:ext uri="{BB962C8B-B14F-4D97-AF65-F5344CB8AC3E}">
        <p14:creationId xmlns:p14="http://schemas.microsoft.com/office/powerpoint/2010/main" val="1662470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5</a:t>
            </a:fld>
            <a:endParaRPr lang="en-US"/>
          </a:p>
        </p:txBody>
      </p:sp>
    </p:spTree>
    <p:extLst>
      <p:ext uri="{BB962C8B-B14F-4D97-AF65-F5344CB8AC3E}">
        <p14:creationId xmlns:p14="http://schemas.microsoft.com/office/powerpoint/2010/main" val="24508668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6</a:t>
            </a:fld>
            <a:endParaRPr lang="en-US"/>
          </a:p>
        </p:txBody>
      </p:sp>
    </p:spTree>
    <p:extLst>
      <p:ext uri="{BB962C8B-B14F-4D97-AF65-F5344CB8AC3E}">
        <p14:creationId xmlns:p14="http://schemas.microsoft.com/office/powerpoint/2010/main" val="32619099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7</a:t>
            </a:fld>
            <a:endParaRPr lang="en-US"/>
          </a:p>
        </p:txBody>
      </p:sp>
    </p:spTree>
    <p:extLst>
      <p:ext uri="{BB962C8B-B14F-4D97-AF65-F5344CB8AC3E}">
        <p14:creationId xmlns:p14="http://schemas.microsoft.com/office/powerpoint/2010/main" val="6978501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5B366F8-0EBD-4384-9B2F-74B427D3BA6E}" type="slidenum">
              <a:rPr lang="en-US"/>
              <a:t>8</a:t>
            </a:fld>
            <a:endParaRPr lang="en-US"/>
          </a:p>
        </p:txBody>
      </p:sp>
    </p:spTree>
    <p:extLst>
      <p:ext uri="{BB962C8B-B14F-4D97-AF65-F5344CB8AC3E}">
        <p14:creationId xmlns:p14="http://schemas.microsoft.com/office/powerpoint/2010/main" val="38073919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72489999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537757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360994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2770557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793319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dirty="0"/>
              <a:t>Click to edit Master title style</a:t>
            </a:r>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dirty="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33078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7747864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dirty="0"/>
              <a:t>Click to edit Master title style</a:t>
            </a:r>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9030252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3733085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dirty="0"/>
              <a:t>Click to edit Master title style</a:t>
            </a:r>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846CE7D5-CF57-46EF-B807-FDD0502418D4}" type="datetimeFigureOut">
              <a:rPr lang="en-US" smtClean="0"/>
              <a:t>6/5/2018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190951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sz="half" idx="1"/>
          </p:nvPr>
        </p:nvSpPr>
        <p:spPr>
          <a:xfrm>
            <a:off x="677334" y="2160589"/>
            <a:ext cx="4184035" cy="3880772"/>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5089970" y="2160589"/>
            <a:ext cx="4184034" cy="3880773"/>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p:cNvSpPr>
            <a:spLocks noGrp="1"/>
          </p:cNvSpPr>
          <p:nvPr>
            <p:ph type="dt" sz="half" idx="10"/>
          </p:nvPr>
        </p:nvSpPr>
        <p:spPr/>
        <p:txBody>
          <a:bodyPr/>
          <a:lstStyle/>
          <a:p>
            <a:fld id="{846CE7D5-CF57-46EF-B807-FDD0502418D4}"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282217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p:cNvSpPr>
            <a:spLocks noGrp="1"/>
          </p:cNvSpPr>
          <p:nvPr>
            <p:ph type="dt" sz="half" idx="10"/>
          </p:nvPr>
        </p:nvSpPr>
        <p:spPr/>
        <p:txBody>
          <a:bodyPr/>
          <a:lstStyle/>
          <a:p>
            <a:fld id="{846CE7D5-CF57-46EF-B807-FDD0502418D4}" type="datetimeFigureOut">
              <a:rPr lang="en-US" smtClean="0"/>
              <a:t>6/5/2018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28780580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dirty="0"/>
              <a:t>Click to edit Master title style</a:t>
            </a:r>
          </a:p>
        </p:txBody>
      </p:sp>
      <p:sp>
        <p:nvSpPr>
          <p:cNvPr id="3" name="Date Placeholder 2"/>
          <p:cNvSpPr>
            <a:spLocks noGrp="1"/>
          </p:cNvSpPr>
          <p:nvPr>
            <p:ph type="dt" sz="half" idx="10"/>
          </p:nvPr>
        </p:nvSpPr>
        <p:spPr/>
        <p:txBody>
          <a:bodyPr/>
          <a:lstStyle/>
          <a:p>
            <a:fld id="{846CE7D5-CF57-46EF-B807-FDD0502418D4}" type="datetimeFigureOut">
              <a:rPr lang="en-US" smtClean="0"/>
              <a:t>6/5/2018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6091486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46CE7D5-CF57-46EF-B807-FDD0502418D4}" type="datetimeFigureOut">
              <a:rPr lang="en-US" smtClean="0"/>
              <a:t>6/5/2018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12827413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dirty="0"/>
              <a:t>Click to edit Master title style</a:t>
            </a:r>
          </a:p>
        </p:txBody>
      </p:sp>
      <p:sp>
        <p:nvSpPr>
          <p:cNvPr id="3" name="Content Placeholder 2"/>
          <p:cNvSpPr>
            <a:spLocks noGrp="1"/>
          </p:cNvSpPr>
          <p:nvPr>
            <p:ph idx="1"/>
          </p:nvPr>
        </p:nvSpPr>
        <p:spPr>
          <a:xfrm>
            <a:off x="4760461" y="514924"/>
            <a:ext cx="4513541" cy="5526437"/>
          </a:xfrm>
        </p:spPr>
        <p:txBody>
          <a:bodyPr>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39119425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dirty="0"/>
              <a:t>Click to edit Master title style</a:t>
            </a:r>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846CE7D5-CF57-46EF-B807-FDD0502418D4}" type="datetimeFigureOut">
              <a:rPr lang="en-US" smtClean="0"/>
              <a:t>6/5/2018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42214225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46CE7D5-CF57-46EF-B807-FDD0502418D4}" type="datetimeFigureOut">
              <a:rPr lang="en-US" smtClean="0"/>
              <a:t>6/5/2018</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501721649"/>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a:t>Chapter One:</a:t>
            </a:r>
            <a:br>
              <a:rPr lang="en-US"/>
            </a:br>
            <a:r>
              <a:rPr lang="en-US"/>
              <a:t>A Connection of Brains</a:t>
            </a:r>
          </a:p>
        </p:txBody>
      </p:sp>
      <p:sp>
        <p:nvSpPr>
          <p:cNvPr id="3" name="Subtitle 2"/>
          <p:cNvSpPr>
            <a:spLocks noGrp="1"/>
          </p:cNvSpPr>
          <p:nvPr>
            <p:ph type="subTitle" idx="1"/>
          </p:nvPr>
        </p:nvSpPr>
        <p:spPr/>
        <p:txBody>
          <a:bodyPr>
            <a:normAutofit/>
          </a:bodyPr>
          <a:lstStyle/>
          <a:p>
            <a:r>
              <a:rPr lang="en-US" dirty="0"/>
              <a:t>Language Development</a:t>
            </a:r>
          </a:p>
          <a:p>
            <a:r>
              <a:rPr lang="en-US" dirty="0"/>
              <a:t>SLHS 204</a:t>
            </a:r>
          </a:p>
          <a:p>
            <a:endParaRPr lang="en-US" dirty="0"/>
          </a:p>
        </p:txBody>
      </p:sp>
    </p:spTree>
    <p:extLst>
      <p:ext uri="{BB962C8B-B14F-4D97-AF65-F5344CB8AC3E}">
        <p14:creationId xmlns:p14="http://schemas.microsoft.com/office/powerpoint/2010/main" val="1098572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The Unique Characteristics of </a:t>
            </a:r>
            <a:r>
              <a:rPr lang="en-US" smtClean="0"/>
              <a:t>Human Speech</a:t>
            </a:r>
            <a:endParaRPr lang="en-US"/>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5196189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Hockett’s</a:t>
            </a:r>
            <a:r>
              <a:rPr lang="en-US" dirty="0" smtClean="0"/>
              <a:t> 13 Design Features</a:t>
            </a:r>
            <a:endParaRPr lang="en-US" dirty="0"/>
          </a:p>
        </p:txBody>
      </p:sp>
      <p:sp>
        <p:nvSpPr>
          <p:cNvPr id="3" name="Content Placeholder 2"/>
          <p:cNvSpPr>
            <a:spLocks noGrp="1"/>
          </p:cNvSpPr>
          <p:nvPr>
            <p:ph idx="1"/>
          </p:nvPr>
        </p:nvSpPr>
        <p:spPr/>
        <p:txBody>
          <a:bodyPr/>
          <a:lstStyle/>
          <a:p>
            <a:r>
              <a:rPr lang="en-US" dirty="0" smtClean="0"/>
              <a:t>Originally designed (in 1960) to describe the “uniqueness” of human communication.</a:t>
            </a:r>
          </a:p>
          <a:p>
            <a:r>
              <a:rPr lang="en-US" dirty="0" smtClean="0"/>
              <a:t>Now – only a few of these (5) are believed *BY SOME* as being possessed solely by humans</a:t>
            </a:r>
          </a:p>
          <a:p>
            <a:r>
              <a:rPr lang="en-US" dirty="0" smtClean="0"/>
              <a:t>Some researchers (and pet owners) believe that the number and type of differences between humans and other mammals are much fewer than are described in this text!!</a:t>
            </a:r>
          </a:p>
          <a:p>
            <a:endParaRPr lang="en-US" dirty="0"/>
          </a:p>
        </p:txBody>
      </p:sp>
    </p:spTree>
    <p:extLst>
      <p:ext uri="{BB962C8B-B14F-4D97-AF65-F5344CB8AC3E}">
        <p14:creationId xmlns:p14="http://schemas.microsoft.com/office/powerpoint/2010/main" val="417615330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Communication in Humans and </a:t>
            </a:r>
            <a:r>
              <a:rPr lang="en-US" dirty="0"/>
              <a:t>O</a:t>
            </a:r>
            <a:r>
              <a:rPr lang="en-US" dirty="0" smtClean="0"/>
              <a:t>ther Species</a:t>
            </a:r>
            <a:endParaRPr lang="en-US" dirty="0"/>
          </a:p>
        </p:txBody>
      </p:sp>
      <p:sp>
        <p:nvSpPr>
          <p:cNvPr id="3" name="Content Placeholder 2"/>
          <p:cNvSpPr>
            <a:spLocks noGrp="1"/>
          </p:cNvSpPr>
          <p:nvPr>
            <p:ph idx="1"/>
          </p:nvPr>
        </p:nvSpPr>
        <p:spPr/>
        <p:txBody>
          <a:bodyPr>
            <a:normAutofit/>
          </a:bodyPr>
          <a:lstStyle/>
          <a:p>
            <a:r>
              <a:rPr lang="en-US" i="1" dirty="0" smtClean="0"/>
              <a:t>VOCAL-auditory channel </a:t>
            </a:r>
            <a:r>
              <a:rPr lang="en-US" dirty="0" smtClean="0"/>
              <a:t>– “speaker” speaks and the “listener” hears</a:t>
            </a:r>
          </a:p>
          <a:p>
            <a:pPr lvl="1"/>
            <a:endParaRPr lang="en-US" dirty="0" smtClean="0"/>
          </a:p>
          <a:p>
            <a:r>
              <a:rPr lang="en-US" i="1" dirty="0" smtClean="0"/>
              <a:t>BROADCAST transmission and directional reception </a:t>
            </a:r>
            <a:r>
              <a:rPr lang="en-US" dirty="0" smtClean="0"/>
              <a:t>– when you speak, the sound radiates in all directions and can be received by any listener who is in range (</a:t>
            </a:r>
          </a:p>
          <a:p>
            <a:pPr marL="457200" lvl="1" indent="0">
              <a:buNone/>
            </a:pPr>
            <a:endParaRPr lang="en-US" dirty="0" smtClean="0"/>
          </a:p>
          <a:p>
            <a:r>
              <a:rPr lang="en-US" i="1" dirty="0" smtClean="0"/>
              <a:t>RAPID fading </a:t>
            </a:r>
            <a:r>
              <a:rPr lang="en-US" dirty="0" smtClean="0"/>
              <a:t>– speech signals are transitory – they do not linger in the air!</a:t>
            </a:r>
          </a:p>
        </p:txBody>
      </p:sp>
    </p:spTree>
    <p:extLst>
      <p:ext uri="{BB962C8B-B14F-4D97-AF65-F5344CB8AC3E}">
        <p14:creationId xmlns:p14="http://schemas.microsoft.com/office/powerpoint/2010/main" val="6173638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Communication in Humans and </a:t>
            </a:r>
            <a:r>
              <a:rPr lang="en-US" dirty="0"/>
              <a:t>O</a:t>
            </a:r>
            <a:r>
              <a:rPr lang="en-US" dirty="0" smtClean="0"/>
              <a:t>ther Species</a:t>
            </a:r>
            <a:endParaRPr lang="en-US" dirty="0"/>
          </a:p>
        </p:txBody>
      </p:sp>
      <p:sp>
        <p:nvSpPr>
          <p:cNvPr id="3" name="Content Placeholder 2"/>
          <p:cNvSpPr>
            <a:spLocks noGrp="1"/>
          </p:cNvSpPr>
          <p:nvPr>
            <p:ph idx="1"/>
          </p:nvPr>
        </p:nvSpPr>
        <p:spPr/>
        <p:txBody>
          <a:bodyPr>
            <a:normAutofit/>
          </a:bodyPr>
          <a:lstStyle/>
          <a:p>
            <a:r>
              <a:rPr lang="en-US" i="1" dirty="0" smtClean="0"/>
              <a:t>TOTAL feedback </a:t>
            </a:r>
            <a:r>
              <a:rPr lang="en-US" dirty="0" smtClean="0"/>
              <a:t>– human speakers can monitor what they say and how they say it.  </a:t>
            </a:r>
          </a:p>
          <a:p>
            <a:pPr marL="457200" lvl="1" indent="0">
              <a:buNone/>
            </a:pPr>
            <a:endParaRPr lang="en-US" dirty="0" smtClean="0"/>
          </a:p>
          <a:p>
            <a:pPr marL="457200" lvl="1" indent="0">
              <a:buNone/>
            </a:pPr>
            <a:endParaRPr lang="en-US" dirty="0" smtClean="0"/>
          </a:p>
          <a:p>
            <a:r>
              <a:rPr lang="en-US" i="1" dirty="0" smtClean="0"/>
              <a:t>SPECIALIZATION</a:t>
            </a:r>
            <a:r>
              <a:rPr lang="en-US" dirty="0" smtClean="0"/>
              <a:t>– this component suggests that speech is for communication and not for anything else.  </a:t>
            </a:r>
          </a:p>
          <a:p>
            <a:pPr lvl="1"/>
            <a:endParaRPr lang="en-US" dirty="0" smtClean="0"/>
          </a:p>
        </p:txBody>
      </p:sp>
    </p:spTree>
    <p:extLst>
      <p:ext uri="{BB962C8B-B14F-4D97-AF65-F5344CB8AC3E}">
        <p14:creationId xmlns:p14="http://schemas.microsoft.com/office/powerpoint/2010/main" val="39272593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 of Communication in Humans and </a:t>
            </a:r>
            <a:r>
              <a:rPr lang="en-US" dirty="0"/>
              <a:t>O</a:t>
            </a:r>
            <a:r>
              <a:rPr lang="en-US" dirty="0" smtClean="0"/>
              <a:t>ther Species</a:t>
            </a:r>
            <a:endParaRPr lang="en-US" dirty="0"/>
          </a:p>
        </p:txBody>
      </p:sp>
      <p:sp>
        <p:nvSpPr>
          <p:cNvPr id="3" name="Content Placeholder 2"/>
          <p:cNvSpPr>
            <a:spLocks noGrp="1"/>
          </p:cNvSpPr>
          <p:nvPr>
            <p:ph idx="1"/>
          </p:nvPr>
        </p:nvSpPr>
        <p:spPr/>
        <p:txBody>
          <a:bodyPr>
            <a:normAutofit/>
          </a:bodyPr>
          <a:lstStyle/>
          <a:p>
            <a:r>
              <a:rPr lang="en-US" i="1" dirty="0" smtClean="0"/>
              <a:t>ARBITRARINESS</a:t>
            </a:r>
            <a:r>
              <a:rPr lang="en-US" dirty="0" smtClean="0"/>
              <a:t>– </a:t>
            </a:r>
            <a:r>
              <a:rPr lang="en-US" dirty="0"/>
              <a:t>the words we use to refer to things usually have no relationship to their referent (what they refer to).  </a:t>
            </a:r>
          </a:p>
          <a:p>
            <a:endParaRPr lang="en-US" dirty="0" smtClean="0"/>
          </a:p>
          <a:p>
            <a:r>
              <a:rPr lang="en-US" i="1" dirty="0"/>
              <a:t>D</a:t>
            </a:r>
            <a:r>
              <a:rPr lang="en-US" i="1" dirty="0" smtClean="0"/>
              <a:t>ISCRETENESS</a:t>
            </a:r>
            <a:r>
              <a:rPr lang="en-US" dirty="0" smtClean="0"/>
              <a:t>– although humans (at birth) can produce a VERY wide range of sounds, each individual language is comprised of a limited number of phonemes.  </a:t>
            </a:r>
          </a:p>
          <a:p>
            <a:pPr lvl="1"/>
            <a:endParaRPr lang="en-US" dirty="0" smtClean="0"/>
          </a:p>
          <a:p>
            <a:r>
              <a:rPr lang="en-US" i="1" dirty="0" smtClean="0"/>
              <a:t>TRADITIONAL transmission </a:t>
            </a:r>
            <a:r>
              <a:rPr lang="en-US" dirty="0" smtClean="0"/>
              <a:t>– the premise behind this characteristic is that speech is innate (we will discuss this more in chapters 2 and 3 when we look at the theories of language development</a:t>
            </a:r>
          </a:p>
        </p:txBody>
      </p:sp>
    </p:spTree>
    <p:extLst>
      <p:ext uri="{BB962C8B-B14F-4D97-AF65-F5344CB8AC3E}">
        <p14:creationId xmlns:p14="http://schemas.microsoft.com/office/powerpoint/2010/main" val="6790485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a:t>
            </a:r>
            <a:r>
              <a:rPr lang="en-US" dirty="0" smtClean="0"/>
              <a:t>but Rare in Other </a:t>
            </a:r>
            <a:r>
              <a:rPr lang="en-US" dirty="0"/>
              <a:t>Species</a:t>
            </a:r>
          </a:p>
        </p:txBody>
      </p:sp>
      <p:sp>
        <p:nvSpPr>
          <p:cNvPr id="3" name="Content Placeholder 2"/>
          <p:cNvSpPr>
            <a:spLocks noGrp="1"/>
          </p:cNvSpPr>
          <p:nvPr>
            <p:ph idx="1"/>
          </p:nvPr>
        </p:nvSpPr>
        <p:spPr/>
        <p:txBody>
          <a:bodyPr>
            <a:normAutofit/>
          </a:bodyPr>
          <a:lstStyle/>
          <a:p>
            <a:r>
              <a:rPr lang="en-US" i="1" dirty="0" smtClean="0"/>
              <a:t>SEMANTICITY</a:t>
            </a:r>
            <a:r>
              <a:rPr lang="en-US" dirty="0" smtClean="0"/>
              <a:t> and </a:t>
            </a:r>
            <a:r>
              <a:rPr lang="en-US" i="1" dirty="0" smtClean="0"/>
              <a:t>INDEXICALITY</a:t>
            </a:r>
            <a:r>
              <a:rPr lang="en-US" dirty="0" smtClean="0"/>
              <a:t>– we use speech to produce VERY specific messages to convey VERY precise content.  </a:t>
            </a:r>
          </a:p>
          <a:p>
            <a:pPr lvl="1"/>
            <a:r>
              <a:rPr lang="en-US" i="1" dirty="0" smtClean="0"/>
              <a:t>SEMANTICITY</a:t>
            </a:r>
            <a:r>
              <a:rPr lang="en-US" dirty="0" smtClean="0"/>
              <a:t>–</a:t>
            </a:r>
          </a:p>
          <a:p>
            <a:pPr lvl="1"/>
            <a:endParaRPr lang="en-US" b="1" dirty="0">
              <a:sym typeface="Wingdings"/>
            </a:endParaRPr>
          </a:p>
          <a:p>
            <a:pPr lvl="1"/>
            <a:r>
              <a:rPr lang="en-US" i="1" dirty="0" smtClean="0">
                <a:sym typeface="Wingdings"/>
              </a:rPr>
              <a:t>INDEXICALITY</a:t>
            </a:r>
            <a:r>
              <a:rPr lang="en-US" dirty="0" smtClean="0">
                <a:sym typeface="Wingdings"/>
              </a:rPr>
              <a:t>- refers to the use of other information (context) to glean meaning from speech.</a:t>
            </a:r>
          </a:p>
          <a:p>
            <a:pPr lvl="2"/>
            <a:r>
              <a:rPr lang="en-US" i="1" cap="all" dirty="0" err="1" smtClean="0">
                <a:sym typeface="Wingdings"/>
              </a:rPr>
              <a:t>Presemantic</a:t>
            </a:r>
            <a:r>
              <a:rPr lang="en-US" cap="all" dirty="0" smtClean="0">
                <a:sym typeface="Wingdings"/>
              </a:rPr>
              <a:t> –</a:t>
            </a:r>
          </a:p>
          <a:p>
            <a:pPr lvl="2"/>
            <a:r>
              <a:rPr lang="en-US" i="1" cap="all" dirty="0" smtClean="0">
                <a:sym typeface="Wingdings"/>
              </a:rPr>
              <a:t>Semantic</a:t>
            </a:r>
            <a:r>
              <a:rPr lang="en-US" cap="all" dirty="0" smtClean="0">
                <a:sym typeface="Wingdings"/>
              </a:rPr>
              <a:t> –</a:t>
            </a:r>
          </a:p>
          <a:p>
            <a:pPr lvl="2"/>
            <a:r>
              <a:rPr lang="en-US" i="1" cap="all" dirty="0" err="1" smtClean="0">
                <a:sym typeface="Wingdings"/>
              </a:rPr>
              <a:t>Postsemantic</a:t>
            </a:r>
            <a:r>
              <a:rPr lang="en-US" cap="all" dirty="0" smtClean="0">
                <a:sym typeface="Wingdings"/>
              </a:rPr>
              <a:t> –</a:t>
            </a:r>
          </a:p>
          <a:p>
            <a:pPr lvl="2"/>
            <a:r>
              <a:rPr lang="en-US" i="1" cap="all" dirty="0" err="1" smtClean="0">
                <a:sym typeface="Wingdings"/>
              </a:rPr>
              <a:t>Extrasemantic</a:t>
            </a:r>
            <a:r>
              <a:rPr lang="en-US" cap="all" dirty="0" smtClean="0">
                <a:sym typeface="Wingdings"/>
              </a:rPr>
              <a:t> </a:t>
            </a:r>
            <a:r>
              <a:rPr lang="en-US" dirty="0" smtClean="0">
                <a:sym typeface="Wingdings"/>
              </a:rPr>
              <a:t>– </a:t>
            </a:r>
          </a:p>
          <a:p>
            <a:pPr lvl="1"/>
            <a:endParaRPr lang="en-US" dirty="0" smtClean="0"/>
          </a:p>
          <a:p>
            <a:endParaRPr lang="en-US" dirty="0"/>
          </a:p>
        </p:txBody>
      </p:sp>
    </p:spTree>
    <p:extLst>
      <p:ext uri="{BB962C8B-B14F-4D97-AF65-F5344CB8AC3E}">
        <p14:creationId xmlns:p14="http://schemas.microsoft.com/office/powerpoint/2010/main" val="33580138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a:t>
            </a:r>
            <a:r>
              <a:rPr lang="en-US" dirty="0" smtClean="0"/>
              <a:t>but Rare in Other </a:t>
            </a:r>
            <a:r>
              <a:rPr lang="en-US" dirty="0"/>
              <a:t>Species</a:t>
            </a:r>
          </a:p>
        </p:txBody>
      </p:sp>
      <p:sp>
        <p:nvSpPr>
          <p:cNvPr id="3" name="Content Placeholder 2"/>
          <p:cNvSpPr>
            <a:spLocks noGrp="1"/>
          </p:cNvSpPr>
          <p:nvPr>
            <p:ph idx="1"/>
          </p:nvPr>
        </p:nvSpPr>
        <p:spPr/>
        <p:txBody>
          <a:bodyPr>
            <a:normAutofit/>
          </a:bodyPr>
          <a:lstStyle/>
          <a:p>
            <a:r>
              <a:rPr lang="en-US" i="1" dirty="0" smtClean="0"/>
              <a:t>INTERCHANGEABILITY</a:t>
            </a:r>
            <a:r>
              <a:rPr lang="en-US" dirty="0" smtClean="0"/>
              <a:t>– </a:t>
            </a:r>
            <a:r>
              <a:rPr lang="en-US" dirty="0"/>
              <a:t>any human (with some exceptions of course) can say anything that is said by any other human</a:t>
            </a:r>
          </a:p>
          <a:p>
            <a:pPr lvl="1"/>
            <a:endParaRPr lang="en-US" dirty="0"/>
          </a:p>
          <a:p>
            <a:r>
              <a:rPr lang="en-US" i="1" dirty="0" smtClean="0"/>
              <a:t>PRODUCTIVITY</a:t>
            </a:r>
            <a:r>
              <a:rPr lang="en-US" dirty="0" smtClean="0"/>
              <a:t>– we can say things that have NEVER been said before!  </a:t>
            </a:r>
          </a:p>
          <a:p>
            <a:pPr lvl="1"/>
            <a:endParaRPr lang="en-US" dirty="0" smtClean="0"/>
          </a:p>
          <a:p>
            <a:r>
              <a:rPr lang="en-US" i="1" dirty="0" smtClean="0"/>
              <a:t>DISPLACEMENT</a:t>
            </a:r>
            <a:r>
              <a:rPr lang="en-US" dirty="0" smtClean="0"/>
              <a:t>– humans can talk about things that have never happened, that happened in the past, or will happen in the future.</a:t>
            </a:r>
          </a:p>
          <a:p>
            <a:endParaRPr lang="en-US" dirty="0"/>
          </a:p>
        </p:txBody>
      </p:sp>
    </p:spTree>
    <p:extLst>
      <p:ext uri="{BB962C8B-B14F-4D97-AF65-F5344CB8AC3E}">
        <p14:creationId xmlns:p14="http://schemas.microsoft.com/office/powerpoint/2010/main" val="37046681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a:t>
            </a:r>
            <a:r>
              <a:rPr lang="en-US" dirty="0" smtClean="0"/>
              <a:t>Alone</a:t>
            </a:r>
            <a:endParaRPr lang="en-US" dirty="0"/>
          </a:p>
        </p:txBody>
      </p:sp>
      <p:sp>
        <p:nvSpPr>
          <p:cNvPr id="3" name="Content Placeholder 2"/>
          <p:cNvSpPr>
            <a:spLocks noGrp="1"/>
          </p:cNvSpPr>
          <p:nvPr>
            <p:ph idx="1"/>
          </p:nvPr>
        </p:nvSpPr>
        <p:spPr/>
        <p:txBody>
          <a:bodyPr>
            <a:normAutofit/>
          </a:bodyPr>
          <a:lstStyle/>
          <a:p>
            <a:r>
              <a:rPr lang="en-US" i="1" dirty="0" smtClean="0"/>
              <a:t>DUALITY of patterning </a:t>
            </a:r>
            <a:r>
              <a:rPr lang="en-US" dirty="0" smtClean="0"/>
              <a:t>- </a:t>
            </a:r>
            <a:r>
              <a:rPr lang="en-US" dirty="0"/>
              <a:t>A language that is alive is always developing new words (semantics) and new ways to use and configure words (syntax)</a:t>
            </a:r>
          </a:p>
          <a:p>
            <a:endParaRPr lang="en-US" dirty="0" smtClean="0"/>
          </a:p>
          <a:p>
            <a:r>
              <a:rPr lang="en-US" i="1" dirty="0" smtClean="0"/>
              <a:t>RECURSION</a:t>
            </a:r>
            <a:r>
              <a:rPr lang="en-US" b="1" dirty="0" smtClean="0"/>
              <a:t> </a:t>
            </a:r>
            <a:r>
              <a:rPr lang="en-US" dirty="0" smtClean="0"/>
              <a:t>– involves a human’s ability to use acquired language to create language, to imagine what others are thinking, to engage in mental time travel, and to gain understanding of themselves</a:t>
            </a:r>
          </a:p>
          <a:p>
            <a:pPr lvl="1"/>
            <a:endParaRPr lang="en-US" dirty="0" smtClean="0"/>
          </a:p>
          <a:p>
            <a:r>
              <a:rPr lang="en-US" i="1" dirty="0" smtClean="0"/>
              <a:t>PREVARICATION</a:t>
            </a:r>
            <a:r>
              <a:rPr lang="en-US" dirty="0" smtClean="0"/>
              <a:t>– the ability to intentionally deceive</a:t>
            </a:r>
          </a:p>
          <a:p>
            <a:endParaRPr lang="en-US" dirty="0"/>
          </a:p>
        </p:txBody>
      </p:sp>
    </p:spTree>
    <p:extLst>
      <p:ext uri="{BB962C8B-B14F-4D97-AF65-F5344CB8AC3E}">
        <p14:creationId xmlns:p14="http://schemas.microsoft.com/office/powerpoint/2010/main" val="2032550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Communication in Humans </a:t>
            </a:r>
            <a:r>
              <a:rPr lang="en-US" dirty="0" smtClean="0"/>
              <a:t>Alone</a:t>
            </a:r>
            <a:endParaRPr lang="en-US" dirty="0"/>
          </a:p>
        </p:txBody>
      </p:sp>
      <p:sp>
        <p:nvSpPr>
          <p:cNvPr id="3" name="Content Placeholder 2"/>
          <p:cNvSpPr>
            <a:spLocks noGrp="1"/>
          </p:cNvSpPr>
          <p:nvPr>
            <p:ph idx="1"/>
          </p:nvPr>
        </p:nvSpPr>
        <p:spPr/>
        <p:txBody>
          <a:bodyPr>
            <a:normAutofit/>
          </a:bodyPr>
          <a:lstStyle/>
          <a:p>
            <a:r>
              <a:rPr lang="en-US" i="1" dirty="0" smtClean="0"/>
              <a:t>REFLEXIVITY</a:t>
            </a:r>
            <a:r>
              <a:rPr lang="en-US" dirty="0" smtClean="0"/>
              <a:t>– this is a metalinguistic (thinking about words) ability</a:t>
            </a:r>
          </a:p>
          <a:p>
            <a:pPr lvl="1"/>
            <a:endParaRPr lang="en-US" dirty="0" smtClean="0"/>
          </a:p>
          <a:p>
            <a:pPr lvl="1"/>
            <a:endParaRPr lang="en-US" dirty="0"/>
          </a:p>
          <a:p>
            <a:pPr lvl="1"/>
            <a:endParaRPr lang="en-US" dirty="0" smtClean="0"/>
          </a:p>
          <a:p>
            <a:r>
              <a:rPr lang="en-US" i="1" dirty="0" smtClean="0"/>
              <a:t>LEARNABILITY</a:t>
            </a:r>
            <a:r>
              <a:rPr lang="en-US" dirty="0" smtClean="0"/>
              <a:t>– this is NOT the same as traditional transmission.  </a:t>
            </a:r>
          </a:p>
          <a:p>
            <a:endParaRPr lang="en-US" dirty="0"/>
          </a:p>
        </p:txBody>
      </p:sp>
    </p:spTree>
    <p:extLst>
      <p:ext uri="{BB962C8B-B14F-4D97-AF65-F5344CB8AC3E}">
        <p14:creationId xmlns:p14="http://schemas.microsoft.com/office/powerpoint/2010/main" val="24521944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Speech: The Tale of Two Brains</a:t>
            </a:r>
            <a:endParaRPr lang="en-US" dirty="0"/>
          </a:p>
        </p:txBody>
      </p:sp>
      <p:sp>
        <p:nvSpPr>
          <p:cNvPr id="5" name="Text Placeholder 4"/>
          <p:cNvSpPr>
            <a:spLocks noGrp="1"/>
          </p:cNvSpPr>
          <p:nvPr>
            <p:ph type="body" idx="1"/>
          </p:nvPr>
        </p:nvSpPr>
        <p:spPr/>
        <p:txBody>
          <a:bodyPr/>
          <a:lstStyle/>
          <a:p>
            <a:endParaRPr lang="en-US"/>
          </a:p>
        </p:txBody>
      </p:sp>
    </p:spTree>
    <p:extLst>
      <p:ext uri="{BB962C8B-B14F-4D97-AF65-F5344CB8AC3E}">
        <p14:creationId xmlns:p14="http://schemas.microsoft.com/office/powerpoint/2010/main" val="4267732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Learning Objectives</a:t>
            </a:r>
          </a:p>
        </p:txBody>
      </p:sp>
      <p:sp>
        <p:nvSpPr>
          <p:cNvPr id="3" name="Content Placeholder 2"/>
          <p:cNvSpPr>
            <a:spLocks noGrp="1"/>
          </p:cNvSpPr>
          <p:nvPr>
            <p:ph idx="1"/>
          </p:nvPr>
        </p:nvSpPr>
        <p:spPr/>
        <p:txBody>
          <a:bodyPr/>
          <a:lstStyle/>
          <a:p>
            <a:r>
              <a:rPr lang="en-US"/>
              <a:t>After completion of this chapter, the reader will be able to:</a:t>
            </a:r>
          </a:p>
          <a:p>
            <a:pPr lvl="1"/>
            <a:r>
              <a:rPr lang="en-US"/>
              <a:t>define communication, language, and speech and the relationship of these terms to each other</a:t>
            </a:r>
          </a:p>
          <a:p>
            <a:pPr lvl="1"/>
            <a:r>
              <a:rPr lang="en-US"/>
              <a:t>define and discuss pragmatics, semantics, syntax and morphology, articulation, and suprasegmental aspects of speech production</a:t>
            </a:r>
          </a:p>
          <a:p>
            <a:pPr lvl="1"/>
            <a:r>
              <a:rPr lang="en-US"/>
              <a:t>explain how speech and language are separate but related processes</a:t>
            </a:r>
          </a:p>
          <a:p>
            <a:pPr lvl="1"/>
            <a:r>
              <a:rPr lang="en-US"/>
              <a:t>recognize and compare the design features of the human communication system</a:t>
            </a:r>
          </a:p>
          <a:p>
            <a:pPr lvl="1"/>
            <a:r>
              <a:rPr lang="en-US"/>
              <a:t>explain and demonstrate the elements of the speech chain connecting a speaker's thoughts to a listeners</a:t>
            </a:r>
          </a:p>
        </p:txBody>
      </p:sp>
    </p:spTree>
    <p:extLst>
      <p:ext uri="{BB962C8B-B14F-4D97-AF65-F5344CB8AC3E}">
        <p14:creationId xmlns:p14="http://schemas.microsoft.com/office/powerpoint/2010/main" val="6398461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Speech Chain</a:t>
            </a:r>
            <a:br>
              <a:rPr lang="en-US" dirty="0" smtClean="0"/>
            </a:br>
            <a:r>
              <a:rPr lang="en-US" dirty="0"/>
              <a:t>	</a:t>
            </a:r>
            <a:r>
              <a:rPr lang="en-US" sz="1600" dirty="0" smtClean="0"/>
              <a:t>(Figure 1.1 – page 22 – Read pages 21-24)</a:t>
            </a:r>
            <a:endParaRPr lang="en-US" sz="16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366878589"/>
              </p:ext>
            </p:extLst>
          </p:nvPr>
        </p:nvGraphicFramePr>
        <p:xfrm>
          <a:off x="677334" y="2160589"/>
          <a:ext cx="8596668" cy="38807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03066035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p:txBody>
          <a:bodyPr/>
          <a:lstStyle/>
          <a:p>
            <a:r>
              <a:rPr lang="en-US" dirty="0" smtClean="0"/>
              <a:t>Human communication is a complex phenomenon with unique features as compared to how other species communicate.  Speech and language abilities allow us to socialize, get things done, and learn about our world as we send and receive information </a:t>
            </a:r>
            <a:r>
              <a:rPr lang="en-US" smtClean="0"/>
              <a:t>to others.  </a:t>
            </a:r>
            <a:endParaRPr lang="en-US"/>
          </a:p>
        </p:txBody>
      </p:sp>
    </p:spTree>
    <p:extLst>
      <p:ext uri="{BB962C8B-B14F-4D97-AF65-F5344CB8AC3E}">
        <p14:creationId xmlns:p14="http://schemas.microsoft.com/office/powerpoint/2010/main" val="27941078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p14="http://schemas.microsoft.com/office/powerpoint/2010/main" val="17907780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Communication, Language, and Speech</a:t>
            </a:r>
            <a:br>
              <a:rPr lang="en-US" dirty="0" smtClean="0"/>
            </a:br>
            <a:endParaRPr lang="en-US" dirty="0"/>
          </a:p>
        </p:txBody>
      </p:sp>
      <p:sp>
        <p:nvSpPr>
          <p:cNvPr id="3" name="Content Placeholder 2"/>
          <p:cNvSpPr>
            <a:spLocks noGrp="1"/>
          </p:cNvSpPr>
          <p:nvPr>
            <p:ph idx="1"/>
          </p:nvPr>
        </p:nvSpPr>
        <p:spPr/>
        <p:txBody>
          <a:bodyPr>
            <a:normAutofit/>
          </a:bodyPr>
          <a:lstStyle/>
          <a:p>
            <a:r>
              <a:rPr lang="en-US" i="1" dirty="0" smtClean="0"/>
              <a:t>COMMUNICATION</a:t>
            </a:r>
            <a:r>
              <a:rPr lang="en-US" dirty="0" smtClean="0"/>
              <a:t>: the sending and receiving of information, ideas, feeling, or messages.  This is accomplished through a variety of modes:</a:t>
            </a:r>
          </a:p>
        </p:txBody>
      </p:sp>
    </p:spTree>
    <p:extLst>
      <p:ext uri="{BB962C8B-B14F-4D97-AF65-F5344CB8AC3E}">
        <p14:creationId xmlns:p14="http://schemas.microsoft.com/office/powerpoint/2010/main" val="38736940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Language, and Speech</a:t>
            </a:r>
            <a:endParaRPr lang="en-US" dirty="0"/>
          </a:p>
        </p:txBody>
      </p:sp>
      <p:sp>
        <p:nvSpPr>
          <p:cNvPr id="3" name="Content Placeholder 2"/>
          <p:cNvSpPr>
            <a:spLocks noGrp="1"/>
          </p:cNvSpPr>
          <p:nvPr>
            <p:ph idx="1"/>
          </p:nvPr>
        </p:nvSpPr>
        <p:spPr/>
        <p:txBody>
          <a:bodyPr/>
          <a:lstStyle/>
          <a:p>
            <a:r>
              <a:rPr lang="en-US" i="1" dirty="0" smtClean="0"/>
              <a:t>LANGUAGE</a:t>
            </a:r>
            <a:r>
              <a:rPr lang="en-US" dirty="0" smtClean="0"/>
              <a:t>: </a:t>
            </a:r>
          </a:p>
          <a:p>
            <a:pPr lvl="1"/>
            <a:r>
              <a:rPr lang="en-US" dirty="0" smtClean="0"/>
              <a:t>Innate in all humans (but does not look the same across ALL humans</a:t>
            </a:r>
          </a:p>
          <a:p>
            <a:pPr lvl="1"/>
            <a:r>
              <a:rPr lang="en-US" dirty="0">
                <a:latin typeface="Candara" charset="0"/>
              </a:rPr>
              <a:t>Nelson (1998, p. 26)</a:t>
            </a:r>
          </a:p>
          <a:p>
            <a:pPr lvl="2"/>
            <a:r>
              <a:rPr lang="en-US" dirty="0">
                <a:latin typeface="Candara" charset="0"/>
              </a:rPr>
              <a:t>Language is a </a:t>
            </a:r>
            <a:r>
              <a:rPr lang="ja-JP" altLang="en-US" dirty="0">
                <a:latin typeface="Candara" charset="0"/>
              </a:rPr>
              <a:t>“</a:t>
            </a:r>
            <a:r>
              <a:rPr lang="en-US" dirty="0">
                <a:latin typeface="Candara" charset="0"/>
              </a:rPr>
              <a:t>socially shared code that uses a conventional system of arbitrary symbols to represent ideas about the world that are meaningful to others who know the same code.</a:t>
            </a:r>
            <a:r>
              <a:rPr lang="ja-JP" altLang="en-US" dirty="0" smtClean="0">
                <a:latin typeface="Candara" charset="0"/>
              </a:rPr>
              <a:t>”</a:t>
            </a:r>
            <a:endParaRPr lang="en-US" altLang="ja-JP" dirty="0" smtClean="0">
              <a:latin typeface="Candara" charset="0"/>
            </a:endParaRPr>
          </a:p>
          <a:p>
            <a:pPr lvl="2"/>
            <a:endParaRPr lang="en-US" dirty="0">
              <a:latin typeface="Candara" charset="0"/>
            </a:endParaRPr>
          </a:p>
          <a:p>
            <a:pPr lvl="2"/>
            <a:r>
              <a:rPr lang="en-US" dirty="0" smtClean="0">
                <a:latin typeface="Candara" charset="0"/>
              </a:rPr>
              <a:t>Socially shared code</a:t>
            </a:r>
          </a:p>
          <a:p>
            <a:pPr lvl="2"/>
            <a:r>
              <a:rPr lang="en-US" dirty="0" smtClean="0">
                <a:latin typeface="Candara" charset="0"/>
              </a:rPr>
              <a:t>Uses a system of arbitrary symbols</a:t>
            </a:r>
          </a:p>
          <a:p>
            <a:pPr lvl="2"/>
            <a:r>
              <a:rPr lang="en-US" dirty="0" smtClean="0">
                <a:latin typeface="Candara" charset="0"/>
              </a:rPr>
              <a:t>Language is conventional (shared between the users)</a:t>
            </a:r>
          </a:p>
          <a:p>
            <a:pPr lvl="2"/>
            <a:r>
              <a:rPr lang="en-US" dirty="0" smtClean="0">
                <a:latin typeface="Candara" charset="0"/>
              </a:rPr>
              <a:t>Represents ideas that have meaning to those who speak the language (representational)</a:t>
            </a:r>
            <a:endParaRPr lang="en-US" dirty="0">
              <a:latin typeface="Candara" charset="0"/>
            </a:endParaRPr>
          </a:p>
          <a:p>
            <a:pPr lvl="1"/>
            <a:endParaRPr lang="en-US" dirty="0" smtClean="0"/>
          </a:p>
          <a:p>
            <a:pPr lvl="1"/>
            <a:endParaRPr lang="en-US" dirty="0" smtClean="0"/>
          </a:p>
          <a:p>
            <a:pPr lvl="1"/>
            <a:endParaRPr lang="en-US" dirty="0"/>
          </a:p>
        </p:txBody>
      </p:sp>
    </p:spTree>
    <p:extLst>
      <p:ext uri="{BB962C8B-B14F-4D97-AF65-F5344CB8AC3E}">
        <p14:creationId xmlns:p14="http://schemas.microsoft.com/office/powerpoint/2010/main" val="8773471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Language, and Speech</a:t>
            </a:r>
          </a:p>
        </p:txBody>
      </p:sp>
      <p:sp>
        <p:nvSpPr>
          <p:cNvPr id="3" name="Content Placeholder 2"/>
          <p:cNvSpPr>
            <a:spLocks noGrp="1"/>
          </p:cNvSpPr>
          <p:nvPr>
            <p:ph idx="1"/>
          </p:nvPr>
        </p:nvSpPr>
        <p:spPr/>
        <p:txBody>
          <a:bodyPr/>
          <a:lstStyle/>
          <a:p>
            <a:r>
              <a:rPr lang="en-US" dirty="0" smtClean="0"/>
              <a:t>LANGUAGE, Cont.</a:t>
            </a:r>
          </a:p>
          <a:p>
            <a:pPr lvl="1"/>
            <a:r>
              <a:rPr lang="en-US" dirty="0" smtClean="0"/>
              <a:t>Generally broken down into two basic types:</a:t>
            </a:r>
          </a:p>
          <a:p>
            <a:pPr lvl="2"/>
            <a:r>
              <a:rPr lang="en-US" i="1" dirty="0" smtClean="0"/>
              <a:t>RECEPTIVE language</a:t>
            </a:r>
            <a:r>
              <a:rPr lang="en-US" dirty="0" smtClean="0"/>
              <a:t>:</a:t>
            </a:r>
          </a:p>
          <a:p>
            <a:pPr lvl="2"/>
            <a:endParaRPr lang="en-US" dirty="0"/>
          </a:p>
          <a:p>
            <a:pPr lvl="2"/>
            <a:endParaRPr lang="en-US" dirty="0" smtClean="0"/>
          </a:p>
          <a:p>
            <a:pPr lvl="2"/>
            <a:r>
              <a:rPr lang="en-US" i="1" dirty="0" smtClean="0"/>
              <a:t>EXPRESSIVE language</a:t>
            </a:r>
            <a:r>
              <a:rPr lang="en-US" dirty="0" smtClean="0"/>
              <a:t>:</a:t>
            </a:r>
            <a:endParaRPr lang="en-US" dirty="0"/>
          </a:p>
        </p:txBody>
      </p:sp>
    </p:spTree>
    <p:extLst>
      <p:ext uri="{BB962C8B-B14F-4D97-AF65-F5344CB8AC3E}">
        <p14:creationId xmlns:p14="http://schemas.microsoft.com/office/powerpoint/2010/main" val="2386105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Communication, Language, and Speech</a:t>
            </a:r>
          </a:p>
        </p:txBody>
      </p:sp>
      <p:sp>
        <p:nvSpPr>
          <p:cNvPr id="3" name="Content Placeholder 2"/>
          <p:cNvSpPr>
            <a:spLocks noGrp="1"/>
          </p:cNvSpPr>
          <p:nvPr>
            <p:ph idx="1"/>
          </p:nvPr>
        </p:nvSpPr>
        <p:spPr/>
        <p:txBody>
          <a:bodyPr/>
          <a:lstStyle/>
          <a:p>
            <a:r>
              <a:rPr lang="en-US" dirty="0" smtClean="0"/>
              <a:t>LANGUAGE, Cont.</a:t>
            </a:r>
          </a:p>
          <a:p>
            <a:pPr lvl="1"/>
            <a:r>
              <a:rPr lang="en-US" dirty="0" smtClean="0"/>
              <a:t>Language can also be thought of as having three (3) components</a:t>
            </a:r>
          </a:p>
          <a:p>
            <a:pPr lvl="2"/>
            <a:r>
              <a:rPr lang="en-US" i="1" dirty="0" smtClean="0"/>
              <a:t>SEMANTICS: </a:t>
            </a:r>
          </a:p>
          <a:p>
            <a:pPr lvl="2"/>
            <a:r>
              <a:rPr lang="en-US" i="1" dirty="0" smtClean="0"/>
              <a:t>SYNTAX: </a:t>
            </a:r>
          </a:p>
          <a:p>
            <a:pPr lvl="3"/>
            <a:r>
              <a:rPr lang="en-US" i="1" dirty="0" smtClean="0"/>
              <a:t>Morpheme: </a:t>
            </a:r>
          </a:p>
          <a:p>
            <a:pPr lvl="2"/>
            <a:r>
              <a:rPr lang="en-US" i="1" dirty="0" smtClean="0"/>
              <a:t>PRAGMATICS:</a:t>
            </a:r>
          </a:p>
          <a:p>
            <a:pPr lvl="2"/>
            <a:endParaRPr lang="en-US" i="1" dirty="0"/>
          </a:p>
        </p:txBody>
      </p:sp>
    </p:spTree>
    <p:extLst>
      <p:ext uri="{BB962C8B-B14F-4D97-AF65-F5344CB8AC3E}">
        <p14:creationId xmlns:p14="http://schemas.microsoft.com/office/powerpoint/2010/main" val="150649440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Communication, Language, and Speech</a:t>
            </a:r>
            <a:endParaRPr lang="en-US" dirty="0"/>
          </a:p>
        </p:txBody>
      </p:sp>
      <p:sp>
        <p:nvSpPr>
          <p:cNvPr id="3" name="Content Placeholder 2"/>
          <p:cNvSpPr>
            <a:spLocks noGrp="1"/>
          </p:cNvSpPr>
          <p:nvPr>
            <p:ph idx="1"/>
          </p:nvPr>
        </p:nvSpPr>
        <p:spPr/>
        <p:txBody>
          <a:bodyPr/>
          <a:lstStyle/>
          <a:p>
            <a:r>
              <a:rPr lang="en-US" dirty="0" smtClean="0"/>
              <a:t>SPEECH: the oral expression of language .</a:t>
            </a:r>
          </a:p>
          <a:p>
            <a:pPr lvl="1"/>
            <a:r>
              <a:rPr lang="en-US" dirty="0" smtClean="0"/>
              <a:t>The terms “</a:t>
            </a:r>
            <a:r>
              <a:rPr lang="en-US" i="1" dirty="0" smtClean="0"/>
              <a:t>LANGUAGE</a:t>
            </a:r>
            <a:r>
              <a:rPr lang="en-US" dirty="0" smtClean="0"/>
              <a:t>” and “</a:t>
            </a:r>
            <a:r>
              <a:rPr lang="en-US" i="1" dirty="0" smtClean="0"/>
              <a:t>SPEECH</a:t>
            </a:r>
            <a:r>
              <a:rPr lang="en-US" dirty="0" smtClean="0"/>
              <a:t>” but they are NOT the same</a:t>
            </a:r>
            <a:endParaRPr lang="en-US" dirty="0"/>
          </a:p>
          <a:p>
            <a:pPr lvl="1"/>
            <a:r>
              <a:rPr lang="en-US" i="1" dirty="0" smtClean="0"/>
              <a:t>SPEECH</a:t>
            </a:r>
            <a:r>
              <a:rPr lang="en-US" dirty="0" smtClean="0"/>
              <a:t> can exist without language (echolalia)</a:t>
            </a:r>
          </a:p>
          <a:p>
            <a:pPr lvl="1"/>
            <a:r>
              <a:rPr lang="en-US" i="1" dirty="0" smtClean="0"/>
              <a:t>LANGUAGE</a:t>
            </a:r>
            <a:r>
              <a:rPr lang="en-US" dirty="0" smtClean="0"/>
              <a:t> certainly exists without speech</a:t>
            </a:r>
          </a:p>
          <a:p>
            <a:pPr lvl="1"/>
            <a:r>
              <a:rPr lang="en-US" i="1" dirty="0" smtClean="0"/>
              <a:t>SPEECH</a:t>
            </a:r>
            <a:r>
              <a:rPr lang="en-US" dirty="0" smtClean="0"/>
              <a:t> also contains </a:t>
            </a:r>
            <a:r>
              <a:rPr lang="en-US" i="1" dirty="0" smtClean="0"/>
              <a:t>SUPRASEGMENTAL</a:t>
            </a:r>
            <a:r>
              <a:rPr lang="en-US" dirty="0" smtClean="0"/>
              <a:t> aspects – these components are used to convey meaning.  This would include things like stress, intonation, pitch, loudness, </a:t>
            </a:r>
            <a:endParaRPr lang="en-US" dirty="0"/>
          </a:p>
        </p:txBody>
      </p:sp>
    </p:spTree>
    <p:extLst>
      <p:ext uri="{BB962C8B-B14F-4D97-AF65-F5344CB8AC3E}">
        <p14:creationId xmlns:p14="http://schemas.microsoft.com/office/powerpoint/2010/main" val="19564385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Separate but related…</a:t>
            </a:r>
            <a:endParaRPr lang="en-US" dirty="0"/>
          </a:p>
        </p:txBody>
      </p:sp>
      <p:sp>
        <p:nvSpPr>
          <p:cNvPr id="3" name="Content Placeholder 2"/>
          <p:cNvSpPr>
            <a:spLocks noGrp="1"/>
          </p:cNvSpPr>
          <p:nvPr>
            <p:ph idx="1"/>
          </p:nvPr>
        </p:nvSpPr>
        <p:spPr/>
        <p:txBody>
          <a:bodyPr/>
          <a:lstStyle/>
          <a:p>
            <a:r>
              <a:rPr lang="en-US" dirty="0" smtClean="0"/>
              <a:t>Having defined speech and language as “different” – we can acknowledge that for most typically developing speakers – speech is oral language</a:t>
            </a:r>
          </a:p>
        </p:txBody>
      </p:sp>
    </p:spTree>
    <p:extLst>
      <p:ext uri="{BB962C8B-B14F-4D97-AF65-F5344CB8AC3E}">
        <p14:creationId xmlns:p14="http://schemas.microsoft.com/office/powerpoint/2010/main" val="384915972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624</TotalTime>
  <Words>1017</Words>
  <Application>Microsoft Office PowerPoint</Application>
  <PresentationFormat>Widescreen</PresentationFormat>
  <Paragraphs>115</Paragraphs>
  <Slides>21</Slides>
  <Notes>8</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21</vt:i4>
      </vt:variant>
    </vt:vector>
  </HeadingPairs>
  <TitlesOfParts>
    <vt:vector size="29" baseType="lpstr">
      <vt:lpstr>Arial</vt:lpstr>
      <vt:lpstr>Calibri</vt:lpstr>
      <vt:lpstr>Candara</vt:lpstr>
      <vt:lpstr>メイリオ</vt:lpstr>
      <vt:lpstr>Trebuchet MS</vt:lpstr>
      <vt:lpstr>Wingdings</vt:lpstr>
      <vt:lpstr>Wingdings 3</vt:lpstr>
      <vt:lpstr>Facet</vt:lpstr>
      <vt:lpstr>Chapter One: A Connection of Brains</vt:lpstr>
      <vt:lpstr>Learning Objectives</vt:lpstr>
      <vt:lpstr>Introduction</vt:lpstr>
      <vt:lpstr>Communication, Language, and Speech </vt:lpstr>
      <vt:lpstr>Communication, Language, and Speech</vt:lpstr>
      <vt:lpstr>Communication, Language, and Speech</vt:lpstr>
      <vt:lpstr>Communication, Language, and Speech</vt:lpstr>
      <vt:lpstr>Communication, Language, and Speech</vt:lpstr>
      <vt:lpstr>Separate but related…</vt:lpstr>
      <vt:lpstr>The Unique Characteristics of Human Speech</vt:lpstr>
      <vt:lpstr>Hockett’s 13 Design Features</vt:lpstr>
      <vt:lpstr>Characteristics of Communication in Humans and Other Species</vt:lpstr>
      <vt:lpstr>Characteristics of Communication in Humans and Other Species</vt:lpstr>
      <vt:lpstr>Characteristics of Communication in Humans and Other Species</vt:lpstr>
      <vt:lpstr>Characteristics of Communication in Humans but Rare in Other Species</vt:lpstr>
      <vt:lpstr>Characteristics of Communication in Humans but Rare in Other Species</vt:lpstr>
      <vt:lpstr>Characteristics of Communication in Humans Alone</vt:lpstr>
      <vt:lpstr>Characteristics of Communication in Humans Alone</vt:lpstr>
      <vt:lpstr>Speech: The Tale of Two Brains</vt:lpstr>
      <vt:lpstr>The Speech Chain  (Figure 1.1 – page 22 – Read pages 21-24)</vt:lpstr>
      <vt:lpstr>Summary</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Hp</dc:creator>
  <cp:lastModifiedBy>Hp</cp:lastModifiedBy>
  <cp:revision>86</cp:revision>
  <dcterms:created xsi:type="dcterms:W3CDTF">2013-07-15T20:26:40Z</dcterms:created>
  <dcterms:modified xsi:type="dcterms:W3CDTF">2018-06-04T21:13:44Z</dcterms:modified>
</cp:coreProperties>
</file>