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51"/>
  </p:notesMasterIdLst>
  <p:sldIdLst>
    <p:sldId id="256" r:id="rId2"/>
    <p:sldId id="266" r:id="rId3"/>
    <p:sldId id="268" r:id="rId4"/>
    <p:sldId id="269" r:id="rId5"/>
    <p:sldId id="267" r:id="rId6"/>
    <p:sldId id="276" r:id="rId7"/>
    <p:sldId id="278" r:id="rId8"/>
    <p:sldId id="279" r:id="rId9"/>
    <p:sldId id="280" r:id="rId10"/>
    <p:sldId id="281" r:id="rId11"/>
    <p:sldId id="277" r:id="rId12"/>
    <p:sldId id="282" r:id="rId13"/>
    <p:sldId id="283" r:id="rId14"/>
    <p:sldId id="285" r:id="rId15"/>
    <p:sldId id="284" r:id="rId16"/>
    <p:sldId id="286" r:id="rId17"/>
    <p:sldId id="271" r:id="rId18"/>
    <p:sldId id="287" r:id="rId19"/>
    <p:sldId id="288" r:id="rId20"/>
    <p:sldId id="270" r:id="rId21"/>
    <p:sldId id="272" r:id="rId22"/>
    <p:sldId id="273" r:id="rId23"/>
    <p:sldId id="312" r:id="rId24"/>
    <p:sldId id="315" r:id="rId25"/>
    <p:sldId id="316" r:id="rId26"/>
    <p:sldId id="274" r:id="rId27"/>
    <p:sldId id="275" r:id="rId28"/>
    <p:sldId id="291" r:id="rId29"/>
    <p:sldId id="321" r:id="rId30"/>
    <p:sldId id="323" r:id="rId31"/>
    <p:sldId id="292" r:id="rId32"/>
    <p:sldId id="310" r:id="rId33"/>
    <p:sldId id="317" r:id="rId34"/>
    <p:sldId id="318" r:id="rId35"/>
    <p:sldId id="304" r:id="rId36"/>
    <p:sldId id="305" r:id="rId37"/>
    <p:sldId id="319" r:id="rId38"/>
    <p:sldId id="302" r:id="rId39"/>
    <p:sldId id="303" r:id="rId40"/>
    <p:sldId id="306" r:id="rId41"/>
    <p:sldId id="293" r:id="rId42"/>
    <p:sldId id="294" r:id="rId43"/>
    <p:sldId id="295" r:id="rId44"/>
    <p:sldId id="296" r:id="rId45"/>
    <p:sldId id="326" r:id="rId46"/>
    <p:sldId id="297" r:id="rId47"/>
    <p:sldId id="325" r:id="rId48"/>
    <p:sldId id="327" r:id="rId49"/>
    <p:sldId id="328"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82" d="100"/>
          <a:sy n="82" d="100"/>
        </p:scale>
        <p:origin x="60"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366A8-D96E-4DF0-B50F-F6C1C58D8F4D}" type="datetimeFigureOut">
              <a:rPr lang="en-US"/>
              <a:t>6/5/2018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366F8-0EBD-4384-9B2F-74B427D3BA6E}" type="slidenum">
              <a:rPr lang="en-US"/>
              <a:t>‹#›</a:t>
            </a:fld>
            <a:endParaRPr lang="en-US"/>
          </a:p>
        </p:txBody>
      </p:sp>
    </p:spTree>
    <p:extLst>
      <p:ext uri="{BB962C8B-B14F-4D97-AF65-F5344CB8AC3E}">
        <p14:creationId xmlns:p14="http://schemas.microsoft.com/office/powerpoint/2010/main" val="376098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1</a:t>
            </a:fld>
            <a:endParaRPr lang="en-US"/>
          </a:p>
        </p:txBody>
      </p:sp>
    </p:spTree>
    <p:extLst>
      <p:ext uri="{BB962C8B-B14F-4D97-AF65-F5344CB8AC3E}">
        <p14:creationId xmlns:p14="http://schemas.microsoft.com/office/powerpoint/2010/main" val="371029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2489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5377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36099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27705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331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3078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74786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03025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73308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9095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28221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7805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091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8274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11942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2142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6/5/2018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50172164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783578"/>
            <a:ext cx="7766936" cy="3267258"/>
          </a:xfrm>
        </p:spPr>
        <p:txBody>
          <a:bodyPr/>
          <a:lstStyle/>
          <a:p>
            <a:r>
              <a:rPr lang="en-US" dirty="0" smtClean="0"/>
              <a:t>Chapter Eight</a:t>
            </a:r>
            <a:br>
              <a:rPr lang="en-US" dirty="0" smtClean="0"/>
            </a:br>
            <a:r>
              <a:rPr lang="en-US" dirty="0" smtClean="0"/>
              <a:t>Language Diversity: Social/Cultural and Regional Differences</a:t>
            </a:r>
            <a:endParaRPr lang="en-US" dirty="0"/>
          </a:p>
        </p:txBody>
      </p:sp>
      <p:sp>
        <p:nvSpPr>
          <p:cNvPr id="3" name="Subtitle 2"/>
          <p:cNvSpPr>
            <a:spLocks noGrp="1"/>
          </p:cNvSpPr>
          <p:nvPr>
            <p:ph type="subTitle" idx="1"/>
          </p:nvPr>
        </p:nvSpPr>
        <p:spPr/>
        <p:txBody>
          <a:bodyPr>
            <a:normAutofit/>
          </a:bodyPr>
          <a:lstStyle/>
          <a:p>
            <a:r>
              <a:rPr lang="en-US" dirty="0"/>
              <a:t>Language Development</a:t>
            </a:r>
          </a:p>
          <a:p>
            <a:r>
              <a:rPr lang="en-US"/>
              <a:t>SLHS </a:t>
            </a:r>
            <a:r>
              <a:rPr lang="en-US" smtClean="0"/>
              <a:t>204</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Intergenerational Poverty</a:t>
            </a:r>
            <a:endParaRPr lang="en-US" dirty="0"/>
          </a:p>
        </p:txBody>
      </p:sp>
      <p:sp>
        <p:nvSpPr>
          <p:cNvPr id="3" name="Content Placeholder 2"/>
          <p:cNvSpPr>
            <a:spLocks noGrp="1"/>
          </p:cNvSpPr>
          <p:nvPr>
            <p:ph idx="1"/>
          </p:nvPr>
        </p:nvSpPr>
        <p:spPr/>
        <p:txBody>
          <a:bodyPr>
            <a:normAutofit/>
          </a:bodyPr>
          <a:lstStyle/>
          <a:p>
            <a:r>
              <a:rPr lang="en-US" dirty="0" smtClean="0"/>
              <a:t>This does not refer to just income level.  </a:t>
            </a:r>
          </a:p>
        </p:txBody>
      </p:sp>
    </p:spTree>
    <p:extLst>
      <p:ext uri="{BB962C8B-B14F-4D97-AF65-F5344CB8AC3E}">
        <p14:creationId xmlns:p14="http://schemas.microsoft.com/office/powerpoint/2010/main" val="88472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Capital</a:t>
            </a:r>
            <a:endParaRPr lang="en-US" dirty="0"/>
          </a:p>
        </p:txBody>
      </p:sp>
      <p:sp>
        <p:nvSpPr>
          <p:cNvPr id="3" name="Content Placeholder 2"/>
          <p:cNvSpPr>
            <a:spLocks noGrp="1"/>
          </p:cNvSpPr>
          <p:nvPr>
            <p:ph idx="1"/>
          </p:nvPr>
        </p:nvSpPr>
        <p:spPr/>
        <p:txBody>
          <a:bodyPr>
            <a:normAutofit/>
          </a:bodyPr>
          <a:lstStyle/>
          <a:p>
            <a:r>
              <a:rPr lang="en-US" i="1" dirty="0"/>
              <a:t>HUMAN </a:t>
            </a:r>
            <a:r>
              <a:rPr lang="en-US" i="1" dirty="0" smtClean="0"/>
              <a:t>capital</a:t>
            </a:r>
            <a:r>
              <a:rPr lang="en-US" dirty="0" smtClean="0"/>
              <a:t>: involves </a:t>
            </a:r>
            <a:r>
              <a:rPr lang="en-US" dirty="0"/>
              <a:t>parents’ investment in their children.  This is influenced by parental and societal beliefs about age, gender, and birth order</a:t>
            </a:r>
          </a:p>
          <a:p>
            <a:endParaRPr lang="en-US" dirty="0"/>
          </a:p>
        </p:txBody>
      </p:sp>
    </p:spTree>
    <p:extLst>
      <p:ext uri="{BB962C8B-B14F-4D97-AF65-F5344CB8AC3E}">
        <p14:creationId xmlns:p14="http://schemas.microsoft.com/office/powerpoint/2010/main" val="1020701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Social-Cultural Capital</a:t>
            </a:r>
            <a:endParaRPr lang="en-US" dirty="0"/>
          </a:p>
        </p:txBody>
      </p:sp>
      <p:sp>
        <p:nvSpPr>
          <p:cNvPr id="3" name="Content Placeholder 2"/>
          <p:cNvSpPr>
            <a:spLocks noGrp="1"/>
          </p:cNvSpPr>
          <p:nvPr>
            <p:ph idx="1"/>
          </p:nvPr>
        </p:nvSpPr>
        <p:spPr/>
        <p:txBody>
          <a:bodyPr/>
          <a:lstStyle/>
          <a:p>
            <a:r>
              <a:rPr lang="en-US" i="1" dirty="0" smtClean="0"/>
              <a:t>SOCIAL-CULTURAL capital</a:t>
            </a:r>
            <a:r>
              <a:rPr lang="en-US" dirty="0" smtClean="0"/>
              <a:t>: one way to think about this type of capital is to frame it within the expression “culture of poverty”.  </a:t>
            </a:r>
          </a:p>
        </p:txBody>
      </p:sp>
    </p:spTree>
    <p:extLst>
      <p:ext uri="{BB962C8B-B14F-4D97-AF65-F5344CB8AC3E}">
        <p14:creationId xmlns:p14="http://schemas.microsoft.com/office/powerpoint/2010/main" val="4033573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Financial/Material Capital</a:t>
            </a:r>
            <a:endParaRPr lang="en-US" dirty="0"/>
          </a:p>
        </p:txBody>
      </p:sp>
      <p:sp>
        <p:nvSpPr>
          <p:cNvPr id="3" name="Content Placeholder 2"/>
          <p:cNvSpPr>
            <a:spLocks noGrp="1"/>
          </p:cNvSpPr>
          <p:nvPr>
            <p:ph idx="1"/>
          </p:nvPr>
        </p:nvSpPr>
        <p:spPr/>
        <p:txBody>
          <a:bodyPr/>
          <a:lstStyle/>
          <a:p>
            <a:r>
              <a:rPr lang="en-US" i="1" dirty="0" smtClean="0"/>
              <a:t>FINANCIAL (or material) capital</a:t>
            </a:r>
            <a:r>
              <a:rPr lang="en-US" dirty="0" smtClean="0"/>
              <a:t>: refers to the transfer of money in the form of gifts, loans, and inheritances. </a:t>
            </a:r>
          </a:p>
          <a:p>
            <a:pPr lvl="1"/>
            <a:endParaRPr lang="en-US" dirty="0"/>
          </a:p>
        </p:txBody>
      </p:sp>
    </p:spTree>
    <p:extLst>
      <p:ext uri="{BB962C8B-B14F-4D97-AF65-F5344CB8AC3E}">
        <p14:creationId xmlns:p14="http://schemas.microsoft.com/office/powerpoint/2010/main" val="3244709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Social-Political Capital</a:t>
            </a:r>
            <a:endParaRPr lang="en-US" dirty="0"/>
          </a:p>
        </p:txBody>
      </p:sp>
      <p:sp>
        <p:nvSpPr>
          <p:cNvPr id="3" name="Content Placeholder 2"/>
          <p:cNvSpPr>
            <a:spLocks noGrp="1"/>
          </p:cNvSpPr>
          <p:nvPr>
            <p:ph idx="1"/>
          </p:nvPr>
        </p:nvSpPr>
        <p:spPr/>
        <p:txBody>
          <a:bodyPr/>
          <a:lstStyle/>
          <a:p>
            <a:r>
              <a:rPr lang="en-US" i="1" dirty="0" smtClean="0"/>
              <a:t>SOCIAL-POLITICAL capital</a:t>
            </a:r>
            <a:r>
              <a:rPr lang="en-US" dirty="0" smtClean="0"/>
              <a:t>: refers to the reality of being a member of a society.  </a:t>
            </a:r>
          </a:p>
        </p:txBody>
      </p:sp>
    </p:spTree>
    <p:extLst>
      <p:ext uri="{BB962C8B-B14F-4D97-AF65-F5344CB8AC3E}">
        <p14:creationId xmlns:p14="http://schemas.microsoft.com/office/powerpoint/2010/main" val="2742482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Environmental/Natural Capital</a:t>
            </a:r>
            <a:endParaRPr lang="en-US" dirty="0"/>
          </a:p>
        </p:txBody>
      </p:sp>
      <p:sp>
        <p:nvSpPr>
          <p:cNvPr id="3" name="Content Placeholder 2"/>
          <p:cNvSpPr>
            <a:spLocks noGrp="1"/>
          </p:cNvSpPr>
          <p:nvPr>
            <p:ph idx="1"/>
          </p:nvPr>
        </p:nvSpPr>
        <p:spPr/>
        <p:txBody>
          <a:bodyPr/>
          <a:lstStyle/>
          <a:p>
            <a:r>
              <a:rPr lang="en-US" i="1" dirty="0" smtClean="0"/>
              <a:t>ENVIRONMENTAL (natural) capital</a:t>
            </a:r>
            <a:r>
              <a:rPr lang="en-US" dirty="0" smtClean="0"/>
              <a:t>: refers to the idea that not all communities have access to the same number and types of resources.  </a:t>
            </a:r>
            <a:endParaRPr lang="en-US" dirty="0"/>
          </a:p>
        </p:txBody>
      </p:sp>
    </p:spTree>
    <p:extLst>
      <p:ext uri="{BB962C8B-B14F-4D97-AF65-F5344CB8AC3E}">
        <p14:creationId xmlns:p14="http://schemas.microsoft.com/office/powerpoint/2010/main" val="1568226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Poverty</a:t>
            </a:r>
            <a:endParaRPr lang="en-US" dirty="0"/>
          </a:p>
        </p:txBody>
      </p:sp>
      <p:sp>
        <p:nvSpPr>
          <p:cNvPr id="3" name="Content Placeholder 2"/>
          <p:cNvSpPr>
            <a:spLocks noGrp="1"/>
          </p:cNvSpPr>
          <p:nvPr>
            <p:ph idx="1"/>
          </p:nvPr>
        </p:nvSpPr>
        <p:spPr/>
        <p:txBody>
          <a:bodyPr/>
          <a:lstStyle/>
          <a:p>
            <a:r>
              <a:rPr lang="en-US" i="1" dirty="0" smtClean="0"/>
              <a:t>SITUATIONAL poverty:</a:t>
            </a:r>
          </a:p>
          <a:p>
            <a:endParaRPr lang="en-US" dirty="0"/>
          </a:p>
        </p:txBody>
      </p:sp>
    </p:spTree>
    <p:extLst>
      <p:ext uri="{BB962C8B-B14F-4D97-AF65-F5344CB8AC3E}">
        <p14:creationId xmlns:p14="http://schemas.microsoft.com/office/powerpoint/2010/main" val="1689916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Low-SES on Language and Learning</a:t>
            </a:r>
            <a:endParaRPr lang="en-US" dirty="0"/>
          </a:p>
        </p:txBody>
      </p:sp>
      <p:sp>
        <p:nvSpPr>
          <p:cNvPr id="3" name="Content Placeholder 2"/>
          <p:cNvSpPr>
            <a:spLocks noGrp="1"/>
          </p:cNvSpPr>
          <p:nvPr>
            <p:ph idx="1"/>
          </p:nvPr>
        </p:nvSpPr>
        <p:spPr/>
        <p:txBody>
          <a:bodyPr>
            <a:normAutofit/>
          </a:bodyPr>
          <a:lstStyle/>
          <a:p>
            <a:r>
              <a:rPr lang="en-US" dirty="0" smtClean="0"/>
              <a:t>Health Factors</a:t>
            </a:r>
          </a:p>
          <a:p>
            <a:pPr lvl="1"/>
            <a:r>
              <a:rPr lang="en-US" dirty="0" smtClean="0"/>
              <a:t>Poor prenatal care</a:t>
            </a:r>
          </a:p>
          <a:p>
            <a:pPr lvl="1"/>
            <a:r>
              <a:rPr lang="en-US" dirty="0" smtClean="0"/>
              <a:t>Prenatal exposure to substance abuse</a:t>
            </a:r>
          </a:p>
          <a:p>
            <a:pPr lvl="1"/>
            <a:r>
              <a:rPr lang="en-US" dirty="0" smtClean="0"/>
              <a:t>Prematurity and low-birth-weight babies</a:t>
            </a:r>
          </a:p>
          <a:p>
            <a:pPr lvl="1"/>
            <a:r>
              <a:rPr lang="en-US" dirty="0" smtClean="0"/>
              <a:t>Undernourished or poor diet of mother and child</a:t>
            </a:r>
          </a:p>
          <a:p>
            <a:pPr lvl="1"/>
            <a:r>
              <a:rPr lang="en-US" dirty="0" smtClean="0"/>
              <a:t>Untreated illnesses</a:t>
            </a:r>
          </a:p>
          <a:p>
            <a:pPr lvl="1"/>
            <a:r>
              <a:rPr lang="en-US" dirty="0" smtClean="0"/>
              <a:t>Exposure to lead and other environmental agents causing illness and birth defects</a:t>
            </a:r>
          </a:p>
          <a:p>
            <a:pPr lvl="1"/>
            <a:r>
              <a:rPr lang="en-US" dirty="0" smtClean="0"/>
              <a:t>Unclean housing</a:t>
            </a:r>
          </a:p>
          <a:p>
            <a:pPr lvl="1"/>
            <a:r>
              <a:rPr lang="en-US" dirty="0" smtClean="0"/>
              <a:t>Limited access to health care</a:t>
            </a:r>
          </a:p>
        </p:txBody>
      </p:sp>
    </p:spTree>
    <p:extLst>
      <p:ext uri="{BB962C8B-B14F-4D97-AF65-F5344CB8AC3E}">
        <p14:creationId xmlns:p14="http://schemas.microsoft.com/office/powerpoint/2010/main" val="2950069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Low-SES on Language and Learning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Safety Factors</a:t>
            </a:r>
          </a:p>
          <a:p>
            <a:pPr lvl="1"/>
            <a:r>
              <a:rPr lang="en-US" dirty="0" smtClean="0"/>
              <a:t>Overcrowded living conditions</a:t>
            </a:r>
          </a:p>
          <a:p>
            <a:pPr lvl="1"/>
            <a:r>
              <a:rPr lang="en-US" dirty="0" smtClean="0"/>
              <a:t>Unsafe neighborhoods and schools</a:t>
            </a:r>
          </a:p>
          <a:p>
            <a:pPr lvl="1"/>
            <a:r>
              <a:rPr lang="en-US" dirty="0" smtClean="0"/>
              <a:t>Access to illegal drugs</a:t>
            </a:r>
          </a:p>
          <a:p>
            <a:pPr lvl="1"/>
            <a:r>
              <a:rPr lang="en-US" dirty="0" smtClean="0"/>
              <a:t>Access to weapons</a:t>
            </a:r>
          </a:p>
          <a:p>
            <a:r>
              <a:rPr lang="en-US" dirty="0" smtClean="0"/>
              <a:t>Educational Factors</a:t>
            </a:r>
          </a:p>
          <a:p>
            <a:pPr lvl="1"/>
            <a:r>
              <a:rPr lang="en-US" dirty="0" smtClean="0"/>
              <a:t>Low education of caregivers (NOT THE SAME AS LOW INTELLIGENCE)</a:t>
            </a:r>
          </a:p>
          <a:p>
            <a:pPr lvl="1"/>
            <a:r>
              <a:rPr lang="en-US" dirty="0" smtClean="0"/>
              <a:t>School absences (illness, migrant relocation, transportation)</a:t>
            </a:r>
          </a:p>
          <a:p>
            <a:pPr lvl="1"/>
            <a:r>
              <a:rPr lang="en-US" dirty="0" smtClean="0"/>
              <a:t>Limited exposure to language</a:t>
            </a:r>
          </a:p>
          <a:p>
            <a:pPr lvl="1"/>
            <a:r>
              <a:rPr lang="en-US" dirty="0" smtClean="0"/>
              <a:t>Depressed oral language skills</a:t>
            </a:r>
          </a:p>
          <a:p>
            <a:pPr lvl="1"/>
            <a:r>
              <a:rPr lang="en-US" dirty="0" smtClean="0"/>
              <a:t>Limited access to literacy materials</a:t>
            </a:r>
          </a:p>
          <a:p>
            <a:pPr lvl="1"/>
            <a:r>
              <a:rPr lang="en-US" dirty="0" smtClean="0"/>
              <a:t>Behavioral difficulties</a:t>
            </a:r>
          </a:p>
        </p:txBody>
      </p:sp>
    </p:spTree>
    <p:extLst>
      <p:ext uri="{BB962C8B-B14F-4D97-AF65-F5344CB8AC3E}">
        <p14:creationId xmlns:p14="http://schemas.microsoft.com/office/powerpoint/2010/main" val="94189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Low-SES on Language and Learning</a:t>
            </a:r>
          </a:p>
        </p:txBody>
      </p:sp>
      <p:sp>
        <p:nvSpPr>
          <p:cNvPr id="3" name="Content Placeholder 2"/>
          <p:cNvSpPr>
            <a:spLocks noGrp="1"/>
          </p:cNvSpPr>
          <p:nvPr>
            <p:ph idx="1"/>
          </p:nvPr>
        </p:nvSpPr>
        <p:spPr/>
        <p:txBody>
          <a:bodyPr>
            <a:normAutofit fontScale="70000" lnSpcReduction="20000"/>
          </a:bodyPr>
          <a:lstStyle/>
          <a:p>
            <a:r>
              <a:rPr lang="en-US" dirty="0" smtClean="0"/>
              <a:t>Final thoughts:</a:t>
            </a:r>
            <a:endParaRPr lang="en-US" dirty="0"/>
          </a:p>
          <a:p>
            <a:pPr lvl="1"/>
            <a:r>
              <a:rPr lang="en-US" dirty="0" smtClean="0"/>
              <a:t>Mothers with low SES often have less education</a:t>
            </a:r>
          </a:p>
          <a:p>
            <a:pPr lvl="1"/>
            <a:r>
              <a:rPr lang="en-US" dirty="0" smtClean="0"/>
              <a:t>They are less likely to engage their children in dialogue</a:t>
            </a:r>
          </a:p>
          <a:p>
            <a:pPr lvl="1"/>
            <a:r>
              <a:rPr lang="en-US" dirty="0" smtClean="0"/>
              <a:t>Likely to use fewer words (smaller receptive language repertoire) </a:t>
            </a:r>
          </a:p>
          <a:p>
            <a:pPr lvl="1"/>
            <a:r>
              <a:rPr lang="en-US" dirty="0" smtClean="0"/>
              <a:t>Read to their children less often</a:t>
            </a:r>
          </a:p>
          <a:p>
            <a:pPr marL="457200" lvl="1" indent="0" algn="ctr">
              <a:buNone/>
            </a:pPr>
            <a:r>
              <a:rPr lang="en-US" b="1" dirty="0" smtClean="0"/>
              <a:t>IN CONTRAST</a:t>
            </a:r>
            <a:endParaRPr lang="en-US" b="1" dirty="0"/>
          </a:p>
          <a:p>
            <a:pPr lvl="1"/>
            <a:r>
              <a:rPr lang="en-US" dirty="0" smtClean="0"/>
              <a:t>Parents who are in the middle class (SES-wise) raise children who have the benefits of language scaffolding during reading</a:t>
            </a:r>
          </a:p>
          <a:p>
            <a:pPr lvl="1"/>
            <a:r>
              <a:rPr lang="en-US" dirty="0" smtClean="0"/>
              <a:t>Have more exposure to literacy materials</a:t>
            </a:r>
          </a:p>
          <a:p>
            <a:pPr lvl="1"/>
            <a:r>
              <a:rPr lang="en-US" dirty="0" smtClean="0"/>
              <a:t>More (and more varied) literacy experiences including</a:t>
            </a:r>
          </a:p>
          <a:p>
            <a:pPr lvl="2"/>
            <a:r>
              <a:rPr lang="en-US" dirty="0" smtClean="0"/>
              <a:t>Phonics</a:t>
            </a:r>
          </a:p>
          <a:p>
            <a:pPr lvl="2"/>
            <a:r>
              <a:rPr lang="en-US" dirty="0" smtClean="0"/>
              <a:t>Phonological awareness</a:t>
            </a:r>
          </a:p>
          <a:p>
            <a:pPr lvl="1"/>
            <a:r>
              <a:rPr lang="en-US" dirty="0" smtClean="0"/>
              <a:t>The long term benefits of these language rich environments are that children tend to have strong language and literacy outcomes. </a:t>
            </a:r>
          </a:p>
          <a:p>
            <a:r>
              <a:rPr lang="en-US" dirty="0" smtClean="0"/>
              <a:t>As practitioners – we must be very careful to be aware of and responsive to the needs of children from lower SES households. </a:t>
            </a:r>
            <a:endParaRPr lang="en-US" dirty="0"/>
          </a:p>
        </p:txBody>
      </p:sp>
    </p:spTree>
    <p:extLst>
      <p:ext uri="{BB962C8B-B14F-4D97-AF65-F5344CB8AC3E}">
        <p14:creationId xmlns:p14="http://schemas.microsoft.com/office/powerpoint/2010/main" val="3937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After completion of this chapter, the reader will be able to:</a:t>
            </a:r>
          </a:p>
          <a:p>
            <a:pPr lvl="1"/>
            <a:r>
              <a:rPr lang="en-US" dirty="0"/>
              <a:t>Discuss how health, safety, and educational factors for those living in poverty affect language and learning. </a:t>
            </a:r>
            <a:endParaRPr lang="en-US" sz="2600" dirty="0"/>
          </a:p>
          <a:p>
            <a:pPr lvl="1"/>
            <a:r>
              <a:rPr lang="en-US" dirty="0"/>
              <a:t>Differentiate the meanings of </a:t>
            </a:r>
            <a:r>
              <a:rPr lang="en-US" i="1" dirty="0"/>
              <a:t>dialect, accent, standard dialect</a:t>
            </a:r>
            <a:r>
              <a:rPr lang="en-US" dirty="0"/>
              <a:t>, and </a:t>
            </a:r>
            <a:r>
              <a:rPr lang="en-US" i="1" dirty="0"/>
              <a:t>nonstandard dialect</a:t>
            </a:r>
            <a:r>
              <a:rPr lang="en-US" dirty="0"/>
              <a:t>. </a:t>
            </a:r>
            <a:endParaRPr lang="en-US" sz="2600" dirty="0"/>
          </a:p>
          <a:p>
            <a:pPr lvl="1"/>
            <a:r>
              <a:rPr lang="en-US" dirty="0"/>
              <a:t>Identify lexical features of several easily recognizable regional dialects and explain how the features developed. </a:t>
            </a:r>
            <a:endParaRPr lang="en-US" sz="2600" dirty="0"/>
          </a:p>
          <a:p>
            <a:pPr lvl="1"/>
            <a:r>
              <a:rPr lang="en-US" dirty="0"/>
              <a:t>Trace and report on the history and continuing evolution of four social/cultural dialects of American English: African American English, Hispanic English, Asian English, and Native American English. </a:t>
            </a:r>
            <a:endParaRPr lang="en-US" sz="2600" dirty="0"/>
          </a:p>
          <a:p>
            <a:pPr lvl="1"/>
            <a:r>
              <a:rPr lang="en-US" dirty="0"/>
              <a:t>Discuss the language implications of our changing demographics. </a:t>
            </a:r>
            <a:endParaRPr lang="en-US" sz="2600" dirty="0"/>
          </a:p>
          <a:p>
            <a:pPr lvl="1"/>
            <a:r>
              <a:rPr lang="en-US" dirty="0"/>
              <a:t>Define and describe simultaneous bilingual acquisition and successive bilingual acquisition according to their developmental characteristics. </a:t>
            </a:r>
            <a:endParaRPr lang="en-US" sz="2600" dirty="0"/>
          </a:p>
          <a:p>
            <a:pPr lvl="1"/>
            <a:r>
              <a:rPr lang="en-US" dirty="0"/>
              <a:t>Explain the influence of dual language use on cognitive development and function. </a:t>
            </a:r>
            <a:endParaRPr lang="en-US" sz="2600" dirty="0"/>
          </a:p>
          <a:p>
            <a:pPr lvl="1"/>
            <a:r>
              <a:rPr lang="en-US" dirty="0"/>
              <a:t>Debate the optimal age for learning a second language. </a:t>
            </a:r>
            <a:endParaRPr lang="en-US" sz="2600" dirty="0"/>
          </a:p>
          <a:p>
            <a:pPr lvl="1"/>
            <a:r>
              <a:rPr lang="en-US" dirty="0"/>
              <a:t>Relate bilingualism to the development of oral language and literacy. </a:t>
            </a:r>
            <a:endParaRPr lang="en-US" sz="2600" dirty="0"/>
          </a:p>
          <a:p>
            <a:pPr lvl="1"/>
            <a:r>
              <a:rPr lang="en-US" dirty="0"/>
              <a:t>Compare and contrast the approaches for a multicultural curriculum in U.S. public schools. </a:t>
            </a:r>
            <a:endParaRPr lang="en-US" sz="2600" dirty="0"/>
          </a:p>
          <a:p>
            <a:pPr lvl="1"/>
            <a:endParaRPr lang="en-US" dirty="0"/>
          </a:p>
        </p:txBody>
      </p:sp>
    </p:spTree>
    <p:extLst>
      <p:ext uri="{BB962C8B-B14F-4D97-AF65-F5344CB8AC3E}">
        <p14:creationId xmlns:p14="http://schemas.microsoft.com/office/powerpoint/2010/main" val="4176153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Social/Cultural Factors in Language Diversity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283891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Dialects</a:t>
            </a:r>
            <a:endParaRPr lang="en-US" dirty="0"/>
          </a:p>
        </p:txBody>
      </p:sp>
      <p:sp>
        <p:nvSpPr>
          <p:cNvPr id="3" name="Content Placeholder 2"/>
          <p:cNvSpPr>
            <a:spLocks noGrp="1"/>
          </p:cNvSpPr>
          <p:nvPr>
            <p:ph idx="1"/>
          </p:nvPr>
        </p:nvSpPr>
        <p:spPr/>
        <p:txBody>
          <a:bodyPr>
            <a:normAutofit/>
          </a:bodyPr>
          <a:lstStyle/>
          <a:p>
            <a:r>
              <a:rPr lang="en-US" dirty="0" smtClean="0"/>
              <a:t>A </a:t>
            </a:r>
            <a:r>
              <a:rPr lang="en-US" i="1" dirty="0" smtClean="0"/>
              <a:t>DIALECT</a:t>
            </a:r>
            <a:r>
              <a:rPr lang="en-US" dirty="0" smtClean="0"/>
              <a:t> is any given variety of a language shared by a group of speakers</a:t>
            </a:r>
          </a:p>
          <a:p>
            <a:endParaRPr lang="en-US" dirty="0"/>
          </a:p>
          <a:p>
            <a:pPr marL="0" indent="0">
              <a:buNone/>
            </a:pPr>
            <a:endParaRPr lang="en-US" dirty="0" smtClean="0"/>
          </a:p>
          <a:p>
            <a:r>
              <a:rPr lang="en-US" dirty="0" smtClean="0"/>
              <a:t>Neutral term (all dialects are equal) </a:t>
            </a:r>
            <a:endParaRPr lang="en-US" dirty="0"/>
          </a:p>
        </p:txBody>
      </p:sp>
    </p:spTree>
    <p:extLst>
      <p:ext uri="{BB962C8B-B14F-4D97-AF65-F5344CB8AC3E}">
        <p14:creationId xmlns:p14="http://schemas.microsoft.com/office/powerpoint/2010/main" val="2789318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Dialects</a:t>
            </a:r>
            <a:endParaRPr lang="en-US" dirty="0"/>
          </a:p>
        </p:txBody>
      </p:sp>
      <p:sp>
        <p:nvSpPr>
          <p:cNvPr id="3" name="Content Placeholder 2"/>
          <p:cNvSpPr>
            <a:spLocks noGrp="1"/>
          </p:cNvSpPr>
          <p:nvPr>
            <p:ph idx="1"/>
          </p:nvPr>
        </p:nvSpPr>
        <p:spPr/>
        <p:txBody>
          <a:bodyPr>
            <a:normAutofit/>
          </a:bodyPr>
          <a:lstStyle/>
          <a:p>
            <a:r>
              <a:rPr lang="en-US" i="1" dirty="0" smtClean="0"/>
              <a:t>A STANDARD dialect</a:t>
            </a:r>
            <a:r>
              <a:rPr lang="en-US" dirty="0" smtClean="0"/>
              <a:t>: is a variety of a language spoken by people of relatively high status who have economic, political, social, and educational power</a:t>
            </a:r>
          </a:p>
          <a:p>
            <a:endParaRPr lang="en-US" dirty="0" smtClean="0"/>
          </a:p>
          <a:p>
            <a:r>
              <a:rPr lang="en-US" i="1" dirty="0" smtClean="0"/>
              <a:t>VERNACULAR</a:t>
            </a:r>
            <a:r>
              <a:rPr lang="en-US" dirty="0" smtClean="0"/>
              <a:t>: non-standard dialect</a:t>
            </a:r>
          </a:p>
          <a:p>
            <a:endParaRPr lang="en-US" dirty="0" smtClean="0"/>
          </a:p>
          <a:p>
            <a:r>
              <a:rPr lang="en-US" dirty="0" smtClean="0"/>
              <a:t>There are dialectical differences due to (1) regional changes, (2) social/cultural aspects, and (3) due to gender.  </a:t>
            </a:r>
          </a:p>
          <a:p>
            <a:r>
              <a:rPr lang="en-US" i="1" dirty="0" smtClean="0"/>
              <a:t>ACCENT</a:t>
            </a:r>
            <a:r>
              <a:rPr lang="en-US" dirty="0" smtClean="0"/>
              <a:t>: characteristics of speech or variations in pronunciation (a dialect includes language differences as well.)</a:t>
            </a:r>
          </a:p>
        </p:txBody>
      </p:sp>
    </p:spTree>
    <p:extLst>
      <p:ext uri="{BB962C8B-B14F-4D97-AF65-F5344CB8AC3E}">
        <p14:creationId xmlns:p14="http://schemas.microsoft.com/office/powerpoint/2010/main" val="3039231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09779" y="488010"/>
            <a:ext cx="8596668" cy="1320800"/>
          </a:xfrm>
        </p:spPr>
        <p:txBody>
          <a:bodyPr/>
          <a:lstStyle/>
          <a:p>
            <a:pPr eaLnBrk="1" hangingPunct="1"/>
            <a:r>
              <a:rPr lang="en-US" dirty="0"/>
              <a:t>American English Dialects</a:t>
            </a:r>
          </a:p>
        </p:txBody>
      </p:sp>
      <p:sp>
        <p:nvSpPr>
          <p:cNvPr id="63490" name="Rectangle 3"/>
          <p:cNvSpPr>
            <a:spLocks noGrp="1" noChangeArrowheads="1"/>
          </p:cNvSpPr>
          <p:nvPr>
            <p:ph idx="1"/>
          </p:nvPr>
        </p:nvSpPr>
        <p:spPr>
          <a:xfrm>
            <a:off x="337879" y="1850866"/>
            <a:ext cx="9878483" cy="4234768"/>
          </a:xfrm>
        </p:spPr>
        <p:txBody>
          <a:bodyPr/>
          <a:lstStyle/>
          <a:p>
            <a:pPr eaLnBrk="1" hangingPunct="1">
              <a:lnSpc>
                <a:spcPct val="80000"/>
              </a:lnSpc>
            </a:pPr>
            <a:r>
              <a:rPr lang="en-US" sz="2000" dirty="0"/>
              <a:t>American English dialects date back to Colonial </a:t>
            </a:r>
            <a:r>
              <a:rPr lang="en-US" sz="2000" dirty="0" smtClean="0"/>
              <a:t>America</a:t>
            </a:r>
          </a:p>
          <a:p>
            <a:pPr eaLnBrk="1" hangingPunct="1">
              <a:lnSpc>
                <a:spcPct val="80000"/>
              </a:lnSpc>
            </a:pPr>
            <a:endParaRPr lang="en-US" sz="2000" dirty="0" smtClean="0"/>
          </a:p>
          <a:p>
            <a:pPr eaLnBrk="1" hangingPunct="1">
              <a:lnSpc>
                <a:spcPct val="80000"/>
              </a:lnSpc>
            </a:pPr>
            <a:endParaRPr lang="en-US" sz="2000" dirty="0"/>
          </a:p>
          <a:p>
            <a:pPr eaLnBrk="1" hangingPunct="1">
              <a:lnSpc>
                <a:spcPct val="80000"/>
              </a:lnSpc>
            </a:pPr>
            <a:r>
              <a:rPr lang="en-US" sz="2000" i="1" dirty="0" smtClean="0"/>
              <a:t>LANGUAGE contact</a:t>
            </a:r>
            <a:r>
              <a:rPr lang="en-US" sz="2000" dirty="0" smtClean="0"/>
              <a:t>: </a:t>
            </a:r>
          </a:p>
          <a:p>
            <a:pPr eaLnBrk="1" hangingPunct="1">
              <a:lnSpc>
                <a:spcPct val="80000"/>
              </a:lnSpc>
            </a:pPr>
            <a:endParaRPr lang="en-US" sz="2000" dirty="0" smtClean="0"/>
          </a:p>
          <a:p>
            <a:pPr eaLnBrk="1" hangingPunct="1">
              <a:lnSpc>
                <a:spcPct val="80000"/>
              </a:lnSpc>
            </a:pPr>
            <a:endParaRPr lang="en-US" sz="2000" dirty="0"/>
          </a:p>
          <a:p>
            <a:pPr eaLnBrk="1" hangingPunct="1">
              <a:lnSpc>
                <a:spcPct val="80000"/>
              </a:lnSpc>
            </a:pPr>
            <a:r>
              <a:rPr lang="en-US" sz="2000" i="1" dirty="0" smtClean="0"/>
              <a:t>POPULATION movement </a:t>
            </a:r>
            <a:r>
              <a:rPr lang="en-US" sz="2000" dirty="0" smtClean="0"/>
              <a:t>(</a:t>
            </a:r>
            <a:r>
              <a:rPr lang="en-US" sz="2000" i="1" dirty="0" smtClean="0"/>
              <a:t>migration</a:t>
            </a:r>
            <a:r>
              <a:rPr lang="en-US" sz="2000" dirty="0" smtClean="0"/>
              <a:t>)</a:t>
            </a:r>
            <a:endParaRPr lang="en-US" sz="2000" dirty="0"/>
          </a:p>
          <a:p>
            <a:pPr marL="0" indent="0" eaLnBrk="1" hangingPunct="1">
              <a:lnSpc>
                <a:spcPct val="80000"/>
              </a:lnSpc>
              <a:buNone/>
            </a:pPr>
            <a:endParaRPr lang="en-US" sz="2000" dirty="0" smtClean="0"/>
          </a:p>
        </p:txBody>
      </p:sp>
    </p:spTree>
    <p:extLst>
      <p:ext uri="{BB962C8B-B14F-4D97-AF65-F5344CB8AC3E}">
        <p14:creationId xmlns:p14="http://schemas.microsoft.com/office/powerpoint/2010/main" val="2751227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p:txBody>
          <a:bodyPr/>
          <a:lstStyle/>
          <a:p>
            <a:pPr eaLnBrk="1" hangingPunct="1"/>
            <a:r>
              <a:rPr lang="en-US" dirty="0"/>
              <a:t>Pidgins	</a:t>
            </a:r>
          </a:p>
        </p:txBody>
      </p:sp>
      <p:sp>
        <p:nvSpPr>
          <p:cNvPr id="73730" name="Rectangle 3"/>
          <p:cNvSpPr>
            <a:spLocks noGrp="1" noChangeArrowheads="1"/>
          </p:cNvSpPr>
          <p:nvPr>
            <p:ph idx="1"/>
          </p:nvPr>
        </p:nvSpPr>
        <p:spPr/>
        <p:txBody>
          <a:bodyPr/>
          <a:lstStyle/>
          <a:p>
            <a:pPr eaLnBrk="1" hangingPunct="1">
              <a:lnSpc>
                <a:spcPct val="90000"/>
              </a:lnSpc>
            </a:pPr>
            <a:r>
              <a:rPr lang="en-US" dirty="0" smtClean="0"/>
              <a:t>A </a:t>
            </a:r>
            <a:r>
              <a:rPr lang="en-US" i="1" dirty="0" smtClean="0"/>
              <a:t>PIDGIN</a:t>
            </a:r>
            <a:r>
              <a:rPr lang="en-US" dirty="0" smtClean="0"/>
              <a:t> is a simplified </a:t>
            </a:r>
            <a:r>
              <a:rPr lang="en-US" dirty="0"/>
              <a:t>type of language that develops when speakers who do not share a common language come into prolonged </a:t>
            </a:r>
            <a:r>
              <a:rPr lang="en-US" dirty="0" smtClean="0"/>
              <a:t>contact</a:t>
            </a:r>
          </a:p>
          <a:p>
            <a:pPr eaLnBrk="1" hangingPunct="1">
              <a:lnSpc>
                <a:spcPct val="90000"/>
              </a:lnSpc>
            </a:pPr>
            <a:endParaRPr lang="en-US" dirty="0" smtClean="0"/>
          </a:p>
          <a:p>
            <a:pPr eaLnBrk="1" hangingPunct="1">
              <a:lnSpc>
                <a:spcPct val="90000"/>
              </a:lnSpc>
            </a:pPr>
            <a:endParaRPr lang="en-US" dirty="0"/>
          </a:p>
          <a:p>
            <a:pPr eaLnBrk="1" hangingPunct="1">
              <a:lnSpc>
                <a:spcPct val="90000"/>
              </a:lnSpc>
            </a:pPr>
            <a:endParaRPr lang="en-US" dirty="0"/>
          </a:p>
          <a:p>
            <a:pPr eaLnBrk="1" hangingPunct="1">
              <a:lnSpc>
                <a:spcPct val="90000"/>
              </a:lnSpc>
            </a:pPr>
            <a:r>
              <a:rPr lang="en-US" sz="2000" dirty="0" smtClean="0">
                <a:latin typeface="Candara" charset="0"/>
              </a:rPr>
              <a:t>Begins with mostly nouns and gestures</a:t>
            </a:r>
          </a:p>
        </p:txBody>
      </p:sp>
    </p:spTree>
    <p:extLst>
      <p:ext uri="{BB962C8B-B14F-4D97-AF65-F5344CB8AC3E}">
        <p14:creationId xmlns:p14="http://schemas.microsoft.com/office/powerpoint/2010/main" val="1915342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ChangeArrowheads="1"/>
          </p:cNvSpPr>
          <p:nvPr>
            <p:ph type="title"/>
          </p:nvPr>
        </p:nvSpPr>
        <p:spPr/>
        <p:txBody>
          <a:bodyPr/>
          <a:lstStyle/>
          <a:p>
            <a:pPr eaLnBrk="1" hangingPunct="1"/>
            <a:r>
              <a:rPr lang="en-US" dirty="0"/>
              <a:t>Creoles</a:t>
            </a:r>
          </a:p>
        </p:txBody>
      </p:sp>
      <p:sp>
        <p:nvSpPr>
          <p:cNvPr id="74754" name="Rectangle 3"/>
          <p:cNvSpPr>
            <a:spLocks noGrp="1" noChangeArrowheads="1"/>
          </p:cNvSpPr>
          <p:nvPr>
            <p:ph idx="1"/>
          </p:nvPr>
        </p:nvSpPr>
        <p:spPr/>
        <p:txBody>
          <a:bodyPr>
            <a:normAutofit/>
          </a:bodyPr>
          <a:lstStyle/>
          <a:p>
            <a:pPr eaLnBrk="1" hangingPunct="1">
              <a:lnSpc>
                <a:spcPct val="80000"/>
              </a:lnSpc>
            </a:pPr>
            <a:r>
              <a:rPr lang="en-US" sz="2200" dirty="0" smtClean="0"/>
              <a:t>A </a:t>
            </a:r>
            <a:r>
              <a:rPr lang="en-US" sz="2200" i="1" dirty="0" smtClean="0"/>
              <a:t>CREOLE</a:t>
            </a:r>
            <a:r>
              <a:rPr lang="en-US" sz="2200" dirty="0" smtClean="0"/>
              <a:t> is a pidgin that has been passed to the next generation</a:t>
            </a:r>
            <a:endParaRPr lang="en-US" sz="2200" dirty="0"/>
          </a:p>
          <a:p>
            <a:pPr eaLnBrk="1" hangingPunct="1">
              <a:lnSpc>
                <a:spcPct val="80000"/>
              </a:lnSpc>
            </a:pPr>
            <a:endParaRPr lang="en-US" sz="2200" dirty="0" smtClean="0"/>
          </a:p>
          <a:p>
            <a:pPr eaLnBrk="1" hangingPunct="1">
              <a:lnSpc>
                <a:spcPct val="80000"/>
              </a:lnSpc>
            </a:pPr>
            <a:r>
              <a:rPr lang="en-US" sz="2200" dirty="0" smtClean="0"/>
              <a:t>Continue </a:t>
            </a:r>
            <a:r>
              <a:rPr lang="en-US" sz="2200" dirty="0"/>
              <a:t>to evolve and become more elaborate and stable with each new generation of native </a:t>
            </a:r>
            <a:r>
              <a:rPr lang="en-US" sz="2200" dirty="0" smtClean="0"/>
              <a:t>speakers</a:t>
            </a:r>
          </a:p>
          <a:p>
            <a:pPr eaLnBrk="1" hangingPunct="1">
              <a:lnSpc>
                <a:spcPct val="80000"/>
              </a:lnSpc>
            </a:pPr>
            <a:endParaRPr lang="en-US" sz="2200" dirty="0"/>
          </a:p>
          <a:p>
            <a:pPr eaLnBrk="1" hangingPunct="1">
              <a:lnSpc>
                <a:spcPct val="80000"/>
              </a:lnSpc>
            </a:pPr>
            <a:r>
              <a:rPr lang="en-US" sz="2200" dirty="0"/>
              <a:t>Some </a:t>
            </a:r>
            <a:r>
              <a:rPr lang="en-US" sz="2200" dirty="0" smtClean="0"/>
              <a:t>creoles </a:t>
            </a:r>
            <a:r>
              <a:rPr lang="en-US" sz="2200" dirty="0"/>
              <a:t>gain status as official languages </a:t>
            </a:r>
            <a:r>
              <a:rPr lang="en-US" sz="2200" dirty="0" smtClean="0"/>
              <a:t>– others maintain a sort of non-dominant status </a:t>
            </a:r>
          </a:p>
          <a:p>
            <a:pPr eaLnBrk="1" hangingPunct="1">
              <a:lnSpc>
                <a:spcPct val="80000"/>
              </a:lnSpc>
            </a:pPr>
            <a:endParaRPr lang="en-US" sz="2200" dirty="0" smtClean="0"/>
          </a:p>
          <a:p>
            <a:pPr eaLnBrk="1" hangingPunct="1">
              <a:lnSpc>
                <a:spcPct val="80000"/>
              </a:lnSpc>
            </a:pPr>
            <a:r>
              <a:rPr lang="en-US" sz="2200" i="1" dirty="0" smtClean="0"/>
              <a:t>DECREOLIZATION </a:t>
            </a:r>
            <a:r>
              <a:rPr lang="en-US" sz="2200" dirty="0" smtClean="0"/>
              <a:t>– when the creole becomes very similar to the language spoken by the dominant culture.  </a:t>
            </a:r>
            <a:endParaRPr lang="en-US" sz="2200" dirty="0"/>
          </a:p>
          <a:p>
            <a:pPr eaLnBrk="1" hangingPunct="1">
              <a:lnSpc>
                <a:spcPct val="80000"/>
              </a:lnSpc>
            </a:pPr>
            <a:endParaRPr lang="en-US" sz="2800" dirty="0">
              <a:latin typeface="Candara" charset="0"/>
            </a:endParaRPr>
          </a:p>
        </p:txBody>
      </p:sp>
    </p:spTree>
    <p:extLst>
      <p:ext uri="{BB962C8B-B14F-4D97-AF65-F5344CB8AC3E}">
        <p14:creationId xmlns:p14="http://schemas.microsoft.com/office/powerpoint/2010/main" val="494111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Social/Cultural Dialects</a:t>
            </a:r>
            <a:endParaRPr lang="en-US" dirty="0"/>
          </a:p>
        </p:txBody>
      </p:sp>
      <p:sp>
        <p:nvSpPr>
          <p:cNvPr id="5" name="Text Placeholder 4"/>
          <p:cNvSpPr>
            <a:spLocks noGrp="1"/>
          </p:cNvSpPr>
          <p:nvPr>
            <p:ph type="body" idx="1"/>
          </p:nvPr>
        </p:nvSpPr>
        <p:spPr/>
        <p:txBody>
          <a:bodyPr/>
          <a:lstStyle/>
          <a:p>
            <a:r>
              <a:rPr lang="en-US" dirty="0" smtClean="0"/>
              <a:t>African American English, Hispanic English, Asian English, Native American English</a:t>
            </a:r>
            <a:endParaRPr lang="en-US" dirty="0"/>
          </a:p>
        </p:txBody>
      </p:sp>
    </p:spTree>
    <p:extLst>
      <p:ext uri="{BB962C8B-B14F-4D97-AF65-F5344CB8AC3E}">
        <p14:creationId xmlns:p14="http://schemas.microsoft.com/office/powerpoint/2010/main" val="1428632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 American English</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42869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Hispanic English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3086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Asian English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17518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that Influence the Acquisition of Language </a:t>
            </a:r>
            <a:r>
              <a:rPr lang="en-US" sz="1800" dirty="0" smtClean="0"/>
              <a:t>(Taylor 1990)</a:t>
            </a:r>
            <a:endParaRPr lang="en-US" sz="1800" dirty="0"/>
          </a:p>
        </p:txBody>
      </p:sp>
      <p:sp>
        <p:nvSpPr>
          <p:cNvPr id="3" name="Content Placeholder 2"/>
          <p:cNvSpPr>
            <a:spLocks noGrp="1"/>
          </p:cNvSpPr>
          <p:nvPr>
            <p:ph idx="1"/>
          </p:nvPr>
        </p:nvSpPr>
        <p:spPr/>
        <p:txBody>
          <a:bodyPr/>
          <a:lstStyle/>
          <a:p>
            <a:r>
              <a:rPr lang="en-US" dirty="0" smtClean="0"/>
              <a:t>Race and ethnicity</a:t>
            </a:r>
          </a:p>
          <a:p>
            <a:r>
              <a:rPr lang="en-US" dirty="0" smtClean="0"/>
              <a:t>Social class, education, and occupation</a:t>
            </a:r>
          </a:p>
          <a:p>
            <a:r>
              <a:rPr lang="en-US" dirty="0" smtClean="0"/>
              <a:t>Region</a:t>
            </a:r>
          </a:p>
          <a:p>
            <a:r>
              <a:rPr lang="en-US" dirty="0" smtClean="0"/>
              <a:t>Gender</a:t>
            </a:r>
          </a:p>
          <a:p>
            <a:r>
              <a:rPr lang="en-US" dirty="0" smtClean="0"/>
              <a:t>Situation or context</a:t>
            </a:r>
          </a:p>
          <a:p>
            <a:r>
              <a:rPr lang="en-US" dirty="0" smtClean="0"/>
              <a:t>Peer group association or identification</a:t>
            </a:r>
          </a:p>
          <a:p>
            <a:r>
              <a:rPr lang="en-US" dirty="0" smtClean="0"/>
              <a:t>First language community or culture</a:t>
            </a:r>
            <a:endParaRPr lang="en-US" dirty="0"/>
          </a:p>
        </p:txBody>
      </p:sp>
    </p:spTree>
    <p:extLst>
      <p:ext uri="{BB962C8B-B14F-4D97-AF65-F5344CB8AC3E}">
        <p14:creationId xmlns:p14="http://schemas.microsoft.com/office/powerpoint/2010/main" val="1557852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 English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3424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Changing Face of America</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764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Regional Dialects</a:t>
            </a:r>
            <a:endParaRPr lang="en-US" dirty="0"/>
          </a:p>
        </p:txBody>
      </p:sp>
      <p:sp>
        <p:nvSpPr>
          <p:cNvPr id="5" name="Content Placeholder 4"/>
          <p:cNvSpPr>
            <a:spLocks noGrp="1"/>
          </p:cNvSpPr>
          <p:nvPr>
            <p:ph idx="1"/>
          </p:nvPr>
        </p:nvSpPr>
        <p:spPr/>
        <p:txBody>
          <a:bodyPr>
            <a:normAutofit lnSpcReduction="10000"/>
          </a:bodyPr>
          <a:lstStyle/>
          <a:p>
            <a:r>
              <a:rPr lang="en-US" dirty="0" smtClean="0"/>
              <a:t>A </a:t>
            </a:r>
            <a:r>
              <a:rPr lang="en-US" i="1" dirty="0" smtClean="0"/>
              <a:t>REGIOANAL dialect </a:t>
            </a:r>
            <a:r>
              <a:rPr lang="en-US" dirty="0" smtClean="0"/>
              <a:t>refers to a variety of language used by people living in a restricted geographic area </a:t>
            </a:r>
            <a:endParaRPr lang="en-US" dirty="0"/>
          </a:p>
          <a:p>
            <a:endParaRPr lang="en-US" dirty="0" smtClean="0"/>
          </a:p>
          <a:p>
            <a:r>
              <a:rPr lang="en-US" dirty="0" smtClean="0"/>
              <a:t>Within that area, several social dialects may be spoken by people who are grouped by factors OTHER than geography such as:</a:t>
            </a:r>
          </a:p>
          <a:p>
            <a:pPr lvl="1"/>
            <a:r>
              <a:rPr lang="en-US" dirty="0" smtClean="0"/>
              <a:t>Social class</a:t>
            </a:r>
          </a:p>
          <a:p>
            <a:pPr lvl="1"/>
            <a:r>
              <a:rPr lang="en-US" dirty="0" smtClean="0"/>
              <a:t>Ethnicity</a:t>
            </a:r>
          </a:p>
          <a:p>
            <a:pPr lvl="1"/>
            <a:r>
              <a:rPr lang="en-US" dirty="0" smtClean="0"/>
              <a:t>Educational level</a:t>
            </a:r>
          </a:p>
          <a:p>
            <a:pPr lvl="1"/>
            <a:r>
              <a:rPr lang="en-US" dirty="0" smtClean="0"/>
              <a:t>Occupation</a:t>
            </a:r>
          </a:p>
          <a:p>
            <a:pPr lvl="1"/>
            <a:r>
              <a:rPr lang="en-US" dirty="0" smtClean="0"/>
              <a:t>Religion</a:t>
            </a:r>
          </a:p>
          <a:p>
            <a:r>
              <a:rPr lang="en-US" dirty="0" smtClean="0"/>
              <a:t>However each of the other factors are influenced by geography</a:t>
            </a:r>
            <a:endParaRPr lang="en-US" dirty="0"/>
          </a:p>
        </p:txBody>
      </p:sp>
    </p:spTree>
    <p:extLst>
      <p:ext uri="{BB962C8B-B14F-4D97-AF65-F5344CB8AC3E}">
        <p14:creationId xmlns:p14="http://schemas.microsoft.com/office/powerpoint/2010/main" val="3228631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England and Northeast Region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98990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Northern and Midwest Region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847837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pPr eaLnBrk="1" hangingPunct="1"/>
            <a:r>
              <a:rPr lang="en-US" dirty="0"/>
              <a:t>Dialects of the North</a:t>
            </a:r>
          </a:p>
        </p:txBody>
      </p:sp>
      <p:sp>
        <p:nvSpPr>
          <p:cNvPr id="69634" name="Rectangle 3"/>
          <p:cNvSpPr>
            <a:spLocks noGrp="1" noChangeArrowheads="1"/>
          </p:cNvSpPr>
          <p:nvPr>
            <p:ph idx="1"/>
          </p:nvPr>
        </p:nvSpPr>
        <p:spPr/>
        <p:txBody>
          <a:bodyPr>
            <a:normAutofit/>
          </a:bodyPr>
          <a:lstStyle/>
          <a:p>
            <a:pPr eaLnBrk="1" hangingPunct="1">
              <a:lnSpc>
                <a:spcPct val="90000"/>
              </a:lnSpc>
            </a:pPr>
            <a:r>
              <a:rPr lang="en-US" dirty="0"/>
              <a:t>Distinctive phonological features:</a:t>
            </a:r>
          </a:p>
          <a:p>
            <a:pPr lvl="1" eaLnBrk="1" hangingPunct="1">
              <a:lnSpc>
                <a:spcPct val="90000"/>
              </a:lnSpc>
            </a:pPr>
            <a:r>
              <a:rPr lang="en-US" sz="2000" dirty="0"/>
              <a:t>Dropping postvocalic r sounds as is </a:t>
            </a:r>
            <a:r>
              <a:rPr lang="en-US" sz="2000" i="1" dirty="0" err="1"/>
              <a:t>cah</a:t>
            </a:r>
            <a:r>
              <a:rPr lang="en-US" sz="2000" dirty="0"/>
              <a:t> for car and </a:t>
            </a:r>
            <a:r>
              <a:rPr lang="en-US" sz="2000" i="1" dirty="0" err="1"/>
              <a:t>yahd</a:t>
            </a:r>
            <a:r>
              <a:rPr lang="en-US" sz="2000" dirty="0"/>
              <a:t> for yard </a:t>
            </a:r>
          </a:p>
          <a:p>
            <a:pPr eaLnBrk="1" hangingPunct="1">
              <a:lnSpc>
                <a:spcPct val="90000"/>
              </a:lnSpc>
            </a:pPr>
            <a:r>
              <a:rPr lang="en-US" dirty="0"/>
              <a:t>Grammar:</a:t>
            </a:r>
          </a:p>
          <a:p>
            <a:pPr lvl="1" eaLnBrk="1" hangingPunct="1">
              <a:lnSpc>
                <a:spcPct val="90000"/>
              </a:lnSpc>
            </a:pPr>
            <a:r>
              <a:rPr lang="en-US" sz="2000" dirty="0"/>
              <a:t>You all, you guys, </a:t>
            </a:r>
            <a:r>
              <a:rPr lang="en-US" sz="2000" dirty="0" err="1"/>
              <a:t>youse</a:t>
            </a:r>
            <a:r>
              <a:rPr lang="en-US" sz="2000" dirty="0"/>
              <a:t>, or </a:t>
            </a:r>
            <a:r>
              <a:rPr lang="en-US" sz="2000" dirty="0" err="1"/>
              <a:t>yuns</a:t>
            </a:r>
            <a:r>
              <a:rPr lang="en-US" sz="2000" dirty="0"/>
              <a:t> for the 2</a:t>
            </a:r>
            <a:r>
              <a:rPr lang="en-US" sz="2000" baseline="30000" dirty="0"/>
              <a:t>nd</a:t>
            </a:r>
            <a:r>
              <a:rPr lang="en-US" sz="2000" dirty="0"/>
              <a:t> person plural pronoun</a:t>
            </a:r>
          </a:p>
          <a:p>
            <a:pPr lvl="1" eaLnBrk="1" hangingPunct="1">
              <a:lnSpc>
                <a:spcPct val="90000"/>
              </a:lnSpc>
            </a:pPr>
            <a:r>
              <a:rPr lang="en-US" sz="2000" dirty="0"/>
              <a:t>Philadelphians eliminate the object of the preposition </a:t>
            </a:r>
            <a:r>
              <a:rPr lang="en-US" sz="2000" i="1" dirty="0"/>
              <a:t>with</a:t>
            </a:r>
          </a:p>
          <a:p>
            <a:pPr eaLnBrk="1" hangingPunct="1">
              <a:lnSpc>
                <a:spcPct val="90000"/>
              </a:lnSpc>
            </a:pPr>
            <a:r>
              <a:rPr lang="en-US" dirty="0"/>
              <a:t>Vocabulary:</a:t>
            </a:r>
          </a:p>
          <a:p>
            <a:pPr lvl="1" eaLnBrk="1" hangingPunct="1">
              <a:lnSpc>
                <a:spcPct val="90000"/>
              </a:lnSpc>
            </a:pPr>
            <a:r>
              <a:rPr lang="en-US" sz="2000" dirty="0"/>
              <a:t>Tonic and soda for sweetened carbonated beverages</a:t>
            </a:r>
          </a:p>
          <a:p>
            <a:pPr lvl="1" eaLnBrk="1" hangingPunct="1">
              <a:lnSpc>
                <a:spcPct val="90000"/>
              </a:lnSpc>
            </a:pPr>
            <a:r>
              <a:rPr lang="en-US" sz="2000" dirty="0"/>
              <a:t>Grinder, hoagie, and hero as sub</a:t>
            </a:r>
          </a:p>
          <a:p>
            <a:pPr eaLnBrk="1" hangingPunct="1">
              <a:lnSpc>
                <a:spcPct val="90000"/>
              </a:lnSpc>
            </a:pPr>
            <a:endParaRPr lang="en-US" dirty="0"/>
          </a:p>
        </p:txBody>
      </p:sp>
    </p:spTree>
    <p:extLst>
      <p:ext uri="{BB962C8B-B14F-4D97-AF65-F5344CB8AC3E}">
        <p14:creationId xmlns:p14="http://schemas.microsoft.com/office/powerpoint/2010/main" val="1882619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p:txBody>
          <a:bodyPr/>
          <a:lstStyle/>
          <a:p>
            <a:pPr eaLnBrk="1" hangingPunct="1"/>
            <a:r>
              <a:rPr lang="en-US" dirty="0"/>
              <a:t>Dialects of the Midwest</a:t>
            </a:r>
          </a:p>
        </p:txBody>
      </p:sp>
      <p:sp>
        <p:nvSpPr>
          <p:cNvPr id="70658" name="Rectangle 3"/>
          <p:cNvSpPr>
            <a:spLocks noGrp="1" noChangeArrowheads="1"/>
          </p:cNvSpPr>
          <p:nvPr>
            <p:ph idx="1"/>
          </p:nvPr>
        </p:nvSpPr>
        <p:spPr>
          <a:xfrm>
            <a:off x="1117601" y="2438401"/>
            <a:ext cx="9878484" cy="3763963"/>
          </a:xfrm>
        </p:spPr>
        <p:txBody>
          <a:bodyPr>
            <a:normAutofit/>
          </a:bodyPr>
          <a:lstStyle/>
          <a:p>
            <a:pPr eaLnBrk="1" hangingPunct="1">
              <a:lnSpc>
                <a:spcPct val="80000"/>
              </a:lnSpc>
            </a:pPr>
            <a:r>
              <a:rPr lang="en-US" sz="2800" dirty="0"/>
              <a:t>Merge the /o/ and /oh/ vowel sounds into a single vowel </a:t>
            </a:r>
          </a:p>
          <a:p>
            <a:pPr lvl="1" eaLnBrk="1" hangingPunct="1">
              <a:lnSpc>
                <a:spcPct val="80000"/>
              </a:lnSpc>
            </a:pPr>
            <a:r>
              <a:rPr lang="en-US" sz="2400" dirty="0"/>
              <a:t>Ex. Don/Dawn, hot/caught, dollar/taller </a:t>
            </a:r>
          </a:p>
          <a:p>
            <a:pPr eaLnBrk="1" hangingPunct="1">
              <a:lnSpc>
                <a:spcPct val="80000"/>
              </a:lnSpc>
            </a:pPr>
            <a:r>
              <a:rPr lang="en-US" sz="2800" dirty="0"/>
              <a:t>Northern Cities Shift (NCS)</a:t>
            </a:r>
          </a:p>
          <a:p>
            <a:pPr eaLnBrk="1" hangingPunct="1">
              <a:lnSpc>
                <a:spcPct val="80000"/>
              </a:lnSpc>
            </a:pPr>
            <a:r>
              <a:rPr lang="en-US" sz="2800" dirty="0"/>
              <a:t>Grammatical features: Need/want/like + past participle construction</a:t>
            </a:r>
          </a:p>
          <a:p>
            <a:pPr eaLnBrk="1" hangingPunct="1">
              <a:lnSpc>
                <a:spcPct val="80000"/>
              </a:lnSpc>
            </a:pPr>
            <a:r>
              <a:rPr lang="en-US" sz="2800" dirty="0"/>
              <a:t>Pop is the prevalent term for sweetened carbonated beverages</a:t>
            </a:r>
          </a:p>
          <a:p>
            <a:pPr eaLnBrk="1" hangingPunct="1">
              <a:lnSpc>
                <a:spcPct val="80000"/>
              </a:lnSpc>
            </a:pPr>
            <a:r>
              <a:rPr lang="en-US" sz="2800" dirty="0"/>
              <a:t>Sub is the most common sandwich term, but some areas also use the word hoagie</a:t>
            </a:r>
          </a:p>
          <a:p>
            <a:pPr eaLnBrk="1" hangingPunct="1">
              <a:lnSpc>
                <a:spcPct val="80000"/>
              </a:lnSpc>
            </a:pPr>
            <a:endParaRPr lang="en-US" sz="2800" dirty="0">
              <a:latin typeface="Candara" charset="0"/>
            </a:endParaRPr>
          </a:p>
        </p:txBody>
      </p:sp>
    </p:spTree>
    <p:extLst>
      <p:ext uri="{BB962C8B-B14F-4D97-AF65-F5344CB8AC3E}">
        <p14:creationId xmlns:p14="http://schemas.microsoft.com/office/powerpoint/2010/main" val="1431293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Southern Region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84395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lstStyle/>
          <a:p>
            <a:pPr eaLnBrk="1" hangingPunct="1"/>
            <a:r>
              <a:rPr lang="en-US" dirty="0"/>
              <a:t>Dialects of the South</a:t>
            </a:r>
          </a:p>
        </p:txBody>
      </p:sp>
      <p:sp>
        <p:nvSpPr>
          <p:cNvPr id="67586" name="Rectangle 3"/>
          <p:cNvSpPr>
            <a:spLocks noGrp="1" noChangeArrowheads="1"/>
          </p:cNvSpPr>
          <p:nvPr>
            <p:ph idx="1"/>
          </p:nvPr>
        </p:nvSpPr>
        <p:spPr>
          <a:xfrm>
            <a:off x="621611" y="1980132"/>
            <a:ext cx="8957697" cy="4004786"/>
          </a:xfrm>
        </p:spPr>
        <p:txBody>
          <a:bodyPr>
            <a:normAutofit fontScale="92500" lnSpcReduction="10000"/>
          </a:bodyPr>
          <a:lstStyle/>
          <a:p>
            <a:pPr eaLnBrk="1" hangingPunct="1"/>
            <a:r>
              <a:rPr lang="en-US" sz="2800" dirty="0"/>
              <a:t>Specific southern dialects:</a:t>
            </a:r>
          </a:p>
          <a:p>
            <a:pPr lvl="1" eaLnBrk="1" hangingPunct="1"/>
            <a:r>
              <a:rPr lang="en-US" sz="2400" dirty="0"/>
              <a:t>Appalachian English</a:t>
            </a:r>
          </a:p>
          <a:p>
            <a:pPr lvl="1" eaLnBrk="1" hangingPunct="1"/>
            <a:r>
              <a:rPr lang="en-US" sz="2400" dirty="0"/>
              <a:t>Smoky Mountain dialect</a:t>
            </a:r>
          </a:p>
          <a:p>
            <a:pPr lvl="1" eaLnBrk="1" hangingPunct="1"/>
            <a:r>
              <a:rPr lang="en-US" sz="2400" dirty="0"/>
              <a:t>Charleston dialect</a:t>
            </a:r>
          </a:p>
          <a:p>
            <a:pPr lvl="1" eaLnBrk="1" hangingPunct="1"/>
            <a:r>
              <a:rPr lang="en-US" sz="2400" dirty="0"/>
              <a:t>Texas English</a:t>
            </a:r>
          </a:p>
          <a:p>
            <a:pPr lvl="1" eaLnBrk="1" hangingPunct="1"/>
            <a:r>
              <a:rPr lang="en-US" sz="2400" dirty="0"/>
              <a:t>New Orleans dialect</a:t>
            </a:r>
          </a:p>
          <a:p>
            <a:pPr lvl="1" eaLnBrk="1" hangingPunct="1"/>
            <a:r>
              <a:rPr lang="en-US" sz="2400" dirty="0"/>
              <a:t>Memphis dialect</a:t>
            </a:r>
          </a:p>
          <a:p>
            <a:pPr eaLnBrk="1" hangingPunct="1"/>
            <a:r>
              <a:rPr lang="en-US" sz="2800" dirty="0"/>
              <a:t>General dialect of the region is Southern American Dialect</a:t>
            </a:r>
          </a:p>
          <a:p>
            <a:pPr eaLnBrk="1" hangingPunct="1"/>
            <a:endParaRPr lang="en-US" sz="2800" dirty="0">
              <a:latin typeface="Candara" charset="0"/>
            </a:endParaRPr>
          </a:p>
        </p:txBody>
      </p:sp>
    </p:spTree>
    <p:extLst>
      <p:ext uri="{BB962C8B-B14F-4D97-AF65-F5344CB8AC3E}">
        <p14:creationId xmlns:p14="http://schemas.microsoft.com/office/powerpoint/2010/main" val="675282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p:txBody>
          <a:bodyPr/>
          <a:lstStyle/>
          <a:p>
            <a:pPr eaLnBrk="1" hangingPunct="1"/>
            <a:r>
              <a:rPr lang="en-US" dirty="0"/>
              <a:t>Dialects of the South, </a:t>
            </a:r>
            <a:r>
              <a:rPr lang="en-US" dirty="0" err="1"/>
              <a:t>cont</a:t>
            </a:r>
            <a:endParaRPr lang="en-US" dirty="0"/>
          </a:p>
        </p:txBody>
      </p:sp>
      <p:sp>
        <p:nvSpPr>
          <p:cNvPr id="68610" name="Rectangle 3"/>
          <p:cNvSpPr>
            <a:spLocks noGrp="1" noChangeArrowheads="1"/>
          </p:cNvSpPr>
          <p:nvPr>
            <p:ph idx="1"/>
          </p:nvPr>
        </p:nvSpPr>
        <p:spPr>
          <a:xfrm>
            <a:off x="1162051" y="2209801"/>
            <a:ext cx="9878483" cy="3916363"/>
          </a:xfrm>
        </p:spPr>
        <p:txBody>
          <a:bodyPr>
            <a:normAutofit fontScale="92500" lnSpcReduction="10000"/>
          </a:bodyPr>
          <a:lstStyle/>
          <a:p>
            <a:pPr eaLnBrk="1" hangingPunct="1">
              <a:lnSpc>
                <a:spcPct val="90000"/>
              </a:lnSpc>
            </a:pPr>
            <a:r>
              <a:rPr lang="en-US" sz="2800" dirty="0"/>
              <a:t>Southern American Dialect:</a:t>
            </a:r>
          </a:p>
          <a:p>
            <a:pPr lvl="1" eaLnBrk="1" hangingPunct="1">
              <a:lnSpc>
                <a:spcPct val="90000"/>
              </a:lnSpc>
            </a:pPr>
            <a:r>
              <a:rPr lang="en-US" sz="2400" dirty="0"/>
              <a:t>Vowels /</a:t>
            </a:r>
            <a:r>
              <a:rPr lang="en-US" sz="2400" dirty="0">
                <a:sym typeface="Symbol" charset="0"/>
              </a:rPr>
              <a:t>/ and /I/ the same, meaning that pin and pen sound identical (like pen)</a:t>
            </a:r>
          </a:p>
          <a:p>
            <a:pPr lvl="1" eaLnBrk="1" hangingPunct="1">
              <a:lnSpc>
                <a:spcPct val="90000"/>
              </a:lnSpc>
            </a:pPr>
            <a:r>
              <a:rPr lang="en-US" sz="2400" dirty="0">
                <a:sym typeface="Symbol" charset="0"/>
              </a:rPr>
              <a:t>Use a monophthong</a:t>
            </a:r>
          </a:p>
          <a:p>
            <a:pPr lvl="1" eaLnBrk="1" hangingPunct="1">
              <a:lnSpc>
                <a:spcPct val="90000"/>
              </a:lnSpc>
            </a:pPr>
            <a:r>
              <a:rPr lang="en-US" sz="2400" dirty="0">
                <a:sym typeface="Symbol" charset="0"/>
              </a:rPr>
              <a:t>y</a:t>
            </a:r>
            <a:r>
              <a:rPr lang="ja-JP" altLang="en-US" sz="2400" dirty="0">
                <a:sym typeface="Symbol" charset="0"/>
              </a:rPr>
              <a:t>’</a:t>
            </a:r>
            <a:r>
              <a:rPr lang="en-US" sz="2400" dirty="0">
                <a:sym typeface="Symbol" charset="0"/>
              </a:rPr>
              <a:t>all and all y</a:t>
            </a:r>
            <a:r>
              <a:rPr lang="ja-JP" altLang="en-US" sz="2400" dirty="0">
                <a:sym typeface="Symbol" charset="0"/>
              </a:rPr>
              <a:t>’</a:t>
            </a:r>
            <a:r>
              <a:rPr lang="en-US" sz="2400" dirty="0">
                <a:sym typeface="Symbol" charset="0"/>
              </a:rPr>
              <a:t>all</a:t>
            </a:r>
          </a:p>
          <a:p>
            <a:pPr lvl="1" eaLnBrk="1" hangingPunct="1">
              <a:lnSpc>
                <a:spcPct val="90000"/>
              </a:lnSpc>
            </a:pPr>
            <a:r>
              <a:rPr lang="en-US" sz="2400" dirty="0">
                <a:sym typeface="Symbol" charset="0"/>
              </a:rPr>
              <a:t>Multiple modals</a:t>
            </a:r>
          </a:p>
          <a:p>
            <a:pPr lvl="1" eaLnBrk="1" hangingPunct="1">
              <a:lnSpc>
                <a:spcPct val="90000"/>
              </a:lnSpc>
            </a:pPr>
            <a:r>
              <a:rPr lang="en-US" sz="2400" dirty="0" err="1">
                <a:sym typeface="Symbol" charset="0"/>
              </a:rPr>
              <a:t>Fixin</a:t>
            </a:r>
            <a:r>
              <a:rPr lang="ja-JP" altLang="en-US" sz="2400" dirty="0">
                <a:sym typeface="Symbol" charset="0"/>
              </a:rPr>
              <a:t>’</a:t>
            </a:r>
            <a:r>
              <a:rPr lang="en-US" sz="2400" dirty="0">
                <a:sym typeface="Symbol" charset="0"/>
              </a:rPr>
              <a:t> to indicate an immediate future action</a:t>
            </a:r>
          </a:p>
          <a:p>
            <a:pPr eaLnBrk="1" hangingPunct="1">
              <a:lnSpc>
                <a:spcPct val="90000"/>
              </a:lnSpc>
            </a:pPr>
            <a:r>
              <a:rPr lang="en-US" sz="2800" dirty="0">
                <a:sym typeface="Symbol" charset="0"/>
              </a:rPr>
              <a:t>Vocabulary: </a:t>
            </a:r>
          </a:p>
          <a:p>
            <a:pPr lvl="1" eaLnBrk="1" hangingPunct="1">
              <a:lnSpc>
                <a:spcPct val="90000"/>
              </a:lnSpc>
            </a:pPr>
            <a:r>
              <a:rPr lang="en-US" sz="2400" dirty="0">
                <a:sym typeface="Symbol" charset="0"/>
              </a:rPr>
              <a:t>Coke</a:t>
            </a:r>
          </a:p>
          <a:p>
            <a:pPr lvl="1" eaLnBrk="1" hangingPunct="1">
              <a:lnSpc>
                <a:spcPct val="90000"/>
              </a:lnSpc>
            </a:pPr>
            <a:r>
              <a:rPr lang="en-US" sz="2400" dirty="0">
                <a:sym typeface="Symbol" charset="0"/>
              </a:rPr>
              <a:t>Sub</a:t>
            </a:r>
          </a:p>
          <a:p>
            <a:pPr eaLnBrk="1" hangingPunct="1">
              <a:lnSpc>
                <a:spcPct val="90000"/>
              </a:lnSpc>
            </a:pPr>
            <a:endParaRPr lang="en-US" sz="2800" dirty="0">
              <a:latin typeface="Candara" charset="0"/>
            </a:endParaRPr>
          </a:p>
        </p:txBody>
      </p:sp>
    </p:spTree>
    <p:extLst>
      <p:ext uri="{BB962C8B-B14F-4D97-AF65-F5344CB8AC3E}">
        <p14:creationId xmlns:p14="http://schemas.microsoft.com/office/powerpoint/2010/main" val="1039341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Three (3) main environmental factors that have a direct bearing on the language development of children:</a:t>
            </a:r>
          </a:p>
          <a:p>
            <a:pPr lvl="1"/>
            <a:r>
              <a:rPr lang="en-US" dirty="0" smtClean="0"/>
              <a:t>Socioeconomic status (SES) especially as it relates to poverty and children in low-SES families</a:t>
            </a:r>
          </a:p>
          <a:p>
            <a:pPr lvl="1"/>
            <a:r>
              <a:rPr lang="en-US" dirty="0" smtClean="0"/>
              <a:t>The languages used within families that reflect race and ethnicity</a:t>
            </a:r>
          </a:p>
          <a:p>
            <a:pPr lvl="1"/>
            <a:r>
              <a:rPr lang="en-US" dirty="0" smtClean="0"/>
              <a:t>The regional, gender, and age-related factors that have an impact on the development of language</a:t>
            </a:r>
          </a:p>
          <a:p>
            <a:pPr lvl="1"/>
            <a:endParaRPr lang="en-US" dirty="0"/>
          </a:p>
        </p:txBody>
      </p:sp>
    </p:spTree>
    <p:extLst>
      <p:ext uri="{BB962C8B-B14F-4D97-AF65-F5344CB8AC3E}">
        <p14:creationId xmlns:p14="http://schemas.microsoft.com/office/powerpoint/2010/main" val="25717081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a:lstStyle/>
          <a:p>
            <a:pPr eaLnBrk="1" hangingPunct="1"/>
            <a:r>
              <a:rPr lang="en-US" dirty="0"/>
              <a:t>Dialects of the West</a:t>
            </a:r>
          </a:p>
        </p:txBody>
      </p:sp>
      <p:sp>
        <p:nvSpPr>
          <p:cNvPr id="71682" name="Rectangle 3"/>
          <p:cNvSpPr>
            <a:spLocks noGrp="1" noChangeArrowheads="1"/>
          </p:cNvSpPr>
          <p:nvPr>
            <p:ph idx="1"/>
          </p:nvPr>
        </p:nvSpPr>
        <p:spPr>
          <a:xfrm>
            <a:off x="283835" y="2298441"/>
            <a:ext cx="9878483" cy="3611563"/>
          </a:xfrm>
        </p:spPr>
        <p:txBody>
          <a:bodyPr/>
          <a:lstStyle/>
          <a:p>
            <a:pPr eaLnBrk="1" hangingPunct="1">
              <a:lnSpc>
                <a:spcPct val="90000"/>
              </a:lnSpc>
            </a:pPr>
            <a:r>
              <a:rPr lang="en-US" dirty="0"/>
              <a:t>Shares some features in common with neighbors to the north and to the south</a:t>
            </a:r>
          </a:p>
          <a:p>
            <a:pPr eaLnBrk="1" hangingPunct="1">
              <a:lnSpc>
                <a:spcPct val="90000"/>
              </a:lnSpc>
            </a:pPr>
            <a:r>
              <a:rPr lang="en-US" dirty="0"/>
              <a:t>Phonologically, many dialects of the west have a single vowel for the words </a:t>
            </a:r>
            <a:r>
              <a:rPr lang="en-US" i="1" dirty="0"/>
              <a:t>caught </a:t>
            </a:r>
            <a:r>
              <a:rPr lang="en-US" dirty="0"/>
              <a:t>and </a:t>
            </a:r>
            <a:r>
              <a:rPr lang="en-US" i="1" dirty="0"/>
              <a:t>cot</a:t>
            </a:r>
            <a:r>
              <a:rPr lang="en-US" dirty="0"/>
              <a:t>, as do dialects of the Midwest</a:t>
            </a:r>
          </a:p>
          <a:p>
            <a:pPr lvl="1" eaLnBrk="1" hangingPunct="1">
              <a:lnSpc>
                <a:spcPct val="90000"/>
              </a:lnSpc>
            </a:pPr>
            <a:r>
              <a:rPr lang="en-US" sz="2000" dirty="0"/>
              <a:t>fronted back vowels, so that that </a:t>
            </a:r>
            <a:r>
              <a:rPr lang="en-US" sz="2000" i="1" dirty="0"/>
              <a:t>totally</a:t>
            </a:r>
            <a:r>
              <a:rPr lang="en-US" sz="2000" dirty="0"/>
              <a:t> sounds like </a:t>
            </a:r>
            <a:r>
              <a:rPr lang="en-US" sz="2000" i="1" dirty="0" err="1"/>
              <a:t>tewtally</a:t>
            </a:r>
            <a:endParaRPr lang="en-US" sz="2000" i="1" dirty="0"/>
          </a:p>
          <a:p>
            <a:pPr eaLnBrk="1" hangingPunct="1">
              <a:lnSpc>
                <a:spcPct val="90000"/>
              </a:lnSpc>
            </a:pPr>
            <a:r>
              <a:rPr lang="en-US" dirty="0"/>
              <a:t>Vocabulary: divided on the pop, soda, coke debate</a:t>
            </a:r>
          </a:p>
          <a:p>
            <a:pPr eaLnBrk="1" hangingPunct="1">
              <a:lnSpc>
                <a:spcPct val="90000"/>
              </a:lnSpc>
            </a:pPr>
            <a:r>
              <a:rPr lang="en-US" dirty="0"/>
              <a:t>Sub is the most popular sandwich term </a:t>
            </a:r>
          </a:p>
          <a:p>
            <a:pPr eaLnBrk="1" hangingPunct="1">
              <a:lnSpc>
                <a:spcPct val="90000"/>
              </a:lnSpc>
            </a:pPr>
            <a:r>
              <a:rPr lang="en-US" dirty="0"/>
              <a:t>Northern part of the west use the word </a:t>
            </a:r>
            <a:r>
              <a:rPr lang="en-US" i="1" dirty="0"/>
              <a:t>coast</a:t>
            </a:r>
            <a:r>
              <a:rPr lang="en-US" dirty="0"/>
              <a:t> to refer to the beach</a:t>
            </a:r>
          </a:p>
          <a:p>
            <a:pPr eaLnBrk="1" hangingPunct="1">
              <a:lnSpc>
                <a:spcPct val="90000"/>
              </a:lnSpc>
            </a:pPr>
            <a:endParaRPr lang="en-US" dirty="0"/>
          </a:p>
        </p:txBody>
      </p:sp>
    </p:spTree>
    <p:extLst>
      <p:ext uri="{BB962C8B-B14F-4D97-AF65-F5344CB8AC3E}">
        <p14:creationId xmlns:p14="http://schemas.microsoft.com/office/powerpoint/2010/main" val="12998210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Bilingualism</a:t>
            </a:r>
            <a:endParaRPr lang="en-US" dirty="0"/>
          </a:p>
        </p:txBody>
      </p:sp>
      <p:sp>
        <p:nvSpPr>
          <p:cNvPr id="5" name="Text Placeholder 4"/>
          <p:cNvSpPr>
            <a:spLocks noGrp="1"/>
          </p:cNvSpPr>
          <p:nvPr>
            <p:ph type="body" idx="1"/>
          </p:nvPr>
        </p:nvSpPr>
        <p:spPr/>
        <p:txBody>
          <a:bodyPr/>
          <a:lstStyle/>
          <a:p>
            <a:r>
              <a:rPr lang="en-US" dirty="0" smtClean="0"/>
              <a:t>The process whereby children essentially acquire two (2) first languages</a:t>
            </a:r>
          </a:p>
          <a:p>
            <a:r>
              <a:rPr lang="en-US" b="1" dirty="0" smtClean="0"/>
              <a:t>Multilingualism</a:t>
            </a:r>
            <a:r>
              <a:rPr lang="en-US" dirty="0" smtClean="0"/>
              <a:t> – more that two (2) first languages</a:t>
            </a:r>
            <a:endParaRPr lang="en-US" dirty="0"/>
          </a:p>
        </p:txBody>
      </p:sp>
    </p:spTree>
    <p:extLst>
      <p:ext uri="{BB962C8B-B14F-4D97-AF65-F5344CB8AC3E}">
        <p14:creationId xmlns:p14="http://schemas.microsoft.com/office/powerpoint/2010/main" val="2671666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Simultaneous Language Acquisition</a:t>
            </a:r>
            <a:endParaRPr lang="en-US" dirty="0"/>
          </a:p>
        </p:txBody>
      </p:sp>
      <p:sp>
        <p:nvSpPr>
          <p:cNvPr id="3" name="Content Placeholder 2"/>
          <p:cNvSpPr>
            <a:spLocks noGrp="1"/>
          </p:cNvSpPr>
          <p:nvPr>
            <p:ph idx="1"/>
          </p:nvPr>
        </p:nvSpPr>
        <p:spPr/>
        <p:txBody>
          <a:bodyPr/>
          <a:lstStyle/>
          <a:p>
            <a:r>
              <a:rPr lang="en-US" dirty="0" smtClean="0"/>
              <a:t>Learn both languages at the same time (typically also includes the requirement that this happened before the child’s third (3</a:t>
            </a:r>
            <a:r>
              <a:rPr lang="en-US" baseline="30000" dirty="0" smtClean="0"/>
              <a:t>rd</a:t>
            </a:r>
            <a:r>
              <a:rPr lang="en-US" dirty="0" smtClean="0"/>
              <a:t>) birthday</a:t>
            </a:r>
          </a:p>
          <a:p>
            <a:endParaRPr lang="en-US" dirty="0"/>
          </a:p>
          <a:p>
            <a:r>
              <a:rPr lang="en-US" i="1" dirty="0" smtClean="0"/>
              <a:t>BILINGUAL first </a:t>
            </a:r>
            <a:r>
              <a:rPr lang="en-US" dirty="0" smtClean="0"/>
              <a:t>– actually learns both at exactly the same time</a:t>
            </a:r>
          </a:p>
          <a:p>
            <a:pPr marL="0" indent="0">
              <a:buNone/>
            </a:pPr>
            <a:endParaRPr lang="en-US" dirty="0" smtClean="0"/>
          </a:p>
          <a:p>
            <a:r>
              <a:rPr lang="en-US" i="1" dirty="0" smtClean="0"/>
              <a:t>BILINGUAL second </a:t>
            </a:r>
            <a:r>
              <a:rPr lang="en-US" dirty="0" smtClean="0"/>
              <a:t>– begins with one language and then adds the second (meeting the age/developmental requirements listed above.)  </a:t>
            </a:r>
            <a:endParaRPr lang="en-US" dirty="0"/>
          </a:p>
        </p:txBody>
      </p:sp>
    </p:spTree>
    <p:extLst>
      <p:ext uri="{BB962C8B-B14F-4D97-AF65-F5344CB8AC3E}">
        <p14:creationId xmlns:p14="http://schemas.microsoft.com/office/powerpoint/2010/main" val="1671256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Simultaneous Language Acquisition</a:t>
            </a:r>
          </a:p>
        </p:txBody>
      </p:sp>
      <p:sp>
        <p:nvSpPr>
          <p:cNvPr id="3" name="Content Placeholder 2"/>
          <p:cNvSpPr>
            <a:spLocks noGrp="1"/>
          </p:cNvSpPr>
          <p:nvPr>
            <p:ph idx="1"/>
          </p:nvPr>
        </p:nvSpPr>
        <p:spPr/>
        <p:txBody>
          <a:bodyPr>
            <a:normAutofit/>
          </a:bodyPr>
          <a:lstStyle/>
          <a:p>
            <a:r>
              <a:rPr lang="en-US" i="1" dirty="0" smtClean="0"/>
              <a:t>UNITARY language system hypothesis</a:t>
            </a:r>
            <a:r>
              <a:rPr lang="en-US" dirty="0" smtClean="0"/>
              <a:t>: argues that children don</a:t>
            </a:r>
            <a:r>
              <a:rPr lang="fr-FR" dirty="0" smtClean="0"/>
              <a:t>’</a:t>
            </a:r>
            <a:r>
              <a:rPr lang="en-US" dirty="0" smtClean="0"/>
              <a:t>t really know they are learning two languages – rather the two blend together into a kind of hybrid – one that contains vocabulary and grammatical rules from both </a:t>
            </a:r>
          </a:p>
          <a:p>
            <a:endParaRPr lang="en-US" dirty="0"/>
          </a:p>
          <a:p>
            <a:endParaRPr lang="en-US" dirty="0" smtClean="0"/>
          </a:p>
          <a:p>
            <a:r>
              <a:rPr lang="en-US" i="1" dirty="0" smtClean="0"/>
              <a:t>DUAL language system hypothesis</a:t>
            </a:r>
            <a:r>
              <a:rPr lang="en-US" dirty="0" smtClean="0"/>
              <a:t>: argues that the child treats the languages separately from the beginning.  The child does not conjoin the languages.  There is more research to support this theory than there is the unitary language system hypothesis.  </a:t>
            </a:r>
          </a:p>
          <a:p>
            <a:endParaRPr lang="en-US" dirty="0"/>
          </a:p>
          <a:p>
            <a:endParaRPr lang="en-US" dirty="0"/>
          </a:p>
        </p:txBody>
      </p:sp>
    </p:spTree>
    <p:extLst>
      <p:ext uri="{BB962C8B-B14F-4D97-AF65-F5344CB8AC3E}">
        <p14:creationId xmlns:p14="http://schemas.microsoft.com/office/powerpoint/2010/main" val="40714230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Switching or Code Mixing</a:t>
            </a:r>
            <a:endParaRPr lang="en-US" dirty="0"/>
          </a:p>
        </p:txBody>
      </p:sp>
      <p:sp>
        <p:nvSpPr>
          <p:cNvPr id="3" name="Content Placeholder 2"/>
          <p:cNvSpPr>
            <a:spLocks noGrp="1"/>
          </p:cNvSpPr>
          <p:nvPr>
            <p:ph idx="1"/>
          </p:nvPr>
        </p:nvSpPr>
        <p:spPr/>
        <p:txBody>
          <a:bodyPr>
            <a:normAutofit/>
          </a:bodyPr>
          <a:lstStyle/>
          <a:p>
            <a:pPr>
              <a:lnSpc>
                <a:spcPct val="90000"/>
              </a:lnSpc>
            </a:pPr>
            <a:r>
              <a:rPr lang="en-US" i="1" dirty="0" smtClean="0"/>
              <a:t>CODE switching</a:t>
            </a:r>
            <a:r>
              <a:rPr lang="en-US" dirty="0" smtClean="0"/>
              <a:t> </a:t>
            </a:r>
            <a:r>
              <a:rPr lang="en-US" dirty="0"/>
              <a:t>or </a:t>
            </a:r>
            <a:r>
              <a:rPr lang="en-US" i="1" dirty="0"/>
              <a:t>code mixing</a:t>
            </a:r>
            <a:r>
              <a:rPr lang="en-US" dirty="0"/>
              <a:t>: speakers alternate between languages when they have more than one language in common</a:t>
            </a:r>
          </a:p>
          <a:p>
            <a:pPr lvl="1">
              <a:lnSpc>
                <a:spcPct val="90000"/>
              </a:lnSpc>
            </a:pPr>
            <a:r>
              <a:rPr lang="en-US" i="1" dirty="0" smtClean="0"/>
              <a:t>Intra-utterance </a:t>
            </a:r>
            <a:r>
              <a:rPr lang="en-US" i="1" dirty="0"/>
              <a:t>mixing</a:t>
            </a:r>
            <a:r>
              <a:rPr lang="en-US" dirty="0"/>
              <a:t>: alternation occurs within a single utterance</a:t>
            </a:r>
          </a:p>
          <a:p>
            <a:pPr lvl="1">
              <a:lnSpc>
                <a:spcPct val="90000"/>
              </a:lnSpc>
            </a:pPr>
            <a:r>
              <a:rPr lang="en-US" i="1" dirty="0"/>
              <a:t>Intrasentential mixing</a:t>
            </a:r>
            <a:r>
              <a:rPr lang="en-US" dirty="0"/>
              <a:t>: alternation occurs within one sentence</a:t>
            </a:r>
          </a:p>
          <a:p>
            <a:pPr lvl="1">
              <a:lnSpc>
                <a:spcPct val="90000"/>
              </a:lnSpc>
            </a:pPr>
            <a:r>
              <a:rPr lang="en-US" i="1" dirty="0" smtClean="0"/>
              <a:t>Inter-utterance </a:t>
            </a:r>
            <a:r>
              <a:rPr lang="en-US" i="1" dirty="0"/>
              <a:t>mixing</a:t>
            </a:r>
            <a:r>
              <a:rPr lang="en-US" dirty="0"/>
              <a:t>: alternation occurs between utterances</a:t>
            </a:r>
          </a:p>
          <a:p>
            <a:pPr lvl="1">
              <a:lnSpc>
                <a:spcPct val="90000"/>
              </a:lnSpc>
            </a:pPr>
            <a:r>
              <a:rPr lang="en-US" i="1" dirty="0"/>
              <a:t>Intersentential mixing</a:t>
            </a:r>
            <a:r>
              <a:rPr lang="en-US" dirty="0"/>
              <a:t>: alternation occurs between </a:t>
            </a:r>
            <a:r>
              <a:rPr lang="en-US" dirty="0" smtClean="0"/>
              <a:t>sentences</a:t>
            </a:r>
          </a:p>
          <a:p>
            <a:pPr lvl="1">
              <a:lnSpc>
                <a:spcPct val="90000"/>
              </a:lnSpc>
            </a:pPr>
            <a:endParaRPr lang="en-US" dirty="0"/>
          </a:p>
          <a:p>
            <a:pPr>
              <a:lnSpc>
                <a:spcPct val="90000"/>
              </a:lnSpc>
            </a:pPr>
            <a:endParaRPr lang="en-US" dirty="0"/>
          </a:p>
          <a:p>
            <a:pPr>
              <a:lnSpc>
                <a:spcPct val="90000"/>
              </a:lnSpc>
              <a:buNone/>
            </a:pPr>
            <a:endParaRPr lang="en-US" dirty="0"/>
          </a:p>
          <a:p>
            <a:endParaRPr lang="en-US" dirty="0"/>
          </a:p>
        </p:txBody>
      </p:sp>
    </p:spTree>
    <p:extLst>
      <p:ext uri="{BB962C8B-B14F-4D97-AF65-F5344CB8AC3E}">
        <p14:creationId xmlns:p14="http://schemas.microsoft.com/office/powerpoint/2010/main" val="15528096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Development in </a:t>
            </a:r>
            <a:r>
              <a:rPr lang="en-US" dirty="0" smtClean="0"/>
              <a:t>Simultaneous Bilingualism</a:t>
            </a:r>
            <a:endParaRPr lang="en-US" dirty="0"/>
          </a:p>
        </p:txBody>
      </p:sp>
      <p:sp>
        <p:nvSpPr>
          <p:cNvPr id="3" name="Content Placeholder 2"/>
          <p:cNvSpPr>
            <a:spLocks noGrp="1"/>
          </p:cNvSpPr>
          <p:nvPr>
            <p:ph idx="1"/>
          </p:nvPr>
        </p:nvSpPr>
        <p:spPr/>
        <p:txBody>
          <a:bodyPr/>
          <a:lstStyle/>
          <a:p>
            <a:r>
              <a:rPr lang="en-US" b="1" dirty="0" smtClean="0"/>
              <a:t>Stage One</a:t>
            </a:r>
            <a:r>
              <a:rPr lang="en-US" dirty="0" smtClean="0"/>
              <a:t>: the child has two different language systems and chooses one over the other depending on the communicative context or the communicative purpose in any given circumstance</a:t>
            </a:r>
          </a:p>
          <a:p>
            <a:r>
              <a:rPr lang="en-US" b="1" dirty="0" smtClean="0"/>
              <a:t>Stage Two</a:t>
            </a:r>
            <a:r>
              <a:rPr lang="en-US" dirty="0" smtClean="0"/>
              <a:t>: </a:t>
            </a:r>
            <a:r>
              <a:rPr lang="en-US" dirty="0"/>
              <a:t>t</a:t>
            </a:r>
            <a:r>
              <a:rPr lang="en-US" dirty="0" smtClean="0"/>
              <a:t>he child has two separate vocabularies for his/her two languages. But he/she uses one grammatical system in both languages.  At this stage when the child learns a new word in one language, they often will NOT learn its equivalent in the other language</a:t>
            </a:r>
          </a:p>
          <a:p>
            <a:r>
              <a:rPr lang="en-US" b="1" dirty="0" smtClean="0"/>
              <a:t>Stage Three</a:t>
            </a:r>
            <a:r>
              <a:rPr lang="en-US" dirty="0" smtClean="0"/>
              <a:t>: the child is fairly consistent in keeping the vocabularies and syntactic systems of the two languages separate.  The interference that remains is typically in the area of syntax</a:t>
            </a:r>
            <a:endParaRPr lang="en-US" dirty="0"/>
          </a:p>
        </p:txBody>
      </p:sp>
    </p:spTree>
    <p:extLst>
      <p:ext uri="{BB962C8B-B14F-4D97-AF65-F5344CB8AC3E}">
        <p14:creationId xmlns:p14="http://schemas.microsoft.com/office/powerpoint/2010/main" val="13030873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Successive (Sequential) Bilingualism</a:t>
            </a:r>
            <a:endParaRPr lang="en-US" dirty="0"/>
          </a:p>
        </p:txBody>
      </p:sp>
      <p:sp>
        <p:nvSpPr>
          <p:cNvPr id="3" name="Content Placeholder 2"/>
          <p:cNvSpPr>
            <a:spLocks noGrp="1"/>
          </p:cNvSpPr>
          <p:nvPr>
            <p:ph idx="1"/>
          </p:nvPr>
        </p:nvSpPr>
        <p:spPr/>
        <p:txBody>
          <a:bodyPr>
            <a:normAutofit/>
          </a:bodyPr>
          <a:lstStyle/>
          <a:p>
            <a:r>
              <a:rPr lang="en-US" i="1" dirty="0" smtClean="0"/>
              <a:t>TRANSFER</a:t>
            </a:r>
            <a:r>
              <a:rPr lang="en-US" dirty="0"/>
              <a:t> </a:t>
            </a:r>
            <a:r>
              <a:rPr lang="en-US" dirty="0" smtClean="0"/>
              <a:t>refers to using components or aspects of the first language to compensate for unknowns in the second language.</a:t>
            </a:r>
          </a:p>
          <a:p>
            <a:endParaRPr lang="en-US" dirty="0"/>
          </a:p>
          <a:p>
            <a:r>
              <a:rPr lang="en-US" i="1" dirty="0" smtClean="0"/>
              <a:t>ATTRITION </a:t>
            </a:r>
            <a:r>
              <a:rPr lang="en-US" dirty="0" smtClean="0"/>
              <a:t>refers to the disappearance (or diminishing) of the first language as the second language is learned.  </a:t>
            </a:r>
            <a:endParaRPr lang="en-US" dirty="0"/>
          </a:p>
        </p:txBody>
      </p:sp>
    </p:spTree>
    <p:extLst>
      <p:ext uri="{BB962C8B-B14F-4D97-AF65-F5344CB8AC3E}">
        <p14:creationId xmlns:p14="http://schemas.microsoft.com/office/powerpoint/2010/main" val="17748713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Development in Successive Bilingualism</a:t>
            </a:r>
            <a:endParaRPr lang="en-US" dirty="0"/>
          </a:p>
        </p:txBody>
      </p:sp>
      <p:sp>
        <p:nvSpPr>
          <p:cNvPr id="3" name="Content Placeholder 2"/>
          <p:cNvSpPr>
            <a:spLocks noGrp="1"/>
          </p:cNvSpPr>
          <p:nvPr>
            <p:ph idx="1"/>
          </p:nvPr>
        </p:nvSpPr>
        <p:spPr/>
        <p:txBody>
          <a:bodyPr/>
          <a:lstStyle/>
          <a:p>
            <a:r>
              <a:rPr lang="en-US" b="1" dirty="0" smtClean="0"/>
              <a:t>Stage One</a:t>
            </a:r>
            <a:r>
              <a:rPr lang="en-US" dirty="0" smtClean="0"/>
              <a:t>: the child develops personal and social relationships in the community with people who speak the second language</a:t>
            </a:r>
          </a:p>
          <a:p>
            <a:r>
              <a:rPr lang="en-US" b="1" dirty="0" smtClean="0"/>
              <a:t>Stage Two</a:t>
            </a:r>
            <a:r>
              <a:rPr lang="en-US" dirty="0" smtClean="0"/>
              <a:t>: the child makes a concerted effort to communicate in the second language – using what he/she knows and not worrying about grammatical and/or morphological nuances.  </a:t>
            </a:r>
          </a:p>
          <a:p>
            <a:pPr lvl="1"/>
            <a:r>
              <a:rPr lang="en-US" i="1" dirty="0" smtClean="0"/>
              <a:t>INTERLANGUAGE</a:t>
            </a:r>
            <a:r>
              <a:rPr lang="en-US" dirty="0" smtClean="0"/>
              <a:t>: </a:t>
            </a:r>
          </a:p>
          <a:p>
            <a:r>
              <a:rPr lang="en-US" b="1" dirty="0" smtClean="0"/>
              <a:t>Stage Three</a:t>
            </a:r>
            <a:r>
              <a:rPr lang="en-US" dirty="0" smtClean="0"/>
              <a:t>: the focus is now on the correct application of the rules of the second language</a:t>
            </a:r>
            <a:endParaRPr lang="en-US" dirty="0"/>
          </a:p>
        </p:txBody>
      </p:sp>
    </p:spTree>
    <p:extLst>
      <p:ext uri="{BB962C8B-B14F-4D97-AF65-F5344CB8AC3E}">
        <p14:creationId xmlns:p14="http://schemas.microsoft.com/office/powerpoint/2010/main" val="3395700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Stages of Second Language Acquisition </a:t>
            </a:r>
            <a:endParaRPr lang="en-US" dirty="0"/>
          </a:p>
        </p:txBody>
      </p:sp>
      <p:sp>
        <p:nvSpPr>
          <p:cNvPr id="3" name="Content Placeholder 2"/>
          <p:cNvSpPr>
            <a:spLocks noGrp="1"/>
          </p:cNvSpPr>
          <p:nvPr>
            <p:ph idx="1"/>
          </p:nvPr>
        </p:nvSpPr>
        <p:spPr/>
        <p:txBody>
          <a:bodyPr>
            <a:normAutofit lnSpcReduction="10000"/>
          </a:bodyPr>
          <a:lstStyle/>
          <a:p>
            <a:r>
              <a:rPr lang="en-US" b="1" dirty="0" smtClean="0"/>
              <a:t>Stage One</a:t>
            </a:r>
            <a:r>
              <a:rPr lang="en-US" dirty="0" smtClean="0"/>
              <a:t>: </a:t>
            </a:r>
            <a:r>
              <a:rPr lang="en-US" i="1" dirty="0" smtClean="0"/>
              <a:t>HOME Language Use period </a:t>
            </a:r>
            <a:r>
              <a:rPr lang="en-US" dirty="0" smtClean="0"/>
              <a:t>– the child uses his/her first, or native, language (not English) in settings where only English is spoken.  This stage is short because the child discovers that communication is NOT working</a:t>
            </a:r>
          </a:p>
          <a:p>
            <a:r>
              <a:rPr lang="en-US" b="1" dirty="0" smtClean="0"/>
              <a:t>Stage Two</a:t>
            </a:r>
            <a:r>
              <a:rPr lang="en-US" dirty="0" smtClean="0"/>
              <a:t>: </a:t>
            </a:r>
            <a:r>
              <a:rPr lang="en-US" i="1" dirty="0" smtClean="0"/>
              <a:t>NONVERBAL Use period </a:t>
            </a:r>
            <a:r>
              <a:rPr lang="en-US" dirty="0" smtClean="0"/>
              <a:t>– child depends heavily on nonverbal communication to convey messages.  The child builds receptive language but there is very little to no expressive language in the second language (English)</a:t>
            </a:r>
          </a:p>
          <a:p>
            <a:r>
              <a:rPr lang="en-US" b="1" dirty="0" smtClean="0"/>
              <a:t>Stage Three</a:t>
            </a:r>
            <a:r>
              <a:rPr lang="en-US" dirty="0" smtClean="0"/>
              <a:t>: </a:t>
            </a:r>
            <a:r>
              <a:rPr lang="en-US" i="1" dirty="0" smtClean="0"/>
              <a:t>TELEGRAPHIC and Formulaic Use period </a:t>
            </a:r>
            <a:r>
              <a:rPr lang="en-US" dirty="0" smtClean="0"/>
              <a:t>– at the beginning of this stage - no production of complete sentences and very few original utterances.  Towards the end of the stage – some productive utterances are produced,  </a:t>
            </a:r>
          </a:p>
          <a:p>
            <a:r>
              <a:rPr lang="en-US" b="1" dirty="0" smtClean="0"/>
              <a:t>Stage Four</a:t>
            </a:r>
            <a:r>
              <a:rPr lang="en-US" dirty="0" smtClean="0"/>
              <a:t>: </a:t>
            </a:r>
            <a:r>
              <a:rPr lang="en-US" i="1" dirty="0" smtClean="0"/>
              <a:t>TRUE productive utterances</a:t>
            </a:r>
            <a:r>
              <a:rPr lang="en-US" dirty="0" smtClean="0"/>
              <a:t>. The constructions are original and not imitated fragments of previously heard English. The child (obviously) still does not sound like a native English speaker (and they may never.)  </a:t>
            </a:r>
            <a:endParaRPr lang="en-US" dirty="0"/>
          </a:p>
        </p:txBody>
      </p:sp>
    </p:spTree>
    <p:extLst>
      <p:ext uri="{BB962C8B-B14F-4D97-AF65-F5344CB8AC3E}">
        <p14:creationId xmlns:p14="http://schemas.microsoft.com/office/powerpoint/2010/main" val="9530568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Age for Second Language Learning</a:t>
            </a:r>
            <a:endParaRPr lang="en-US" dirty="0"/>
          </a:p>
        </p:txBody>
      </p:sp>
      <p:sp>
        <p:nvSpPr>
          <p:cNvPr id="3" name="Content Placeholder 2"/>
          <p:cNvSpPr>
            <a:spLocks noGrp="1"/>
          </p:cNvSpPr>
          <p:nvPr>
            <p:ph idx="1"/>
          </p:nvPr>
        </p:nvSpPr>
        <p:spPr/>
        <p:txBody>
          <a:bodyPr/>
          <a:lstStyle/>
          <a:p>
            <a:r>
              <a:rPr lang="en-US" dirty="0" smtClean="0"/>
              <a:t>Anyone, at any age, CAN learn a second language </a:t>
            </a:r>
          </a:p>
          <a:p>
            <a:r>
              <a:rPr lang="en-US" dirty="0" smtClean="0"/>
              <a:t>Research has not been able to establish a clear age demarcation (and age before which language acquisition is easy and after which, language learning is difficult.  </a:t>
            </a:r>
          </a:p>
          <a:p>
            <a:r>
              <a:rPr lang="en-US" dirty="0" smtClean="0"/>
              <a:t>Many other factors influence the rate of language learning </a:t>
            </a:r>
            <a:r>
              <a:rPr lang="en-US" smtClean="0"/>
              <a:t>besides age.  </a:t>
            </a:r>
            <a:endParaRPr lang="en-US"/>
          </a:p>
        </p:txBody>
      </p:sp>
    </p:spTree>
    <p:extLst>
      <p:ext uri="{BB962C8B-B14F-4D97-AF65-F5344CB8AC3E}">
        <p14:creationId xmlns:p14="http://schemas.microsoft.com/office/powerpoint/2010/main" val="1948668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Socioeconomic Factors in Language Diversity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8703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 Class, Education, and Occupation</a:t>
            </a:r>
            <a:endParaRPr lang="en-US" dirty="0"/>
          </a:p>
        </p:txBody>
      </p:sp>
      <p:sp>
        <p:nvSpPr>
          <p:cNvPr id="5" name="Content Placeholder 4"/>
          <p:cNvSpPr>
            <a:spLocks noGrp="1"/>
          </p:cNvSpPr>
          <p:nvPr>
            <p:ph idx="1"/>
          </p:nvPr>
        </p:nvSpPr>
        <p:spPr/>
        <p:txBody>
          <a:bodyPr>
            <a:normAutofit/>
          </a:bodyPr>
          <a:lstStyle/>
          <a:p>
            <a:r>
              <a:rPr lang="en-US" dirty="0" smtClean="0"/>
              <a:t>The language environment in households generally differs in relationship to the SES status of the parents</a:t>
            </a:r>
          </a:p>
          <a:p>
            <a:endParaRPr lang="en-US" dirty="0" smtClean="0"/>
          </a:p>
          <a:p>
            <a:r>
              <a:rPr lang="en-US" dirty="0" smtClean="0"/>
              <a:t>What is “POVERTY”</a:t>
            </a:r>
          </a:p>
          <a:p>
            <a:pPr lvl="2"/>
            <a:r>
              <a:rPr lang="en-US" dirty="0"/>
              <a:t>One person under 65 - $11,945</a:t>
            </a:r>
          </a:p>
          <a:p>
            <a:pPr lvl="2"/>
            <a:r>
              <a:rPr lang="en-US" dirty="0"/>
              <a:t>One person over 65 - $11,011</a:t>
            </a:r>
          </a:p>
          <a:p>
            <a:pPr lvl="2"/>
            <a:r>
              <a:rPr lang="en-US" dirty="0"/>
              <a:t>Family of four (4) - $23,364</a:t>
            </a:r>
          </a:p>
          <a:p>
            <a:pPr lvl="2"/>
            <a:r>
              <a:rPr lang="en-US" dirty="0"/>
              <a:t>Family of eight (8) - $37,457</a:t>
            </a:r>
          </a:p>
          <a:p>
            <a:pPr lvl="1"/>
            <a:r>
              <a:rPr lang="en-US" dirty="0" smtClean="0"/>
              <a:t>2012 census: 46.2 MILLION people (15% of the US population overall and 20% of children under the age of 18 live in poverty.)  </a:t>
            </a:r>
          </a:p>
          <a:p>
            <a:pPr lvl="2"/>
            <a:endParaRPr lang="en-US" dirty="0" smtClean="0"/>
          </a:p>
          <a:p>
            <a:pPr lvl="1"/>
            <a:endParaRPr lang="en-US" dirty="0"/>
          </a:p>
        </p:txBody>
      </p:sp>
    </p:spTree>
    <p:extLst>
      <p:ext uri="{BB962C8B-B14F-4D97-AF65-F5344CB8AC3E}">
        <p14:creationId xmlns:p14="http://schemas.microsoft.com/office/powerpoint/2010/main" val="275387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of Poverty in the US by Race/Ethnicity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3399260"/>
              </p:ext>
            </p:extLst>
          </p:nvPr>
        </p:nvGraphicFramePr>
        <p:xfrm>
          <a:off x="677863" y="2160588"/>
          <a:ext cx="8596311" cy="3505200"/>
        </p:xfrm>
        <a:graphic>
          <a:graphicData uri="http://schemas.openxmlformats.org/drawingml/2006/table">
            <a:tbl>
              <a:tblPr firstRow="1" bandRow="1">
                <a:tableStyleId>{5C22544A-7EE6-4342-B048-85BDC9FD1C3A}</a:tableStyleId>
              </a:tblPr>
              <a:tblGrid>
                <a:gridCol w="2865437"/>
                <a:gridCol w="2865437"/>
                <a:gridCol w="2865437"/>
              </a:tblGrid>
              <a:tr h="370840">
                <a:tc>
                  <a:txBody>
                    <a:bodyPr/>
                    <a:lstStyle/>
                    <a:p>
                      <a:r>
                        <a:rPr lang="en-US" dirty="0" smtClean="0"/>
                        <a:t>Race/Ethnicity</a:t>
                      </a:r>
                      <a:endParaRPr lang="en-US" dirty="0"/>
                    </a:p>
                  </a:txBody>
                  <a:tcPr/>
                </a:tc>
                <a:tc>
                  <a:txBody>
                    <a:bodyPr/>
                    <a:lstStyle/>
                    <a:p>
                      <a:r>
                        <a:rPr lang="en-US" dirty="0" smtClean="0"/>
                        <a:t>Overall Percentage</a:t>
                      </a:r>
                      <a:endParaRPr lang="en-US" dirty="0"/>
                    </a:p>
                  </a:txBody>
                  <a:tcPr/>
                </a:tc>
                <a:tc>
                  <a:txBody>
                    <a:bodyPr/>
                    <a:lstStyle/>
                    <a:p>
                      <a:r>
                        <a:rPr lang="en-US" dirty="0" smtClean="0"/>
                        <a:t>Percentage</a:t>
                      </a:r>
                      <a:r>
                        <a:rPr lang="en-US" baseline="0" dirty="0" smtClean="0"/>
                        <a:t> under 18</a:t>
                      </a:r>
                      <a:endParaRPr lang="en-US" dirty="0"/>
                    </a:p>
                  </a:txBody>
                  <a:tcPr/>
                </a:tc>
              </a:tr>
              <a:tr h="370840">
                <a:tc>
                  <a:txBody>
                    <a:bodyPr/>
                    <a:lstStyle/>
                    <a:p>
                      <a:r>
                        <a:rPr lang="en-US" dirty="0" smtClean="0"/>
                        <a:t>African Americans</a:t>
                      </a:r>
                      <a:endParaRPr lang="en-US" dirty="0"/>
                    </a:p>
                  </a:txBody>
                  <a:tcPr/>
                </a:tc>
                <a:tc>
                  <a:txBody>
                    <a:bodyPr/>
                    <a:lstStyle/>
                    <a:p>
                      <a:r>
                        <a:rPr lang="en-US" dirty="0" smtClean="0"/>
                        <a:t>27.4</a:t>
                      </a:r>
                      <a:endParaRPr lang="en-US" dirty="0"/>
                    </a:p>
                  </a:txBody>
                  <a:tcPr/>
                </a:tc>
                <a:tc>
                  <a:txBody>
                    <a:bodyPr/>
                    <a:lstStyle/>
                    <a:p>
                      <a:r>
                        <a:rPr lang="en-US" dirty="0" smtClean="0"/>
                        <a:t>38.2</a:t>
                      </a:r>
                      <a:endParaRPr lang="en-US" dirty="0"/>
                    </a:p>
                  </a:txBody>
                  <a:tcPr/>
                </a:tc>
              </a:tr>
              <a:tr h="370840">
                <a:tc>
                  <a:txBody>
                    <a:bodyPr/>
                    <a:lstStyle/>
                    <a:p>
                      <a:r>
                        <a:rPr lang="en-US" dirty="0" smtClean="0"/>
                        <a:t>Hispanic/Latino</a:t>
                      </a:r>
                      <a:endParaRPr lang="en-US" dirty="0"/>
                    </a:p>
                  </a:txBody>
                  <a:tcPr/>
                </a:tc>
                <a:tc>
                  <a:txBody>
                    <a:bodyPr/>
                    <a:lstStyle/>
                    <a:p>
                      <a:r>
                        <a:rPr lang="en-US" dirty="0" smtClean="0"/>
                        <a:t>25.2</a:t>
                      </a:r>
                      <a:endParaRPr lang="en-US" dirty="0"/>
                    </a:p>
                  </a:txBody>
                  <a:tcPr/>
                </a:tc>
                <a:tc>
                  <a:txBody>
                    <a:bodyPr/>
                    <a:lstStyle/>
                    <a:p>
                      <a:r>
                        <a:rPr lang="en-US" dirty="0" smtClean="0"/>
                        <a:t>32.3</a:t>
                      </a:r>
                      <a:endParaRPr lang="en-US" dirty="0"/>
                    </a:p>
                  </a:txBody>
                  <a:tcPr/>
                </a:tc>
              </a:tr>
              <a:tr h="370840">
                <a:tc>
                  <a:txBody>
                    <a:bodyPr/>
                    <a:lstStyle/>
                    <a:p>
                      <a:r>
                        <a:rPr lang="en-US" dirty="0" smtClean="0"/>
                        <a:t>American Indian/Alaskan Native</a:t>
                      </a:r>
                      <a:endParaRPr lang="en-US" dirty="0"/>
                    </a:p>
                  </a:txBody>
                  <a:tcPr/>
                </a:tc>
                <a:tc>
                  <a:txBody>
                    <a:bodyPr/>
                    <a:lstStyle/>
                    <a:p>
                      <a:r>
                        <a:rPr lang="en-US" dirty="0" smtClean="0"/>
                        <a:t>23.3</a:t>
                      </a:r>
                      <a:endParaRPr lang="en-US" dirty="0"/>
                    </a:p>
                  </a:txBody>
                  <a:tcPr/>
                </a:tc>
                <a:tc>
                  <a:txBody>
                    <a:bodyPr/>
                    <a:lstStyle/>
                    <a:p>
                      <a:endParaRPr lang="en-US" dirty="0"/>
                    </a:p>
                  </a:txBody>
                  <a:tcPr/>
                </a:tc>
              </a:tr>
              <a:tr h="370840">
                <a:tc>
                  <a:txBody>
                    <a:bodyPr/>
                    <a:lstStyle/>
                    <a:p>
                      <a:r>
                        <a:rPr lang="en-US" dirty="0" smtClean="0"/>
                        <a:t>Native Hawaiian/Pacific Islanders</a:t>
                      </a:r>
                      <a:endParaRPr lang="en-US" dirty="0"/>
                    </a:p>
                  </a:txBody>
                  <a:tcPr/>
                </a:tc>
                <a:tc>
                  <a:txBody>
                    <a:bodyPr/>
                    <a:lstStyle/>
                    <a:p>
                      <a:r>
                        <a:rPr lang="en-US" dirty="0" smtClean="0"/>
                        <a:t>19.4</a:t>
                      </a:r>
                      <a:endParaRPr lang="en-US" dirty="0"/>
                    </a:p>
                  </a:txBody>
                  <a:tcPr/>
                </a:tc>
                <a:tc>
                  <a:txBody>
                    <a:bodyPr/>
                    <a:lstStyle/>
                    <a:p>
                      <a:endParaRPr lang="en-US" dirty="0"/>
                    </a:p>
                  </a:txBody>
                  <a:tcPr/>
                </a:tc>
              </a:tr>
              <a:tr h="370840">
                <a:tc>
                  <a:txBody>
                    <a:bodyPr/>
                    <a:lstStyle/>
                    <a:p>
                      <a:r>
                        <a:rPr lang="en-US" dirty="0" smtClean="0"/>
                        <a:t>Asian</a:t>
                      </a:r>
                      <a:endParaRPr lang="en-US" dirty="0"/>
                    </a:p>
                  </a:txBody>
                  <a:tcPr/>
                </a:tc>
                <a:tc>
                  <a:txBody>
                    <a:bodyPr/>
                    <a:lstStyle/>
                    <a:p>
                      <a:r>
                        <a:rPr lang="en-US" dirty="0" smtClean="0"/>
                        <a:t>14.7</a:t>
                      </a:r>
                      <a:endParaRPr lang="en-US" dirty="0"/>
                    </a:p>
                  </a:txBody>
                  <a:tcPr/>
                </a:tc>
                <a:tc>
                  <a:txBody>
                    <a:bodyPr/>
                    <a:lstStyle/>
                    <a:p>
                      <a:r>
                        <a:rPr lang="en-US" dirty="0" smtClean="0"/>
                        <a:t>13</a:t>
                      </a:r>
                      <a:endParaRPr lang="en-US" dirty="0"/>
                    </a:p>
                  </a:txBody>
                  <a:tcPr/>
                </a:tc>
              </a:tr>
              <a:tr h="370840">
                <a:tc>
                  <a:txBody>
                    <a:bodyPr/>
                    <a:lstStyle/>
                    <a:p>
                      <a:r>
                        <a:rPr lang="en-US" dirty="0" smtClean="0"/>
                        <a:t>White</a:t>
                      </a:r>
                      <a:endParaRPr lang="en-US" dirty="0"/>
                    </a:p>
                  </a:txBody>
                  <a:tcPr/>
                </a:tc>
                <a:tc>
                  <a:txBody>
                    <a:bodyPr/>
                    <a:lstStyle/>
                    <a:p>
                      <a:r>
                        <a:rPr lang="en-US" dirty="0" smtClean="0"/>
                        <a:t>14.4</a:t>
                      </a:r>
                      <a:endParaRPr lang="en-US" dirty="0"/>
                    </a:p>
                  </a:txBody>
                  <a:tcPr/>
                </a:tc>
                <a:tc>
                  <a:txBody>
                    <a:bodyPr/>
                    <a:lstStyle/>
                    <a:p>
                      <a:r>
                        <a:rPr lang="en-US" dirty="0" smtClean="0"/>
                        <a:t>17</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785790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of Poverty in the US by </a:t>
            </a:r>
            <a:r>
              <a:rPr lang="en-US" dirty="0" smtClean="0"/>
              <a:t>Geographic Region</a:t>
            </a:r>
            <a:endParaRPr lang="en-US" dirty="0"/>
          </a:p>
        </p:txBody>
      </p:sp>
      <p:sp>
        <p:nvSpPr>
          <p:cNvPr id="3" name="Content Placeholder 2"/>
          <p:cNvSpPr>
            <a:spLocks noGrp="1"/>
          </p:cNvSpPr>
          <p:nvPr>
            <p:ph idx="1"/>
          </p:nvPr>
        </p:nvSpPr>
        <p:spPr/>
        <p:txBody>
          <a:bodyPr/>
          <a:lstStyle/>
          <a:p>
            <a:r>
              <a:rPr lang="en-US" dirty="0" smtClean="0"/>
              <a:t>In every state in the US – at least 16% of children live in poverty</a:t>
            </a:r>
          </a:p>
          <a:p>
            <a:pPr marL="0" indent="0">
              <a:buNone/>
            </a:pPr>
            <a:endParaRPr lang="en-US" dirty="0" smtClean="0"/>
          </a:p>
          <a:p>
            <a:r>
              <a:rPr lang="en-US" dirty="0" smtClean="0"/>
              <a:t>Children who live in states in the south and east are most affected by poverty</a:t>
            </a:r>
          </a:p>
          <a:p>
            <a:pPr lvl="1"/>
            <a:endParaRPr lang="en-US" dirty="0" smtClean="0"/>
          </a:p>
          <a:p>
            <a:endParaRPr lang="en-US" dirty="0"/>
          </a:p>
        </p:txBody>
      </p:sp>
    </p:spTree>
    <p:extLst>
      <p:ext uri="{BB962C8B-B14F-4D97-AF65-F5344CB8AC3E}">
        <p14:creationId xmlns:p14="http://schemas.microsoft.com/office/powerpoint/2010/main" val="3979577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of Poverty in the US by </a:t>
            </a:r>
            <a:r>
              <a:rPr lang="en-US" dirty="0" smtClean="0"/>
              <a:t>Marital Status and Age</a:t>
            </a:r>
            <a:endParaRPr lang="en-US" dirty="0"/>
          </a:p>
        </p:txBody>
      </p:sp>
      <p:sp>
        <p:nvSpPr>
          <p:cNvPr id="3" name="Content Placeholder 2"/>
          <p:cNvSpPr>
            <a:spLocks noGrp="1"/>
          </p:cNvSpPr>
          <p:nvPr>
            <p:ph idx="1"/>
          </p:nvPr>
        </p:nvSpPr>
        <p:spPr/>
        <p:txBody>
          <a:bodyPr/>
          <a:lstStyle/>
          <a:p>
            <a:r>
              <a:rPr lang="en-US" dirty="0" smtClean="0"/>
              <a:t>In 2007:</a:t>
            </a:r>
          </a:p>
          <a:p>
            <a:pPr lvl="1"/>
            <a:r>
              <a:rPr lang="en-US" dirty="0" smtClean="0"/>
              <a:t>5.8% of married families were in poverty</a:t>
            </a:r>
          </a:p>
          <a:p>
            <a:pPr lvl="1"/>
            <a:r>
              <a:rPr lang="en-US" dirty="0" smtClean="0"/>
              <a:t>26.6% of single parent families</a:t>
            </a:r>
          </a:p>
          <a:p>
            <a:pPr lvl="2"/>
            <a:r>
              <a:rPr lang="en-US" dirty="0" smtClean="0"/>
              <a:t>Impoverished households with a female single-parent family comprise 75% of the total </a:t>
            </a:r>
          </a:p>
          <a:p>
            <a:endParaRPr lang="en-US" dirty="0"/>
          </a:p>
          <a:p>
            <a:r>
              <a:rPr lang="en-US" dirty="0" smtClean="0"/>
              <a:t>Chronic poverty often spans generations</a:t>
            </a:r>
          </a:p>
          <a:p>
            <a:pPr lvl="1"/>
            <a:r>
              <a:rPr lang="en-US" dirty="0" smtClean="0"/>
              <a:t>Many times poverty is passed from older generations to younger generations BUT this transference can go the other way as well (see next slide) </a:t>
            </a:r>
          </a:p>
        </p:txBody>
      </p:sp>
    </p:spTree>
    <p:extLst>
      <p:ext uri="{BB962C8B-B14F-4D97-AF65-F5344CB8AC3E}">
        <p14:creationId xmlns:p14="http://schemas.microsoft.com/office/powerpoint/2010/main" val="3943268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933</TotalTime>
  <Words>2092</Words>
  <Application>Microsoft Office PowerPoint</Application>
  <PresentationFormat>Widescreen</PresentationFormat>
  <Paragraphs>262</Paragraphs>
  <Slides>49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Arial</vt:lpstr>
      <vt:lpstr>Calibri</vt:lpstr>
      <vt:lpstr>Candara</vt:lpstr>
      <vt:lpstr>メイリオ</vt:lpstr>
      <vt:lpstr>Symbol</vt:lpstr>
      <vt:lpstr>Trebuchet MS</vt:lpstr>
      <vt:lpstr>Wingdings 3</vt:lpstr>
      <vt:lpstr>Facet</vt:lpstr>
      <vt:lpstr>Chapter Eight Language Diversity: Social/Cultural and Regional Differences</vt:lpstr>
      <vt:lpstr>Learning Objectives</vt:lpstr>
      <vt:lpstr>Variables that Influence the Acquisition of Language (Taylor 1990)</vt:lpstr>
      <vt:lpstr>PowerPoint Presentation</vt:lpstr>
      <vt:lpstr>Socioeconomic Factors in Language Diversity</vt:lpstr>
      <vt:lpstr>Social Class, Education, and Occupation</vt:lpstr>
      <vt:lpstr>Distribution of Poverty in the US by Race/Ethnicity</vt:lpstr>
      <vt:lpstr>Distribution of Poverty in the US by Geographic Region</vt:lpstr>
      <vt:lpstr>Distribution of Poverty in the US by Marital Status and Age</vt:lpstr>
      <vt:lpstr>Intergenerational Poverty</vt:lpstr>
      <vt:lpstr>Human Capital</vt:lpstr>
      <vt:lpstr>Social-Cultural Capital</vt:lpstr>
      <vt:lpstr>Financial/Material Capital</vt:lpstr>
      <vt:lpstr>Social-Political Capital</vt:lpstr>
      <vt:lpstr>Environmental/Natural Capital</vt:lpstr>
      <vt:lpstr>Situational Poverty</vt:lpstr>
      <vt:lpstr>Impact of Low-SES on Language and Learning</vt:lpstr>
      <vt:lpstr>Impact of Low-SES on Language and Learning</vt:lpstr>
      <vt:lpstr>Impact of Low-SES on Language and Learning</vt:lpstr>
      <vt:lpstr>Social/Cultural Factors in Language Diversity</vt:lpstr>
      <vt:lpstr>Dialects</vt:lpstr>
      <vt:lpstr>Dialects</vt:lpstr>
      <vt:lpstr>American English Dialects</vt:lpstr>
      <vt:lpstr>Pidgins </vt:lpstr>
      <vt:lpstr>Creoles</vt:lpstr>
      <vt:lpstr>Social/Cultural Dialects</vt:lpstr>
      <vt:lpstr>African American English</vt:lpstr>
      <vt:lpstr>Hispanic English</vt:lpstr>
      <vt:lpstr>Asian English</vt:lpstr>
      <vt:lpstr>Native American English</vt:lpstr>
      <vt:lpstr>The Changing Face of America</vt:lpstr>
      <vt:lpstr>Regional Dialects</vt:lpstr>
      <vt:lpstr>The New England and Northeast Region</vt:lpstr>
      <vt:lpstr>The Northern and Midwest Region</vt:lpstr>
      <vt:lpstr>Dialects of the North</vt:lpstr>
      <vt:lpstr>Dialects of the Midwest</vt:lpstr>
      <vt:lpstr>The Southern Region</vt:lpstr>
      <vt:lpstr>Dialects of the South</vt:lpstr>
      <vt:lpstr>Dialects of the South, cont</vt:lpstr>
      <vt:lpstr>Dialects of the West</vt:lpstr>
      <vt:lpstr>Bilingualism</vt:lpstr>
      <vt:lpstr>Simultaneous Language Acquisition</vt:lpstr>
      <vt:lpstr>Simultaneous Language Acquisition</vt:lpstr>
      <vt:lpstr>Code Switching or Code Mixing</vt:lpstr>
      <vt:lpstr>Stages of Development in Simultaneous Bilingualism</vt:lpstr>
      <vt:lpstr>Successive (Sequential) Bilingualism</vt:lpstr>
      <vt:lpstr>Stages of Development in Successive Bilingualism</vt:lpstr>
      <vt:lpstr>Other Stages of Second Language Acquisition </vt:lpstr>
      <vt:lpstr>Optimal Age for Second Language Learning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190</cp:revision>
  <dcterms:created xsi:type="dcterms:W3CDTF">2013-07-15T20:26:40Z</dcterms:created>
  <dcterms:modified xsi:type="dcterms:W3CDTF">2018-06-04T21:14:25Z</dcterms:modified>
</cp:coreProperties>
</file>