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sldIdLst>
    <p:sldId id="258" r:id="rId3"/>
    <p:sldId id="264" r:id="rId4"/>
    <p:sldId id="259" r:id="rId5"/>
    <p:sldId id="260" r:id="rId6"/>
    <p:sldId id="261" r:id="rId7"/>
    <p:sldId id="262" r:id="rId8"/>
    <p:sldId id="263" r:id="rId9"/>
    <p:sldId id="265" r:id="rId10"/>
    <p:sldId id="266" r:id="rId11"/>
    <p:sldId id="267" r:id="rId12"/>
    <p:sldId id="268" r:id="rId13"/>
    <p:sldId id="271" r:id="rId14"/>
    <p:sldId id="274" r:id="rId15"/>
    <p:sldId id="288" r:id="rId16"/>
    <p:sldId id="289" r:id="rId17"/>
    <p:sldId id="290" r:id="rId18"/>
    <p:sldId id="291" r:id="rId19"/>
    <p:sldId id="292" r:id="rId20"/>
    <p:sldId id="293" r:id="rId21"/>
    <p:sldId id="294" r:id="rId22"/>
    <p:sldId id="295" r:id="rId23"/>
    <p:sldId id="297" r:id="rId24"/>
    <p:sldId id="29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304800"/>
            <a:ext cx="9144000" cy="1143000"/>
          </a:xfrm>
        </p:spPr>
        <p:txBody>
          <a:bodyPr/>
          <a:lstStyle>
            <a:lvl1pPr>
              <a:defRPr sz="48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1143000"/>
          </a:xfrm>
        </p:spPr>
        <p:txBody>
          <a:bodyPr/>
          <a:lstStyle>
            <a:lvl1pPr>
              <a:defRPr sz="4800"/>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rgbClr val="D6B398"/>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7961" dir="2700000" algn="ctr" rotWithShape="0">
              <a:srgbClr val="D6B398"/>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rgbClr val="663300"/>
          </a:solidFill>
          <a:latin typeface="+mj-lt"/>
          <a:ea typeface="+mj-ea"/>
          <a:cs typeface="+mj-cs"/>
        </a:defRPr>
      </a:lvl1pPr>
      <a:lvl2pPr algn="ctr" rtl="0" fontAlgn="base">
        <a:spcBef>
          <a:spcPct val="0"/>
        </a:spcBef>
        <a:spcAft>
          <a:spcPct val="0"/>
        </a:spcAft>
        <a:defRPr sz="4400">
          <a:solidFill>
            <a:srgbClr val="663300"/>
          </a:solidFill>
          <a:latin typeface="Joinks" pitchFamily="2" charset="0"/>
        </a:defRPr>
      </a:lvl2pPr>
      <a:lvl3pPr algn="ctr" rtl="0" fontAlgn="base">
        <a:spcBef>
          <a:spcPct val="0"/>
        </a:spcBef>
        <a:spcAft>
          <a:spcPct val="0"/>
        </a:spcAft>
        <a:defRPr sz="4400">
          <a:solidFill>
            <a:srgbClr val="663300"/>
          </a:solidFill>
          <a:latin typeface="Joinks" pitchFamily="2" charset="0"/>
        </a:defRPr>
      </a:lvl3pPr>
      <a:lvl4pPr algn="ctr" rtl="0" fontAlgn="base">
        <a:spcBef>
          <a:spcPct val="0"/>
        </a:spcBef>
        <a:spcAft>
          <a:spcPct val="0"/>
        </a:spcAft>
        <a:defRPr sz="4400">
          <a:solidFill>
            <a:srgbClr val="663300"/>
          </a:solidFill>
          <a:latin typeface="Joinks" pitchFamily="2" charset="0"/>
        </a:defRPr>
      </a:lvl4pPr>
      <a:lvl5pPr algn="ctr" rtl="0" fontAlgn="base">
        <a:spcBef>
          <a:spcPct val="0"/>
        </a:spcBef>
        <a:spcAft>
          <a:spcPct val="0"/>
        </a:spcAft>
        <a:defRPr sz="4400">
          <a:solidFill>
            <a:srgbClr val="663300"/>
          </a:solidFill>
          <a:latin typeface="Joinks" pitchFamily="2" charset="0"/>
        </a:defRPr>
      </a:lvl5pPr>
      <a:lvl6pPr marL="457200" algn="ctr" rtl="0" fontAlgn="base">
        <a:spcBef>
          <a:spcPct val="0"/>
        </a:spcBef>
        <a:spcAft>
          <a:spcPct val="0"/>
        </a:spcAft>
        <a:defRPr sz="4400">
          <a:solidFill>
            <a:srgbClr val="663300"/>
          </a:solidFill>
          <a:latin typeface="Joinks" pitchFamily="2" charset="0"/>
        </a:defRPr>
      </a:lvl6pPr>
      <a:lvl7pPr marL="914400" algn="ctr" rtl="0" fontAlgn="base">
        <a:spcBef>
          <a:spcPct val="0"/>
        </a:spcBef>
        <a:spcAft>
          <a:spcPct val="0"/>
        </a:spcAft>
        <a:defRPr sz="4400">
          <a:solidFill>
            <a:srgbClr val="663300"/>
          </a:solidFill>
          <a:latin typeface="Joinks" pitchFamily="2" charset="0"/>
        </a:defRPr>
      </a:lvl7pPr>
      <a:lvl8pPr marL="1371600" algn="ctr" rtl="0" fontAlgn="base">
        <a:spcBef>
          <a:spcPct val="0"/>
        </a:spcBef>
        <a:spcAft>
          <a:spcPct val="0"/>
        </a:spcAft>
        <a:defRPr sz="4400">
          <a:solidFill>
            <a:srgbClr val="663300"/>
          </a:solidFill>
          <a:latin typeface="Joinks" pitchFamily="2" charset="0"/>
        </a:defRPr>
      </a:lvl8pPr>
      <a:lvl9pPr marL="1828800" algn="ctr" rtl="0" fontAlgn="base">
        <a:spcBef>
          <a:spcPct val="0"/>
        </a:spcBef>
        <a:spcAft>
          <a:spcPct val="0"/>
        </a:spcAft>
        <a:defRPr sz="4400">
          <a:solidFill>
            <a:srgbClr val="663300"/>
          </a:solidFill>
          <a:latin typeface="Joinks" pitchFamily="2" charset="0"/>
        </a:defRPr>
      </a:lvl9pPr>
    </p:titleStyle>
    <p:bodyStyle>
      <a:lvl1pPr marL="342900" indent="-342900" algn="l" rtl="0" fontAlgn="base">
        <a:spcBef>
          <a:spcPct val="20000"/>
        </a:spcBef>
        <a:spcAft>
          <a:spcPct val="0"/>
        </a:spcAft>
        <a:buBlip>
          <a:blip r:embed="rId13"/>
        </a:buBlip>
        <a:defRPr sz="3200">
          <a:solidFill>
            <a:srgbClr val="663300"/>
          </a:solidFill>
          <a:latin typeface="+mn-lt"/>
          <a:ea typeface="+mn-ea"/>
          <a:cs typeface="+mn-cs"/>
        </a:defRPr>
      </a:lvl1pPr>
      <a:lvl2pPr marL="742950" indent="-285750" algn="l" rtl="0" fontAlgn="base">
        <a:spcBef>
          <a:spcPct val="20000"/>
        </a:spcBef>
        <a:spcAft>
          <a:spcPct val="0"/>
        </a:spcAft>
        <a:buBlip>
          <a:blip r:embed="rId13"/>
        </a:buBlip>
        <a:defRPr sz="2800">
          <a:solidFill>
            <a:srgbClr val="663300"/>
          </a:solidFill>
          <a:latin typeface="+mn-lt"/>
        </a:defRPr>
      </a:lvl2pPr>
      <a:lvl3pPr marL="1143000" indent="-228600" algn="l" rtl="0" fontAlgn="base">
        <a:spcBef>
          <a:spcPct val="20000"/>
        </a:spcBef>
        <a:spcAft>
          <a:spcPct val="0"/>
        </a:spcAft>
        <a:buBlip>
          <a:blip r:embed="rId13"/>
        </a:buBlip>
        <a:defRPr sz="2400">
          <a:solidFill>
            <a:srgbClr val="663300"/>
          </a:solidFill>
          <a:latin typeface="+mn-lt"/>
        </a:defRPr>
      </a:lvl3pPr>
      <a:lvl4pPr marL="1600200" indent="-228600" algn="l" rtl="0" fontAlgn="base">
        <a:spcBef>
          <a:spcPct val="20000"/>
        </a:spcBef>
        <a:spcAft>
          <a:spcPct val="0"/>
        </a:spcAft>
        <a:buBlip>
          <a:blip r:embed="rId13"/>
        </a:buBlip>
        <a:defRPr sz="2000">
          <a:solidFill>
            <a:srgbClr val="663300"/>
          </a:solidFill>
          <a:latin typeface="+mn-lt"/>
        </a:defRPr>
      </a:lvl4pPr>
      <a:lvl5pPr marL="2057400" indent="-228600" algn="l" rtl="0" fontAlgn="base">
        <a:spcBef>
          <a:spcPct val="20000"/>
        </a:spcBef>
        <a:spcAft>
          <a:spcPct val="0"/>
        </a:spcAft>
        <a:buBlip>
          <a:blip r:embed="rId13"/>
        </a:buBlip>
        <a:defRPr sz="2000">
          <a:solidFill>
            <a:srgbClr val="663300"/>
          </a:solidFill>
          <a:latin typeface="+mn-lt"/>
        </a:defRPr>
      </a:lvl5pPr>
      <a:lvl6pPr marL="2514600" indent="-228600" algn="l" rtl="0" fontAlgn="base">
        <a:spcBef>
          <a:spcPct val="20000"/>
        </a:spcBef>
        <a:spcAft>
          <a:spcPct val="0"/>
        </a:spcAft>
        <a:buBlip>
          <a:blip r:embed="rId13"/>
        </a:buBlip>
        <a:defRPr sz="2000">
          <a:solidFill>
            <a:srgbClr val="663300"/>
          </a:solidFill>
          <a:latin typeface="+mn-lt"/>
        </a:defRPr>
      </a:lvl6pPr>
      <a:lvl7pPr marL="2971800" indent="-228600" algn="l" rtl="0" fontAlgn="base">
        <a:spcBef>
          <a:spcPct val="20000"/>
        </a:spcBef>
        <a:spcAft>
          <a:spcPct val="0"/>
        </a:spcAft>
        <a:buBlip>
          <a:blip r:embed="rId13"/>
        </a:buBlip>
        <a:defRPr sz="2000">
          <a:solidFill>
            <a:srgbClr val="663300"/>
          </a:solidFill>
          <a:latin typeface="+mn-lt"/>
        </a:defRPr>
      </a:lvl7pPr>
      <a:lvl8pPr marL="3429000" indent="-228600" algn="l" rtl="0" fontAlgn="base">
        <a:spcBef>
          <a:spcPct val="20000"/>
        </a:spcBef>
        <a:spcAft>
          <a:spcPct val="0"/>
        </a:spcAft>
        <a:buBlip>
          <a:blip r:embed="rId13"/>
        </a:buBlip>
        <a:defRPr sz="2000">
          <a:solidFill>
            <a:srgbClr val="663300"/>
          </a:solidFill>
          <a:latin typeface="+mn-lt"/>
        </a:defRPr>
      </a:lvl8pPr>
      <a:lvl9pPr marL="3886200" indent="-228600" algn="l" rtl="0" fontAlgn="base">
        <a:spcBef>
          <a:spcPct val="20000"/>
        </a:spcBef>
        <a:spcAft>
          <a:spcPct val="0"/>
        </a:spcAft>
        <a:buBlip>
          <a:blip r:embed="rId13"/>
        </a:buBlip>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rgbClr val="D6B398"/>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7961" dir="2700000" algn="ctr" rotWithShape="0">
              <a:srgbClr val="D6B398"/>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rgbClr val="663300"/>
          </a:solidFill>
          <a:latin typeface="+mj-lt"/>
          <a:ea typeface="+mj-ea"/>
          <a:cs typeface="+mj-cs"/>
        </a:defRPr>
      </a:lvl1pPr>
      <a:lvl2pPr algn="ctr" rtl="0" fontAlgn="base">
        <a:spcBef>
          <a:spcPct val="0"/>
        </a:spcBef>
        <a:spcAft>
          <a:spcPct val="0"/>
        </a:spcAft>
        <a:defRPr sz="4400">
          <a:solidFill>
            <a:srgbClr val="663300"/>
          </a:solidFill>
          <a:latin typeface="Joinks" pitchFamily="2" charset="0"/>
        </a:defRPr>
      </a:lvl2pPr>
      <a:lvl3pPr algn="ctr" rtl="0" fontAlgn="base">
        <a:spcBef>
          <a:spcPct val="0"/>
        </a:spcBef>
        <a:spcAft>
          <a:spcPct val="0"/>
        </a:spcAft>
        <a:defRPr sz="4400">
          <a:solidFill>
            <a:srgbClr val="663300"/>
          </a:solidFill>
          <a:latin typeface="Joinks" pitchFamily="2" charset="0"/>
        </a:defRPr>
      </a:lvl3pPr>
      <a:lvl4pPr algn="ctr" rtl="0" fontAlgn="base">
        <a:spcBef>
          <a:spcPct val="0"/>
        </a:spcBef>
        <a:spcAft>
          <a:spcPct val="0"/>
        </a:spcAft>
        <a:defRPr sz="4400">
          <a:solidFill>
            <a:srgbClr val="663300"/>
          </a:solidFill>
          <a:latin typeface="Joinks" pitchFamily="2" charset="0"/>
        </a:defRPr>
      </a:lvl4pPr>
      <a:lvl5pPr algn="ctr" rtl="0" fontAlgn="base">
        <a:spcBef>
          <a:spcPct val="0"/>
        </a:spcBef>
        <a:spcAft>
          <a:spcPct val="0"/>
        </a:spcAft>
        <a:defRPr sz="4400">
          <a:solidFill>
            <a:srgbClr val="663300"/>
          </a:solidFill>
          <a:latin typeface="Joinks" pitchFamily="2" charset="0"/>
        </a:defRPr>
      </a:lvl5pPr>
      <a:lvl6pPr marL="457200" algn="ctr" rtl="0" fontAlgn="base">
        <a:spcBef>
          <a:spcPct val="0"/>
        </a:spcBef>
        <a:spcAft>
          <a:spcPct val="0"/>
        </a:spcAft>
        <a:defRPr sz="4400">
          <a:solidFill>
            <a:srgbClr val="663300"/>
          </a:solidFill>
          <a:latin typeface="Joinks" pitchFamily="2" charset="0"/>
        </a:defRPr>
      </a:lvl6pPr>
      <a:lvl7pPr marL="914400" algn="ctr" rtl="0" fontAlgn="base">
        <a:spcBef>
          <a:spcPct val="0"/>
        </a:spcBef>
        <a:spcAft>
          <a:spcPct val="0"/>
        </a:spcAft>
        <a:defRPr sz="4400">
          <a:solidFill>
            <a:srgbClr val="663300"/>
          </a:solidFill>
          <a:latin typeface="Joinks" pitchFamily="2" charset="0"/>
        </a:defRPr>
      </a:lvl7pPr>
      <a:lvl8pPr marL="1371600" algn="ctr" rtl="0" fontAlgn="base">
        <a:spcBef>
          <a:spcPct val="0"/>
        </a:spcBef>
        <a:spcAft>
          <a:spcPct val="0"/>
        </a:spcAft>
        <a:defRPr sz="4400">
          <a:solidFill>
            <a:srgbClr val="663300"/>
          </a:solidFill>
          <a:latin typeface="Joinks" pitchFamily="2" charset="0"/>
        </a:defRPr>
      </a:lvl8pPr>
      <a:lvl9pPr marL="1828800" algn="ctr" rtl="0" fontAlgn="base">
        <a:spcBef>
          <a:spcPct val="0"/>
        </a:spcBef>
        <a:spcAft>
          <a:spcPct val="0"/>
        </a:spcAft>
        <a:defRPr sz="4400">
          <a:solidFill>
            <a:srgbClr val="663300"/>
          </a:solidFill>
          <a:latin typeface="Joinks" pitchFamily="2" charset="0"/>
        </a:defRPr>
      </a:lvl9pPr>
    </p:titleStyle>
    <p:bodyStyle>
      <a:lvl1pPr marL="342900" indent="-342900" algn="l" rtl="0" fontAlgn="base">
        <a:spcBef>
          <a:spcPct val="20000"/>
        </a:spcBef>
        <a:spcAft>
          <a:spcPct val="0"/>
        </a:spcAft>
        <a:buBlip>
          <a:blip r:embed="rId13"/>
        </a:buBlip>
        <a:defRPr sz="3200">
          <a:solidFill>
            <a:srgbClr val="663300"/>
          </a:solidFill>
          <a:latin typeface="+mn-lt"/>
          <a:ea typeface="+mn-ea"/>
          <a:cs typeface="+mn-cs"/>
        </a:defRPr>
      </a:lvl1pPr>
      <a:lvl2pPr marL="742950" indent="-285750" algn="l" rtl="0" fontAlgn="base">
        <a:spcBef>
          <a:spcPct val="20000"/>
        </a:spcBef>
        <a:spcAft>
          <a:spcPct val="0"/>
        </a:spcAft>
        <a:buBlip>
          <a:blip r:embed="rId13"/>
        </a:buBlip>
        <a:defRPr sz="2800">
          <a:solidFill>
            <a:srgbClr val="663300"/>
          </a:solidFill>
          <a:latin typeface="+mn-lt"/>
        </a:defRPr>
      </a:lvl2pPr>
      <a:lvl3pPr marL="1143000" indent="-228600" algn="l" rtl="0" fontAlgn="base">
        <a:spcBef>
          <a:spcPct val="20000"/>
        </a:spcBef>
        <a:spcAft>
          <a:spcPct val="0"/>
        </a:spcAft>
        <a:buBlip>
          <a:blip r:embed="rId13"/>
        </a:buBlip>
        <a:defRPr sz="2400">
          <a:solidFill>
            <a:srgbClr val="663300"/>
          </a:solidFill>
          <a:latin typeface="+mn-lt"/>
        </a:defRPr>
      </a:lvl3pPr>
      <a:lvl4pPr marL="1600200" indent="-228600" algn="l" rtl="0" fontAlgn="base">
        <a:spcBef>
          <a:spcPct val="20000"/>
        </a:spcBef>
        <a:spcAft>
          <a:spcPct val="0"/>
        </a:spcAft>
        <a:buBlip>
          <a:blip r:embed="rId13"/>
        </a:buBlip>
        <a:defRPr sz="2000">
          <a:solidFill>
            <a:srgbClr val="663300"/>
          </a:solidFill>
          <a:latin typeface="+mn-lt"/>
        </a:defRPr>
      </a:lvl4pPr>
      <a:lvl5pPr marL="2057400" indent="-228600" algn="l" rtl="0" fontAlgn="base">
        <a:spcBef>
          <a:spcPct val="20000"/>
        </a:spcBef>
        <a:spcAft>
          <a:spcPct val="0"/>
        </a:spcAft>
        <a:buBlip>
          <a:blip r:embed="rId13"/>
        </a:buBlip>
        <a:defRPr sz="2000">
          <a:solidFill>
            <a:srgbClr val="663300"/>
          </a:solidFill>
          <a:latin typeface="+mn-lt"/>
        </a:defRPr>
      </a:lvl5pPr>
      <a:lvl6pPr marL="2514600" indent="-228600" algn="l" rtl="0" fontAlgn="base">
        <a:spcBef>
          <a:spcPct val="20000"/>
        </a:spcBef>
        <a:spcAft>
          <a:spcPct val="0"/>
        </a:spcAft>
        <a:buBlip>
          <a:blip r:embed="rId13"/>
        </a:buBlip>
        <a:defRPr sz="2000">
          <a:solidFill>
            <a:srgbClr val="663300"/>
          </a:solidFill>
          <a:latin typeface="+mn-lt"/>
        </a:defRPr>
      </a:lvl6pPr>
      <a:lvl7pPr marL="2971800" indent="-228600" algn="l" rtl="0" fontAlgn="base">
        <a:spcBef>
          <a:spcPct val="20000"/>
        </a:spcBef>
        <a:spcAft>
          <a:spcPct val="0"/>
        </a:spcAft>
        <a:buBlip>
          <a:blip r:embed="rId13"/>
        </a:buBlip>
        <a:defRPr sz="2000">
          <a:solidFill>
            <a:srgbClr val="663300"/>
          </a:solidFill>
          <a:latin typeface="+mn-lt"/>
        </a:defRPr>
      </a:lvl7pPr>
      <a:lvl8pPr marL="3429000" indent="-228600" algn="l" rtl="0" fontAlgn="base">
        <a:spcBef>
          <a:spcPct val="20000"/>
        </a:spcBef>
        <a:spcAft>
          <a:spcPct val="0"/>
        </a:spcAft>
        <a:buBlip>
          <a:blip r:embed="rId13"/>
        </a:buBlip>
        <a:defRPr sz="2000">
          <a:solidFill>
            <a:srgbClr val="663300"/>
          </a:solidFill>
          <a:latin typeface="+mn-lt"/>
        </a:defRPr>
      </a:lvl8pPr>
      <a:lvl9pPr marL="3886200" indent="-228600" algn="l" rtl="0" fontAlgn="base">
        <a:spcBef>
          <a:spcPct val="20000"/>
        </a:spcBef>
        <a:spcAft>
          <a:spcPct val="0"/>
        </a:spcAft>
        <a:buBlip>
          <a:blip r:embed="rId13"/>
        </a:buBlip>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2971800"/>
            <a:ext cx="4038600" cy="1905000"/>
          </a:xfrm>
        </p:spPr>
        <p:txBody>
          <a:bodyPr/>
          <a:lstStyle/>
          <a:p>
            <a:r>
              <a:rPr lang="en-US" sz="3200" b="1" dirty="0">
                <a:latin typeface="Papyrus" pitchFamily="66" charset="0"/>
              </a:rPr>
              <a:t>Frauds, Myths, and Mysteries in Archaeology</a:t>
            </a:r>
          </a:p>
        </p:txBody>
      </p:sp>
      <p:sp>
        <p:nvSpPr>
          <p:cNvPr id="7171" name="Rectangle 3"/>
          <p:cNvSpPr>
            <a:spLocks noChangeArrowheads="1"/>
          </p:cNvSpPr>
          <p:nvPr/>
        </p:nvSpPr>
        <p:spPr bwMode="auto">
          <a:xfrm>
            <a:off x="5486400" y="4800600"/>
            <a:ext cx="3505200" cy="1905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2000" b="1" dirty="0">
                <a:solidFill>
                  <a:srgbClr val="663300"/>
                </a:solidFill>
                <a:latin typeface="Papyrus" pitchFamily="66" charset="0"/>
              </a:rPr>
              <a:t>Instructors:</a:t>
            </a:r>
            <a:br>
              <a:rPr lang="en-US" sz="2000" b="1" dirty="0">
                <a:solidFill>
                  <a:srgbClr val="663300"/>
                </a:solidFill>
                <a:latin typeface="Papyrus" pitchFamily="66" charset="0"/>
              </a:rPr>
            </a:br>
            <a:r>
              <a:rPr lang="en-US" sz="2000" b="1" dirty="0">
                <a:solidFill>
                  <a:srgbClr val="663300"/>
                </a:solidFill>
                <a:latin typeface="Papyrus" pitchFamily="66" charset="0"/>
              </a:rPr>
              <a:t>Dr. Ann M. </a:t>
            </a:r>
            <a:r>
              <a:rPr lang="en-US" sz="2000" b="1" dirty="0" err="1">
                <a:solidFill>
                  <a:srgbClr val="663300"/>
                </a:solidFill>
                <a:latin typeface="Papyrus" pitchFamily="66" charset="0"/>
              </a:rPr>
              <a:t>Raab</a:t>
            </a:r>
            <a:endParaRPr lang="en-US" sz="2000" b="1" dirty="0">
              <a:solidFill>
                <a:srgbClr val="663300"/>
              </a:solidFill>
              <a:latin typeface="Papyrus" pitchFamily="66" charset="0"/>
            </a:endParaRPr>
          </a:p>
          <a:p>
            <a:pPr algn="ctr"/>
            <a:r>
              <a:rPr lang="en-US" sz="2000" b="1" dirty="0">
                <a:solidFill>
                  <a:srgbClr val="663300"/>
                </a:solidFill>
                <a:latin typeface="Papyrus" pitchFamily="66" charset="0"/>
              </a:rPr>
              <a:t>&amp;</a:t>
            </a:r>
          </a:p>
          <a:p>
            <a:pPr algn="ctr"/>
            <a:r>
              <a:rPr lang="en-US" sz="2000" b="1" dirty="0">
                <a:solidFill>
                  <a:srgbClr val="663300"/>
                </a:solidFill>
                <a:latin typeface="Papyrus" pitchFamily="66" charset="0"/>
              </a:rPr>
              <a:t>Dr. Cynthia Jones</a:t>
            </a:r>
            <a:br>
              <a:rPr lang="en-US" sz="2000" b="1" dirty="0">
                <a:solidFill>
                  <a:srgbClr val="663300"/>
                </a:solidFill>
                <a:latin typeface="Papyrus" pitchFamily="66" charset="0"/>
              </a:rPr>
            </a:br>
            <a:endParaRPr lang="en-US" sz="1600" b="1" dirty="0">
              <a:solidFill>
                <a:srgbClr val="663300"/>
              </a:solidFill>
              <a:latin typeface="Papyrus" pitchFamily="66" charset="0"/>
            </a:endParaRPr>
          </a:p>
        </p:txBody>
      </p:sp>
      <p:sp>
        <p:nvSpPr>
          <p:cNvPr id="7172" name="Rectangle 4"/>
          <p:cNvSpPr>
            <a:spLocks noChangeArrowheads="1"/>
          </p:cNvSpPr>
          <p:nvPr/>
        </p:nvSpPr>
        <p:spPr bwMode="auto">
          <a:xfrm>
            <a:off x="228600" y="152400"/>
            <a:ext cx="8686800" cy="10668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2800" b="1" dirty="0">
                <a:solidFill>
                  <a:srgbClr val="663300"/>
                </a:solidFill>
                <a:latin typeface="Papyrus" pitchFamily="66" charset="0"/>
              </a:rPr>
              <a:t>What Is Archaeology:</a:t>
            </a:r>
          </a:p>
          <a:p>
            <a:pPr algn="ctr"/>
            <a:r>
              <a:rPr lang="en-US" sz="2800" b="1" dirty="0">
                <a:solidFill>
                  <a:srgbClr val="663300"/>
                </a:solidFill>
                <a:latin typeface="Papyrus" pitchFamily="66" charset="0"/>
              </a:rPr>
              <a:t>Introduction</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2000" y="4572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What Is Archaeology?</a:t>
            </a:r>
          </a:p>
        </p:txBody>
      </p:sp>
      <p:sp>
        <p:nvSpPr>
          <p:cNvPr id="35843" name="Rectangle 3"/>
          <p:cNvSpPr>
            <a:spLocks noGrp="1" noChangeArrowheads="1"/>
          </p:cNvSpPr>
          <p:nvPr>
            <p:ph type="body" idx="1"/>
          </p:nvPr>
        </p:nvSpPr>
        <p:spPr>
          <a:xfrm>
            <a:off x="685800" y="1905000"/>
            <a:ext cx="7772400" cy="4343400"/>
          </a:xfrm>
          <a:noFill/>
          <a:ln/>
        </p:spPr>
        <p:txBody>
          <a:bodyPr/>
          <a:lstStyle/>
          <a:p>
            <a:pPr>
              <a:lnSpc>
                <a:spcPct val="80000"/>
              </a:lnSpc>
            </a:pPr>
            <a:r>
              <a:rPr lang="en-US" sz="2800">
                <a:solidFill>
                  <a:schemeClr val="bg1"/>
                </a:solidFill>
                <a:latin typeface="Papyrus" pitchFamily="66" charset="0"/>
              </a:rPr>
              <a:t>Within the field of archaeology, there are further divisions:</a:t>
            </a:r>
          </a:p>
          <a:p>
            <a:pPr lvl="1">
              <a:lnSpc>
                <a:spcPct val="80000"/>
              </a:lnSpc>
            </a:pPr>
            <a:r>
              <a:rPr lang="en-US" sz="2400">
                <a:solidFill>
                  <a:schemeClr val="bg1"/>
                </a:solidFill>
                <a:latin typeface="Papyrus" pitchFamily="66" charset="0"/>
              </a:rPr>
              <a:t>Prehistoric: Study of material remains from people/cultures in existence before written history</a:t>
            </a:r>
          </a:p>
          <a:p>
            <a:pPr lvl="1">
              <a:lnSpc>
                <a:spcPct val="80000"/>
              </a:lnSpc>
            </a:pPr>
            <a:r>
              <a:rPr lang="en-US" sz="2400">
                <a:solidFill>
                  <a:schemeClr val="bg1"/>
                </a:solidFill>
                <a:latin typeface="Papyrus" pitchFamily="66" charset="0"/>
              </a:rPr>
              <a:t>Classical: Mostly concerned with the literate Mediterranean civilizations of Greece and Rome</a:t>
            </a:r>
          </a:p>
          <a:p>
            <a:pPr lvl="1">
              <a:lnSpc>
                <a:spcPct val="80000"/>
              </a:lnSpc>
            </a:pPr>
            <a:r>
              <a:rPr lang="en-US" sz="2400">
                <a:solidFill>
                  <a:schemeClr val="bg1"/>
                </a:solidFill>
                <a:latin typeface="Papyrus" pitchFamily="66" charset="0"/>
              </a:rPr>
              <a:t>Historical: In the United States, refers primarily to the archaeology of the civilizations of the recent industrial era, since about 1700 or so</a:t>
            </a:r>
          </a:p>
          <a:p>
            <a:pPr>
              <a:lnSpc>
                <a:spcPct val="80000"/>
              </a:lnSpc>
            </a:pPr>
            <a:r>
              <a:rPr lang="en-US" sz="2800">
                <a:solidFill>
                  <a:schemeClr val="bg1"/>
                </a:solidFill>
                <a:latin typeface="Papyrus" pitchFamily="66" charset="0"/>
              </a:rPr>
              <a:t>Regardless of the subject matter, the goals, tools and approaches of archaeology are the same.</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96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What Archaeology Isn’t</a:t>
            </a:r>
          </a:p>
        </p:txBody>
      </p:sp>
      <p:sp>
        <p:nvSpPr>
          <p:cNvPr id="36867" name="Rectangle 3"/>
          <p:cNvSpPr>
            <a:spLocks noGrp="1" noChangeArrowheads="1"/>
          </p:cNvSpPr>
          <p:nvPr>
            <p:ph type="body" idx="1"/>
          </p:nvPr>
        </p:nvSpPr>
        <p:spPr>
          <a:xfrm>
            <a:off x="457200" y="1905000"/>
            <a:ext cx="5638800" cy="4495800"/>
          </a:xfrm>
          <a:noFill/>
          <a:ln/>
        </p:spPr>
        <p:txBody>
          <a:bodyPr/>
          <a:lstStyle/>
          <a:p>
            <a:r>
              <a:rPr lang="en-US">
                <a:solidFill>
                  <a:schemeClr val="bg1"/>
                </a:solidFill>
                <a:latin typeface="Papyrus" pitchFamily="66" charset="0"/>
              </a:rPr>
              <a:t>Following scientific objectives, archaeologists have rejected mystical, self-serving and pseudo-scientific theories, including the occult, romantic primitivism, other-worldly contacts and pseudo-historical events.</a:t>
            </a:r>
          </a:p>
        </p:txBody>
      </p:sp>
      <p:pic>
        <p:nvPicPr>
          <p:cNvPr id="36868" name="Picture 4" descr="aliens"/>
          <p:cNvPicPr>
            <a:picLocks noChangeAspect="1" noChangeArrowheads="1"/>
          </p:cNvPicPr>
          <p:nvPr/>
        </p:nvPicPr>
        <p:blipFill>
          <a:blip r:embed="rId3" cstate="print"/>
          <a:srcRect/>
          <a:stretch>
            <a:fillRect/>
          </a:stretch>
        </p:blipFill>
        <p:spPr bwMode="auto">
          <a:xfrm>
            <a:off x="6324600" y="4572000"/>
            <a:ext cx="2590800" cy="1943100"/>
          </a:xfrm>
          <a:prstGeom prst="rect">
            <a:avLst/>
          </a:prstGeom>
          <a:noFill/>
          <a:ln w="9525">
            <a:solidFill>
              <a:schemeClr val="tx1"/>
            </a:solidFill>
            <a:miter lim="800000"/>
            <a:headEnd/>
            <a:tailEnd/>
          </a:ln>
        </p:spPr>
      </p:pic>
      <p:pic>
        <p:nvPicPr>
          <p:cNvPr id="36869" name="Picture 5" descr="Atlantis"/>
          <p:cNvPicPr>
            <a:picLocks noChangeAspect="1" noChangeArrowheads="1"/>
          </p:cNvPicPr>
          <p:nvPr/>
        </p:nvPicPr>
        <p:blipFill>
          <a:blip r:embed="rId4" cstate="print"/>
          <a:srcRect/>
          <a:stretch>
            <a:fillRect/>
          </a:stretch>
        </p:blipFill>
        <p:spPr bwMode="auto">
          <a:xfrm>
            <a:off x="6019800" y="1447800"/>
            <a:ext cx="2971800" cy="2468563"/>
          </a:xfrm>
          <a:prstGeom prst="rect">
            <a:avLst/>
          </a:prstGeom>
          <a:noFill/>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Atlantis_l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4" name="Text Box 4"/>
          <p:cNvSpPr txBox="1">
            <a:spLocks noChangeArrowheads="1"/>
          </p:cNvSpPr>
          <p:nvPr/>
        </p:nvSpPr>
        <p:spPr bwMode="auto">
          <a:xfrm>
            <a:off x="593725" y="354013"/>
            <a:ext cx="6305893" cy="5170646"/>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3200" b="1" dirty="0">
                <a:solidFill>
                  <a:srgbClr val="CC3300"/>
                </a:solidFill>
                <a:effectLst>
                  <a:outerShdw blurRad="50800" dist="50800" dir="5400000" algn="ctr" rotWithShape="0">
                    <a:schemeClr val="tx1"/>
                  </a:outerShdw>
                </a:effectLst>
                <a:latin typeface="+mn-lt"/>
              </a:rPr>
              <a:t>Mysticism and the Occult  </a:t>
            </a:r>
          </a:p>
          <a:p>
            <a:pPr>
              <a:defRPr/>
            </a:pPr>
            <a:r>
              <a:rPr lang="en-US" sz="2800" b="1" dirty="0">
                <a:solidFill>
                  <a:srgbClr val="FFFF00"/>
                </a:solidFill>
                <a:effectLst>
                  <a:outerShdw blurRad="50800" dist="50800" dir="5400000" algn="ctr" rotWithShape="0">
                    <a:schemeClr val="tx1"/>
                  </a:outerShdw>
                </a:effectLst>
                <a:latin typeface="+mn-lt"/>
              </a:rPr>
              <a:t>Pseudo-history and the supernatural</a:t>
            </a:r>
          </a:p>
          <a:p>
            <a:pPr>
              <a:defRPr/>
            </a:pPr>
            <a:r>
              <a:rPr lang="en-US" sz="2800" b="1" dirty="0">
                <a:solidFill>
                  <a:srgbClr val="FFFF00"/>
                </a:solidFill>
                <a:effectLst>
                  <a:outerShdw blurRad="50800" dist="50800" dir="5400000" algn="ctr" rotWithShape="0">
                    <a:schemeClr val="tx1"/>
                  </a:outerShdw>
                </a:effectLst>
                <a:latin typeface="+mn-lt"/>
              </a:rPr>
              <a:t>Archaeology does NOT study:</a:t>
            </a:r>
          </a:p>
          <a:p>
            <a:pPr>
              <a:defRPr/>
            </a:pPr>
            <a:endParaRPr lang="en-US" b="1" dirty="0">
              <a:solidFill>
                <a:srgbClr val="CC3300"/>
              </a:solidFill>
              <a:effectLst>
                <a:outerShdw blurRad="50800" dist="50800" dir="5400000" algn="ctr" rotWithShape="0">
                  <a:schemeClr val="tx1"/>
                </a:outerShdw>
              </a:effectLst>
              <a:latin typeface="+mn-lt"/>
            </a:endParaRPr>
          </a:p>
          <a:p>
            <a:pPr>
              <a:buFontTx/>
              <a:buChar char="-"/>
              <a:defRPr/>
            </a:pPr>
            <a:r>
              <a:rPr lang="en-US" sz="2800" b="1" dirty="0">
                <a:solidFill>
                  <a:schemeClr val="bg1"/>
                </a:solidFill>
                <a:effectLst>
                  <a:outerShdw blurRad="50800" dist="50800" dir="5400000" algn="ctr" rotWithShape="0">
                    <a:schemeClr val="tx1"/>
                  </a:outerShdw>
                </a:effectLst>
                <a:latin typeface="+mn-lt"/>
              </a:rPr>
              <a:t> Lost continents and peoples</a:t>
            </a:r>
          </a:p>
          <a:p>
            <a:pPr>
              <a:defRPr/>
            </a:pPr>
            <a:endParaRPr lang="en-US" sz="2800" b="1" dirty="0">
              <a:solidFill>
                <a:schemeClr val="bg1"/>
              </a:solidFill>
              <a:effectLst>
                <a:outerShdw blurRad="50800" dist="50800" dir="5400000" algn="ctr" rotWithShape="0">
                  <a:schemeClr val="tx1"/>
                </a:outerShdw>
              </a:effectLst>
              <a:latin typeface="+mn-lt"/>
            </a:endParaRPr>
          </a:p>
          <a:p>
            <a:pPr>
              <a:buFontTx/>
              <a:buChar char="-"/>
              <a:defRPr/>
            </a:pPr>
            <a:r>
              <a:rPr lang="en-US" sz="2800" b="1" dirty="0">
                <a:solidFill>
                  <a:schemeClr val="bg1"/>
                </a:solidFill>
                <a:effectLst>
                  <a:outerShdw blurRad="50800" dist="50800" dir="5400000" algn="ctr" rotWithShape="0">
                    <a:schemeClr val="tx1"/>
                  </a:outerShdw>
                </a:effectLst>
                <a:latin typeface="+mn-lt"/>
              </a:rPr>
              <a:t> Space aliens and ancient civilizations</a:t>
            </a:r>
          </a:p>
          <a:p>
            <a:pPr>
              <a:buFontTx/>
              <a:buChar char="-"/>
              <a:defRPr/>
            </a:pPr>
            <a:endParaRPr lang="en-US" sz="2800" b="1" dirty="0">
              <a:solidFill>
                <a:schemeClr val="bg1"/>
              </a:solidFill>
              <a:effectLst>
                <a:outerShdw blurRad="50800" dist="50800" dir="5400000" algn="ctr" rotWithShape="0">
                  <a:schemeClr val="tx1"/>
                </a:outerShdw>
              </a:effectLst>
              <a:latin typeface="+mn-lt"/>
            </a:endParaRPr>
          </a:p>
          <a:p>
            <a:pPr>
              <a:buFontTx/>
              <a:buChar char="-"/>
              <a:defRPr/>
            </a:pPr>
            <a:r>
              <a:rPr lang="en-US" sz="2800" b="1" dirty="0">
                <a:solidFill>
                  <a:schemeClr val="bg1"/>
                </a:solidFill>
                <a:effectLst>
                  <a:outerShdw blurRad="50800" dist="50800" dir="5400000" algn="ctr" rotWithShape="0">
                    <a:schemeClr val="tx1"/>
                  </a:outerShdw>
                </a:effectLst>
                <a:latin typeface="+mn-lt"/>
              </a:rPr>
              <a:t> Ancient knowledge, power and healing</a:t>
            </a:r>
          </a:p>
          <a:p>
            <a:pPr>
              <a:buFontTx/>
              <a:buChar char="-"/>
              <a:defRPr/>
            </a:pPr>
            <a:endParaRPr lang="en-US" sz="2800" b="1" dirty="0">
              <a:solidFill>
                <a:schemeClr val="bg1"/>
              </a:solidFill>
              <a:effectLst>
                <a:outerShdw blurRad="50800" dist="50800" dir="5400000" algn="ctr" rotWithShape="0">
                  <a:schemeClr val="tx1"/>
                </a:outerShdw>
              </a:effectLst>
              <a:latin typeface="+mn-lt"/>
            </a:endParaRPr>
          </a:p>
          <a:p>
            <a:pPr>
              <a:buFontTx/>
              <a:buChar char="-"/>
              <a:defRPr/>
            </a:pPr>
            <a:r>
              <a:rPr lang="en-US" sz="2800" b="1" dirty="0">
                <a:solidFill>
                  <a:schemeClr val="bg1"/>
                </a:solidFill>
                <a:effectLst>
                  <a:outerShdw blurRad="50800" dist="50800" dir="5400000" algn="ctr" rotWithShape="0">
                    <a:schemeClr val="tx1"/>
                  </a:outerShdw>
                </a:effectLst>
                <a:latin typeface="+mn-lt"/>
              </a:rPr>
              <a:t>Communicating with the dead</a:t>
            </a:r>
          </a:p>
          <a:p>
            <a:pPr>
              <a:buFontTx/>
              <a:buChar char="-"/>
              <a:defRPr/>
            </a:pPr>
            <a:endParaRPr lang="en-US" sz="2800" b="1" dirty="0">
              <a:solidFill>
                <a:srgbClr val="FFFF00"/>
              </a:solidFill>
              <a:effectLst>
                <a:outerShdw blurRad="50800" dist="50800" dir="5400000" algn="ctr" rotWithShape="0">
                  <a:schemeClr val="tx1"/>
                </a:outerShdw>
              </a:effectLst>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ChangeArrowheads="1"/>
          </p:cNvSpPr>
          <p:nvPr/>
        </p:nvSpPr>
        <p:spPr bwMode="auto">
          <a:xfrm>
            <a:off x="0" y="0"/>
            <a:ext cx="9144000" cy="6858000"/>
          </a:xfrm>
          <a:prstGeom prst="rect">
            <a:avLst/>
          </a:prstGeom>
          <a:solidFill>
            <a:srgbClr val="969696"/>
          </a:solidFill>
          <a:ln w="9525">
            <a:solidFill>
              <a:schemeClr val="tx1"/>
            </a:solidFill>
            <a:miter lim="800000"/>
            <a:headEnd/>
            <a:tailEnd/>
          </a:ln>
        </p:spPr>
        <p:txBody>
          <a:bodyPr wrap="none" anchor="ctr"/>
          <a:lstStyle/>
          <a:p>
            <a:pPr algn="ctr"/>
            <a:endParaRPr lang="en-US">
              <a:solidFill>
                <a:srgbClr val="CACDD0"/>
              </a:solidFill>
            </a:endParaRPr>
          </a:p>
        </p:txBody>
      </p:sp>
      <p:pic>
        <p:nvPicPr>
          <p:cNvPr id="43011" name="Picture 2" descr="Movie Poster Image for Lara Croft: Tomb Raider"/>
          <p:cNvPicPr>
            <a:picLocks noChangeAspect="1" noChangeArrowheads="1"/>
          </p:cNvPicPr>
          <p:nvPr/>
        </p:nvPicPr>
        <p:blipFill>
          <a:blip r:embed="rId2" cstate="print"/>
          <a:srcRect/>
          <a:stretch>
            <a:fillRect/>
          </a:stretch>
        </p:blipFill>
        <p:spPr bwMode="auto">
          <a:xfrm>
            <a:off x="6324600" y="3352800"/>
            <a:ext cx="2171700" cy="3228975"/>
          </a:xfrm>
          <a:prstGeom prst="rect">
            <a:avLst/>
          </a:prstGeom>
          <a:noFill/>
          <a:ln w="9525">
            <a:noFill/>
            <a:miter lim="800000"/>
            <a:headEnd/>
            <a:tailEnd/>
          </a:ln>
        </p:spPr>
      </p:pic>
      <p:pic>
        <p:nvPicPr>
          <p:cNvPr id="43012" name="Picture 3" descr="Indiana-Jones-gif"/>
          <p:cNvPicPr>
            <a:picLocks noChangeAspect="1" noChangeArrowheads="1"/>
          </p:cNvPicPr>
          <p:nvPr/>
        </p:nvPicPr>
        <p:blipFill>
          <a:blip r:embed="rId3" cstate="print"/>
          <a:srcRect/>
          <a:stretch>
            <a:fillRect/>
          </a:stretch>
        </p:blipFill>
        <p:spPr bwMode="auto">
          <a:xfrm>
            <a:off x="3733800" y="1600200"/>
            <a:ext cx="2982913" cy="4724400"/>
          </a:xfrm>
          <a:prstGeom prst="rect">
            <a:avLst/>
          </a:prstGeom>
          <a:noFill/>
          <a:ln w="9525">
            <a:noFill/>
            <a:miter lim="800000"/>
            <a:headEnd/>
            <a:tailEnd/>
          </a:ln>
        </p:spPr>
      </p:pic>
      <p:sp>
        <p:nvSpPr>
          <p:cNvPr id="25604" name="Text Box 4"/>
          <p:cNvSpPr txBox="1">
            <a:spLocks noChangeArrowheads="1"/>
          </p:cNvSpPr>
          <p:nvPr/>
        </p:nvSpPr>
        <p:spPr bwMode="auto">
          <a:xfrm>
            <a:off x="304800" y="0"/>
            <a:ext cx="7620000" cy="5724525"/>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endParaRPr lang="en-US" b="1" dirty="0">
              <a:latin typeface="Papyrus" pitchFamily="66" charset="0"/>
            </a:endParaRPr>
          </a:p>
          <a:p>
            <a:pPr>
              <a:defRPr/>
            </a:pPr>
            <a:endParaRPr lang="en-US" b="1" dirty="0">
              <a:latin typeface="Papyrus" pitchFamily="66" charset="0"/>
            </a:endParaRPr>
          </a:p>
          <a:p>
            <a:pPr>
              <a:defRPr/>
            </a:pPr>
            <a:r>
              <a:rPr lang="en-US" sz="3200" b="1" dirty="0">
                <a:solidFill>
                  <a:srgbClr val="CC3300"/>
                </a:solidFill>
                <a:effectLst>
                  <a:outerShdw blurRad="50800" dist="50800" dir="5400000" algn="ctr" rotWithShape="0">
                    <a:schemeClr val="tx1"/>
                  </a:outerShdw>
                </a:effectLst>
                <a:latin typeface="+mn-lt"/>
              </a:rPr>
              <a:t>Archaeological Adventurism</a:t>
            </a:r>
          </a:p>
          <a:p>
            <a:pPr>
              <a:defRPr/>
            </a:pPr>
            <a:r>
              <a:rPr lang="en-US" sz="3200" b="1" dirty="0">
                <a:solidFill>
                  <a:srgbClr val="FFFF00"/>
                </a:solidFill>
                <a:effectLst>
                  <a:outerShdw blurRad="50800" dist="50800" dir="5400000" algn="ctr" rotWithShape="0">
                    <a:schemeClr val="tx1"/>
                  </a:outerShdw>
                </a:effectLst>
                <a:latin typeface="+mn-lt"/>
              </a:rPr>
              <a:t>Fun but false stereotypes</a:t>
            </a:r>
          </a:p>
          <a:p>
            <a:pPr>
              <a:defRPr/>
            </a:pPr>
            <a:endParaRPr lang="en-US" sz="3200" b="1" dirty="0">
              <a:solidFill>
                <a:srgbClr val="FFFF00"/>
              </a:solidFill>
              <a:effectLst>
                <a:outerShdw blurRad="50800" dist="50800" dir="5400000" algn="ctr" rotWithShape="0">
                  <a:schemeClr val="tx1"/>
                </a:outerShdw>
              </a:effectLst>
              <a:latin typeface="+mn-lt"/>
            </a:endParaRPr>
          </a:p>
          <a:p>
            <a:pPr>
              <a:buFontTx/>
              <a:buChar char="-"/>
              <a:defRPr/>
            </a:pPr>
            <a:r>
              <a:rPr lang="en-US" b="1" dirty="0">
                <a:solidFill>
                  <a:schemeClr val="bg1"/>
                </a:solidFill>
                <a:effectLst>
                  <a:outerShdw blurRad="50800" dist="50800" dir="5400000" algn="ctr" rotWithShape="0">
                    <a:schemeClr val="tx1"/>
                  </a:outerShdw>
                </a:effectLst>
                <a:latin typeface="+mn-lt"/>
              </a:rPr>
              <a:t>The “Lone Wolf” archaeologist</a:t>
            </a:r>
          </a:p>
          <a:p>
            <a:pPr>
              <a:buFontTx/>
              <a:buChar char="-"/>
              <a:defRPr/>
            </a:pPr>
            <a:endParaRPr lang="en-US" b="1" dirty="0">
              <a:solidFill>
                <a:srgbClr val="002060"/>
              </a:solidFill>
              <a:effectLst>
                <a:outerShdw blurRad="50800" dist="50800" dir="5400000" algn="ctr" rotWithShape="0">
                  <a:schemeClr val="tx1"/>
                </a:outerShdw>
              </a:effectLst>
              <a:latin typeface="+mn-lt"/>
            </a:endParaRPr>
          </a:p>
          <a:p>
            <a:pPr>
              <a:buFontTx/>
              <a:buChar char="-"/>
              <a:defRPr/>
            </a:pPr>
            <a:endParaRPr lang="en-US" b="1" dirty="0">
              <a:solidFill>
                <a:srgbClr val="002060"/>
              </a:solidFill>
              <a:effectLst>
                <a:outerShdw blurRad="50800" dist="50800" dir="5400000" algn="ctr" rotWithShape="0">
                  <a:schemeClr val="tx1"/>
                </a:outerShdw>
              </a:effectLst>
              <a:latin typeface="+mn-lt"/>
            </a:endParaRPr>
          </a:p>
          <a:p>
            <a:pPr>
              <a:defRPr/>
            </a:pPr>
            <a:endParaRPr lang="en-US" b="1" dirty="0">
              <a:solidFill>
                <a:srgbClr val="002060"/>
              </a:solidFill>
              <a:effectLst>
                <a:outerShdw blurRad="50800" dist="50800" dir="5400000" algn="ctr" rotWithShape="0">
                  <a:schemeClr val="tx1"/>
                </a:outerShdw>
              </a:effectLst>
              <a:latin typeface="+mn-lt"/>
            </a:endParaRPr>
          </a:p>
          <a:p>
            <a:pPr>
              <a:defRPr/>
            </a:pPr>
            <a:endParaRPr lang="en-US" b="1" dirty="0">
              <a:solidFill>
                <a:srgbClr val="002060"/>
              </a:solidFill>
              <a:effectLst>
                <a:outerShdw blurRad="50800" dist="50800" dir="5400000" algn="ctr" rotWithShape="0">
                  <a:schemeClr val="tx1"/>
                </a:outerShdw>
              </a:effectLst>
              <a:latin typeface="+mn-lt"/>
            </a:endParaRPr>
          </a:p>
          <a:p>
            <a:pPr>
              <a:buFontTx/>
              <a:buChar char="-"/>
              <a:defRPr/>
            </a:pPr>
            <a:r>
              <a:rPr lang="en-US" b="1" dirty="0">
                <a:solidFill>
                  <a:schemeClr val="bg1"/>
                </a:solidFill>
                <a:effectLst>
                  <a:outerShdw blurRad="50800" dist="50800" dir="5400000" algn="ctr" rotWithShape="0">
                    <a:schemeClr val="tx1"/>
                  </a:outerShdw>
                </a:effectLst>
                <a:latin typeface="+mn-lt"/>
              </a:rPr>
              <a:t>Tomb raiders </a:t>
            </a:r>
          </a:p>
          <a:p>
            <a:pPr>
              <a:buFontTx/>
              <a:buChar char="-"/>
              <a:defRPr/>
            </a:pPr>
            <a:endParaRPr lang="en-US" b="1" dirty="0">
              <a:solidFill>
                <a:srgbClr val="002060"/>
              </a:solidFill>
              <a:effectLst>
                <a:outerShdw blurRad="50800" dist="50800" dir="5400000" algn="ctr" rotWithShape="0">
                  <a:schemeClr val="tx1"/>
                </a:outerShdw>
              </a:effectLst>
              <a:latin typeface="+mn-lt"/>
            </a:endParaRPr>
          </a:p>
          <a:p>
            <a:pPr>
              <a:buFontTx/>
              <a:buChar char="-"/>
              <a:defRPr/>
            </a:pPr>
            <a:endParaRPr lang="en-US" b="1" dirty="0">
              <a:solidFill>
                <a:srgbClr val="002060"/>
              </a:solidFill>
              <a:effectLst>
                <a:outerShdw blurRad="50800" dist="50800" dir="5400000" algn="ctr" rotWithShape="0">
                  <a:schemeClr val="tx1"/>
                </a:outerShdw>
              </a:effectLst>
              <a:latin typeface="+mn-lt"/>
            </a:endParaRPr>
          </a:p>
          <a:p>
            <a:pPr>
              <a:buFontTx/>
              <a:buChar char="-"/>
              <a:defRPr/>
            </a:pPr>
            <a:endParaRPr lang="en-US" b="1" dirty="0">
              <a:solidFill>
                <a:srgbClr val="002060"/>
              </a:solidFill>
              <a:effectLst>
                <a:outerShdw blurRad="50800" dist="50800" dir="5400000" algn="ctr" rotWithShape="0">
                  <a:schemeClr val="tx1"/>
                </a:outerShdw>
              </a:effectLst>
              <a:latin typeface="+mn-lt"/>
            </a:endParaRPr>
          </a:p>
          <a:p>
            <a:pPr>
              <a:buFontTx/>
              <a:buChar char="-"/>
              <a:defRPr/>
            </a:pPr>
            <a:endParaRPr lang="en-US" b="1" dirty="0">
              <a:solidFill>
                <a:srgbClr val="002060"/>
              </a:solidFill>
              <a:effectLst>
                <a:outerShdw blurRad="50800" dist="50800" dir="5400000" algn="ctr" rotWithShape="0">
                  <a:schemeClr val="tx1"/>
                </a:outerShdw>
              </a:effectLst>
              <a:latin typeface="+mn-lt"/>
            </a:endParaRPr>
          </a:p>
          <a:p>
            <a:pPr>
              <a:defRPr/>
            </a:pPr>
            <a:r>
              <a:rPr lang="en-US" b="1" dirty="0">
                <a:solidFill>
                  <a:schemeClr val="bg1"/>
                </a:solidFill>
                <a:effectLst>
                  <a:outerShdw blurRad="50800" dist="50800" dir="5400000" algn="ctr" rotWithShape="0">
                    <a:schemeClr val="tx1"/>
                  </a:outerShdw>
                </a:effectLst>
                <a:latin typeface="+mn-lt"/>
              </a:rPr>
              <a:t>- Artifact collectors</a:t>
            </a:r>
          </a:p>
          <a:p>
            <a:pPr>
              <a:defRPr/>
            </a:pPr>
            <a:r>
              <a:rPr lang="en-US" sz="3600" b="1" dirty="0">
                <a:effectLst>
                  <a:outerShdw blurRad="50800" dist="50800" dir="5400000" algn="ctr" rotWithShape="0">
                    <a:schemeClr val="tx1"/>
                  </a:outerShdw>
                </a:effectLst>
                <a:latin typeface="+mn-lt"/>
              </a:rPr>
              <a:t> </a:t>
            </a:r>
          </a:p>
        </p:txBody>
      </p:sp>
      <p:sp>
        <p:nvSpPr>
          <p:cNvPr id="43014" name="Text Box 5"/>
          <p:cNvSpPr txBox="1">
            <a:spLocks noChangeArrowheads="1"/>
          </p:cNvSpPr>
          <p:nvPr/>
        </p:nvSpPr>
        <p:spPr bwMode="auto">
          <a:xfrm>
            <a:off x="685800" y="2438400"/>
            <a:ext cx="2744788" cy="739775"/>
          </a:xfrm>
          <a:prstGeom prst="rect">
            <a:avLst/>
          </a:prstGeom>
          <a:solidFill>
            <a:srgbClr val="FFCC00"/>
          </a:solidFill>
          <a:ln w="9525">
            <a:solidFill>
              <a:schemeClr val="tx1"/>
            </a:solidFill>
            <a:miter lim="800000"/>
            <a:headEnd/>
            <a:tailEnd/>
          </a:ln>
        </p:spPr>
        <p:txBody>
          <a:bodyPr wrap="none">
            <a:spAutoFit/>
          </a:bodyPr>
          <a:lstStyle/>
          <a:p>
            <a:r>
              <a:rPr lang="en-US" sz="1400"/>
              <a:t>Most modern archaeologists</a:t>
            </a:r>
          </a:p>
          <a:p>
            <a:r>
              <a:rPr lang="en-US" sz="1400"/>
              <a:t>work with teams of researchers.</a:t>
            </a:r>
          </a:p>
          <a:p>
            <a:r>
              <a:rPr lang="en-US" sz="1400"/>
              <a:t>Many work in corporate settings.</a:t>
            </a:r>
          </a:p>
        </p:txBody>
      </p:sp>
      <p:sp>
        <p:nvSpPr>
          <p:cNvPr id="43015" name="Text Box 6"/>
          <p:cNvSpPr txBox="1">
            <a:spLocks noChangeArrowheads="1"/>
          </p:cNvSpPr>
          <p:nvPr/>
        </p:nvSpPr>
        <p:spPr bwMode="auto">
          <a:xfrm>
            <a:off x="685800" y="3733800"/>
            <a:ext cx="3059113" cy="739775"/>
          </a:xfrm>
          <a:prstGeom prst="rect">
            <a:avLst/>
          </a:prstGeom>
          <a:solidFill>
            <a:srgbClr val="FFCC00"/>
          </a:solidFill>
          <a:ln w="9525">
            <a:solidFill>
              <a:schemeClr val="tx1"/>
            </a:solidFill>
            <a:miter lim="800000"/>
            <a:headEnd/>
            <a:tailEnd/>
          </a:ln>
        </p:spPr>
        <p:txBody>
          <a:bodyPr wrap="none">
            <a:spAutoFit/>
          </a:bodyPr>
          <a:lstStyle/>
          <a:p>
            <a:r>
              <a:rPr lang="en-US" sz="1400"/>
              <a:t>Most countries today require permits</a:t>
            </a:r>
          </a:p>
          <a:p>
            <a:r>
              <a:rPr lang="en-US" sz="1400"/>
              <a:t>and research designs to look for or</a:t>
            </a:r>
          </a:p>
          <a:p>
            <a:r>
              <a:rPr lang="en-US" sz="1400"/>
              <a:t>excavate archaeological sites.</a:t>
            </a:r>
          </a:p>
        </p:txBody>
      </p:sp>
      <p:sp>
        <p:nvSpPr>
          <p:cNvPr id="43016" name="Text Box 7"/>
          <p:cNvSpPr txBox="1">
            <a:spLocks noChangeArrowheads="1"/>
          </p:cNvSpPr>
          <p:nvPr/>
        </p:nvSpPr>
        <p:spPr bwMode="auto">
          <a:xfrm>
            <a:off x="685800" y="5181600"/>
            <a:ext cx="3749675" cy="1377950"/>
          </a:xfrm>
          <a:prstGeom prst="rect">
            <a:avLst/>
          </a:prstGeom>
          <a:solidFill>
            <a:srgbClr val="FFCC00"/>
          </a:solidFill>
          <a:ln w="9525">
            <a:solidFill>
              <a:schemeClr val="tx1"/>
            </a:solidFill>
            <a:miter lim="800000"/>
            <a:headEnd/>
            <a:tailEnd/>
          </a:ln>
        </p:spPr>
        <p:txBody>
          <a:bodyPr wrap="none">
            <a:spAutoFit/>
          </a:bodyPr>
          <a:lstStyle/>
          <a:p>
            <a:r>
              <a:rPr lang="en-US" sz="1400"/>
              <a:t>Most professional archaeologists do not have</a:t>
            </a:r>
          </a:p>
          <a:p>
            <a:r>
              <a:rPr lang="en-US" sz="1400"/>
              <a:t>personal collections of artifacts.  Private</a:t>
            </a:r>
          </a:p>
          <a:p>
            <a:r>
              <a:rPr lang="en-US" sz="1400"/>
              <a:t>collecting is one of the greatest threats to</a:t>
            </a:r>
          </a:p>
          <a:p>
            <a:r>
              <a:rPr lang="en-US" sz="1400"/>
              <a:t>archaeology in the modern world. </a:t>
            </a:r>
          </a:p>
          <a:p>
            <a:r>
              <a:rPr lang="en-US" sz="1400"/>
              <a:t>Archaeologists condemn “pot hunting”</a:t>
            </a:r>
          </a:p>
          <a:p>
            <a:r>
              <a:rPr lang="en-US" sz="1400"/>
              <a:t>(looting archaeological sites).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rgbClr val="FFFFFF"/>
                </a:solidFill>
                <a:latin typeface="Papyrus" pitchFamily="66" charset="0"/>
              </a:rPr>
              <a:t>A Brief History of Archaeology</a:t>
            </a:r>
          </a:p>
        </p:txBody>
      </p:sp>
      <p:sp>
        <p:nvSpPr>
          <p:cNvPr id="301059" name="Rectangle 3"/>
          <p:cNvSpPr>
            <a:spLocks noGrp="1" noChangeArrowheads="1"/>
          </p:cNvSpPr>
          <p:nvPr>
            <p:ph type="body" idx="1"/>
          </p:nvPr>
        </p:nvSpPr>
        <p:spPr>
          <a:xfrm>
            <a:off x="685800" y="1524000"/>
            <a:ext cx="7772400" cy="4114800"/>
          </a:xfrm>
          <a:noFill/>
          <a:ln/>
        </p:spPr>
        <p:txBody>
          <a:bodyPr/>
          <a:lstStyle/>
          <a:p>
            <a:pPr>
              <a:lnSpc>
                <a:spcPct val="80000"/>
              </a:lnSpc>
            </a:pPr>
            <a:r>
              <a:rPr lang="en-US" sz="2800">
                <a:solidFill>
                  <a:schemeClr val="bg1"/>
                </a:solidFill>
                <a:latin typeface="Papyrus" pitchFamily="66" charset="0"/>
              </a:rPr>
              <a:t>Archaeology vs. Antiquarianism</a:t>
            </a:r>
          </a:p>
          <a:p>
            <a:pPr lvl="1">
              <a:lnSpc>
                <a:spcPct val="80000"/>
              </a:lnSpc>
            </a:pPr>
            <a:r>
              <a:rPr lang="en-US" sz="2400">
                <a:solidFill>
                  <a:schemeClr val="bg1"/>
                </a:solidFill>
                <a:latin typeface="Papyrus" pitchFamily="66" charset="0"/>
              </a:rPr>
              <a:t>While the fundamental goal of archaeology today is information, not objects, early archaeologists could more accurately be defined as “Antiquarians”</a:t>
            </a:r>
          </a:p>
          <a:p>
            <a:pPr lvl="1">
              <a:lnSpc>
                <a:spcPct val="80000"/>
              </a:lnSpc>
            </a:pPr>
            <a:r>
              <a:rPr lang="en-US" sz="2400">
                <a:solidFill>
                  <a:schemeClr val="bg1"/>
                </a:solidFill>
                <a:latin typeface="Papyrus" pitchFamily="66" charset="0"/>
              </a:rPr>
              <a:t>Antiquarian: Originally, someone who studied antiquities (that is, ancient objects) largely for the sake of the objects themselves – not to understand the people or culture that produced them</a:t>
            </a:r>
          </a:p>
          <a:p>
            <a:pPr lvl="2">
              <a:lnSpc>
                <a:spcPct val="80000"/>
              </a:lnSpc>
            </a:pPr>
            <a:r>
              <a:rPr lang="en-US" sz="2000">
                <a:solidFill>
                  <a:schemeClr val="bg1"/>
                </a:solidFill>
                <a:latin typeface="Papyrus" pitchFamily="66" charset="0"/>
              </a:rPr>
              <a:t>The Renaissance stimulated interest in ancient   Mediterranean art and culture, including Greece,    Rome and Egypt, and some excavation was done, but not much</a:t>
            </a:r>
          </a:p>
          <a:p>
            <a:pPr lvl="2">
              <a:lnSpc>
                <a:spcPct val="80000"/>
              </a:lnSpc>
            </a:pPr>
            <a:r>
              <a:rPr lang="en-US" sz="2000">
                <a:solidFill>
                  <a:schemeClr val="bg1"/>
                </a:solidFill>
                <a:latin typeface="Papyrus" pitchFamily="66" charset="0"/>
              </a:rPr>
              <a:t>European museum building drove the quest for collecting antiquities</a:t>
            </a:r>
          </a:p>
          <a:p>
            <a:pPr>
              <a:lnSpc>
                <a:spcPct val="80000"/>
              </a:lnSpc>
            </a:pPr>
            <a:endParaRPr lang="en-US" sz="2800">
              <a:solidFill>
                <a:schemeClr val="bg1"/>
              </a:solidFill>
              <a:latin typeface="Papyrus" pitchFamily="66" charset="0"/>
            </a:endParaRPr>
          </a:p>
          <a:p>
            <a:pPr>
              <a:lnSpc>
                <a:spcPct val="80000"/>
              </a:lnSpc>
            </a:pPr>
            <a:endParaRPr lang="en-US" sz="2800">
              <a:solidFill>
                <a:schemeClr val="bg1"/>
              </a:solidFill>
              <a:latin typeface="Papyrus" pitchFamily="66" charset="0"/>
            </a:endParaRP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Giovanni Battista Belzoni: Genteel Antiquarian</a:t>
            </a:r>
          </a:p>
        </p:txBody>
      </p:sp>
      <p:sp>
        <p:nvSpPr>
          <p:cNvPr id="302083" name="Rectangle 3"/>
          <p:cNvSpPr>
            <a:spLocks noChangeArrowheads="1"/>
          </p:cNvSpPr>
          <p:nvPr/>
        </p:nvSpPr>
        <p:spPr bwMode="auto">
          <a:xfrm>
            <a:off x="685800" y="1981200"/>
            <a:ext cx="5791200" cy="4114800"/>
          </a:xfrm>
          <a:prstGeom prst="rect">
            <a:avLst/>
          </a:prstGeom>
          <a:noFill/>
          <a:ln w="9525">
            <a:noFill/>
            <a:miter lim="800000"/>
            <a:headEnd/>
            <a:tailEnd/>
          </a:ln>
        </p:spPr>
        <p:txBody>
          <a:bodyPr/>
          <a:lstStyle/>
          <a:p>
            <a:pPr marL="342900" indent="-342900">
              <a:lnSpc>
                <a:spcPct val="90000"/>
              </a:lnSpc>
              <a:spcBef>
                <a:spcPct val="20000"/>
              </a:spcBef>
              <a:buFontTx/>
              <a:buBlip>
                <a:blip r:embed="rId3"/>
              </a:buBlip>
            </a:pPr>
            <a:r>
              <a:rPr lang="en-US" sz="2000">
                <a:solidFill>
                  <a:srgbClr val="FFFFFF"/>
                </a:solidFill>
                <a:latin typeface="Papyrus" pitchFamily="66" charset="0"/>
              </a:rPr>
              <a:t>One of the earliest antiquarians</a:t>
            </a:r>
            <a:r>
              <a:rPr lang="en-US" sz="2000" b="1">
                <a:solidFill>
                  <a:srgbClr val="FFFFFF"/>
                </a:solidFill>
                <a:latin typeface="Papyrus" pitchFamily="66" charset="0"/>
              </a:rPr>
              <a:t/>
            </a:r>
            <a:br>
              <a:rPr lang="en-US" sz="2000" b="1">
                <a:solidFill>
                  <a:srgbClr val="FFFFFF"/>
                </a:solidFill>
                <a:latin typeface="Papyrus" pitchFamily="66" charset="0"/>
              </a:rPr>
            </a:br>
            <a:r>
              <a:rPr lang="en-US" sz="2000">
                <a:solidFill>
                  <a:srgbClr val="FFFFFF"/>
                </a:solidFill>
                <a:latin typeface="Papyrus" pitchFamily="66" charset="0"/>
              </a:rPr>
              <a:t> </a:t>
            </a:r>
          </a:p>
          <a:p>
            <a:pPr marL="342900" indent="-342900">
              <a:lnSpc>
                <a:spcPct val="90000"/>
              </a:lnSpc>
              <a:spcBef>
                <a:spcPct val="20000"/>
              </a:spcBef>
              <a:buFontTx/>
              <a:buBlip>
                <a:blip r:embed="rId3"/>
              </a:buBlip>
            </a:pPr>
            <a:r>
              <a:rPr lang="en-US" sz="2000">
                <a:solidFill>
                  <a:srgbClr val="FFFFFF"/>
                </a:solidFill>
                <a:latin typeface="Papyrus" pitchFamily="66" charset="0"/>
              </a:rPr>
              <a:t>Circus strongman with knowledge of hydraulics, stuck in Egypt to become pillager</a:t>
            </a:r>
          </a:p>
          <a:p>
            <a:pPr marL="342900" indent="-342900">
              <a:lnSpc>
                <a:spcPct val="90000"/>
              </a:lnSpc>
              <a:spcBef>
                <a:spcPct val="20000"/>
              </a:spcBef>
              <a:buFontTx/>
              <a:buBlip>
                <a:blip r:embed="rId3"/>
              </a:buBlip>
            </a:pPr>
            <a:endParaRPr lang="en-US" sz="2000">
              <a:solidFill>
                <a:srgbClr val="FFFFFF"/>
              </a:solidFill>
              <a:latin typeface="Papyrus" pitchFamily="66" charset="0"/>
            </a:endParaRPr>
          </a:p>
          <a:p>
            <a:pPr marL="342900" indent="-342900">
              <a:lnSpc>
                <a:spcPct val="90000"/>
              </a:lnSpc>
              <a:spcBef>
                <a:spcPct val="20000"/>
              </a:spcBef>
              <a:buFontTx/>
              <a:buBlip>
                <a:blip r:embed="rId3"/>
              </a:buBlip>
            </a:pPr>
            <a:r>
              <a:rPr lang="en-US" sz="2000">
                <a:solidFill>
                  <a:srgbClr val="FFFFFF"/>
                </a:solidFill>
                <a:latin typeface="Papyrus" pitchFamily="66" charset="0"/>
              </a:rPr>
              <a:t>Used destructive methods, but took notes, made illustrations and observations</a:t>
            </a:r>
          </a:p>
          <a:p>
            <a:pPr marL="342900" indent="-342900">
              <a:lnSpc>
                <a:spcPct val="90000"/>
              </a:lnSpc>
              <a:spcBef>
                <a:spcPct val="20000"/>
              </a:spcBef>
              <a:buFontTx/>
              <a:buBlip>
                <a:blip r:embed="rId3"/>
              </a:buBlip>
            </a:pPr>
            <a:endParaRPr lang="en-US" sz="2000">
              <a:solidFill>
                <a:srgbClr val="FFFFFF"/>
              </a:solidFill>
              <a:latin typeface="Papyrus" pitchFamily="66" charset="0"/>
            </a:endParaRPr>
          </a:p>
          <a:p>
            <a:pPr marL="342900" indent="-342900">
              <a:lnSpc>
                <a:spcPct val="90000"/>
              </a:lnSpc>
              <a:spcBef>
                <a:spcPct val="20000"/>
              </a:spcBef>
              <a:buFontTx/>
              <a:buBlip>
                <a:blip r:embed="rId3"/>
              </a:buBlip>
            </a:pPr>
            <a:r>
              <a:rPr lang="en-US" sz="2000">
                <a:solidFill>
                  <a:srgbClr val="FFFFFF"/>
                </a:solidFill>
                <a:latin typeface="Papyrus" pitchFamily="66" charset="0"/>
              </a:rPr>
              <a:t>Interest in what ancient “things” had to tell is the beginning of the science of archaeology</a:t>
            </a:r>
            <a:r>
              <a:rPr lang="en-US" sz="2000">
                <a:solidFill>
                  <a:srgbClr val="663300"/>
                </a:solidFill>
                <a:latin typeface="Times New Roman" pitchFamily="18" charset="0"/>
              </a:rPr>
              <a:t> </a:t>
            </a:r>
          </a:p>
          <a:p>
            <a:pPr marL="342900" indent="-342900">
              <a:lnSpc>
                <a:spcPct val="90000"/>
              </a:lnSpc>
              <a:spcBef>
                <a:spcPct val="20000"/>
              </a:spcBef>
              <a:buFontTx/>
              <a:buBlip>
                <a:blip r:embed="rId3"/>
              </a:buBlip>
            </a:pPr>
            <a:endParaRPr lang="en-US" sz="2800">
              <a:solidFill>
                <a:srgbClr val="663300"/>
              </a:solidFill>
              <a:latin typeface="Times New Roman" pitchFamily="18" charset="0"/>
            </a:endParaRPr>
          </a:p>
        </p:txBody>
      </p:sp>
      <p:pic>
        <p:nvPicPr>
          <p:cNvPr id="302084" name="Picture 4"/>
          <p:cNvPicPr>
            <a:picLocks noChangeAspect="1" noChangeArrowheads="1"/>
          </p:cNvPicPr>
          <p:nvPr/>
        </p:nvPicPr>
        <p:blipFill>
          <a:blip r:embed="rId4" cstate="print"/>
          <a:srcRect/>
          <a:stretch>
            <a:fillRect/>
          </a:stretch>
        </p:blipFill>
        <p:spPr bwMode="auto">
          <a:xfrm>
            <a:off x="6400800" y="2209800"/>
            <a:ext cx="2409825" cy="3248025"/>
          </a:xfrm>
          <a:prstGeom prst="rect">
            <a:avLst/>
          </a:prstGeom>
          <a:noFill/>
          <a:ln w="9525">
            <a:noFill/>
            <a:miter lim="800000"/>
            <a:headEnd/>
            <a:tailEnd/>
          </a:ln>
        </p:spPr>
      </p:pic>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3106" name="Title 1"/>
          <p:cNvSpPr>
            <a:spLocks/>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Jens Jacob Asmussen Worsaae: Professional</a:t>
            </a:r>
          </a:p>
        </p:txBody>
      </p:sp>
      <p:sp>
        <p:nvSpPr>
          <p:cNvPr id="303107"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Blip>
                <a:blip r:embed="rId3"/>
              </a:buBlip>
            </a:pPr>
            <a:r>
              <a:rPr lang="en-US" sz="2000" dirty="0">
                <a:solidFill>
                  <a:srgbClr val="FFFFFF"/>
                </a:solidFill>
                <a:latin typeface="Papyrus" pitchFamily="66" charset="0"/>
              </a:rPr>
              <a:t>Native of Denmark (1821-1885), fascinated by artifacts</a:t>
            </a:r>
          </a:p>
          <a:p>
            <a:pPr marL="342900" indent="-342900">
              <a:spcBef>
                <a:spcPct val="20000"/>
              </a:spcBef>
              <a:buFontTx/>
              <a:buBlip>
                <a:blip r:embed="rId3"/>
              </a:buBlip>
            </a:pPr>
            <a:endParaRPr lang="en-US" sz="2000" dirty="0">
              <a:solidFill>
                <a:srgbClr val="FFFFFF"/>
              </a:solidFill>
              <a:latin typeface="Papyrus" pitchFamily="66" charset="0"/>
            </a:endParaRPr>
          </a:p>
          <a:p>
            <a:pPr marL="342900" indent="-342900">
              <a:spcBef>
                <a:spcPct val="20000"/>
              </a:spcBef>
              <a:buFontTx/>
              <a:buBlip>
                <a:blip r:embed="rId3"/>
              </a:buBlip>
            </a:pPr>
            <a:r>
              <a:rPr lang="en-US" sz="2000" dirty="0">
                <a:solidFill>
                  <a:srgbClr val="FFFFFF"/>
                </a:solidFill>
                <a:latin typeface="Papyrus" pitchFamily="66" charset="0"/>
              </a:rPr>
              <a:t>Received informal training from Christian Thomsen (1788-1865) who devised the typological scheme of Stone Age, Bronze Age, and Iron Age</a:t>
            </a:r>
          </a:p>
          <a:p>
            <a:pPr marL="342900" indent="-342900">
              <a:spcBef>
                <a:spcPct val="20000"/>
              </a:spcBef>
              <a:buFontTx/>
              <a:buBlip>
                <a:blip r:embed="rId3"/>
              </a:buBlip>
            </a:pPr>
            <a:endParaRPr lang="en-US" sz="2000" i="1" dirty="0">
              <a:solidFill>
                <a:srgbClr val="FFFFFF"/>
              </a:solidFill>
              <a:latin typeface="Papyrus" pitchFamily="66" charset="0"/>
            </a:endParaRPr>
          </a:p>
          <a:p>
            <a:pPr marL="342900" indent="-342900">
              <a:spcBef>
                <a:spcPct val="20000"/>
              </a:spcBef>
              <a:buFontTx/>
              <a:buBlip>
                <a:blip r:embed="rId3"/>
              </a:buBlip>
            </a:pPr>
            <a:r>
              <a:rPr lang="en-US" sz="2000" dirty="0">
                <a:solidFill>
                  <a:srgbClr val="FFFFFF"/>
                </a:solidFill>
                <a:latin typeface="Papyrus" pitchFamily="66" charset="0"/>
              </a:rPr>
              <a:t>Introduced inquiry into archaeology</a:t>
            </a:r>
            <a:r>
              <a:rPr lang="en-US" sz="2000" i="1" dirty="0">
                <a:solidFill>
                  <a:srgbClr val="FFFFFF"/>
                </a:solidFill>
                <a:latin typeface="Papyrus" pitchFamily="66" charset="0"/>
              </a:rPr>
              <a:t>: excavating to answer questions</a:t>
            </a:r>
          </a:p>
          <a:p>
            <a:pPr marL="742950" lvl="1" indent="-285750">
              <a:spcBef>
                <a:spcPct val="20000"/>
              </a:spcBef>
              <a:buFontTx/>
              <a:buBlip>
                <a:blip r:embed="rId3"/>
              </a:buBlip>
            </a:pPr>
            <a:r>
              <a:rPr lang="en-US" dirty="0">
                <a:solidFill>
                  <a:srgbClr val="FFFFFF"/>
                </a:solidFill>
                <a:latin typeface="Papyrus" pitchFamily="66" charset="0"/>
              </a:rPr>
              <a:t>Demonstrated existence of </a:t>
            </a:r>
            <a:r>
              <a:rPr lang="en-US" b="1" dirty="0" err="1">
                <a:solidFill>
                  <a:srgbClr val="FFFFFF"/>
                </a:solidFill>
                <a:latin typeface="Papyrus" pitchFamily="66" charset="0"/>
              </a:rPr>
              <a:t>middens</a:t>
            </a:r>
            <a:r>
              <a:rPr lang="en-US" dirty="0">
                <a:solidFill>
                  <a:srgbClr val="FFFFFF"/>
                </a:solidFill>
                <a:latin typeface="Papyrus" pitchFamily="66" charset="0"/>
              </a:rPr>
              <a:t>, or trash heaps</a:t>
            </a:r>
          </a:p>
          <a:p>
            <a:pPr marL="742950" lvl="1" indent="-285750">
              <a:spcBef>
                <a:spcPct val="20000"/>
              </a:spcBef>
              <a:buFontTx/>
              <a:buBlip>
                <a:blip r:embed="rId3"/>
              </a:buBlip>
            </a:pPr>
            <a:r>
              <a:rPr lang="en-US" dirty="0">
                <a:solidFill>
                  <a:srgbClr val="FFFFFF"/>
                </a:solidFill>
                <a:latin typeface="Papyrus" pitchFamily="66" charset="0"/>
              </a:rPr>
              <a:t>Documented </a:t>
            </a:r>
            <a:r>
              <a:rPr lang="en-US" b="1" dirty="0">
                <a:solidFill>
                  <a:srgbClr val="FFFFFF"/>
                </a:solidFill>
                <a:latin typeface="Papyrus" pitchFamily="66" charset="0"/>
              </a:rPr>
              <a:t>potsherds</a:t>
            </a:r>
            <a:r>
              <a:rPr lang="en-US" dirty="0">
                <a:solidFill>
                  <a:srgbClr val="FFFFFF"/>
                </a:solidFill>
                <a:latin typeface="Papyrus" pitchFamily="66" charset="0"/>
              </a:rPr>
              <a:t>, or fragments of pottery, along with charcoal, bones, and stone implements </a:t>
            </a:r>
          </a:p>
          <a:p>
            <a:pPr marL="342900" indent="-342900">
              <a:spcBef>
                <a:spcPct val="20000"/>
              </a:spcBef>
              <a:buFontTx/>
              <a:buBlip>
                <a:blip r:embed="rId3"/>
              </a:buBlip>
            </a:pPr>
            <a:endParaRPr lang="en-US" sz="2000" dirty="0">
              <a:solidFill>
                <a:srgbClr val="FFFFFF"/>
              </a:solidFill>
              <a:latin typeface="Papyrus" pitchFamily="66" charset="0"/>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4130" name="Title 1"/>
          <p:cNvSpPr>
            <a:spLocks/>
          </p:cNvSpPr>
          <p:nvPr/>
        </p:nvSpPr>
        <p:spPr bwMode="auto">
          <a:xfrm>
            <a:off x="685800" y="228600"/>
            <a:ext cx="77724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Alfred Vincent Kidder </a:t>
            </a:r>
            <a:br>
              <a:rPr lang="en-US" sz="4400">
                <a:solidFill>
                  <a:srgbClr val="FFFFFF"/>
                </a:solidFill>
                <a:latin typeface="Papyrus" pitchFamily="66" charset="0"/>
              </a:rPr>
            </a:br>
            <a:r>
              <a:rPr lang="en-US" sz="4400">
                <a:solidFill>
                  <a:srgbClr val="FFFFFF"/>
                </a:solidFill>
                <a:latin typeface="Papyrus" pitchFamily="66" charset="0"/>
              </a:rPr>
              <a:t>(1885-1963)</a:t>
            </a:r>
          </a:p>
        </p:txBody>
      </p:sp>
      <p:sp>
        <p:nvSpPr>
          <p:cNvPr id="304131" name="Content Placeholder 2"/>
          <p:cNvSpPr>
            <a:spLocks/>
          </p:cNvSpPr>
          <p:nvPr/>
        </p:nvSpPr>
        <p:spPr bwMode="auto">
          <a:xfrm>
            <a:off x="381000" y="1600200"/>
            <a:ext cx="4038600" cy="4724400"/>
          </a:xfrm>
          <a:prstGeom prst="rect">
            <a:avLst/>
          </a:prstGeom>
          <a:noFill/>
          <a:ln w="9525">
            <a:noFill/>
            <a:miter lim="800000"/>
            <a:headEnd/>
            <a:tailEnd/>
          </a:ln>
        </p:spPr>
        <p:txBody>
          <a:bodyPr/>
          <a:lstStyle/>
          <a:p>
            <a:pPr marL="342900" indent="-342900">
              <a:spcBef>
                <a:spcPct val="20000"/>
              </a:spcBef>
              <a:buFontTx/>
              <a:buBlip>
                <a:blip r:embed="rId3"/>
              </a:buBlip>
            </a:pPr>
            <a:r>
              <a:rPr lang="en-US" sz="2000">
                <a:solidFill>
                  <a:srgbClr val="FFFFFF"/>
                </a:solidFill>
                <a:latin typeface="Papyrus" pitchFamily="66" charset="0"/>
              </a:rPr>
              <a:t>Founder of Anthropological Archaeology</a:t>
            </a:r>
          </a:p>
          <a:p>
            <a:pPr marL="342900" indent="-342900">
              <a:spcBef>
                <a:spcPct val="20000"/>
              </a:spcBef>
              <a:buFontTx/>
              <a:buBlip>
                <a:blip r:embed="rId3"/>
              </a:buBlip>
            </a:pPr>
            <a:r>
              <a:rPr lang="en-US" sz="2000">
                <a:solidFill>
                  <a:srgbClr val="FFFFFF"/>
                </a:solidFill>
                <a:latin typeface="Papyrus" pitchFamily="66" charset="0"/>
              </a:rPr>
              <a:t>Using potsherds, explained how ceramic decoration could help determine cultural relationships among various prehistoric groups</a:t>
            </a:r>
          </a:p>
          <a:p>
            <a:pPr marL="342900" indent="-342900">
              <a:spcBef>
                <a:spcPct val="20000"/>
              </a:spcBef>
              <a:buFontTx/>
              <a:buBlip>
                <a:blip r:embed="rId3"/>
              </a:buBlip>
            </a:pPr>
            <a:r>
              <a:rPr lang="en-US" sz="2000">
                <a:solidFill>
                  <a:srgbClr val="FFFFFF"/>
                </a:solidFill>
                <a:latin typeface="Papyrus" pitchFamily="66" charset="0"/>
              </a:rPr>
              <a:t>Established archaeology as “the branch of anthropology which deals with prehistoric peoples”: from </a:t>
            </a:r>
            <a:r>
              <a:rPr lang="en-US" sz="2000" i="1">
                <a:solidFill>
                  <a:srgbClr val="FFFFFF"/>
                </a:solidFill>
                <a:latin typeface="Papyrus" pitchFamily="66" charset="0"/>
              </a:rPr>
              <a:t>things</a:t>
            </a:r>
            <a:r>
              <a:rPr lang="en-US" sz="2000">
                <a:solidFill>
                  <a:srgbClr val="FFFFFF"/>
                </a:solidFill>
                <a:latin typeface="Papyrus" pitchFamily="66" charset="0"/>
              </a:rPr>
              <a:t> to </a:t>
            </a:r>
            <a:r>
              <a:rPr lang="en-US" sz="2000" i="1">
                <a:solidFill>
                  <a:srgbClr val="FFFFFF"/>
                </a:solidFill>
                <a:latin typeface="Papyrus" pitchFamily="66" charset="0"/>
              </a:rPr>
              <a:t>people</a:t>
            </a:r>
            <a:r>
              <a:rPr lang="en-US" sz="2000">
                <a:solidFill>
                  <a:srgbClr val="FFFFFF"/>
                </a:solidFill>
                <a:latin typeface="Papyrus" pitchFamily="66" charset="0"/>
              </a:rPr>
              <a:t> </a:t>
            </a:r>
          </a:p>
          <a:p>
            <a:pPr marL="742950" lvl="1" indent="-285750">
              <a:spcBef>
                <a:spcPct val="20000"/>
              </a:spcBef>
              <a:buFontTx/>
              <a:buBlip>
                <a:blip r:embed="rId3"/>
              </a:buBlip>
            </a:pPr>
            <a:r>
              <a:rPr lang="en-US">
                <a:solidFill>
                  <a:srgbClr val="FFFFFF"/>
                </a:solidFill>
                <a:latin typeface="Papyrus" pitchFamily="66" charset="0"/>
              </a:rPr>
              <a:t>American Southwest Pecos Pueblo, New Mexico</a:t>
            </a:r>
          </a:p>
          <a:p>
            <a:pPr marL="742950" lvl="1" indent="-285750">
              <a:spcBef>
                <a:spcPct val="20000"/>
              </a:spcBef>
              <a:buFontTx/>
              <a:buBlip>
                <a:blip r:embed="rId3"/>
              </a:buBlip>
            </a:pPr>
            <a:r>
              <a:rPr lang="en-US">
                <a:solidFill>
                  <a:srgbClr val="FFFFFF"/>
                </a:solidFill>
                <a:latin typeface="Papyrus" pitchFamily="66" charset="0"/>
              </a:rPr>
              <a:t>Maya ruins of Central America</a:t>
            </a:r>
          </a:p>
          <a:p>
            <a:pPr marL="342900" indent="-342900">
              <a:spcBef>
                <a:spcPct val="20000"/>
              </a:spcBef>
              <a:buFontTx/>
              <a:buBlip>
                <a:blip r:embed="rId3"/>
              </a:buBlip>
            </a:pPr>
            <a:endParaRPr lang="en-US" sz="2400">
              <a:solidFill>
                <a:srgbClr val="FFFFFF"/>
              </a:solidFill>
              <a:latin typeface="Papyrus" pitchFamily="66" charset="0"/>
            </a:endParaRPr>
          </a:p>
          <a:p>
            <a:pPr marL="342900" indent="-342900">
              <a:spcBef>
                <a:spcPct val="20000"/>
              </a:spcBef>
              <a:buFontTx/>
              <a:buBlip>
                <a:blip r:embed="rId3"/>
              </a:buBlip>
            </a:pPr>
            <a:endParaRPr lang="en-US" sz="2400">
              <a:solidFill>
                <a:srgbClr val="663300"/>
              </a:solidFill>
              <a:latin typeface="Times New Roman" pitchFamily="18" charset="0"/>
            </a:endParaRPr>
          </a:p>
          <a:p>
            <a:pPr marL="342900" indent="-342900">
              <a:spcBef>
                <a:spcPct val="20000"/>
              </a:spcBef>
              <a:buFontTx/>
              <a:buBlip>
                <a:blip r:embed="rId3"/>
              </a:buBlip>
            </a:pPr>
            <a:endParaRPr lang="en-US" sz="2400">
              <a:solidFill>
                <a:srgbClr val="663300"/>
              </a:solidFill>
              <a:latin typeface="Times New Roman" pitchFamily="18" charset="0"/>
            </a:endParaRPr>
          </a:p>
        </p:txBody>
      </p:sp>
      <p:pic>
        <p:nvPicPr>
          <p:cNvPr id="304132" name="Picture 4" descr="AV Kidder"/>
          <p:cNvPicPr>
            <a:picLocks noChangeAspect="1" noChangeArrowheads="1"/>
          </p:cNvPicPr>
          <p:nvPr/>
        </p:nvPicPr>
        <p:blipFill>
          <a:blip r:embed="rId4" cstate="print"/>
          <a:srcRect/>
          <a:stretch>
            <a:fillRect/>
          </a:stretch>
        </p:blipFill>
        <p:spPr bwMode="auto">
          <a:xfrm>
            <a:off x="4694238" y="1828800"/>
            <a:ext cx="4297362" cy="3829050"/>
          </a:xfrm>
          <a:prstGeom prst="rect">
            <a:avLst/>
          </a:prstGeom>
          <a:noFill/>
        </p:spPr>
      </p:pic>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5154" name="Title 1"/>
          <p:cNvSpPr>
            <a:spLocks/>
          </p:cNvSpPr>
          <p:nvPr/>
        </p:nvSpPr>
        <p:spPr bwMode="auto">
          <a:xfrm>
            <a:off x="685800" y="609600"/>
            <a:ext cx="7772400" cy="1143000"/>
          </a:xfrm>
          <a:prstGeom prst="rect">
            <a:avLst/>
          </a:prstGeom>
          <a:noFill/>
          <a:ln w="9525">
            <a:noFill/>
            <a:miter lim="800000"/>
            <a:headEnd/>
            <a:tailEnd/>
          </a:ln>
        </p:spPr>
        <p:txBody>
          <a:bodyPr anchor="ctr"/>
          <a:lstStyle/>
          <a:p>
            <a:pPr algn="ctr"/>
            <a:r>
              <a:rPr lang="en-US" sz="3600">
                <a:solidFill>
                  <a:srgbClr val="FFFFFF"/>
                </a:solidFill>
                <a:latin typeface="Papyrus" pitchFamily="66" charset="0"/>
              </a:rPr>
              <a:t>Gertrude Caton-Thompson (1888-1985)</a:t>
            </a:r>
          </a:p>
        </p:txBody>
      </p:sp>
      <p:sp>
        <p:nvSpPr>
          <p:cNvPr id="305155" name="Content Placeholder 2"/>
          <p:cNvSpPr>
            <a:spLocks/>
          </p:cNvSpPr>
          <p:nvPr/>
        </p:nvSpPr>
        <p:spPr bwMode="auto">
          <a:xfrm>
            <a:off x="685800" y="1676400"/>
            <a:ext cx="5562600" cy="4114800"/>
          </a:xfrm>
          <a:prstGeom prst="rect">
            <a:avLst/>
          </a:prstGeom>
          <a:noFill/>
          <a:ln w="9525">
            <a:noFill/>
            <a:miter lim="800000"/>
            <a:headEnd/>
            <a:tailEnd/>
          </a:ln>
        </p:spPr>
        <p:txBody>
          <a:bodyPr/>
          <a:lstStyle/>
          <a:p>
            <a:pPr marL="342900" indent="-342900">
              <a:spcBef>
                <a:spcPct val="20000"/>
              </a:spcBef>
              <a:buFontTx/>
              <a:buBlip>
                <a:blip r:embed="rId3"/>
              </a:buBlip>
            </a:pPr>
            <a:endParaRPr lang="en-US" sz="2000">
              <a:solidFill>
                <a:srgbClr val="FFFFFF"/>
              </a:solidFill>
              <a:latin typeface="Papyrus" pitchFamily="66" charset="0"/>
            </a:endParaRPr>
          </a:p>
          <a:p>
            <a:pPr marL="342900" indent="-342900">
              <a:spcBef>
                <a:spcPct val="20000"/>
              </a:spcBef>
              <a:buFontTx/>
              <a:buBlip>
                <a:blip r:embed="rId3"/>
              </a:buBlip>
            </a:pPr>
            <a:r>
              <a:rPr lang="en-US">
                <a:solidFill>
                  <a:srgbClr val="FFFFFF"/>
                </a:solidFill>
                <a:latin typeface="Papyrus" pitchFamily="66" charset="0"/>
              </a:rPr>
              <a:t>Advanced archaeology, intellectually</a:t>
            </a:r>
          </a:p>
          <a:p>
            <a:pPr marL="342900" indent="-342900">
              <a:spcBef>
                <a:spcPct val="20000"/>
              </a:spcBef>
              <a:buFontTx/>
              <a:buBlip>
                <a:blip r:embed="rId3"/>
              </a:buBlip>
            </a:pPr>
            <a:r>
              <a:rPr lang="en-US">
                <a:solidFill>
                  <a:srgbClr val="FFFFFF"/>
                </a:solidFill>
                <a:latin typeface="Papyrus" pitchFamily="66" charset="0"/>
              </a:rPr>
              <a:t>Studied settlement patterns: excavated a village site in Egypt</a:t>
            </a:r>
          </a:p>
          <a:p>
            <a:pPr marL="342900" indent="-342900">
              <a:spcBef>
                <a:spcPct val="20000"/>
              </a:spcBef>
              <a:buFontTx/>
              <a:buBlip>
                <a:blip r:embed="rId3"/>
              </a:buBlip>
            </a:pPr>
            <a:r>
              <a:rPr lang="en-US">
                <a:solidFill>
                  <a:srgbClr val="FFFFFF"/>
                </a:solidFill>
                <a:latin typeface="Papyrus" pitchFamily="66" charset="0"/>
              </a:rPr>
              <a:t>Conducted interdisciplinary work: surveyed the northern Fayum Desert in Egypt, working with a geologist</a:t>
            </a:r>
          </a:p>
          <a:p>
            <a:pPr marL="742950" lvl="1" indent="-285750">
              <a:spcBef>
                <a:spcPct val="20000"/>
              </a:spcBef>
              <a:buFontTx/>
              <a:buBlip>
                <a:blip r:embed="rId3"/>
              </a:buBlip>
            </a:pPr>
            <a:r>
              <a:rPr lang="en-US" sz="1600">
                <a:solidFill>
                  <a:srgbClr val="FFFFFF"/>
                </a:solidFill>
                <a:latin typeface="Papyrus" pitchFamily="66" charset="0"/>
              </a:rPr>
              <a:t>Reconstructed the sequence of settlements </a:t>
            </a:r>
          </a:p>
          <a:p>
            <a:pPr marL="742950" lvl="1" indent="-285750">
              <a:spcBef>
                <a:spcPct val="20000"/>
              </a:spcBef>
              <a:buFontTx/>
              <a:buBlip>
                <a:blip r:embed="rId3"/>
              </a:buBlip>
            </a:pPr>
            <a:r>
              <a:rPr lang="en-US" sz="1600">
                <a:solidFill>
                  <a:srgbClr val="FFFFFF"/>
                </a:solidFill>
                <a:latin typeface="Papyrus" pitchFamily="66" charset="0"/>
              </a:rPr>
              <a:t>Established their relationship to ancient lake levels</a:t>
            </a:r>
          </a:p>
          <a:p>
            <a:pPr marL="742950" lvl="1" indent="-285750">
              <a:spcBef>
                <a:spcPct val="20000"/>
              </a:spcBef>
              <a:buFontTx/>
              <a:buBlip>
                <a:blip r:embed="rId3"/>
              </a:buBlip>
            </a:pPr>
            <a:r>
              <a:rPr lang="en-US" sz="1600">
                <a:solidFill>
                  <a:srgbClr val="FFFFFF"/>
                </a:solidFill>
                <a:latin typeface="Papyrus" pitchFamily="66" charset="0"/>
              </a:rPr>
              <a:t>Established the importance of site </a:t>
            </a:r>
            <a:r>
              <a:rPr lang="en-US" sz="1600" b="1">
                <a:solidFill>
                  <a:srgbClr val="FFFFFF"/>
                </a:solidFill>
                <a:latin typeface="Papyrus" pitchFamily="66" charset="0"/>
              </a:rPr>
              <a:t>stratigraphy</a:t>
            </a:r>
            <a:r>
              <a:rPr lang="en-US" sz="1600">
                <a:solidFill>
                  <a:srgbClr val="FFFFFF"/>
                </a:solidFill>
                <a:latin typeface="Papyrus" pitchFamily="66" charset="0"/>
              </a:rPr>
              <a:t>, a site’s physical structure produced by the deposition of geological and/or cultural sediments into layers, or strata, to reveal age and original inhabitants </a:t>
            </a:r>
          </a:p>
          <a:p>
            <a:pPr marL="342900" indent="-342900">
              <a:spcBef>
                <a:spcPct val="20000"/>
              </a:spcBef>
              <a:buFontTx/>
              <a:buBlip>
                <a:blip r:embed="rId3"/>
              </a:buBlip>
            </a:pPr>
            <a:endParaRPr lang="en-US">
              <a:solidFill>
                <a:srgbClr val="FFFFFF"/>
              </a:solidFill>
              <a:latin typeface="Papyrus" pitchFamily="66" charset="0"/>
            </a:endParaRPr>
          </a:p>
        </p:txBody>
      </p:sp>
      <p:pic>
        <p:nvPicPr>
          <p:cNvPr id="305156" name="Picture 4"/>
          <p:cNvPicPr>
            <a:picLocks noChangeAspect="1" noChangeArrowheads="1"/>
          </p:cNvPicPr>
          <p:nvPr/>
        </p:nvPicPr>
        <p:blipFill>
          <a:blip r:embed="rId4" cstate="print"/>
          <a:srcRect/>
          <a:stretch>
            <a:fillRect/>
          </a:stretch>
        </p:blipFill>
        <p:spPr bwMode="auto">
          <a:xfrm>
            <a:off x="6172200" y="2514600"/>
            <a:ext cx="2438400" cy="3162300"/>
          </a:xfrm>
          <a:prstGeom prst="rect">
            <a:avLst/>
          </a:prstGeom>
          <a:noFill/>
          <a:ln w="9525">
            <a:noFill/>
            <a:miter lim="800000"/>
            <a:headEnd/>
            <a:tailEnd/>
          </a:ln>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6178" name="Title 1"/>
          <p:cNvSpPr>
            <a:spLocks/>
          </p:cNvSpPr>
          <p:nvPr/>
        </p:nvSpPr>
        <p:spPr bwMode="auto">
          <a:xfrm>
            <a:off x="304800" y="609600"/>
            <a:ext cx="86106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Archaeology at Mid-20</a:t>
            </a:r>
            <a:r>
              <a:rPr lang="en-US" sz="4400" baseline="30000">
                <a:solidFill>
                  <a:srgbClr val="FFFFFF"/>
                </a:solidFill>
                <a:latin typeface="Papyrus" pitchFamily="66" charset="0"/>
              </a:rPr>
              <a:t>th</a:t>
            </a:r>
            <a:r>
              <a:rPr lang="en-US" sz="4400">
                <a:solidFill>
                  <a:srgbClr val="FFFFFF"/>
                </a:solidFill>
                <a:latin typeface="Papyrus" pitchFamily="66" charset="0"/>
              </a:rPr>
              <a:t>  Century</a:t>
            </a:r>
          </a:p>
        </p:txBody>
      </p:sp>
      <p:sp>
        <p:nvSpPr>
          <p:cNvPr id="306179"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Blip>
                <a:blip r:embed="rId3"/>
              </a:buBlip>
            </a:pPr>
            <a:r>
              <a:rPr lang="en-US" sz="3200">
                <a:solidFill>
                  <a:srgbClr val="FFFFFF"/>
                </a:solidFill>
                <a:latin typeface="Papyrus" pitchFamily="66" charset="0"/>
              </a:rPr>
              <a:t>Transcending mere cultural chronologies by classifying artifacts and sorting out patterns in space and time</a:t>
            </a:r>
          </a:p>
          <a:p>
            <a:pPr marL="342900" indent="-342900">
              <a:spcBef>
                <a:spcPct val="20000"/>
              </a:spcBef>
              <a:buFontTx/>
              <a:buBlip>
                <a:blip r:embed="rId3"/>
              </a:buBlip>
            </a:pPr>
            <a:r>
              <a:rPr lang="en-US" sz="3200" b="1">
                <a:solidFill>
                  <a:srgbClr val="FFFFFF"/>
                </a:solidFill>
                <a:latin typeface="Papyrus" pitchFamily="66" charset="0"/>
              </a:rPr>
              <a:t>Culture history</a:t>
            </a:r>
            <a:r>
              <a:rPr lang="en-US" sz="3200">
                <a:solidFill>
                  <a:srgbClr val="FFFFFF"/>
                </a:solidFill>
                <a:latin typeface="Papyrus" pitchFamily="66" charset="0"/>
              </a:rPr>
              <a:t>, or documenting how material culture changed over time and space, to produce in depth reconstructions of prehistory</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62000" y="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chemeClr val="bg1"/>
                </a:solidFill>
                <a:latin typeface="Papyrus" pitchFamily="66" charset="0"/>
              </a:rPr>
              <a:t>What We Will Be Covering:</a:t>
            </a:r>
          </a:p>
        </p:txBody>
      </p:sp>
      <p:sp>
        <p:nvSpPr>
          <p:cNvPr id="18435" name="Rectangle 3"/>
          <p:cNvSpPr>
            <a:spLocks noGrp="1" noChangeArrowheads="1"/>
          </p:cNvSpPr>
          <p:nvPr>
            <p:ph type="body" idx="1"/>
          </p:nvPr>
        </p:nvSpPr>
        <p:spPr>
          <a:xfrm>
            <a:off x="685800" y="1447800"/>
            <a:ext cx="7772400" cy="4114800"/>
          </a:xfrm>
          <a:noFill/>
          <a:ln/>
        </p:spPr>
        <p:txBody>
          <a:bodyPr/>
          <a:lstStyle/>
          <a:p>
            <a:r>
              <a:rPr lang="en-US" sz="2400" dirty="0">
                <a:solidFill>
                  <a:schemeClr val="bg1"/>
                </a:solidFill>
                <a:latin typeface="Papyrus" pitchFamily="66" charset="0"/>
              </a:rPr>
              <a:t>What is Archaeology?</a:t>
            </a:r>
          </a:p>
          <a:p>
            <a:r>
              <a:rPr lang="en-US" sz="2400" dirty="0">
                <a:solidFill>
                  <a:schemeClr val="bg1"/>
                </a:solidFill>
                <a:latin typeface="Papyrus" pitchFamily="66" charset="0"/>
              </a:rPr>
              <a:t>Big Questions for Archaeology</a:t>
            </a:r>
          </a:p>
          <a:p>
            <a:r>
              <a:rPr lang="en-US" sz="2400" dirty="0">
                <a:solidFill>
                  <a:schemeClr val="bg1"/>
                </a:solidFill>
                <a:latin typeface="Papyrus" pitchFamily="66" charset="0"/>
              </a:rPr>
              <a:t>The Four Fields of Anthropology</a:t>
            </a:r>
          </a:p>
          <a:p>
            <a:r>
              <a:rPr lang="en-US" sz="2400" dirty="0">
                <a:solidFill>
                  <a:schemeClr val="bg1"/>
                </a:solidFill>
                <a:latin typeface="Papyrus" pitchFamily="66" charset="0"/>
              </a:rPr>
              <a:t>What Archaeology Isn’t </a:t>
            </a:r>
          </a:p>
          <a:p>
            <a:r>
              <a:rPr lang="en-US" sz="2400" dirty="0">
                <a:solidFill>
                  <a:schemeClr val="bg1"/>
                </a:solidFill>
                <a:latin typeface="Papyrus" pitchFamily="66" charset="0"/>
              </a:rPr>
              <a:t>A Brief History of Archaeology</a:t>
            </a:r>
          </a:p>
          <a:p>
            <a:pPr>
              <a:buFontTx/>
              <a:buNone/>
            </a:pPr>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Culture History</a:t>
            </a:r>
          </a:p>
        </p:txBody>
      </p:sp>
      <p:sp>
        <p:nvSpPr>
          <p:cNvPr id="307203"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Blip>
                <a:blip r:embed="rId3"/>
              </a:buBlip>
            </a:pPr>
            <a:r>
              <a:rPr lang="en-US" sz="2800">
                <a:solidFill>
                  <a:srgbClr val="FFFFFF"/>
                </a:solidFill>
                <a:latin typeface="Papyrus" pitchFamily="66" charset="0"/>
              </a:rPr>
              <a:t>The kind of archaeology practiced in the early to mid-twentieth century.</a:t>
            </a:r>
          </a:p>
          <a:p>
            <a:pPr marL="342900" indent="-342900">
              <a:spcBef>
                <a:spcPct val="20000"/>
              </a:spcBef>
              <a:buFontTx/>
              <a:buBlip>
                <a:blip r:embed="rId3"/>
              </a:buBlip>
            </a:pPr>
            <a:r>
              <a:rPr lang="en-US" sz="2800">
                <a:solidFill>
                  <a:srgbClr val="FFFFFF"/>
                </a:solidFill>
                <a:latin typeface="Papyrus" pitchFamily="66" charset="0"/>
              </a:rPr>
              <a:t>It “explains” differences or changes over time in artifact frequencies by positing the diffusion of ideas between neighboring cultures or the migration of a people who had different mental templates for artifact styles.</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endParaRPr lang="en-US" sz="3600">
              <a:solidFill>
                <a:srgbClr val="FFFFFF"/>
              </a:solidFill>
              <a:latin typeface="Papyrus" pitchFamily="66" charset="0"/>
            </a:endParaRPr>
          </a:p>
        </p:txBody>
      </p:sp>
      <p:sp>
        <p:nvSpPr>
          <p:cNvPr id="308227" name="Rectangle 3"/>
          <p:cNvSpPr>
            <a:spLocks noGrp="1" noChangeArrowheads="1"/>
          </p:cNvSpPr>
          <p:nvPr>
            <p:ph type="body" idx="1"/>
          </p:nvPr>
        </p:nvSpPr>
        <p:spPr>
          <a:xfrm>
            <a:off x="685800" y="2209800"/>
            <a:ext cx="7772400" cy="4114800"/>
          </a:xfrm>
          <a:noFill/>
          <a:ln/>
        </p:spPr>
        <p:txBody>
          <a:bodyPr/>
          <a:lstStyle/>
          <a:p>
            <a:pPr>
              <a:lnSpc>
                <a:spcPct val="90000"/>
              </a:lnSpc>
            </a:pPr>
            <a:r>
              <a:rPr lang="en-US" sz="2800">
                <a:solidFill>
                  <a:schemeClr val="bg1"/>
                </a:solidFill>
                <a:latin typeface="Papyrus" pitchFamily="66" charset="0"/>
              </a:rPr>
              <a:t>Wrote “The Dawn of European Civilization” and “The Neolithic Revolution” </a:t>
            </a:r>
          </a:p>
          <a:p>
            <a:pPr>
              <a:lnSpc>
                <a:spcPct val="90000"/>
              </a:lnSpc>
            </a:pPr>
            <a:r>
              <a:rPr lang="en-US" sz="2800">
                <a:solidFill>
                  <a:schemeClr val="bg1"/>
                </a:solidFill>
                <a:latin typeface="Papyrus" pitchFamily="66" charset="0"/>
              </a:rPr>
              <a:t>His work was firmly rooted in culture-history</a:t>
            </a:r>
          </a:p>
          <a:p>
            <a:pPr lvl="1">
              <a:lnSpc>
                <a:spcPct val="90000"/>
              </a:lnSpc>
            </a:pPr>
            <a:r>
              <a:rPr lang="en-US" sz="2400">
                <a:solidFill>
                  <a:schemeClr val="bg1"/>
                </a:solidFill>
                <a:latin typeface="Papyrus" pitchFamily="66" charset="0"/>
              </a:rPr>
              <a:t> Artifacts may define a culture, but they don’t describe it</a:t>
            </a:r>
          </a:p>
          <a:p>
            <a:pPr lvl="1">
              <a:lnSpc>
                <a:spcPct val="90000"/>
              </a:lnSpc>
            </a:pPr>
            <a:r>
              <a:rPr lang="en-US" sz="2400">
                <a:solidFill>
                  <a:schemeClr val="bg1"/>
                </a:solidFill>
                <a:latin typeface="Papyrus" pitchFamily="66" charset="0"/>
              </a:rPr>
              <a:t> Saw two revolutions:</a:t>
            </a:r>
          </a:p>
          <a:p>
            <a:pPr lvl="2">
              <a:lnSpc>
                <a:spcPct val="90000"/>
              </a:lnSpc>
            </a:pPr>
            <a:r>
              <a:rPr lang="en-US" sz="2000">
                <a:solidFill>
                  <a:schemeClr val="bg1"/>
                </a:solidFill>
                <a:latin typeface="Papyrus" pitchFamily="66" charset="0"/>
              </a:rPr>
              <a:t>Neolithic (agricultural) revolution</a:t>
            </a:r>
          </a:p>
          <a:p>
            <a:pPr lvl="2">
              <a:lnSpc>
                <a:spcPct val="90000"/>
              </a:lnSpc>
            </a:pPr>
            <a:r>
              <a:rPr lang="en-US" sz="2000">
                <a:solidFill>
                  <a:schemeClr val="bg1"/>
                </a:solidFill>
                <a:latin typeface="Papyrus" pitchFamily="66" charset="0"/>
              </a:rPr>
              <a:t>Urban revolution</a:t>
            </a:r>
          </a:p>
          <a:p>
            <a:pPr lvl="1">
              <a:lnSpc>
                <a:spcPct val="90000"/>
              </a:lnSpc>
            </a:pPr>
            <a:r>
              <a:rPr lang="en-US" sz="2400">
                <a:solidFill>
                  <a:schemeClr val="bg1"/>
                </a:solidFill>
                <a:latin typeface="Papyrus" pitchFamily="66" charset="0"/>
              </a:rPr>
              <a:t>The great changes in the archaeological record are evidence of changes in society</a:t>
            </a:r>
          </a:p>
        </p:txBody>
      </p:sp>
      <p:sp>
        <p:nvSpPr>
          <p:cNvPr id="308228" name="Text Box 4"/>
          <p:cNvSpPr txBox="1">
            <a:spLocks noChangeArrowheads="1"/>
          </p:cNvSpPr>
          <p:nvPr/>
        </p:nvSpPr>
        <p:spPr bwMode="auto">
          <a:xfrm>
            <a:off x="838200" y="609600"/>
            <a:ext cx="6858000" cy="1311275"/>
          </a:xfrm>
          <a:prstGeom prst="rect">
            <a:avLst/>
          </a:prstGeom>
          <a:noFill/>
          <a:ln w="9525">
            <a:noFill/>
            <a:miter lim="800000"/>
            <a:headEnd/>
            <a:tailEnd/>
          </a:ln>
          <a:effectLst/>
        </p:spPr>
        <p:txBody>
          <a:bodyPr>
            <a:spAutoFit/>
          </a:bodyPr>
          <a:lstStyle/>
          <a:p>
            <a:pPr algn="ctr">
              <a:spcBef>
                <a:spcPct val="50000"/>
              </a:spcBef>
            </a:pPr>
            <a:r>
              <a:rPr lang="en-US" sz="4000">
                <a:solidFill>
                  <a:srgbClr val="FFFFFF"/>
                </a:solidFill>
                <a:latin typeface="Papyrus" pitchFamily="66" charset="0"/>
              </a:rPr>
              <a:t>V. Gordon Childe</a:t>
            </a:r>
            <a:br>
              <a:rPr lang="en-US" sz="4000">
                <a:solidFill>
                  <a:srgbClr val="FFFFFF"/>
                </a:solidFill>
                <a:latin typeface="Papyrus" pitchFamily="66" charset="0"/>
              </a:rPr>
            </a:br>
            <a:r>
              <a:rPr lang="en-US" sz="4000">
                <a:solidFill>
                  <a:srgbClr val="FFFFFF"/>
                </a:solidFill>
                <a:latin typeface="Papyrus" pitchFamily="66" charset="0"/>
              </a:rPr>
              <a:t>(1892-1957)</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0274" name="Title 1"/>
          <p:cNvSpPr>
            <a:spLocks/>
          </p:cNvSpPr>
          <p:nvPr/>
        </p:nvSpPr>
        <p:spPr bwMode="auto">
          <a:xfrm>
            <a:off x="304800" y="533400"/>
            <a:ext cx="48768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Lewis R. Binford</a:t>
            </a:r>
            <a:r>
              <a:rPr lang="en-US" sz="4400">
                <a:solidFill>
                  <a:srgbClr val="663300"/>
                </a:solidFill>
                <a:latin typeface="Joinks" pitchFamily="2" charset="0"/>
              </a:rPr>
              <a:t> </a:t>
            </a:r>
          </a:p>
        </p:txBody>
      </p:sp>
      <p:sp>
        <p:nvSpPr>
          <p:cNvPr id="310275" name="Content Placeholder 2"/>
          <p:cNvSpPr>
            <a:spLocks/>
          </p:cNvSpPr>
          <p:nvPr/>
        </p:nvSpPr>
        <p:spPr bwMode="auto">
          <a:xfrm>
            <a:off x="685800" y="2362200"/>
            <a:ext cx="8077200" cy="4114800"/>
          </a:xfrm>
          <a:prstGeom prst="rect">
            <a:avLst/>
          </a:prstGeom>
          <a:noFill/>
          <a:ln w="9525">
            <a:noFill/>
            <a:miter lim="800000"/>
            <a:headEnd/>
            <a:tailEnd/>
          </a:ln>
        </p:spPr>
        <p:txBody>
          <a:bodyPr/>
          <a:lstStyle/>
          <a:p>
            <a:pPr marL="342900" indent="-342900">
              <a:spcBef>
                <a:spcPct val="20000"/>
              </a:spcBef>
              <a:buFontTx/>
              <a:buBlip>
                <a:blip r:embed="rId3"/>
              </a:buBlip>
            </a:pPr>
            <a:r>
              <a:rPr lang="en-US" sz="2400" dirty="0">
                <a:solidFill>
                  <a:srgbClr val="FFFFFF"/>
                </a:solidFill>
                <a:latin typeface="Papyrus" pitchFamily="66" charset="0"/>
              </a:rPr>
              <a:t>Recognized need to: </a:t>
            </a:r>
          </a:p>
          <a:p>
            <a:pPr marL="742950" lvl="1" indent="-285750">
              <a:spcBef>
                <a:spcPct val="20000"/>
              </a:spcBef>
              <a:buFontTx/>
              <a:buBlip>
                <a:blip r:embed="rId3"/>
              </a:buBlip>
            </a:pPr>
            <a:r>
              <a:rPr lang="en-US" sz="2000" dirty="0">
                <a:solidFill>
                  <a:srgbClr val="FFFFFF"/>
                </a:solidFill>
                <a:latin typeface="Papyrus" pitchFamily="66" charset="0"/>
              </a:rPr>
              <a:t>address cultural evolution, ecology, and social organization</a:t>
            </a:r>
          </a:p>
          <a:p>
            <a:pPr marL="742950" lvl="1" indent="-285750">
              <a:spcBef>
                <a:spcPct val="20000"/>
              </a:spcBef>
              <a:buFontTx/>
              <a:buBlip>
                <a:blip r:embed="rId3"/>
              </a:buBlip>
            </a:pPr>
            <a:r>
              <a:rPr lang="en-US" sz="2000" dirty="0">
                <a:solidFill>
                  <a:srgbClr val="FFFFFF"/>
                </a:solidFill>
                <a:latin typeface="Papyrus" pitchFamily="66" charset="0"/>
              </a:rPr>
              <a:t>make use of scientific methods and quantitative techniques</a:t>
            </a:r>
          </a:p>
          <a:p>
            <a:pPr marL="742950" lvl="1" indent="-285750">
              <a:spcBef>
                <a:spcPct val="20000"/>
              </a:spcBef>
              <a:buFontTx/>
              <a:buBlip>
                <a:blip r:embed="rId3"/>
              </a:buBlip>
            </a:pPr>
            <a:r>
              <a:rPr lang="en-US" sz="2000" dirty="0">
                <a:solidFill>
                  <a:srgbClr val="FFFFFF"/>
                </a:solidFill>
                <a:latin typeface="Papyrus" pitchFamily="66" charset="0"/>
              </a:rPr>
              <a:t>scrutinize firsthand the operation of disappearing cultural adaptations</a:t>
            </a:r>
          </a:p>
          <a:p>
            <a:pPr marL="342900" indent="-342900">
              <a:spcBef>
                <a:spcPct val="20000"/>
              </a:spcBef>
              <a:buFontTx/>
              <a:buBlip>
                <a:blip r:embed="rId3"/>
              </a:buBlip>
            </a:pPr>
            <a:r>
              <a:rPr lang="en-US" sz="2400" dirty="0">
                <a:solidFill>
                  <a:srgbClr val="FFFFFF"/>
                </a:solidFill>
                <a:latin typeface="Papyrus" pitchFamily="66" charset="0"/>
              </a:rPr>
              <a:t>“</a:t>
            </a:r>
            <a:r>
              <a:rPr lang="en-US" sz="2400" b="1" dirty="0">
                <a:solidFill>
                  <a:srgbClr val="FFFFFF"/>
                </a:solidFill>
                <a:latin typeface="Papyrus" pitchFamily="66" charset="0"/>
              </a:rPr>
              <a:t>New Archaeology</a:t>
            </a:r>
            <a:r>
              <a:rPr lang="en-US" sz="2400" dirty="0">
                <a:solidFill>
                  <a:srgbClr val="FFFFFF"/>
                </a:solidFill>
                <a:latin typeface="Papyrus" pitchFamily="66" charset="0"/>
              </a:rPr>
              <a:t>,” or emphasis on the understanding underlying cultural processes and the use of the scientific method; sometimes called </a:t>
            </a:r>
            <a:r>
              <a:rPr lang="en-US" sz="2400" dirty="0" err="1">
                <a:solidFill>
                  <a:srgbClr val="FFFFFF"/>
                </a:solidFill>
                <a:latin typeface="Papyrus" pitchFamily="66" charset="0"/>
              </a:rPr>
              <a:t>processual</a:t>
            </a:r>
            <a:r>
              <a:rPr lang="en-US" sz="2400" dirty="0">
                <a:solidFill>
                  <a:srgbClr val="FFFFFF"/>
                </a:solidFill>
                <a:latin typeface="Papyrus" pitchFamily="66" charset="0"/>
              </a:rPr>
              <a:t> archaeology</a:t>
            </a:r>
          </a:p>
          <a:p>
            <a:pPr marL="342900" indent="-342900">
              <a:spcBef>
                <a:spcPct val="20000"/>
              </a:spcBef>
              <a:buFontTx/>
              <a:buBlip>
                <a:blip r:embed="rId3"/>
              </a:buBlip>
            </a:pPr>
            <a:endParaRPr lang="en-US" sz="3200" dirty="0">
              <a:solidFill>
                <a:srgbClr val="FFFFFF"/>
              </a:solidFill>
              <a:latin typeface="Papyrus" pitchFamily="66" charset="0"/>
            </a:endParaRPr>
          </a:p>
        </p:txBody>
      </p:sp>
      <p:pic>
        <p:nvPicPr>
          <p:cNvPr id="310276" name="Picture 4"/>
          <p:cNvPicPr>
            <a:picLocks noChangeAspect="1" noChangeArrowheads="1"/>
          </p:cNvPicPr>
          <p:nvPr/>
        </p:nvPicPr>
        <p:blipFill>
          <a:blip r:embed="rId4" cstate="print"/>
          <a:srcRect/>
          <a:stretch>
            <a:fillRect/>
          </a:stretch>
        </p:blipFill>
        <p:spPr bwMode="auto">
          <a:xfrm>
            <a:off x="5181600" y="228600"/>
            <a:ext cx="3468688" cy="2286000"/>
          </a:xfrm>
          <a:prstGeom prst="rect">
            <a:avLst/>
          </a:prstGeom>
          <a:noFill/>
          <a:ln w="9525">
            <a:noFill/>
            <a:miter lim="800000"/>
            <a:headEnd/>
            <a:tailEnd/>
          </a:ln>
        </p:spPr>
      </p:pic>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1298" name="Title 1"/>
          <p:cNvSpPr>
            <a:spLocks/>
          </p:cNvSpPr>
          <p:nvPr/>
        </p:nvSpPr>
        <p:spPr bwMode="auto">
          <a:xfrm>
            <a:off x="304800" y="609600"/>
            <a:ext cx="8610600" cy="1143000"/>
          </a:xfrm>
          <a:prstGeom prst="rect">
            <a:avLst/>
          </a:prstGeom>
          <a:noFill/>
          <a:ln w="9525">
            <a:noFill/>
            <a:miter lim="800000"/>
            <a:headEnd/>
            <a:tailEnd/>
          </a:ln>
        </p:spPr>
        <p:txBody>
          <a:bodyPr anchor="ctr"/>
          <a:lstStyle/>
          <a:p>
            <a:pPr algn="ctr"/>
            <a:r>
              <a:rPr lang="en-US" sz="4400">
                <a:solidFill>
                  <a:srgbClr val="FFFFFF"/>
                </a:solidFill>
                <a:latin typeface="Papyrus" pitchFamily="66" charset="0"/>
              </a:rPr>
              <a:t>Archaeology in the 21</a:t>
            </a:r>
            <a:r>
              <a:rPr lang="en-US" sz="4400" baseline="30000">
                <a:solidFill>
                  <a:srgbClr val="FFFFFF"/>
                </a:solidFill>
                <a:latin typeface="Papyrus" pitchFamily="66" charset="0"/>
              </a:rPr>
              <a:t>st</a:t>
            </a:r>
            <a:r>
              <a:rPr lang="en-US" sz="4400">
                <a:solidFill>
                  <a:srgbClr val="FFFFFF"/>
                </a:solidFill>
                <a:latin typeface="Papyrus" pitchFamily="66" charset="0"/>
              </a:rPr>
              <a:t>  Century</a:t>
            </a:r>
          </a:p>
        </p:txBody>
      </p:sp>
      <p:sp>
        <p:nvSpPr>
          <p:cNvPr id="311299" name="Content Placeholder 2"/>
          <p:cNvSpPr>
            <a:spLocks/>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Blip>
                <a:blip r:embed="rId3"/>
              </a:buBlip>
            </a:pPr>
            <a:r>
              <a:rPr lang="en-US" sz="3200">
                <a:solidFill>
                  <a:srgbClr val="FFFFFF"/>
                </a:solidFill>
                <a:latin typeface="Papyrus" pitchFamily="66" charset="0"/>
              </a:rPr>
              <a:t>A very multi-disciplinary endeavor</a:t>
            </a:r>
          </a:p>
          <a:p>
            <a:pPr marL="342900" indent="-342900">
              <a:spcBef>
                <a:spcPct val="20000"/>
              </a:spcBef>
              <a:buFontTx/>
              <a:buBlip>
                <a:blip r:embed="rId3"/>
              </a:buBlip>
            </a:pPr>
            <a:r>
              <a:rPr lang="en-US" sz="3200">
                <a:solidFill>
                  <a:srgbClr val="FFFFFF"/>
                </a:solidFill>
                <a:latin typeface="Papyrus" pitchFamily="66" charset="0"/>
              </a:rPr>
              <a:t>Competing theoretical paradigms, but overall a scientifically-based discipline</a:t>
            </a:r>
          </a:p>
          <a:p>
            <a:pPr marL="342900" indent="-342900">
              <a:spcBef>
                <a:spcPct val="20000"/>
              </a:spcBef>
              <a:buFontTx/>
              <a:buBlip>
                <a:blip r:embed="rId3"/>
              </a:buBlip>
            </a:pPr>
            <a:r>
              <a:rPr lang="en-US" sz="3200">
                <a:solidFill>
                  <a:srgbClr val="FFFFFF"/>
                </a:solidFill>
                <a:latin typeface="Papyrus" pitchFamily="66" charset="0"/>
              </a:rPr>
              <a:t>The technology of archaeology is improving significantly</a:t>
            </a:r>
          </a:p>
          <a:p>
            <a:pPr marL="742950" lvl="1" indent="-285750">
              <a:spcBef>
                <a:spcPct val="20000"/>
              </a:spcBef>
              <a:buFontTx/>
              <a:buBlip>
                <a:blip r:embed="rId3"/>
              </a:buBlip>
            </a:pPr>
            <a:r>
              <a:rPr lang="en-US" sz="2800">
                <a:solidFill>
                  <a:srgbClr val="FFFFFF"/>
                </a:solidFill>
                <a:latin typeface="Papyrus" pitchFamily="66" charset="0"/>
              </a:rPr>
              <a:t>Excavation</a:t>
            </a:r>
          </a:p>
          <a:p>
            <a:pPr marL="742950" lvl="1" indent="-285750">
              <a:spcBef>
                <a:spcPct val="20000"/>
              </a:spcBef>
              <a:buFontTx/>
              <a:buBlip>
                <a:blip r:embed="rId3"/>
              </a:buBlip>
            </a:pPr>
            <a:r>
              <a:rPr lang="en-US" sz="2800">
                <a:solidFill>
                  <a:srgbClr val="FFFFFF"/>
                </a:solidFill>
                <a:latin typeface="Papyrus" pitchFamily="66" charset="0"/>
              </a:rPr>
              <a:t>Non-invasive survey</a:t>
            </a:r>
          </a:p>
          <a:p>
            <a:pPr marL="742950" lvl="1" indent="-285750">
              <a:spcBef>
                <a:spcPct val="20000"/>
              </a:spcBef>
              <a:buFontTx/>
              <a:buBlip>
                <a:blip r:embed="rId3"/>
              </a:buBlip>
            </a:pPr>
            <a:r>
              <a:rPr lang="en-US" sz="2800">
                <a:solidFill>
                  <a:srgbClr val="FFFFFF"/>
                </a:solidFill>
                <a:latin typeface="Papyrus" pitchFamily="66" charset="0"/>
              </a:rPr>
              <a:t>Dating methods</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90655-004-0A634C2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5" name="Text Box 3"/>
          <p:cNvSpPr txBox="1">
            <a:spLocks noChangeArrowheads="1"/>
          </p:cNvSpPr>
          <p:nvPr/>
        </p:nvSpPr>
        <p:spPr bwMode="auto">
          <a:xfrm>
            <a:off x="152400" y="1589927"/>
            <a:ext cx="3402496" cy="1815882"/>
          </a:xfrm>
          <a:prstGeom prst="rect">
            <a:avLst/>
          </a:prstGeom>
          <a:noFill/>
          <a:ln w="9525">
            <a:noFill/>
            <a:miter lim="800000"/>
            <a:headEnd/>
            <a:tailEnd/>
          </a:ln>
          <a:effectLst>
            <a:outerShdw dist="17961" dir="2700000" algn="ctr" rotWithShape="0">
              <a:schemeClr val="tx1"/>
            </a:outerShdw>
          </a:effectLst>
        </p:spPr>
        <p:txBody>
          <a:bodyPr wrap="square">
            <a:spAutoFit/>
          </a:bodyPr>
          <a:lstStyle/>
          <a:p>
            <a:r>
              <a:rPr lang="en-US" sz="2800" dirty="0">
                <a:solidFill>
                  <a:srgbClr val="FF3300"/>
                </a:solidFill>
                <a:latin typeface="Arial Black" pitchFamily="34" charset="0"/>
              </a:rPr>
              <a:t>Real archaeology is just Like </a:t>
            </a:r>
          </a:p>
          <a:p>
            <a:r>
              <a:rPr lang="en-US" sz="2800" dirty="0">
                <a:solidFill>
                  <a:srgbClr val="FF3300"/>
                </a:solidFill>
                <a:latin typeface="Arial Black" pitchFamily="34" charset="0"/>
              </a:rPr>
              <a:t>this, right?</a:t>
            </a:r>
          </a:p>
        </p:txBody>
      </p:sp>
      <p:pic>
        <p:nvPicPr>
          <p:cNvPr id="8196" name="Picture 4" descr="lara_croft_tomb_raider"/>
          <p:cNvPicPr>
            <a:picLocks noChangeAspect="1" noChangeArrowheads="1"/>
          </p:cNvPicPr>
          <p:nvPr/>
        </p:nvPicPr>
        <p:blipFill>
          <a:blip r:embed="rId3" cstate="print"/>
          <a:srcRect/>
          <a:stretch>
            <a:fillRect/>
          </a:stretch>
        </p:blipFill>
        <p:spPr bwMode="auto">
          <a:xfrm>
            <a:off x="6705600" y="3276600"/>
            <a:ext cx="2255838" cy="3352800"/>
          </a:xfrm>
          <a:prstGeom prst="rect">
            <a:avLst/>
          </a:prstGeom>
          <a:noFill/>
        </p:spPr>
      </p:pic>
      <p:pic>
        <p:nvPicPr>
          <p:cNvPr id="8197" name="Picture 5" descr="indiana-jones-kingdom-crystal-skull"/>
          <p:cNvPicPr>
            <a:picLocks noChangeAspect="1" noChangeArrowheads="1"/>
          </p:cNvPicPr>
          <p:nvPr/>
        </p:nvPicPr>
        <p:blipFill>
          <a:blip r:embed="rId4" cstate="print"/>
          <a:srcRect/>
          <a:stretch>
            <a:fillRect/>
          </a:stretch>
        </p:blipFill>
        <p:spPr bwMode="auto">
          <a:xfrm>
            <a:off x="6705600" y="76200"/>
            <a:ext cx="2162175" cy="3200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What Is Archaeology?</a:t>
            </a:r>
          </a:p>
        </p:txBody>
      </p:sp>
      <p:sp>
        <p:nvSpPr>
          <p:cNvPr id="10243" name="Rectangle 3"/>
          <p:cNvSpPr>
            <a:spLocks noGrp="1" noChangeArrowheads="1"/>
          </p:cNvSpPr>
          <p:nvPr>
            <p:ph type="body" idx="1"/>
          </p:nvPr>
        </p:nvSpPr>
        <p:spPr>
          <a:xfrm>
            <a:off x="685800" y="1524000"/>
            <a:ext cx="7772400" cy="4114800"/>
          </a:xfrm>
          <a:noFill/>
          <a:ln/>
        </p:spPr>
        <p:txBody>
          <a:bodyPr/>
          <a:lstStyle/>
          <a:p>
            <a:pPr>
              <a:buFontTx/>
              <a:buNone/>
            </a:pPr>
            <a:r>
              <a:rPr lang="en-US" sz="2800">
                <a:solidFill>
                  <a:schemeClr val="bg1"/>
                </a:solidFill>
                <a:latin typeface="Papyrus" pitchFamily="66" charset="0"/>
              </a:rPr>
              <a:t>“Archaeology is the search for FACTS, not truth. If it’s truth you’re looking for, Prof. Tyree’s Philosophy course is right down the hall…Forget any ideas about lost cities, exotic travel and digging up the world…we do not follow maps to buried treasure and “X” never marks the spot…Seventy percent of all archaeology is done in the library.”</a:t>
            </a:r>
          </a:p>
          <a:p>
            <a:pPr>
              <a:buFontTx/>
              <a:buNone/>
            </a:pPr>
            <a:r>
              <a:rPr lang="en-US" sz="2800">
                <a:solidFill>
                  <a:schemeClr val="bg1"/>
                </a:solidFill>
                <a:latin typeface="Papyrus" pitchFamily="66" charset="0"/>
              </a:rPr>
              <a:t>		~ </a:t>
            </a:r>
            <a:r>
              <a:rPr lang="en-US" sz="2800" i="1">
                <a:solidFill>
                  <a:schemeClr val="bg1"/>
                </a:solidFill>
                <a:latin typeface="Papyrus" pitchFamily="66" charset="0"/>
              </a:rPr>
              <a:t>Indiana Jones (fictional archaeologist)</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What Is Archaeology?</a:t>
            </a:r>
          </a:p>
        </p:txBody>
      </p:sp>
      <p:sp>
        <p:nvSpPr>
          <p:cNvPr id="12291" name="Rectangle 3"/>
          <p:cNvSpPr>
            <a:spLocks noGrp="1" noChangeArrowheads="1"/>
          </p:cNvSpPr>
          <p:nvPr>
            <p:ph type="body" idx="1"/>
          </p:nvPr>
        </p:nvSpPr>
        <p:spPr>
          <a:xfrm>
            <a:off x="685800" y="1524000"/>
            <a:ext cx="7772400" cy="4114800"/>
          </a:xfrm>
          <a:noFill/>
          <a:ln/>
        </p:spPr>
        <p:txBody>
          <a:bodyPr/>
          <a:lstStyle/>
          <a:p>
            <a:r>
              <a:rPr lang="en-US">
                <a:solidFill>
                  <a:schemeClr val="bg1"/>
                </a:solidFill>
                <a:latin typeface="Papyrus" pitchFamily="66" charset="0"/>
              </a:rPr>
              <a:t>The study of our human past</a:t>
            </a:r>
          </a:p>
          <a:p>
            <a:r>
              <a:rPr lang="en-US">
                <a:solidFill>
                  <a:schemeClr val="bg1"/>
                </a:solidFill>
                <a:latin typeface="Papyrus" pitchFamily="66" charset="0"/>
              </a:rPr>
              <a:t>Combines themes of time and change</a:t>
            </a:r>
          </a:p>
          <a:p>
            <a:r>
              <a:rPr lang="en-US">
                <a:solidFill>
                  <a:schemeClr val="bg1"/>
                </a:solidFill>
                <a:latin typeface="Papyrus" pitchFamily="66" charset="0"/>
              </a:rPr>
              <a:t>Uses material remains that have survived</a:t>
            </a:r>
          </a:p>
          <a:p>
            <a:r>
              <a:rPr lang="en-US">
                <a:solidFill>
                  <a:schemeClr val="bg1"/>
                </a:solidFill>
                <a:latin typeface="Papyrus" pitchFamily="66" charset="0"/>
              </a:rPr>
              <a:t>Focuses on past human behavior and change in society over time</a:t>
            </a:r>
          </a:p>
        </p:txBody>
      </p:sp>
      <p:pic>
        <p:nvPicPr>
          <p:cNvPr id="12292" name="Picture 4" descr="CalvinandHobbes_archaeology"/>
          <p:cNvPicPr>
            <a:picLocks noChangeAspect="1" noChangeArrowheads="1"/>
          </p:cNvPicPr>
          <p:nvPr/>
        </p:nvPicPr>
        <p:blipFill>
          <a:blip r:embed="rId3" cstate="print"/>
          <a:srcRect/>
          <a:stretch>
            <a:fillRect/>
          </a:stretch>
        </p:blipFill>
        <p:spPr bwMode="auto">
          <a:xfrm>
            <a:off x="1676400" y="4572000"/>
            <a:ext cx="5705475" cy="1790700"/>
          </a:xfrm>
          <a:prstGeom prst="rect">
            <a:avLst/>
          </a:prstGeom>
          <a:noFill/>
        </p:spPr>
      </p:pic>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0" y="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Big Questions for Archaeology</a:t>
            </a:r>
          </a:p>
        </p:txBody>
      </p:sp>
      <p:sp>
        <p:nvSpPr>
          <p:cNvPr id="14339" name="Rectangle 3"/>
          <p:cNvSpPr>
            <a:spLocks noGrp="1" noChangeArrowheads="1"/>
          </p:cNvSpPr>
          <p:nvPr>
            <p:ph type="body" idx="1"/>
          </p:nvPr>
        </p:nvSpPr>
        <p:spPr>
          <a:xfrm>
            <a:off x="685800" y="1143000"/>
            <a:ext cx="7772400" cy="3657600"/>
          </a:xfrm>
          <a:noFill/>
          <a:ln/>
        </p:spPr>
        <p:txBody>
          <a:bodyPr/>
          <a:lstStyle/>
          <a:p>
            <a:pPr>
              <a:lnSpc>
                <a:spcPct val="90000"/>
              </a:lnSpc>
            </a:pPr>
            <a:r>
              <a:rPr lang="en-US">
                <a:solidFill>
                  <a:schemeClr val="bg1"/>
                </a:solidFill>
                <a:latin typeface="Papyrus" pitchFamily="66" charset="0"/>
              </a:rPr>
              <a:t>The origin of “humanness” and cultural behavior</a:t>
            </a:r>
          </a:p>
          <a:p>
            <a:pPr>
              <a:lnSpc>
                <a:spcPct val="90000"/>
              </a:lnSpc>
            </a:pPr>
            <a:r>
              <a:rPr lang="en-US">
                <a:solidFill>
                  <a:schemeClr val="bg1"/>
                </a:solidFill>
                <a:latin typeface="Papyrus" pitchFamily="66" charset="0"/>
              </a:rPr>
              <a:t>Controlled use of fire</a:t>
            </a:r>
          </a:p>
          <a:p>
            <a:pPr>
              <a:lnSpc>
                <a:spcPct val="90000"/>
              </a:lnSpc>
            </a:pPr>
            <a:r>
              <a:rPr lang="en-US">
                <a:solidFill>
                  <a:schemeClr val="bg1"/>
                </a:solidFill>
                <a:latin typeface="Papyrus" pitchFamily="66" charset="0"/>
              </a:rPr>
              <a:t>Development of hunting</a:t>
            </a:r>
          </a:p>
          <a:p>
            <a:pPr>
              <a:lnSpc>
                <a:spcPct val="90000"/>
              </a:lnSpc>
            </a:pPr>
            <a:r>
              <a:rPr lang="en-US">
                <a:solidFill>
                  <a:schemeClr val="bg1"/>
                </a:solidFill>
                <a:latin typeface="Papyrus" pitchFamily="66" charset="0"/>
              </a:rPr>
              <a:t>Variation among hunter-gatherer groups</a:t>
            </a:r>
          </a:p>
          <a:p>
            <a:pPr>
              <a:lnSpc>
                <a:spcPct val="90000"/>
              </a:lnSpc>
            </a:pPr>
            <a:r>
              <a:rPr lang="en-US">
                <a:solidFill>
                  <a:schemeClr val="bg1"/>
                </a:solidFill>
                <a:latin typeface="Papyrus" pitchFamily="66" charset="0"/>
              </a:rPr>
              <a:t>Origins of agriculture and domestication</a:t>
            </a:r>
          </a:p>
          <a:p>
            <a:pPr>
              <a:lnSpc>
                <a:spcPct val="90000"/>
              </a:lnSpc>
            </a:pPr>
            <a:r>
              <a:rPr lang="en-US">
                <a:solidFill>
                  <a:schemeClr val="bg1"/>
                </a:solidFill>
                <a:latin typeface="Papyrus" pitchFamily="66" charset="0"/>
              </a:rPr>
              <a:t>Rise of complexity and civilizations</a:t>
            </a:r>
          </a:p>
        </p:txBody>
      </p:sp>
      <p:pic>
        <p:nvPicPr>
          <p:cNvPr id="14340" name="Picture 4" descr="CalvinandHobbes_paleontology"/>
          <p:cNvPicPr>
            <a:picLocks noChangeAspect="1" noChangeArrowheads="1"/>
          </p:cNvPicPr>
          <p:nvPr/>
        </p:nvPicPr>
        <p:blipFill>
          <a:blip r:embed="rId3" cstate="print"/>
          <a:srcRect/>
          <a:stretch>
            <a:fillRect/>
          </a:stretch>
        </p:blipFill>
        <p:spPr bwMode="auto">
          <a:xfrm>
            <a:off x="1676400" y="4876800"/>
            <a:ext cx="5705475" cy="1819275"/>
          </a:xfrm>
          <a:prstGeom prst="rect">
            <a:avLst/>
          </a:prstGeom>
          <a:noFill/>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4572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How Does Archaeology Answer Those Questions?</a:t>
            </a:r>
          </a:p>
        </p:txBody>
      </p:sp>
      <p:sp>
        <p:nvSpPr>
          <p:cNvPr id="16387" name="Rectangle 3"/>
          <p:cNvSpPr>
            <a:spLocks noGrp="1" noChangeArrowheads="1"/>
          </p:cNvSpPr>
          <p:nvPr>
            <p:ph type="body" idx="1"/>
          </p:nvPr>
        </p:nvSpPr>
        <p:spPr>
          <a:xfrm>
            <a:off x="685800" y="1905000"/>
            <a:ext cx="7772400" cy="4572000"/>
          </a:xfrm>
          <a:noFill/>
          <a:ln/>
        </p:spPr>
        <p:txBody>
          <a:bodyPr/>
          <a:lstStyle/>
          <a:p>
            <a:pPr>
              <a:lnSpc>
                <a:spcPct val="90000"/>
              </a:lnSpc>
            </a:pPr>
            <a:r>
              <a:rPr lang="en-US" sz="2400">
                <a:solidFill>
                  <a:schemeClr val="bg1"/>
                </a:solidFill>
                <a:latin typeface="Papyrus" pitchFamily="66" charset="0"/>
              </a:rPr>
              <a:t>Archaeology is the study of material remains from past events. Study of these remains provides a powerful avenue for studying the past</a:t>
            </a:r>
          </a:p>
          <a:p>
            <a:pPr lvl="1">
              <a:lnSpc>
                <a:spcPct val="90000"/>
              </a:lnSpc>
            </a:pPr>
            <a:r>
              <a:rPr lang="en-US" sz="2000">
                <a:solidFill>
                  <a:schemeClr val="bg1"/>
                </a:solidFill>
                <a:latin typeface="Papyrus" pitchFamily="66" charset="0"/>
              </a:rPr>
              <a:t>To know our place and to have confidence about where we are going are essential ingredients for the success of our species</a:t>
            </a:r>
          </a:p>
          <a:p>
            <a:pPr>
              <a:lnSpc>
                <a:spcPct val="90000"/>
              </a:lnSpc>
            </a:pPr>
            <a:r>
              <a:rPr lang="en-US" sz="2400">
                <a:solidFill>
                  <a:schemeClr val="bg1"/>
                </a:solidFill>
                <a:latin typeface="Papyrus" pitchFamily="66" charset="0"/>
              </a:rPr>
              <a:t>However, we cannot study the past directly – we must use the materials which remain with us today</a:t>
            </a:r>
          </a:p>
          <a:p>
            <a:pPr>
              <a:lnSpc>
                <a:spcPct val="90000"/>
              </a:lnSpc>
            </a:pPr>
            <a:r>
              <a:rPr lang="en-US" sz="2400">
                <a:solidFill>
                  <a:schemeClr val="bg1"/>
                </a:solidFill>
                <a:latin typeface="Papyrus" pitchFamily="66" charset="0"/>
              </a:rPr>
              <a:t>Linking these material remains with past behaviors is the central methodological and procedural concern for archaeology</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62000" y="4572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a:solidFill>
                  <a:schemeClr val="bg1"/>
                </a:solidFill>
                <a:latin typeface="Papyrus" pitchFamily="66" charset="0"/>
              </a:rPr>
              <a:t>Anthropology’s Four Fields</a:t>
            </a:r>
          </a:p>
        </p:txBody>
      </p:sp>
      <p:sp>
        <p:nvSpPr>
          <p:cNvPr id="33795" name="Rectangle 3"/>
          <p:cNvSpPr>
            <a:spLocks noGrp="1" noChangeArrowheads="1"/>
          </p:cNvSpPr>
          <p:nvPr>
            <p:ph type="body" idx="1"/>
          </p:nvPr>
        </p:nvSpPr>
        <p:spPr>
          <a:xfrm>
            <a:off x="685800" y="1905000"/>
            <a:ext cx="7772400" cy="4343400"/>
          </a:xfrm>
          <a:noFill/>
          <a:ln/>
        </p:spPr>
        <p:txBody>
          <a:bodyPr/>
          <a:lstStyle/>
          <a:p>
            <a:pPr>
              <a:lnSpc>
                <a:spcPct val="90000"/>
              </a:lnSpc>
            </a:pPr>
            <a:r>
              <a:rPr lang="en-US">
                <a:solidFill>
                  <a:schemeClr val="bg1"/>
                </a:solidFill>
                <a:latin typeface="Papyrus" pitchFamily="66" charset="0"/>
              </a:rPr>
              <a:t>In the U.S., archaeology is typically found within a department of anthropology</a:t>
            </a:r>
          </a:p>
          <a:p>
            <a:pPr>
              <a:lnSpc>
                <a:spcPct val="90000"/>
              </a:lnSpc>
            </a:pPr>
            <a:r>
              <a:rPr lang="en-US">
                <a:solidFill>
                  <a:schemeClr val="bg1"/>
                </a:solidFill>
                <a:latin typeface="Papyrus" pitchFamily="66" charset="0"/>
              </a:rPr>
              <a:t>There are usually four main sub-fields of anthropology:</a:t>
            </a:r>
          </a:p>
          <a:p>
            <a:pPr lvl="1">
              <a:lnSpc>
                <a:spcPct val="90000"/>
              </a:lnSpc>
            </a:pPr>
            <a:r>
              <a:rPr lang="en-US">
                <a:solidFill>
                  <a:schemeClr val="bg1"/>
                </a:solidFill>
                <a:latin typeface="Papyrus" pitchFamily="66" charset="0"/>
              </a:rPr>
              <a:t>Cultural (social) anthropology</a:t>
            </a:r>
          </a:p>
          <a:p>
            <a:pPr lvl="1">
              <a:lnSpc>
                <a:spcPct val="90000"/>
              </a:lnSpc>
            </a:pPr>
            <a:r>
              <a:rPr lang="en-US">
                <a:solidFill>
                  <a:schemeClr val="bg1"/>
                </a:solidFill>
                <a:latin typeface="Papyrus" pitchFamily="66" charset="0"/>
              </a:rPr>
              <a:t>Biological (physical) anthropology</a:t>
            </a:r>
          </a:p>
          <a:p>
            <a:pPr lvl="1">
              <a:lnSpc>
                <a:spcPct val="90000"/>
              </a:lnSpc>
            </a:pPr>
            <a:r>
              <a:rPr lang="en-US">
                <a:solidFill>
                  <a:schemeClr val="bg1"/>
                </a:solidFill>
                <a:latin typeface="Papyrus" pitchFamily="66" charset="0"/>
              </a:rPr>
              <a:t>Linguistic anthropology</a:t>
            </a:r>
          </a:p>
          <a:p>
            <a:pPr lvl="1">
              <a:lnSpc>
                <a:spcPct val="90000"/>
              </a:lnSpc>
            </a:pPr>
            <a:r>
              <a:rPr lang="en-US">
                <a:solidFill>
                  <a:schemeClr val="bg1"/>
                </a:solidFill>
                <a:latin typeface="Papyrus" pitchFamily="66" charset="0"/>
              </a:rPr>
              <a:t>Archaeology</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aster_back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9" name="Text Box 3"/>
          <p:cNvSpPr txBox="1">
            <a:spLocks noChangeArrowheads="1"/>
          </p:cNvSpPr>
          <p:nvPr/>
        </p:nvSpPr>
        <p:spPr bwMode="auto">
          <a:xfrm>
            <a:off x="533400" y="876300"/>
            <a:ext cx="4391025" cy="1281113"/>
          </a:xfrm>
          <a:prstGeom prst="rect">
            <a:avLst/>
          </a:prstGeom>
          <a:noFill/>
          <a:ln w="9525">
            <a:noFill/>
            <a:miter lim="800000"/>
            <a:headEnd/>
            <a:tailEnd/>
          </a:ln>
          <a:effectLst>
            <a:outerShdw dist="12700" dir="5400000" algn="ctr" rotWithShape="0">
              <a:schemeClr val="tx1"/>
            </a:outerShdw>
          </a:effectLst>
        </p:spPr>
        <p:txBody>
          <a:bodyPr wrap="none">
            <a:spAutoFit/>
          </a:bodyPr>
          <a:lstStyle/>
          <a:p>
            <a:r>
              <a:rPr lang="en-US" b="1">
                <a:solidFill>
                  <a:srgbClr val="FFFF99"/>
                </a:solidFill>
              </a:rPr>
              <a:t>Cultural Anthropology-</a:t>
            </a:r>
            <a:r>
              <a:rPr lang="en-US" b="1">
                <a:solidFill>
                  <a:schemeClr val="bg1"/>
                </a:solidFill>
              </a:rPr>
              <a:t> </a:t>
            </a:r>
          </a:p>
          <a:p>
            <a:r>
              <a:rPr lang="en-US" sz="2000" b="1">
                <a:solidFill>
                  <a:schemeClr val="bg1"/>
                </a:solidFill>
              </a:rPr>
              <a:t>Study of the origins &amp; variability </a:t>
            </a:r>
          </a:p>
          <a:p>
            <a:r>
              <a:rPr lang="en-US" sz="2000" b="1">
                <a:solidFill>
                  <a:schemeClr val="bg1"/>
                </a:solidFill>
              </a:rPr>
              <a:t>of cultural beliefs &amp; practices of </a:t>
            </a:r>
          </a:p>
          <a:p>
            <a:r>
              <a:rPr lang="en-US" sz="2000" b="1">
                <a:solidFill>
                  <a:schemeClr val="bg1"/>
                </a:solidFill>
              </a:rPr>
              <a:t>living societies, including our own</a:t>
            </a:r>
            <a:r>
              <a:rPr lang="en-US" b="1">
                <a:solidFill>
                  <a:schemeClr val="bg1"/>
                </a:solidFill>
              </a:rPr>
              <a:t>.</a:t>
            </a:r>
          </a:p>
        </p:txBody>
      </p:sp>
      <p:sp>
        <p:nvSpPr>
          <p:cNvPr id="34820" name="Text Box 4"/>
          <p:cNvSpPr txBox="1">
            <a:spLocks noChangeArrowheads="1"/>
          </p:cNvSpPr>
          <p:nvPr/>
        </p:nvSpPr>
        <p:spPr bwMode="auto">
          <a:xfrm>
            <a:off x="914400" y="2286000"/>
            <a:ext cx="4192588" cy="1190625"/>
          </a:xfrm>
          <a:prstGeom prst="rect">
            <a:avLst/>
          </a:prstGeom>
          <a:noFill/>
          <a:ln w="9525">
            <a:noFill/>
            <a:miter lim="800000"/>
            <a:headEnd/>
            <a:tailEnd/>
          </a:ln>
          <a:effectLst>
            <a:outerShdw dist="12700" dir="5400000" algn="ctr" rotWithShape="0">
              <a:schemeClr val="tx1"/>
            </a:outerShdw>
          </a:effectLst>
        </p:spPr>
        <p:txBody>
          <a:bodyPr>
            <a:spAutoFit/>
          </a:bodyPr>
          <a:lstStyle/>
          <a:p>
            <a:r>
              <a:rPr lang="en-US" b="1">
                <a:solidFill>
                  <a:srgbClr val="FFFF99"/>
                </a:solidFill>
              </a:rPr>
              <a:t>Anthropological Linguistics- </a:t>
            </a:r>
          </a:p>
          <a:p>
            <a:r>
              <a:rPr lang="en-US" b="1">
                <a:solidFill>
                  <a:schemeClr val="bg1"/>
                </a:solidFill>
              </a:rPr>
              <a:t>Study of the origins &amp; cultural roles of language.</a:t>
            </a:r>
          </a:p>
          <a:p>
            <a:endParaRPr lang="en-US" b="1">
              <a:solidFill>
                <a:schemeClr val="bg1"/>
              </a:solidFill>
            </a:endParaRPr>
          </a:p>
        </p:txBody>
      </p:sp>
      <p:sp>
        <p:nvSpPr>
          <p:cNvPr id="34821" name="Text Box 5"/>
          <p:cNvSpPr txBox="1">
            <a:spLocks noChangeArrowheads="1"/>
          </p:cNvSpPr>
          <p:nvPr/>
        </p:nvSpPr>
        <p:spPr bwMode="auto">
          <a:xfrm>
            <a:off x="1143000" y="3276600"/>
            <a:ext cx="4044950" cy="915988"/>
          </a:xfrm>
          <a:prstGeom prst="rect">
            <a:avLst/>
          </a:prstGeom>
          <a:noFill/>
          <a:ln w="9525">
            <a:noFill/>
            <a:miter lim="800000"/>
            <a:headEnd/>
            <a:tailEnd/>
          </a:ln>
          <a:effectLst>
            <a:outerShdw dist="12700" dir="16200000" algn="ctr" rotWithShape="0">
              <a:schemeClr val="tx1"/>
            </a:outerShdw>
          </a:effectLst>
        </p:spPr>
        <p:txBody>
          <a:bodyPr wrap="none">
            <a:spAutoFit/>
          </a:bodyPr>
          <a:lstStyle/>
          <a:p>
            <a:r>
              <a:rPr lang="en-US" b="1">
                <a:solidFill>
                  <a:srgbClr val="FFFF99"/>
                </a:solidFill>
              </a:rPr>
              <a:t>Physical Anthropology-</a:t>
            </a:r>
          </a:p>
          <a:p>
            <a:r>
              <a:rPr lang="en-US" b="1">
                <a:solidFill>
                  <a:schemeClr val="bg1"/>
                </a:solidFill>
              </a:rPr>
              <a:t>Biological Anthropology, including </a:t>
            </a:r>
          </a:p>
          <a:p>
            <a:r>
              <a:rPr lang="en-US" b="1">
                <a:solidFill>
                  <a:schemeClr val="bg1"/>
                </a:solidFill>
              </a:rPr>
              <a:t>human origins &amp; evolution.</a:t>
            </a:r>
          </a:p>
        </p:txBody>
      </p:sp>
      <p:sp>
        <p:nvSpPr>
          <p:cNvPr id="34822" name="Text Box 6"/>
          <p:cNvSpPr txBox="1">
            <a:spLocks noChangeArrowheads="1"/>
          </p:cNvSpPr>
          <p:nvPr/>
        </p:nvSpPr>
        <p:spPr bwMode="auto">
          <a:xfrm>
            <a:off x="1524000" y="4533900"/>
            <a:ext cx="3435350" cy="1190625"/>
          </a:xfrm>
          <a:prstGeom prst="rect">
            <a:avLst/>
          </a:prstGeom>
          <a:noFill/>
          <a:ln w="9525">
            <a:noFill/>
            <a:miter lim="800000"/>
            <a:headEnd/>
            <a:tailEnd/>
          </a:ln>
          <a:effectLst>
            <a:outerShdw dist="12700" dir="5400000" algn="ctr" rotWithShape="0">
              <a:schemeClr val="tx1"/>
            </a:outerShdw>
          </a:effectLst>
        </p:spPr>
        <p:txBody>
          <a:bodyPr wrap="none">
            <a:spAutoFit/>
          </a:bodyPr>
          <a:lstStyle/>
          <a:p>
            <a:r>
              <a:rPr lang="en-US" b="1">
                <a:solidFill>
                  <a:srgbClr val="FFFF99"/>
                </a:solidFill>
              </a:rPr>
              <a:t>Archaeology- </a:t>
            </a:r>
          </a:p>
          <a:p>
            <a:r>
              <a:rPr lang="en-US" b="1">
                <a:solidFill>
                  <a:schemeClr val="bg1"/>
                </a:solidFill>
              </a:rPr>
              <a:t>Study of the cultural origins </a:t>
            </a:r>
          </a:p>
          <a:p>
            <a:r>
              <a:rPr lang="en-US" b="1">
                <a:solidFill>
                  <a:schemeClr val="bg1"/>
                </a:solidFill>
              </a:rPr>
              <a:t>&amp; variation based on material </a:t>
            </a:r>
          </a:p>
          <a:p>
            <a:r>
              <a:rPr lang="en-US" b="1">
                <a:solidFill>
                  <a:schemeClr val="bg1"/>
                </a:solidFill>
              </a:rPr>
              <a:t>evidence.</a:t>
            </a:r>
          </a:p>
        </p:txBody>
      </p:sp>
      <p:pic>
        <p:nvPicPr>
          <p:cNvPr id="34823" name="Picture 7" descr="leekung"/>
          <p:cNvPicPr>
            <a:picLocks noChangeAspect="1" noChangeArrowheads="1"/>
          </p:cNvPicPr>
          <p:nvPr/>
        </p:nvPicPr>
        <p:blipFill>
          <a:blip r:embed="rId3" cstate="print"/>
          <a:srcRect/>
          <a:stretch>
            <a:fillRect/>
          </a:stretch>
        </p:blipFill>
        <p:spPr bwMode="auto">
          <a:xfrm>
            <a:off x="5943600" y="152400"/>
            <a:ext cx="2971800" cy="1882775"/>
          </a:xfrm>
          <a:prstGeom prst="rect">
            <a:avLst/>
          </a:prstGeom>
          <a:noFill/>
          <a:ln w="9525">
            <a:solidFill>
              <a:schemeClr val="tx1"/>
            </a:solidFill>
            <a:miter lim="800000"/>
            <a:headEnd/>
            <a:tailEnd/>
          </a:ln>
        </p:spPr>
      </p:pic>
      <p:pic>
        <p:nvPicPr>
          <p:cNvPr id="34824" name="Picture 8" descr="darrell-2"/>
          <p:cNvPicPr>
            <a:picLocks noChangeAspect="1" noChangeArrowheads="1"/>
          </p:cNvPicPr>
          <p:nvPr/>
        </p:nvPicPr>
        <p:blipFill>
          <a:blip r:embed="rId4" cstate="print"/>
          <a:srcRect/>
          <a:stretch>
            <a:fillRect/>
          </a:stretch>
        </p:blipFill>
        <p:spPr bwMode="auto">
          <a:xfrm>
            <a:off x="4953000" y="4000500"/>
            <a:ext cx="4038600" cy="2828925"/>
          </a:xfrm>
          <a:prstGeom prst="rect">
            <a:avLst/>
          </a:prstGeom>
          <a:noFill/>
          <a:ln w="9525">
            <a:solidFill>
              <a:schemeClr val="tx1"/>
            </a:solidFill>
            <a:miter lim="800000"/>
            <a:headEnd/>
            <a:tailEnd/>
          </a:ln>
        </p:spPr>
      </p:pic>
      <p:sp>
        <p:nvSpPr>
          <p:cNvPr id="34825" name="Text Box 9"/>
          <p:cNvSpPr txBox="1">
            <a:spLocks noChangeArrowheads="1"/>
          </p:cNvSpPr>
          <p:nvPr/>
        </p:nvSpPr>
        <p:spPr bwMode="auto">
          <a:xfrm>
            <a:off x="0" y="244475"/>
            <a:ext cx="5700713" cy="519113"/>
          </a:xfrm>
          <a:prstGeom prst="rect">
            <a:avLst/>
          </a:prstGeom>
          <a:noFill/>
          <a:ln w="9525">
            <a:noFill/>
            <a:miter lim="800000"/>
            <a:headEnd/>
            <a:tailEnd/>
          </a:ln>
          <a:effectLst>
            <a:outerShdw dist="17961" dir="2700000" algn="ctr" rotWithShape="0">
              <a:schemeClr val="tx1"/>
            </a:outerShdw>
          </a:effectLst>
        </p:spPr>
        <p:txBody>
          <a:bodyPr wrap="none">
            <a:spAutoFit/>
          </a:bodyPr>
          <a:lstStyle/>
          <a:p>
            <a:r>
              <a:rPr lang="en-US" sz="2800" b="1">
                <a:solidFill>
                  <a:schemeClr val="bg1"/>
                </a:solidFill>
              </a:rPr>
              <a:t>The Four Fields of Anthropology</a:t>
            </a:r>
          </a:p>
        </p:txBody>
      </p:sp>
      <p:pic>
        <p:nvPicPr>
          <p:cNvPr id="34826" name="Picture 10" descr="EvolutionLarge"/>
          <p:cNvPicPr>
            <a:picLocks noChangeAspect="1" noChangeArrowheads="1"/>
          </p:cNvPicPr>
          <p:nvPr/>
        </p:nvPicPr>
        <p:blipFill>
          <a:blip r:embed="rId5" cstate="print"/>
          <a:srcRect/>
          <a:stretch>
            <a:fillRect/>
          </a:stretch>
        </p:blipFill>
        <p:spPr bwMode="auto">
          <a:xfrm>
            <a:off x="5105400" y="990600"/>
            <a:ext cx="2270125" cy="3810000"/>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Joink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Joink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TotalTime>
  <Words>1169</Words>
  <Application>Microsoft Office PowerPoint</Application>
  <PresentationFormat>On-screen Show (4:3)</PresentationFormat>
  <Paragraphs>167</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1_Default Design</vt:lpstr>
      <vt:lpstr>Default Design</vt:lpstr>
      <vt:lpstr>Frauds, Myths, and Mysteries in Archaeology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Archaeology ANTH 144</dc:title>
  <dc:creator>Ann</dc:creator>
  <cp:lastModifiedBy>Hellen</cp:lastModifiedBy>
  <cp:revision>9</cp:revision>
  <dcterms:created xsi:type="dcterms:W3CDTF">2013-01-04T19:24:10Z</dcterms:created>
  <dcterms:modified xsi:type="dcterms:W3CDTF">2019-05-14T07:15:19Z</dcterms:modified>
</cp:coreProperties>
</file>