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375" r:id="rId3"/>
    <p:sldId id="376" r:id="rId4"/>
    <p:sldId id="378" r:id="rId5"/>
    <p:sldId id="377" r:id="rId6"/>
    <p:sldId id="381" r:id="rId7"/>
    <p:sldId id="379" r:id="rId8"/>
    <p:sldId id="380" r:id="rId9"/>
    <p:sldId id="382" r:id="rId10"/>
    <p:sldId id="383" r:id="rId1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66"/>
    <a:srgbClr val="D6B398"/>
    <a:srgbClr val="996600"/>
    <a:srgbClr val="CC9900"/>
    <a:srgbClr val="66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90" autoAdjust="0"/>
    <p:restoredTop sz="94664" autoAdjust="0"/>
  </p:normalViewPr>
  <p:slideViewPr>
    <p:cSldViewPr>
      <p:cViewPr varScale="1">
        <p:scale>
          <a:sx n="83" d="100"/>
          <a:sy n="83" d="100"/>
        </p:scale>
        <p:origin x="-1426"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2902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2902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2902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758FA8A-B6ED-4E29-92F5-11A084F441EB}"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580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58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580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80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580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E40AE06-8479-4255-A60C-607813922A2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304800"/>
            <a:ext cx="9144000" cy="1143000"/>
          </a:xfrm>
        </p:spPr>
        <p:txBody>
          <a:bodyPr/>
          <a:lstStyle>
            <a:lvl1pPr>
              <a:defRPr sz="4800"/>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dist="35921" dir="2700000" algn="ctr" rotWithShape="0">
              <a:srgbClr val="D6B398"/>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dist="17961" dir="2700000" algn="ctr" rotWithShape="0">
              <a:srgbClr val="D6B398"/>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rgbClr val="663300"/>
          </a:solidFill>
          <a:latin typeface="+mj-lt"/>
          <a:ea typeface="+mj-ea"/>
          <a:cs typeface="+mj-cs"/>
        </a:defRPr>
      </a:lvl1pPr>
      <a:lvl2pPr algn="ctr" rtl="0" fontAlgn="base">
        <a:spcBef>
          <a:spcPct val="0"/>
        </a:spcBef>
        <a:spcAft>
          <a:spcPct val="0"/>
        </a:spcAft>
        <a:defRPr sz="4400">
          <a:solidFill>
            <a:srgbClr val="663300"/>
          </a:solidFill>
          <a:latin typeface="Joinks" pitchFamily="2" charset="0"/>
        </a:defRPr>
      </a:lvl2pPr>
      <a:lvl3pPr algn="ctr" rtl="0" fontAlgn="base">
        <a:spcBef>
          <a:spcPct val="0"/>
        </a:spcBef>
        <a:spcAft>
          <a:spcPct val="0"/>
        </a:spcAft>
        <a:defRPr sz="4400">
          <a:solidFill>
            <a:srgbClr val="663300"/>
          </a:solidFill>
          <a:latin typeface="Joinks" pitchFamily="2" charset="0"/>
        </a:defRPr>
      </a:lvl3pPr>
      <a:lvl4pPr algn="ctr" rtl="0" fontAlgn="base">
        <a:spcBef>
          <a:spcPct val="0"/>
        </a:spcBef>
        <a:spcAft>
          <a:spcPct val="0"/>
        </a:spcAft>
        <a:defRPr sz="4400">
          <a:solidFill>
            <a:srgbClr val="663300"/>
          </a:solidFill>
          <a:latin typeface="Joinks" pitchFamily="2" charset="0"/>
        </a:defRPr>
      </a:lvl4pPr>
      <a:lvl5pPr algn="ctr" rtl="0" fontAlgn="base">
        <a:spcBef>
          <a:spcPct val="0"/>
        </a:spcBef>
        <a:spcAft>
          <a:spcPct val="0"/>
        </a:spcAft>
        <a:defRPr sz="4400">
          <a:solidFill>
            <a:srgbClr val="663300"/>
          </a:solidFill>
          <a:latin typeface="Joinks" pitchFamily="2" charset="0"/>
        </a:defRPr>
      </a:lvl5pPr>
      <a:lvl6pPr marL="457200" algn="ctr" rtl="0" fontAlgn="base">
        <a:spcBef>
          <a:spcPct val="0"/>
        </a:spcBef>
        <a:spcAft>
          <a:spcPct val="0"/>
        </a:spcAft>
        <a:defRPr sz="4400">
          <a:solidFill>
            <a:srgbClr val="663300"/>
          </a:solidFill>
          <a:latin typeface="Joinks" pitchFamily="2" charset="0"/>
        </a:defRPr>
      </a:lvl6pPr>
      <a:lvl7pPr marL="914400" algn="ctr" rtl="0" fontAlgn="base">
        <a:spcBef>
          <a:spcPct val="0"/>
        </a:spcBef>
        <a:spcAft>
          <a:spcPct val="0"/>
        </a:spcAft>
        <a:defRPr sz="4400">
          <a:solidFill>
            <a:srgbClr val="663300"/>
          </a:solidFill>
          <a:latin typeface="Joinks" pitchFamily="2" charset="0"/>
        </a:defRPr>
      </a:lvl7pPr>
      <a:lvl8pPr marL="1371600" algn="ctr" rtl="0" fontAlgn="base">
        <a:spcBef>
          <a:spcPct val="0"/>
        </a:spcBef>
        <a:spcAft>
          <a:spcPct val="0"/>
        </a:spcAft>
        <a:defRPr sz="4400">
          <a:solidFill>
            <a:srgbClr val="663300"/>
          </a:solidFill>
          <a:latin typeface="Joinks" pitchFamily="2" charset="0"/>
        </a:defRPr>
      </a:lvl8pPr>
      <a:lvl9pPr marL="1828800" algn="ctr" rtl="0" fontAlgn="base">
        <a:spcBef>
          <a:spcPct val="0"/>
        </a:spcBef>
        <a:spcAft>
          <a:spcPct val="0"/>
        </a:spcAft>
        <a:defRPr sz="4400">
          <a:solidFill>
            <a:srgbClr val="663300"/>
          </a:solidFill>
          <a:latin typeface="Joinks" pitchFamily="2" charset="0"/>
        </a:defRPr>
      </a:lvl9pPr>
    </p:titleStyle>
    <p:bodyStyle>
      <a:lvl1pPr marL="342900" indent="-342900" algn="l" rtl="0" fontAlgn="base">
        <a:spcBef>
          <a:spcPct val="20000"/>
        </a:spcBef>
        <a:spcAft>
          <a:spcPct val="0"/>
        </a:spcAft>
        <a:buBlip>
          <a:blip r:embed="rId13"/>
        </a:buBlip>
        <a:defRPr sz="3200">
          <a:solidFill>
            <a:srgbClr val="663300"/>
          </a:solidFill>
          <a:latin typeface="+mn-lt"/>
          <a:ea typeface="+mn-ea"/>
          <a:cs typeface="+mn-cs"/>
        </a:defRPr>
      </a:lvl1pPr>
      <a:lvl2pPr marL="742950" indent="-285750" algn="l" rtl="0" fontAlgn="base">
        <a:spcBef>
          <a:spcPct val="20000"/>
        </a:spcBef>
        <a:spcAft>
          <a:spcPct val="0"/>
        </a:spcAft>
        <a:buBlip>
          <a:blip r:embed="rId13"/>
        </a:buBlip>
        <a:defRPr sz="2800">
          <a:solidFill>
            <a:srgbClr val="663300"/>
          </a:solidFill>
          <a:latin typeface="+mn-lt"/>
        </a:defRPr>
      </a:lvl2pPr>
      <a:lvl3pPr marL="1143000" indent="-228600" algn="l" rtl="0" fontAlgn="base">
        <a:spcBef>
          <a:spcPct val="20000"/>
        </a:spcBef>
        <a:spcAft>
          <a:spcPct val="0"/>
        </a:spcAft>
        <a:buBlip>
          <a:blip r:embed="rId13"/>
        </a:buBlip>
        <a:defRPr sz="2400">
          <a:solidFill>
            <a:srgbClr val="663300"/>
          </a:solidFill>
          <a:latin typeface="+mn-lt"/>
        </a:defRPr>
      </a:lvl3pPr>
      <a:lvl4pPr marL="1600200" indent="-228600" algn="l" rtl="0" fontAlgn="base">
        <a:spcBef>
          <a:spcPct val="20000"/>
        </a:spcBef>
        <a:spcAft>
          <a:spcPct val="0"/>
        </a:spcAft>
        <a:buBlip>
          <a:blip r:embed="rId13"/>
        </a:buBlip>
        <a:defRPr sz="2000">
          <a:solidFill>
            <a:srgbClr val="663300"/>
          </a:solidFill>
          <a:latin typeface="+mn-lt"/>
        </a:defRPr>
      </a:lvl4pPr>
      <a:lvl5pPr marL="2057400" indent="-228600" algn="l" rtl="0" fontAlgn="base">
        <a:spcBef>
          <a:spcPct val="20000"/>
        </a:spcBef>
        <a:spcAft>
          <a:spcPct val="0"/>
        </a:spcAft>
        <a:buBlip>
          <a:blip r:embed="rId13"/>
        </a:buBlip>
        <a:defRPr sz="2000">
          <a:solidFill>
            <a:srgbClr val="663300"/>
          </a:solidFill>
          <a:latin typeface="+mn-lt"/>
        </a:defRPr>
      </a:lvl5pPr>
      <a:lvl6pPr marL="2514600" indent="-228600" algn="l" rtl="0" fontAlgn="base">
        <a:spcBef>
          <a:spcPct val="20000"/>
        </a:spcBef>
        <a:spcAft>
          <a:spcPct val="0"/>
        </a:spcAft>
        <a:buBlip>
          <a:blip r:embed="rId13"/>
        </a:buBlip>
        <a:defRPr sz="2000">
          <a:solidFill>
            <a:srgbClr val="663300"/>
          </a:solidFill>
          <a:latin typeface="+mn-lt"/>
        </a:defRPr>
      </a:lvl6pPr>
      <a:lvl7pPr marL="2971800" indent="-228600" algn="l" rtl="0" fontAlgn="base">
        <a:spcBef>
          <a:spcPct val="20000"/>
        </a:spcBef>
        <a:spcAft>
          <a:spcPct val="0"/>
        </a:spcAft>
        <a:buBlip>
          <a:blip r:embed="rId13"/>
        </a:buBlip>
        <a:defRPr sz="2000">
          <a:solidFill>
            <a:srgbClr val="663300"/>
          </a:solidFill>
          <a:latin typeface="+mn-lt"/>
        </a:defRPr>
      </a:lvl7pPr>
      <a:lvl8pPr marL="3429000" indent="-228600" algn="l" rtl="0" fontAlgn="base">
        <a:spcBef>
          <a:spcPct val="20000"/>
        </a:spcBef>
        <a:spcAft>
          <a:spcPct val="0"/>
        </a:spcAft>
        <a:buBlip>
          <a:blip r:embed="rId13"/>
        </a:buBlip>
        <a:defRPr sz="2000">
          <a:solidFill>
            <a:srgbClr val="663300"/>
          </a:solidFill>
          <a:latin typeface="+mn-lt"/>
        </a:defRPr>
      </a:lvl8pPr>
      <a:lvl9pPr marL="3886200" indent="-228600" algn="l" rtl="0" fontAlgn="base">
        <a:spcBef>
          <a:spcPct val="20000"/>
        </a:spcBef>
        <a:spcAft>
          <a:spcPct val="0"/>
        </a:spcAft>
        <a:buBlip>
          <a:blip r:embed="rId13"/>
        </a:buBlip>
        <a:defRPr sz="2000">
          <a:solidFill>
            <a:srgbClr val="6633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ca.state.gov/cultural-heritage-center/ambassadors-fund-cultural-preservation"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www.conservation-us.org/our-organizations/foundation-(faic)"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hc.unesco.org/?cid=175"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conservation-us.org/our-organizations/foundation-(faic)"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hyperlink" Target="https://www.youtube.com/watch?v=IFTk6OLctVI" TargetMode="External"/><Relationship Id="rId4" Type="http://schemas.openxmlformats.org/officeDocument/2006/relationships/hyperlink" Target="https://www.wkkf.org/what-we-do/community-and-civic-engagem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200" y="2971800"/>
            <a:ext cx="4038600" cy="1905000"/>
          </a:xfrm>
        </p:spPr>
        <p:txBody>
          <a:bodyPr/>
          <a:lstStyle/>
          <a:p>
            <a:r>
              <a:rPr lang="en-US" sz="3200" b="1" dirty="0">
                <a:latin typeface="Papyrus" pitchFamily="66" charset="0"/>
              </a:rPr>
              <a:t>Frauds, Myths, and Mysteries in Archaeology</a:t>
            </a:r>
            <a:endParaRPr lang="en-US" sz="1600" b="1" dirty="0">
              <a:latin typeface="Papyrus" pitchFamily="66" charset="0"/>
            </a:endParaRPr>
          </a:p>
        </p:txBody>
      </p:sp>
      <p:sp>
        <p:nvSpPr>
          <p:cNvPr id="3081" name="Rectangle 9"/>
          <p:cNvSpPr>
            <a:spLocks noChangeArrowheads="1"/>
          </p:cNvSpPr>
          <p:nvPr/>
        </p:nvSpPr>
        <p:spPr bwMode="auto">
          <a:xfrm>
            <a:off x="5486400" y="4800600"/>
            <a:ext cx="3505200" cy="1905000"/>
          </a:xfrm>
          <a:prstGeom prst="rect">
            <a:avLst/>
          </a:prstGeom>
          <a:noFill/>
          <a:ln w="9525">
            <a:noFill/>
            <a:miter lim="800000"/>
            <a:headEnd/>
            <a:tailEnd/>
          </a:ln>
          <a:effectLst>
            <a:outerShdw dist="35921" dir="2700000" algn="ctr" rotWithShape="0">
              <a:srgbClr val="D6B398"/>
            </a:outerShdw>
          </a:effectLst>
        </p:spPr>
        <p:txBody>
          <a:bodyPr anchor="ctr"/>
          <a:lstStyle/>
          <a:p>
            <a:pPr algn="ctr"/>
            <a:r>
              <a:rPr lang="en-US" sz="2000" b="1" dirty="0">
                <a:solidFill>
                  <a:srgbClr val="663300"/>
                </a:solidFill>
                <a:latin typeface="Papyrus" pitchFamily="66" charset="0"/>
              </a:rPr>
              <a:t>Instructors:</a:t>
            </a:r>
            <a:br>
              <a:rPr lang="en-US" sz="2000" b="1" dirty="0">
                <a:solidFill>
                  <a:srgbClr val="663300"/>
                </a:solidFill>
                <a:latin typeface="Papyrus" pitchFamily="66" charset="0"/>
              </a:rPr>
            </a:br>
            <a:r>
              <a:rPr lang="en-US" sz="2000" b="1" dirty="0">
                <a:solidFill>
                  <a:srgbClr val="663300"/>
                </a:solidFill>
                <a:latin typeface="Papyrus" pitchFamily="66" charset="0"/>
              </a:rPr>
              <a:t>Dr. Ann M. </a:t>
            </a:r>
            <a:r>
              <a:rPr lang="en-US" sz="2000" b="1" dirty="0" err="1">
                <a:solidFill>
                  <a:srgbClr val="663300"/>
                </a:solidFill>
                <a:latin typeface="Papyrus" pitchFamily="66" charset="0"/>
              </a:rPr>
              <a:t>Raab</a:t>
            </a:r>
            <a:endParaRPr lang="en-US" sz="2000" b="1" dirty="0">
              <a:solidFill>
                <a:srgbClr val="663300"/>
              </a:solidFill>
              <a:latin typeface="Papyrus" pitchFamily="66" charset="0"/>
            </a:endParaRPr>
          </a:p>
          <a:p>
            <a:pPr algn="ctr"/>
            <a:r>
              <a:rPr lang="en-US" sz="2000" b="1" dirty="0">
                <a:solidFill>
                  <a:srgbClr val="663300"/>
                </a:solidFill>
                <a:latin typeface="Papyrus" pitchFamily="66" charset="0"/>
              </a:rPr>
              <a:t>&amp;</a:t>
            </a:r>
          </a:p>
          <a:p>
            <a:pPr algn="ctr"/>
            <a:r>
              <a:rPr lang="en-US" sz="2000" b="1" dirty="0">
                <a:solidFill>
                  <a:srgbClr val="663300"/>
                </a:solidFill>
                <a:latin typeface="Papyrus" pitchFamily="66" charset="0"/>
              </a:rPr>
              <a:t>Dr. Cynthia Jones </a:t>
            </a:r>
            <a:br>
              <a:rPr lang="en-US" sz="2000" b="1" dirty="0">
                <a:solidFill>
                  <a:srgbClr val="663300"/>
                </a:solidFill>
                <a:latin typeface="Papyrus" pitchFamily="66" charset="0"/>
              </a:rPr>
            </a:br>
            <a:endParaRPr lang="en-US" sz="1600" b="1" dirty="0">
              <a:solidFill>
                <a:srgbClr val="663300"/>
              </a:solidFill>
              <a:latin typeface="Papyrus" pitchFamily="66" charset="0"/>
            </a:endParaRPr>
          </a:p>
        </p:txBody>
      </p:sp>
      <p:sp>
        <p:nvSpPr>
          <p:cNvPr id="3083" name="Rectangle 11"/>
          <p:cNvSpPr>
            <a:spLocks noChangeArrowheads="1"/>
          </p:cNvSpPr>
          <p:nvPr/>
        </p:nvSpPr>
        <p:spPr bwMode="auto">
          <a:xfrm>
            <a:off x="228600" y="381000"/>
            <a:ext cx="8686800" cy="1066800"/>
          </a:xfrm>
          <a:prstGeom prst="rect">
            <a:avLst/>
          </a:prstGeom>
          <a:noFill/>
          <a:ln w="9525">
            <a:noFill/>
            <a:miter lim="800000"/>
            <a:headEnd/>
            <a:tailEnd/>
          </a:ln>
          <a:effectLst>
            <a:outerShdw dist="35921" dir="2700000" algn="ctr" rotWithShape="0">
              <a:srgbClr val="D6B398"/>
            </a:outerShdw>
          </a:effectLst>
        </p:spPr>
        <p:txBody>
          <a:bodyPr anchor="ctr"/>
          <a:lstStyle/>
          <a:p>
            <a:pPr algn="ctr"/>
            <a:r>
              <a:rPr lang="en-US" sz="2800" b="1" dirty="0">
                <a:solidFill>
                  <a:srgbClr val="663300"/>
                </a:solidFill>
                <a:latin typeface="Papyrus" pitchFamily="66" charset="0"/>
              </a:rPr>
              <a:t>A Past We Deserve:</a:t>
            </a:r>
            <a:br>
              <a:rPr lang="en-US" sz="2800" b="1" dirty="0">
                <a:solidFill>
                  <a:srgbClr val="663300"/>
                </a:solidFill>
                <a:latin typeface="Papyrus" pitchFamily="66" charset="0"/>
              </a:rPr>
            </a:br>
            <a:r>
              <a:rPr lang="en-US" sz="2800" b="1" dirty="0">
                <a:solidFill>
                  <a:srgbClr val="663300"/>
                </a:solidFill>
                <a:latin typeface="Papyrus" pitchFamily="66" charset="0"/>
              </a:rPr>
              <a:t>Civic Engagement and Cultural Preservation</a:t>
            </a:r>
          </a:p>
        </p:txBody>
      </p:sp>
    </p:spTree>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64194" name="Rectangle 2"/>
          <p:cNvSpPr>
            <a:spLocks noChangeArrowheads="1"/>
          </p:cNvSpPr>
          <p:nvPr/>
        </p:nvSpPr>
        <p:spPr bwMode="auto">
          <a:xfrm>
            <a:off x="762000" y="228600"/>
            <a:ext cx="7772400" cy="1143000"/>
          </a:xfrm>
          <a:prstGeom prst="rect">
            <a:avLst/>
          </a:prstGeom>
          <a:noFill/>
          <a:ln w="9525">
            <a:noFill/>
            <a:miter lim="800000"/>
            <a:headEnd/>
            <a:tailEnd/>
          </a:ln>
          <a:effectLst>
            <a:outerShdw dist="35921" dir="2700000" algn="ctr" rotWithShape="0">
              <a:srgbClr val="D6B398"/>
            </a:outerShdw>
          </a:effectLst>
        </p:spPr>
        <p:txBody>
          <a:bodyPr anchor="ctr"/>
          <a:lstStyle/>
          <a:p>
            <a:pPr algn="ctr"/>
            <a:r>
              <a:rPr lang="en-US" sz="3600" dirty="0">
                <a:solidFill>
                  <a:srgbClr val="FFFFFF"/>
                </a:solidFill>
                <a:latin typeface="Papyrus" pitchFamily="66" charset="0"/>
              </a:rPr>
              <a:t>It’s All Up To You!</a:t>
            </a:r>
          </a:p>
        </p:txBody>
      </p:sp>
      <p:sp>
        <p:nvSpPr>
          <p:cNvPr id="264195" name="Rectangle 3"/>
          <p:cNvSpPr>
            <a:spLocks noGrp="1" noChangeArrowheads="1"/>
          </p:cNvSpPr>
          <p:nvPr>
            <p:ph type="body" idx="1"/>
          </p:nvPr>
        </p:nvSpPr>
        <p:spPr>
          <a:xfrm>
            <a:off x="685800" y="1447800"/>
            <a:ext cx="7772400" cy="4114800"/>
          </a:xfrm>
          <a:noFill/>
          <a:ln/>
        </p:spPr>
        <p:txBody>
          <a:bodyPr/>
          <a:lstStyle/>
          <a:p>
            <a:r>
              <a:rPr lang="en-US" sz="2400" dirty="0">
                <a:solidFill>
                  <a:schemeClr val="bg1"/>
                </a:solidFill>
                <a:latin typeface="Papyrus" pitchFamily="66" charset="0"/>
              </a:rPr>
              <a:t>If you don’t preserve your heritage, who will? </a:t>
            </a:r>
          </a:p>
          <a:p>
            <a:r>
              <a:rPr lang="en-US" sz="2400" dirty="0">
                <a:solidFill>
                  <a:schemeClr val="bg1"/>
                </a:solidFill>
                <a:latin typeface="Papyrus" pitchFamily="66" charset="0"/>
              </a:rPr>
              <a:t>We all deserve the legacy of our cultural heritage</a:t>
            </a:r>
            <a:br>
              <a:rPr lang="en-US" sz="2400" dirty="0">
                <a:solidFill>
                  <a:schemeClr val="bg1"/>
                </a:solidFill>
                <a:latin typeface="Papyrus" pitchFamily="66" charset="0"/>
              </a:rPr>
            </a:br>
            <a:r>
              <a:rPr lang="en-US" sz="2400" dirty="0">
                <a:solidFill>
                  <a:schemeClr val="bg1"/>
                </a:solidFill>
                <a:latin typeface="Papyrus" pitchFamily="66" charset="0"/>
              </a:rPr>
              <a:t/>
            </a:r>
            <a:br>
              <a:rPr lang="en-US" sz="2400" dirty="0">
                <a:solidFill>
                  <a:schemeClr val="bg1"/>
                </a:solidFill>
                <a:latin typeface="Papyrus" pitchFamily="66" charset="0"/>
              </a:rPr>
            </a:br>
            <a:r>
              <a:rPr lang="en-US" sz="2400" dirty="0">
                <a:solidFill>
                  <a:schemeClr val="bg1"/>
                </a:solidFill>
                <a:latin typeface="Papyrus" pitchFamily="66" charset="0"/>
              </a:rPr>
              <a:t>“A concerted effort to preserve our heritage is a vital link to our cultural, educational, aesthetic, inspirational, and economic legacies - all of the things that quite literally make us who we are.” ~ Steve Berry</a:t>
            </a:r>
          </a:p>
          <a:p>
            <a:pPr>
              <a:buNone/>
            </a:pPr>
            <a:r>
              <a:rPr lang="en-US" sz="2000" dirty="0">
                <a:solidFill>
                  <a:schemeClr val="bg1"/>
                </a:solidFill>
                <a:latin typeface="Papyrus" pitchFamily="66" charset="0"/>
              </a:rPr>
              <a:t/>
            </a:r>
            <a:br>
              <a:rPr lang="en-US" sz="2000" dirty="0">
                <a:solidFill>
                  <a:schemeClr val="bg1"/>
                </a:solidFill>
                <a:latin typeface="Papyrus" pitchFamily="66" charset="0"/>
              </a:rPr>
            </a:br>
            <a:endParaRPr lang="en-US" sz="2000" dirty="0">
              <a:solidFill>
                <a:schemeClr val="bg1"/>
              </a:solidFill>
              <a:latin typeface="Papyrus" pitchFamily="66" charset="0"/>
            </a:endParaRPr>
          </a:p>
          <a:p>
            <a:endParaRPr lang="en-US" sz="2800" dirty="0">
              <a:solidFill>
                <a:schemeClr val="bg1"/>
              </a:solidFill>
              <a:latin typeface="Papyrus" pitchFamily="66" charset="0"/>
            </a:endParaRPr>
          </a:p>
          <a:p>
            <a:endParaRPr lang="en-US" sz="2800" dirty="0">
              <a:solidFill>
                <a:schemeClr val="bg1"/>
              </a:solidFill>
              <a:latin typeface="Papyrus" pitchFamily="66" charset="0"/>
            </a:endParaRPr>
          </a:p>
          <a:p>
            <a:endParaRPr lang="en-US" sz="2800" dirty="0">
              <a:solidFill>
                <a:schemeClr val="bg1"/>
              </a:solidFill>
              <a:latin typeface="Papyrus" pitchFamily="66" charset="0"/>
            </a:endParaRPr>
          </a:p>
        </p:txBody>
      </p:sp>
    </p:spTree>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64194" name="Rectangle 2"/>
          <p:cNvSpPr>
            <a:spLocks noChangeArrowheads="1"/>
          </p:cNvSpPr>
          <p:nvPr/>
        </p:nvSpPr>
        <p:spPr bwMode="auto">
          <a:xfrm>
            <a:off x="762000" y="304800"/>
            <a:ext cx="7772400" cy="1143000"/>
          </a:xfrm>
          <a:prstGeom prst="rect">
            <a:avLst/>
          </a:prstGeom>
          <a:noFill/>
          <a:ln w="9525">
            <a:noFill/>
            <a:miter lim="800000"/>
            <a:headEnd/>
            <a:tailEnd/>
          </a:ln>
          <a:effectLst>
            <a:outerShdw dist="35921" dir="2700000" algn="ctr" rotWithShape="0">
              <a:srgbClr val="D6B398"/>
            </a:outerShdw>
          </a:effectLst>
        </p:spPr>
        <p:txBody>
          <a:bodyPr anchor="ctr"/>
          <a:lstStyle/>
          <a:p>
            <a:pPr algn="ctr"/>
            <a:r>
              <a:rPr lang="en-US" sz="3600" dirty="0">
                <a:solidFill>
                  <a:srgbClr val="FFFFFF"/>
                </a:solidFill>
                <a:latin typeface="Papyrus" pitchFamily="66" charset="0"/>
              </a:rPr>
              <a:t>What We Will Be Covering:</a:t>
            </a:r>
          </a:p>
        </p:txBody>
      </p:sp>
      <p:sp>
        <p:nvSpPr>
          <p:cNvPr id="264195" name="Rectangle 3"/>
          <p:cNvSpPr>
            <a:spLocks noGrp="1" noChangeArrowheads="1"/>
          </p:cNvSpPr>
          <p:nvPr>
            <p:ph type="body" idx="1"/>
          </p:nvPr>
        </p:nvSpPr>
        <p:spPr>
          <a:xfrm>
            <a:off x="685800" y="1524000"/>
            <a:ext cx="7772400" cy="4114800"/>
          </a:xfrm>
          <a:noFill/>
          <a:ln/>
        </p:spPr>
        <p:txBody>
          <a:bodyPr/>
          <a:lstStyle/>
          <a:p>
            <a:r>
              <a:rPr lang="en-US" sz="2800" dirty="0">
                <a:solidFill>
                  <a:schemeClr val="bg1"/>
                </a:solidFill>
                <a:latin typeface="Papyrus" pitchFamily="66" charset="0"/>
              </a:rPr>
              <a:t>What is Cultural Heritage Preservation?</a:t>
            </a:r>
          </a:p>
          <a:p>
            <a:pPr lvl="1"/>
            <a:r>
              <a:rPr lang="en-US" sz="2400" dirty="0">
                <a:solidFill>
                  <a:schemeClr val="bg1"/>
                </a:solidFill>
                <a:latin typeface="Papyrus" pitchFamily="66" charset="0"/>
              </a:rPr>
              <a:t>UNESCO Treaty of 1972</a:t>
            </a:r>
          </a:p>
          <a:p>
            <a:pPr lvl="1"/>
            <a:r>
              <a:rPr lang="en-US" sz="2400" dirty="0">
                <a:solidFill>
                  <a:schemeClr val="bg1"/>
                </a:solidFill>
                <a:latin typeface="Papyrus" pitchFamily="66" charset="0"/>
              </a:rPr>
              <a:t>A Past We All Deserve</a:t>
            </a:r>
          </a:p>
          <a:p>
            <a:r>
              <a:rPr lang="en-US" sz="2800" dirty="0">
                <a:solidFill>
                  <a:schemeClr val="bg1"/>
                </a:solidFill>
                <a:latin typeface="Papyrus" pitchFamily="66" charset="0"/>
              </a:rPr>
              <a:t>What is Civic Engagement</a:t>
            </a:r>
          </a:p>
          <a:p>
            <a:r>
              <a:rPr lang="en-US" sz="2800" dirty="0">
                <a:solidFill>
                  <a:schemeClr val="bg1"/>
                </a:solidFill>
                <a:latin typeface="Papyrus" pitchFamily="66" charset="0"/>
              </a:rPr>
              <a:t>What Can You Do?</a:t>
            </a:r>
          </a:p>
          <a:p>
            <a:pPr lvl="1"/>
            <a:r>
              <a:rPr lang="en-US" sz="2400" dirty="0">
                <a:solidFill>
                  <a:schemeClr val="bg1"/>
                </a:solidFill>
                <a:latin typeface="Papyrus" pitchFamily="66" charset="0"/>
              </a:rPr>
              <a:t>Some examples</a:t>
            </a:r>
          </a:p>
          <a:p>
            <a:endParaRPr lang="en-US" sz="2800" dirty="0">
              <a:solidFill>
                <a:schemeClr val="bg1"/>
              </a:solidFill>
              <a:latin typeface="Papyrus" pitchFamily="66" charset="0"/>
            </a:endParaRPr>
          </a:p>
          <a:p>
            <a:endParaRPr lang="en-US" sz="2800" dirty="0">
              <a:solidFill>
                <a:schemeClr val="bg1"/>
              </a:solidFill>
              <a:latin typeface="Papyrus" pitchFamily="66" charset="0"/>
            </a:endParaRPr>
          </a:p>
        </p:txBody>
      </p:sp>
    </p:spTree>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64194" name="Rectangle 2"/>
          <p:cNvSpPr>
            <a:spLocks noChangeArrowheads="1"/>
          </p:cNvSpPr>
          <p:nvPr/>
        </p:nvSpPr>
        <p:spPr bwMode="auto">
          <a:xfrm>
            <a:off x="762000" y="228600"/>
            <a:ext cx="7772400" cy="1143000"/>
          </a:xfrm>
          <a:prstGeom prst="rect">
            <a:avLst/>
          </a:prstGeom>
          <a:noFill/>
          <a:ln w="9525">
            <a:noFill/>
            <a:miter lim="800000"/>
            <a:headEnd/>
            <a:tailEnd/>
          </a:ln>
          <a:effectLst>
            <a:outerShdw dist="35921" dir="2700000" algn="ctr" rotWithShape="0">
              <a:srgbClr val="D6B398"/>
            </a:outerShdw>
          </a:effectLst>
        </p:spPr>
        <p:txBody>
          <a:bodyPr anchor="ctr"/>
          <a:lstStyle/>
          <a:p>
            <a:pPr algn="ctr"/>
            <a:r>
              <a:rPr lang="en-US" sz="3600" dirty="0">
                <a:solidFill>
                  <a:srgbClr val="FFFFFF"/>
                </a:solidFill>
                <a:latin typeface="Papyrus" pitchFamily="66" charset="0"/>
              </a:rPr>
              <a:t>Cultural Heritage Preservation</a:t>
            </a:r>
          </a:p>
        </p:txBody>
      </p:sp>
      <p:sp>
        <p:nvSpPr>
          <p:cNvPr id="264195" name="Rectangle 3"/>
          <p:cNvSpPr>
            <a:spLocks noGrp="1" noChangeArrowheads="1"/>
          </p:cNvSpPr>
          <p:nvPr>
            <p:ph type="body" idx="1"/>
          </p:nvPr>
        </p:nvSpPr>
        <p:spPr>
          <a:xfrm>
            <a:off x="685800" y="1676400"/>
            <a:ext cx="7772400" cy="4114800"/>
          </a:xfrm>
          <a:noFill/>
          <a:ln/>
        </p:spPr>
        <p:txBody>
          <a:bodyPr/>
          <a:lstStyle/>
          <a:p>
            <a:r>
              <a:rPr lang="en-US" sz="2400" dirty="0">
                <a:solidFill>
                  <a:schemeClr val="bg1"/>
                </a:solidFill>
                <a:latin typeface="Papyrus" pitchFamily="66" charset="0"/>
              </a:rPr>
              <a:t>UNESCO (United Nations Education, Scientific, and Cultural Organization) defines Cultural Heritage as the following:</a:t>
            </a:r>
          </a:p>
          <a:p>
            <a:pPr lvl="1"/>
            <a:r>
              <a:rPr lang="en-US" sz="2000" dirty="0">
                <a:solidFill>
                  <a:schemeClr val="bg1"/>
                </a:solidFill>
                <a:latin typeface="Papyrus" pitchFamily="66" charset="0"/>
              </a:rPr>
              <a:t>Cultural heritage</a:t>
            </a:r>
          </a:p>
          <a:p>
            <a:pPr lvl="2"/>
            <a:r>
              <a:rPr lang="en-US" sz="1800" dirty="0">
                <a:solidFill>
                  <a:schemeClr val="bg1"/>
                </a:solidFill>
                <a:latin typeface="Papyrus" pitchFamily="66" charset="0"/>
              </a:rPr>
              <a:t>Tangible cultural heritage:</a:t>
            </a:r>
            <a:r>
              <a:rPr lang="en-US" sz="2000" dirty="0">
                <a:solidFill>
                  <a:schemeClr val="bg1"/>
                </a:solidFill>
                <a:latin typeface="Papyrus" pitchFamily="66" charset="0"/>
              </a:rPr>
              <a:t> </a:t>
            </a:r>
          </a:p>
          <a:p>
            <a:pPr lvl="3"/>
            <a:r>
              <a:rPr lang="en-US" sz="1400" dirty="0">
                <a:solidFill>
                  <a:schemeClr val="bg1"/>
                </a:solidFill>
                <a:latin typeface="Papyrus" pitchFamily="66" charset="0"/>
              </a:rPr>
              <a:t>movable cultural heritage (paintings, sculptures, coins, manuscripts)</a:t>
            </a:r>
          </a:p>
          <a:p>
            <a:pPr lvl="3"/>
            <a:r>
              <a:rPr lang="en-US" sz="1400" dirty="0">
                <a:solidFill>
                  <a:schemeClr val="bg1"/>
                </a:solidFill>
                <a:latin typeface="Papyrus" pitchFamily="66" charset="0"/>
              </a:rPr>
              <a:t>immovable cultural heritage (monuments, archaeological sites, and so on)</a:t>
            </a:r>
          </a:p>
          <a:p>
            <a:pPr lvl="3"/>
            <a:r>
              <a:rPr lang="en-US" sz="1400" dirty="0">
                <a:solidFill>
                  <a:schemeClr val="bg1"/>
                </a:solidFill>
                <a:latin typeface="Papyrus" pitchFamily="66" charset="0"/>
              </a:rPr>
              <a:t>underwater cultural heritage (shipwrecks, underwater ruins and cities)</a:t>
            </a:r>
          </a:p>
          <a:p>
            <a:pPr lvl="2"/>
            <a:r>
              <a:rPr lang="en-US" sz="1800" dirty="0">
                <a:solidFill>
                  <a:schemeClr val="bg1"/>
                </a:solidFill>
                <a:latin typeface="Papyrus" pitchFamily="66" charset="0"/>
              </a:rPr>
              <a:t>Intangible cultural heritage: oral traditions, performing arts, rituals</a:t>
            </a:r>
          </a:p>
          <a:p>
            <a:pPr lvl="1"/>
            <a:r>
              <a:rPr lang="en-US" sz="2000" dirty="0">
                <a:solidFill>
                  <a:schemeClr val="bg1"/>
                </a:solidFill>
                <a:latin typeface="Papyrus" pitchFamily="66" charset="0"/>
              </a:rPr>
              <a:t>Natural heritage: natural sites with cultural aspects such as cultural landscapes, physical, biological or geological formations</a:t>
            </a:r>
          </a:p>
          <a:p>
            <a:pPr lvl="1"/>
            <a:r>
              <a:rPr lang="en-US" sz="2000" dirty="0">
                <a:solidFill>
                  <a:schemeClr val="bg1"/>
                </a:solidFill>
                <a:latin typeface="Papyrus" pitchFamily="66" charset="0"/>
              </a:rPr>
              <a:t>Heritage in the event of armed conflict</a:t>
            </a:r>
          </a:p>
          <a:p>
            <a:endParaRPr lang="en-US" sz="2800" dirty="0">
              <a:solidFill>
                <a:schemeClr val="bg1"/>
              </a:solidFill>
              <a:latin typeface="Papyrus" pitchFamily="66" charset="0"/>
            </a:endParaRPr>
          </a:p>
          <a:p>
            <a:endParaRPr lang="en-US" sz="2800" dirty="0">
              <a:solidFill>
                <a:schemeClr val="bg1"/>
              </a:solidFill>
              <a:latin typeface="Papyrus" pitchFamily="66" charset="0"/>
            </a:endParaRPr>
          </a:p>
          <a:p>
            <a:endParaRPr lang="en-US" sz="2800" dirty="0">
              <a:solidFill>
                <a:schemeClr val="bg1"/>
              </a:solidFill>
              <a:latin typeface="Papyrus" pitchFamily="66" charset="0"/>
            </a:endParaRPr>
          </a:p>
        </p:txBody>
      </p:sp>
    </p:spTree>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64194" name="Rectangle 2"/>
          <p:cNvSpPr>
            <a:spLocks noChangeArrowheads="1"/>
          </p:cNvSpPr>
          <p:nvPr/>
        </p:nvSpPr>
        <p:spPr bwMode="auto">
          <a:xfrm>
            <a:off x="762000" y="76200"/>
            <a:ext cx="7772400" cy="1143000"/>
          </a:xfrm>
          <a:prstGeom prst="rect">
            <a:avLst/>
          </a:prstGeom>
          <a:noFill/>
          <a:ln w="9525">
            <a:noFill/>
            <a:miter lim="800000"/>
            <a:headEnd/>
            <a:tailEnd/>
          </a:ln>
          <a:effectLst>
            <a:outerShdw dist="35921" dir="2700000" algn="ctr" rotWithShape="0">
              <a:srgbClr val="D6B398"/>
            </a:outerShdw>
          </a:effectLst>
        </p:spPr>
        <p:txBody>
          <a:bodyPr anchor="ctr"/>
          <a:lstStyle/>
          <a:p>
            <a:pPr algn="ctr"/>
            <a:r>
              <a:rPr lang="en-US" sz="3600" dirty="0">
                <a:solidFill>
                  <a:srgbClr val="FFFFFF"/>
                </a:solidFill>
                <a:latin typeface="Papyrus" pitchFamily="66" charset="0"/>
              </a:rPr>
              <a:t>Cultural Heritage Preservation</a:t>
            </a:r>
          </a:p>
        </p:txBody>
      </p:sp>
      <p:sp>
        <p:nvSpPr>
          <p:cNvPr id="264195" name="Rectangle 3"/>
          <p:cNvSpPr>
            <a:spLocks noGrp="1" noChangeArrowheads="1"/>
          </p:cNvSpPr>
          <p:nvPr>
            <p:ph type="body" idx="1"/>
          </p:nvPr>
        </p:nvSpPr>
        <p:spPr>
          <a:xfrm>
            <a:off x="685800" y="1066800"/>
            <a:ext cx="7772400" cy="4114800"/>
          </a:xfrm>
          <a:noFill/>
          <a:ln/>
        </p:spPr>
        <p:txBody>
          <a:bodyPr/>
          <a:lstStyle/>
          <a:p>
            <a:r>
              <a:rPr lang="en-US" sz="2400" dirty="0">
                <a:solidFill>
                  <a:schemeClr val="bg1"/>
                </a:solidFill>
                <a:latin typeface="Papyrus" pitchFamily="66" charset="0"/>
              </a:rPr>
              <a:t>Why Is This Important?</a:t>
            </a:r>
          </a:p>
          <a:p>
            <a:pPr lvl="1"/>
            <a:r>
              <a:rPr lang="en-US" sz="1800" dirty="0">
                <a:solidFill>
                  <a:schemeClr val="bg1"/>
                </a:solidFill>
                <a:latin typeface="Papyrus" pitchFamily="66" charset="0"/>
              </a:rPr>
              <a:t>The Ambassador’s Fund for Cultural Preservation, a part of the U.S. Bureau of Educational and Cultural Affairs states:</a:t>
            </a:r>
            <a:br>
              <a:rPr lang="en-US" sz="1800" dirty="0">
                <a:solidFill>
                  <a:schemeClr val="bg1"/>
                </a:solidFill>
                <a:latin typeface="Papyrus" pitchFamily="66" charset="0"/>
              </a:rPr>
            </a:br>
            <a:r>
              <a:rPr lang="en-US" sz="1800" dirty="0">
                <a:solidFill>
                  <a:schemeClr val="bg1"/>
                </a:solidFill>
                <a:latin typeface="Papyrus" pitchFamily="66" charset="0"/>
              </a:rPr>
              <a:t>“Cultural heritage endures as a reminder of the contributions and historical experiences of humanity.”</a:t>
            </a:r>
            <a:br>
              <a:rPr lang="en-US" sz="1800" dirty="0">
                <a:solidFill>
                  <a:schemeClr val="bg1"/>
                </a:solidFill>
                <a:latin typeface="Papyrus" pitchFamily="66" charset="0"/>
              </a:rPr>
            </a:br>
            <a:r>
              <a:rPr lang="en-US" sz="1800" dirty="0">
                <a:solidFill>
                  <a:schemeClr val="bg1"/>
                </a:solidFill>
                <a:latin typeface="Papyrus" pitchFamily="66" charset="0"/>
                <a:hlinkClick r:id="rId3"/>
              </a:rPr>
              <a:t>http://eca.state.gov/cultural-heritage-center/ambassadors-fund-cultural-preservation</a:t>
            </a:r>
            <a:endParaRPr lang="en-US" sz="1800" dirty="0">
              <a:solidFill>
                <a:schemeClr val="bg1"/>
              </a:solidFill>
              <a:latin typeface="Papyrus" pitchFamily="66" charset="0"/>
            </a:endParaRPr>
          </a:p>
          <a:p>
            <a:pPr lvl="1"/>
            <a:r>
              <a:rPr lang="en-US" sz="1800" dirty="0">
                <a:solidFill>
                  <a:schemeClr val="bg1"/>
                </a:solidFill>
                <a:latin typeface="Papyrus" pitchFamily="66" charset="0"/>
              </a:rPr>
              <a:t>UNESCO declares:</a:t>
            </a:r>
            <a:br>
              <a:rPr lang="en-US" sz="1800" dirty="0">
                <a:solidFill>
                  <a:schemeClr val="bg1"/>
                </a:solidFill>
                <a:latin typeface="Papyrus" pitchFamily="66" charset="0"/>
              </a:rPr>
            </a:br>
            <a:r>
              <a:rPr lang="en-US" sz="1800" dirty="0">
                <a:solidFill>
                  <a:schemeClr val="bg1"/>
                </a:solidFill>
                <a:latin typeface="Papyrus" pitchFamily="66" charset="0"/>
              </a:rPr>
              <a:t>“…deterioration or disappearance of any item of the cultural or natural heritage constitutes a harmful impoverishment of the heritage of all the nations of the world.”</a:t>
            </a:r>
          </a:p>
          <a:p>
            <a:pPr lvl="1"/>
            <a:r>
              <a:rPr lang="en-US" sz="1800" dirty="0">
                <a:solidFill>
                  <a:schemeClr val="bg1"/>
                </a:solidFill>
                <a:latin typeface="Papyrus" pitchFamily="66" charset="0"/>
              </a:rPr>
              <a:t>AIC: The American Institute for Conservation of Historic and Artistic Works, and its Foundation (FAIC) has as its mission: “To elevate the vital role of cultural heritage conservation by applying its expertise to urgent global preservation initiatives while empowering conservation professionals, motivating collecting institutions, and engaging the public.” </a:t>
            </a:r>
            <a:br>
              <a:rPr lang="en-US" sz="1800" dirty="0">
                <a:solidFill>
                  <a:schemeClr val="bg1"/>
                </a:solidFill>
                <a:latin typeface="Papyrus" pitchFamily="66" charset="0"/>
              </a:rPr>
            </a:br>
            <a:r>
              <a:rPr lang="en-US" sz="1800" dirty="0">
                <a:solidFill>
                  <a:schemeClr val="bg1"/>
                </a:solidFill>
                <a:latin typeface="Papyrus" pitchFamily="66" charset="0"/>
                <a:hlinkClick r:id="rId4"/>
              </a:rPr>
              <a:t>http://www.conservation-us.org/our-organizations/foundation-(faic)#.V5ERuOgrJhE</a:t>
            </a:r>
            <a:endParaRPr lang="en-US" sz="1800" dirty="0">
              <a:solidFill>
                <a:schemeClr val="bg1"/>
              </a:solidFill>
              <a:latin typeface="Papyrus" pitchFamily="66" charset="0"/>
            </a:endParaRPr>
          </a:p>
          <a:p>
            <a:pPr lvl="1"/>
            <a:endParaRPr lang="en-US" sz="1800" dirty="0">
              <a:solidFill>
                <a:schemeClr val="bg1"/>
              </a:solidFill>
              <a:latin typeface="Papyrus" pitchFamily="66" charset="0"/>
            </a:endParaRPr>
          </a:p>
          <a:p>
            <a:pPr lvl="1"/>
            <a:endParaRPr lang="en-US" sz="1800" dirty="0">
              <a:solidFill>
                <a:schemeClr val="bg1"/>
              </a:solidFill>
              <a:latin typeface="Papyrus" pitchFamily="66" charset="0"/>
            </a:endParaRPr>
          </a:p>
          <a:p>
            <a:endParaRPr lang="en-US" sz="1800" dirty="0">
              <a:solidFill>
                <a:schemeClr val="bg1"/>
              </a:solidFill>
              <a:latin typeface="Papyrus" pitchFamily="66" charset="0"/>
            </a:endParaRPr>
          </a:p>
          <a:p>
            <a:endParaRPr lang="en-US" sz="2800" dirty="0">
              <a:solidFill>
                <a:schemeClr val="bg1"/>
              </a:solidFill>
              <a:latin typeface="Papyrus" pitchFamily="66" charset="0"/>
            </a:endParaRPr>
          </a:p>
          <a:p>
            <a:endParaRPr lang="en-US" sz="2800" dirty="0">
              <a:solidFill>
                <a:schemeClr val="bg1"/>
              </a:solidFill>
              <a:latin typeface="Papyrus" pitchFamily="66" charset="0"/>
            </a:endParaRPr>
          </a:p>
        </p:txBody>
      </p:sp>
    </p:spTree>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64194" name="Rectangle 2"/>
          <p:cNvSpPr>
            <a:spLocks noChangeArrowheads="1"/>
          </p:cNvSpPr>
          <p:nvPr/>
        </p:nvSpPr>
        <p:spPr bwMode="auto">
          <a:xfrm>
            <a:off x="762000" y="304800"/>
            <a:ext cx="7772400" cy="1143000"/>
          </a:xfrm>
          <a:prstGeom prst="rect">
            <a:avLst/>
          </a:prstGeom>
          <a:noFill/>
          <a:ln w="9525">
            <a:noFill/>
            <a:miter lim="800000"/>
            <a:headEnd/>
            <a:tailEnd/>
          </a:ln>
          <a:effectLst>
            <a:outerShdw dist="35921" dir="2700000" algn="ctr" rotWithShape="0">
              <a:srgbClr val="D6B398"/>
            </a:outerShdw>
          </a:effectLst>
        </p:spPr>
        <p:txBody>
          <a:bodyPr anchor="ctr"/>
          <a:lstStyle/>
          <a:p>
            <a:pPr algn="ctr"/>
            <a:r>
              <a:rPr lang="en-US" sz="3600" dirty="0">
                <a:solidFill>
                  <a:srgbClr val="FFFFFF"/>
                </a:solidFill>
                <a:latin typeface="Papyrus" pitchFamily="66" charset="0"/>
              </a:rPr>
              <a:t>UNESCO Treaty of 1972</a:t>
            </a:r>
          </a:p>
        </p:txBody>
      </p:sp>
      <p:sp>
        <p:nvSpPr>
          <p:cNvPr id="264195" name="Rectangle 3"/>
          <p:cNvSpPr>
            <a:spLocks noGrp="1" noChangeArrowheads="1"/>
          </p:cNvSpPr>
          <p:nvPr>
            <p:ph type="body" idx="1"/>
          </p:nvPr>
        </p:nvSpPr>
        <p:spPr>
          <a:xfrm>
            <a:off x="685800" y="1524000"/>
            <a:ext cx="7772400" cy="4114800"/>
          </a:xfrm>
          <a:noFill/>
          <a:ln/>
        </p:spPr>
        <p:txBody>
          <a:bodyPr/>
          <a:lstStyle/>
          <a:p>
            <a:r>
              <a:rPr lang="en-US" sz="2800" dirty="0">
                <a:solidFill>
                  <a:schemeClr val="bg1"/>
                </a:solidFill>
                <a:latin typeface="Papyrus" pitchFamily="66" charset="0"/>
              </a:rPr>
              <a:t>In 1972, UNESCO held a Convention in Paris, and ratified the following treaty, which was then accepted by the UN and major world governments (You should look it over to see what it says and what it covers):</a:t>
            </a:r>
            <a:br>
              <a:rPr lang="en-US" sz="2800" dirty="0">
                <a:solidFill>
                  <a:schemeClr val="bg1"/>
                </a:solidFill>
                <a:latin typeface="Papyrus" pitchFamily="66" charset="0"/>
              </a:rPr>
            </a:br>
            <a:r>
              <a:rPr lang="en-US" sz="2800" dirty="0">
                <a:solidFill>
                  <a:schemeClr val="bg1"/>
                </a:solidFill>
                <a:latin typeface="Papyrus" pitchFamily="66" charset="0"/>
                <a:hlinkClick r:id="rId3"/>
              </a:rPr>
              <a:t>http://whc.unesco.org/?cid=175</a:t>
            </a:r>
            <a:endParaRPr lang="en-US" sz="2800" dirty="0">
              <a:solidFill>
                <a:schemeClr val="bg1"/>
              </a:solidFill>
              <a:latin typeface="Papyrus" pitchFamily="66" charset="0"/>
            </a:endParaRPr>
          </a:p>
          <a:p>
            <a:endParaRPr lang="en-US" sz="2800" dirty="0">
              <a:solidFill>
                <a:schemeClr val="bg1"/>
              </a:solidFill>
              <a:latin typeface="Papyrus" pitchFamily="66" charset="0"/>
            </a:endParaRPr>
          </a:p>
          <a:p>
            <a:endParaRPr lang="en-US" sz="2800" dirty="0">
              <a:solidFill>
                <a:schemeClr val="bg1"/>
              </a:solidFill>
              <a:latin typeface="Papyrus" pitchFamily="66" charset="0"/>
            </a:endParaRPr>
          </a:p>
          <a:p>
            <a:endParaRPr lang="en-US" sz="2800" dirty="0">
              <a:solidFill>
                <a:schemeClr val="bg1"/>
              </a:solidFill>
              <a:latin typeface="Papyrus" pitchFamily="66" charset="0"/>
            </a:endParaRPr>
          </a:p>
        </p:txBody>
      </p:sp>
    </p:spTree>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64194" name="Rectangle 2"/>
          <p:cNvSpPr>
            <a:spLocks noChangeArrowheads="1"/>
          </p:cNvSpPr>
          <p:nvPr/>
        </p:nvSpPr>
        <p:spPr bwMode="auto">
          <a:xfrm>
            <a:off x="762000" y="304800"/>
            <a:ext cx="7772400" cy="1143000"/>
          </a:xfrm>
          <a:prstGeom prst="rect">
            <a:avLst/>
          </a:prstGeom>
          <a:noFill/>
          <a:ln w="9525">
            <a:noFill/>
            <a:miter lim="800000"/>
            <a:headEnd/>
            <a:tailEnd/>
          </a:ln>
          <a:effectLst>
            <a:outerShdw dist="35921" dir="2700000" algn="ctr" rotWithShape="0">
              <a:srgbClr val="D6B398"/>
            </a:outerShdw>
          </a:effectLst>
        </p:spPr>
        <p:txBody>
          <a:bodyPr anchor="ctr"/>
          <a:lstStyle/>
          <a:p>
            <a:pPr algn="ctr"/>
            <a:r>
              <a:rPr lang="en-US" sz="3600" dirty="0">
                <a:solidFill>
                  <a:srgbClr val="FFFFFF"/>
                </a:solidFill>
                <a:latin typeface="Papyrus" pitchFamily="66" charset="0"/>
              </a:rPr>
              <a:t>A Past We All Deserve</a:t>
            </a:r>
          </a:p>
        </p:txBody>
      </p:sp>
      <p:sp>
        <p:nvSpPr>
          <p:cNvPr id="264195" name="Rectangle 3"/>
          <p:cNvSpPr>
            <a:spLocks noGrp="1" noChangeArrowheads="1"/>
          </p:cNvSpPr>
          <p:nvPr>
            <p:ph type="body" idx="1"/>
          </p:nvPr>
        </p:nvSpPr>
        <p:spPr>
          <a:xfrm>
            <a:off x="685800" y="1524000"/>
            <a:ext cx="7772400" cy="4114800"/>
          </a:xfrm>
          <a:noFill/>
          <a:ln/>
        </p:spPr>
        <p:txBody>
          <a:bodyPr/>
          <a:lstStyle/>
          <a:p>
            <a:r>
              <a:rPr lang="en-US" sz="2800" dirty="0">
                <a:solidFill>
                  <a:schemeClr val="bg1"/>
                </a:solidFill>
                <a:latin typeface="Papyrus" pitchFamily="66" charset="0"/>
              </a:rPr>
              <a:t>Every culture, past and present, has contributed to our overall human history</a:t>
            </a:r>
          </a:p>
          <a:p>
            <a:r>
              <a:rPr lang="en-US" sz="2800" dirty="0">
                <a:solidFill>
                  <a:schemeClr val="bg1"/>
                </a:solidFill>
                <a:latin typeface="Papyrus" pitchFamily="66" charset="0"/>
              </a:rPr>
              <a:t>It is by preserving this heritage, and seeing it in its true light – not just through myths and legends – that every culture’s true contribution can be made</a:t>
            </a:r>
          </a:p>
          <a:p>
            <a:r>
              <a:rPr lang="en-US" sz="2800" dirty="0">
                <a:solidFill>
                  <a:schemeClr val="bg1"/>
                </a:solidFill>
                <a:latin typeface="Papyrus" pitchFamily="66" charset="0"/>
              </a:rPr>
              <a:t>Ultimately, we are each responsible for helping to preserve our cultural heritage</a:t>
            </a:r>
          </a:p>
          <a:p>
            <a:pPr lvl="1"/>
            <a:r>
              <a:rPr lang="en-US" sz="2400" dirty="0">
                <a:solidFill>
                  <a:schemeClr val="bg1"/>
                </a:solidFill>
                <a:latin typeface="Papyrus" pitchFamily="66" charset="0"/>
              </a:rPr>
              <a:t>We can do this by remaining engaged in our communities, both past and present</a:t>
            </a:r>
            <a:br>
              <a:rPr lang="en-US" sz="2400" dirty="0">
                <a:solidFill>
                  <a:schemeClr val="bg1"/>
                </a:solidFill>
                <a:latin typeface="Papyrus" pitchFamily="66" charset="0"/>
              </a:rPr>
            </a:br>
            <a:endParaRPr lang="en-US" sz="2400" dirty="0">
              <a:solidFill>
                <a:schemeClr val="bg1"/>
              </a:solidFill>
              <a:latin typeface="Papyrus" pitchFamily="66" charset="0"/>
            </a:endParaRPr>
          </a:p>
          <a:p>
            <a:endParaRPr lang="en-US" sz="2800" dirty="0">
              <a:solidFill>
                <a:schemeClr val="bg1"/>
              </a:solidFill>
              <a:latin typeface="Papyrus" pitchFamily="66" charset="0"/>
            </a:endParaRPr>
          </a:p>
          <a:p>
            <a:endParaRPr lang="en-US" sz="2800" dirty="0">
              <a:solidFill>
                <a:schemeClr val="bg1"/>
              </a:solidFill>
              <a:latin typeface="Papyrus" pitchFamily="66" charset="0"/>
            </a:endParaRPr>
          </a:p>
          <a:p>
            <a:endParaRPr lang="en-US" sz="2800" dirty="0">
              <a:solidFill>
                <a:schemeClr val="bg1"/>
              </a:solidFill>
              <a:latin typeface="Papyrus" pitchFamily="66" charset="0"/>
            </a:endParaRPr>
          </a:p>
        </p:txBody>
      </p:sp>
    </p:spTree>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64194" name="Rectangle 2"/>
          <p:cNvSpPr>
            <a:spLocks noChangeArrowheads="1"/>
          </p:cNvSpPr>
          <p:nvPr/>
        </p:nvSpPr>
        <p:spPr bwMode="auto">
          <a:xfrm>
            <a:off x="762000" y="228600"/>
            <a:ext cx="7772400" cy="1143000"/>
          </a:xfrm>
          <a:prstGeom prst="rect">
            <a:avLst/>
          </a:prstGeom>
          <a:noFill/>
          <a:ln w="9525">
            <a:noFill/>
            <a:miter lim="800000"/>
            <a:headEnd/>
            <a:tailEnd/>
          </a:ln>
          <a:effectLst>
            <a:outerShdw dist="35921" dir="2700000" algn="ctr" rotWithShape="0">
              <a:srgbClr val="D6B398"/>
            </a:outerShdw>
          </a:effectLst>
        </p:spPr>
        <p:txBody>
          <a:bodyPr anchor="ctr"/>
          <a:lstStyle/>
          <a:p>
            <a:pPr algn="ctr"/>
            <a:r>
              <a:rPr lang="en-US" sz="3600" dirty="0">
                <a:solidFill>
                  <a:srgbClr val="FFFFFF"/>
                </a:solidFill>
                <a:latin typeface="Papyrus" pitchFamily="66" charset="0"/>
              </a:rPr>
              <a:t>Civic Engagement</a:t>
            </a:r>
          </a:p>
        </p:txBody>
      </p:sp>
      <p:sp>
        <p:nvSpPr>
          <p:cNvPr id="264195" name="Rectangle 3"/>
          <p:cNvSpPr>
            <a:spLocks noGrp="1" noChangeArrowheads="1"/>
          </p:cNvSpPr>
          <p:nvPr>
            <p:ph type="body" idx="1"/>
          </p:nvPr>
        </p:nvSpPr>
        <p:spPr>
          <a:xfrm>
            <a:off x="685800" y="1447800"/>
            <a:ext cx="7772400" cy="4114800"/>
          </a:xfrm>
          <a:noFill/>
          <a:ln/>
        </p:spPr>
        <p:txBody>
          <a:bodyPr/>
          <a:lstStyle/>
          <a:p>
            <a:r>
              <a:rPr lang="en-US" sz="2400" dirty="0">
                <a:solidFill>
                  <a:schemeClr val="bg1"/>
                </a:solidFill>
                <a:latin typeface="Papyrus" pitchFamily="66" charset="0"/>
              </a:rPr>
              <a:t>Excerpts from Civic Responsibility and Higher Education, edited by Thomas Ehrlich, published by Oryx Press, 2000:</a:t>
            </a:r>
          </a:p>
          <a:p>
            <a:pPr lvl="1"/>
            <a:r>
              <a:rPr lang="en-US" sz="2000" dirty="0">
                <a:solidFill>
                  <a:schemeClr val="bg1"/>
                </a:solidFill>
                <a:latin typeface="Papyrus" pitchFamily="66" charset="0"/>
              </a:rPr>
              <a:t>“Civic engagement means working to make a difference in the civic life of our communities and developing the combination of knowledge, skills, values and motivation to make that difference. It means promoting the quality of life in a community, through both political and non-political processes.” - </a:t>
            </a:r>
            <a:r>
              <a:rPr lang="en-US" sz="2000" i="1" dirty="0">
                <a:solidFill>
                  <a:schemeClr val="bg1"/>
                </a:solidFill>
                <a:latin typeface="Papyrus" pitchFamily="66" charset="0"/>
              </a:rPr>
              <a:t>Preface, page vi</a:t>
            </a:r>
          </a:p>
          <a:p>
            <a:pPr lvl="1"/>
            <a:r>
              <a:rPr lang="en-US" sz="2000" dirty="0">
                <a:solidFill>
                  <a:schemeClr val="bg1"/>
                </a:solidFill>
                <a:latin typeface="Papyrus" pitchFamily="66" charset="0"/>
              </a:rPr>
              <a:t>“A morally and civically responsible individual recognizes himself or herself as a member of a larger social fabric and therefore considers social problems to be at least partly his or her own; such an individual is willing to see the moral and civic dimensions of issues, to make and justify informed moral and civic judgments, and to take action when appropriate.” - </a:t>
            </a:r>
            <a:r>
              <a:rPr lang="en-US" sz="2000" i="1" dirty="0">
                <a:solidFill>
                  <a:schemeClr val="bg1"/>
                </a:solidFill>
                <a:latin typeface="Papyrus" pitchFamily="66" charset="0"/>
              </a:rPr>
              <a:t>Introduction, page xxvi</a:t>
            </a:r>
            <a:r>
              <a:rPr lang="en-US" sz="2400" dirty="0">
                <a:solidFill>
                  <a:schemeClr val="bg1"/>
                </a:solidFill>
                <a:latin typeface="Papyrus" pitchFamily="66" charset="0"/>
              </a:rPr>
              <a:t/>
            </a:r>
            <a:br>
              <a:rPr lang="en-US" sz="2400" dirty="0">
                <a:solidFill>
                  <a:schemeClr val="bg1"/>
                </a:solidFill>
                <a:latin typeface="Papyrus" pitchFamily="66" charset="0"/>
              </a:rPr>
            </a:br>
            <a:endParaRPr lang="en-US" sz="2400" dirty="0">
              <a:solidFill>
                <a:schemeClr val="bg1"/>
              </a:solidFill>
              <a:latin typeface="Papyrus" pitchFamily="66" charset="0"/>
            </a:endParaRPr>
          </a:p>
          <a:p>
            <a:endParaRPr lang="en-US" sz="2800" dirty="0">
              <a:solidFill>
                <a:schemeClr val="bg1"/>
              </a:solidFill>
              <a:latin typeface="Papyrus" pitchFamily="66" charset="0"/>
            </a:endParaRPr>
          </a:p>
          <a:p>
            <a:endParaRPr lang="en-US" sz="2800" dirty="0">
              <a:solidFill>
                <a:schemeClr val="bg1"/>
              </a:solidFill>
              <a:latin typeface="Papyrus" pitchFamily="66" charset="0"/>
            </a:endParaRPr>
          </a:p>
          <a:p>
            <a:endParaRPr lang="en-US" sz="2800" dirty="0">
              <a:solidFill>
                <a:schemeClr val="bg1"/>
              </a:solidFill>
              <a:latin typeface="Papyrus" pitchFamily="66" charset="0"/>
            </a:endParaRPr>
          </a:p>
        </p:txBody>
      </p:sp>
    </p:spTree>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64194" name="Rectangle 2"/>
          <p:cNvSpPr>
            <a:spLocks noChangeArrowheads="1"/>
          </p:cNvSpPr>
          <p:nvPr/>
        </p:nvSpPr>
        <p:spPr bwMode="auto">
          <a:xfrm>
            <a:off x="762000" y="228600"/>
            <a:ext cx="7772400" cy="1143000"/>
          </a:xfrm>
          <a:prstGeom prst="rect">
            <a:avLst/>
          </a:prstGeom>
          <a:noFill/>
          <a:ln w="9525">
            <a:noFill/>
            <a:miter lim="800000"/>
            <a:headEnd/>
            <a:tailEnd/>
          </a:ln>
          <a:effectLst>
            <a:outerShdw dist="35921" dir="2700000" algn="ctr" rotWithShape="0">
              <a:srgbClr val="D6B398"/>
            </a:outerShdw>
          </a:effectLst>
        </p:spPr>
        <p:txBody>
          <a:bodyPr anchor="ctr"/>
          <a:lstStyle/>
          <a:p>
            <a:pPr algn="ctr"/>
            <a:r>
              <a:rPr lang="en-US" sz="3600" dirty="0">
                <a:solidFill>
                  <a:srgbClr val="FFFFFF"/>
                </a:solidFill>
                <a:latin typeface="Papyrus" pitchFamily="66" charset="0"/>
              </a:rPr>
              <a:t>What Can You Do?</a:t>
            </a:r>
          </a:p>
        </p:txBody>
      </p:sp>
      <p:sp>
        <p:nvSpPr>
          <p:cNvPr id="264195" name="Rectangle 3"/>
          <p:cNvSpPr>
            <a:spLocks noGrp="1" noChangeArrowheads="1"/>
          </p:cNvSpPr>
          <p:nvPr>
            <p:ph type="body" idx="1"/>
          </p:nvPr>
        </p:nvSpPr>
        <p:spPr>
          <a:xfrm>
            <a:off x="685800" y="1447800"/>
            <a:ext cx="7772400" cy="4114800"/>
          </a:xfrm>
          <a:noFill/>
          <a:ln/>
        </p:spPr>
        <p:txBody>
          <a:bodyPr/>
          <a:lstStyle/>
          <a:p>
            <a:r>
              <a:rPr lang="en-US" sz="2400" dirty="0">
                <a:solidFill>
                  <a:schemeClr val="bg1"/>
                </a:solidFill>
                <a:latin typeface="Papyrus" pitchFamily="66" charset="0"/>
              </a:rPr>
              <a:t>Make a point to learn about the cultural heritage of your community</a:t>
            </a:r>
          </a:p>
          <a:p>
            <a:pPr lvl="1"/>
            <a:r>
              <a:rPr lang="en-US" sz="2000" dirty="0">
                <a:solidFill>
                  <a:schemeClr val="bg1"/>
                </a:solidFill>
                <a:latin typeface="Papyrus" pitchFamily="66" charset="0"/>
              </a:rPr>
              <a:t>Meet the community leaders</a:t>
            </a:r>
          </a:p>
          <a:p>
            <a:pPr lvl="1"/>
            <a:r>
              <a:rPr lang="en-US" sz="2000" dirty="0">
                <a:solidFill>
                  <a:schemeClr val="bg1"/>
                </a:solidFill>
                <a:latin typeface="Papyrus" pitchFamily="66" charset="0"/>
              </a:rPr>
              <a:t>Understand its history from many different perspectives</a:t>
            </a:r>
          </a:p>
          <a:p>
            <a:pPr lvl="1"/>
            <a:r>
              <a:rPr lang="en-US" sz="2000" dirty="0">
                <a:solidFill>
                  <a:schemeClr val="bg1"/>
                </a:solidFill>
                <a:latin typeface="Papyrus" pitchFamily="66" charset="0"/>
              </a:rPr>
              <a:t>Use good reasoning skills to get past mythology to the true story</a:t>
            </a:r>
          </a:p>
          <a:p>
            <a:pPr lvl="1"/>
            <a:r>
              <a:rPr lang="en-US" sz="2000" dirty="0">
                <a:solidFill>
                  <a:schemeClr val="bg1"/>
                </a:solidFill>
                <a:latin typeface="Papyrus" pitchFamily="66" charset="0"/>
              </a:rPr>
              <a:t>Be an active participant in preserving not only the past, but in cataloging the present for future generations</a:t>
            </a:r>
            <a:br>
              <a:rPr lang="en-US" sz="2000" dirty="0">
                <a:solidFill>
                  <a:schemeClr val="bg1"/>
                </a:solidFill>
                <a:latin typeface="Papyrus" pitchFamily="66" charset="0"/>
              </a:rPr>
            </a:br>
            <a:endParaRPr lang="en-US" sz="2000" dirty="0">
              <a:solidFill>
                <a:schemeClr val="bg1"/>
              </a:solidFill>
              <a:latin typeface="Papyrus" pitchFamily="66" charset="0"/>
            </a:endParaRPr>
          </a:p>
          <a:p>
            <a:endParaRPr lang="en-US" sz="2800" dirty="0">
              <a:solidFill>
                <a:schemeClr val="bg1"/>
              </a:solidFill>
              <a:latin typeface="Papyrus" pitchFamily="66" charset="0"/>
            </a:endParaRPr>
          </a:p>
          <a:p>
            <a:endParaRPr lang="en-US" sz="2800" dirty="0">
              <a:solidFill>
                <a:schemeClr val="bg1"/>
              </a:solidFill>
              <a:latin typeface="Papyrus" pitchFamily="66" charset="0"/>
            </a:endParaRPr>
          </a:p>
          <a:p>
            <a:endParaRPr lang="en-US" sz="2800" dirty="0">
              <a:solidFill>
                <a:schemeClr val="bg1"/>
              </a:solidFill>
              <a:latin typeface="Papyrus" pitchFamily="66" charset="0"/>
            </a:endParaRPr>
          </a:p>
        </p:txBody>
      </p:sp>
    </p:spTree>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64194" name="Rectangle 2"/>
          <p:cNvSpPr>
            <a:spLocks noChangeArrowheads="1"/>
          </p:cNvSpPr>
          <p:nvPr/>
        </p:nvSpPr>
        <p:spPr bwMode="auto">
          <a:xfrm>
            <a:off x="762000" y="0"/>
            <a:ext cx="7772400" cy="1143000"/>
          </a:xfrm>
          <a:prstGeom prst="rect">
            <a:avLst/>
          </a:prstGeom>
          <a:noFill/>
          <a:ln w="9525">
            <a:noFill/>
            <a:miter lim="800000"/>
            <a:headEnd/>
            <a:tailEnd/>
          </a:ln>
          <a:effectLst>
            <a:outerShdw dist="35921" dir="2700000" algn="ctr" rotWithShape="0">
              <a:srgbClr val="D6B398"/>
            </a:outerShdw>
          </a:effectLst>
        </p:spPr>
        <p:txBody>
          <a:bodyPr anchor="ctr"/>
          <a:lstStyle/>
          <a:p>
            <a:pPr algn="ctr"/>
            <a:r>
              <a:rPr lang="en-US" sz="3600" dirty="0">
                <a:solidFill>
                  <a:srgbClr val="FFFFFF"/>
                </a:solidFill>
                <a:latin typeface="Papyrus" pitchFamily="66" charset="0"/>
              </a:rPr>
              <a:t>Some Examples</a:t>
            </a:r>
          </a:p>
        </p:txBody>
      </p:sp>
      <p:sp>
        <p:nvSpPr>
          <p:cNvPr id="264195" name="Rectangle 3"/>
          <p:cNvSpPr>
            <a:spLocks noGrp="1" noChangeArrowheads="1"/>
          </p:cNvSpPr>
          <p:nvPr>
            <p:ph type="body" idx="1"/>
          </p:nvPr>
        </p:nvSpPr>
        <p:spPr>
          <a:xfrm>
            <a:off x="685800" y="1066800"/>
            <a:ext cx="7772400" cy="4114800"/>
          </a:xfrm>
          <a:noFill/>
          <a:ln/>
        </p:spPr>
        <p:txBody>
          <a:bodyPr/>
          <a:lstStyle/>
          <a:p>
            <a:r>
              <a:rPr lang="en-US" sz="2000" dirty="0">
                <a:solidFill>
                  <a:schemeClr val="bg1"/>
                </a:solidFill>
                <a:latin typeface="Papyrus" pitchFamily="66" charset="0"/>
              </a:rPr>
              <a:t>Become involved in Heritage Preservation programs and organizations, at both the national and local level, such as the Heritage Preservation program mentioned earlier:</a:t>
            </a:r>
            <a:br>
              <a:rPr lang="en-US" sz="2000" dirty="0">
                <a:solidFill>
                  <a:schemeClr val="bg1"/>
                </a:solidFill>
                <a:latin typeface="Papyrus" pitchFamily="66" charset="0"/>
              </a:rPr>
            </a:br>
            <a:r>
              <a:rPr lang="en-US" sz="2000" dirty="0">
                <a:solidFill>
                  <a:schemeClr val="bg1"/>
                </a:solidFill>
                <a:latin typeface="Papyrus" pitchFamily="66" charset="0"/>
                <a:hlinkClick r:id="rId3"/>
              </a:rPr>
              <a:t>http://www.conservation-us.org/our-organizations/foundation-(faic)#.V5ERuOgrJhE</a:t>
            </a:r>
            <a:endParaRPr lang="en-US" sz="2000" dirty="0">
              <a:solidFill>
                <a:schemeClr val="bg1"/>
              </a:solidFill>
              <a:latin typeface="Papyrus" pitchFamily="66" charset="0"/>
            </a:endParaRPr>
          </a:p>
          <a:p>
            <a:r>
              <a:rPr lang="en-US" sz="2000" dirty="0">
                <a:solidFill>
                  <a:schemeClr val="bg1"/>
                </a:solidFill>
                <a:latin typeface="Papyrus" pitchFamily="66" charset="0"/>
              </a:rPr>
              <a:t>Seek out grants for Community &amp; Civic Engagement, such as those offered by the W.K. Kellogg Foundation (this is just one example):</a:t>
            </a:r>
            <a:br>
              <a:rPr lang="en-US" sz="2000" dirty="0">
                <a:solidFill>
                  <a:schemeClr val="bg1"/>
                </a:solidFill>
                <a:latin typeface="Papyrus" pitchFamily="66" charset="0"/>
              </a:rPr>
            </a:br>
            <a:r>
              <a:rPr lang="en-US" sz="2000" dirty="0">
                <a:solidFill>
                  <a:schemeClr val="bg1"/>
                </a:solidFill>
                <a:latin typeface="Papyrus" pitchFamily="66" charset="0"/>
                <a:hlinkClick r:id="rId4"/>
              </a:rPr>
              <a:t>https://www.wkkf.org/what-we-do/community-and-civic-engagement</a:t>
            </a:r>
            <a:endParaRPr lang="en-US" sz="2000" dirty="0">
              <a:solidFill>
                <a:schemeClr val="bg1"/>
              </a:solidFill>
              <a:latin typeface="Papyrus" pitchFamily="66" charset="0"/>
            </a:endParaRPr>
          </a:p>
          <a:p>
            <a:r>
              <a:rPr lang="en-US" sz="2000" dirty="0">
                <a:solidFill>
                  <a:schemeClr val="bg1"/>
                </a:solidFill>
                <a:latin typeface="Papyrus" pitchFamily="66" charset="0"/>
              </a:rPr>
              <a:t>Document a wide variety of cultural resources. For Instance, the National Endowment for the Humanities in currently engaged in documenting our audiovisual cultural heritage:</a:t>
            </a:r>
            <a:br>
              <a:rPr lang="en-US" sz="2000" dirty="0">
                <a:solidFill>
                  <a:schemeClr val="bg1"/>
                </a:solidFill>
                <a:latin typeface="Papyrus" pitchFamily="66" charset="0"/>
              </a:rPr>
            </a:br>
            <a:r>
              <a:rPr lang="en-US" sz="2000" dirty="0">
                <a:solidFill>
                  <a:schemeClr val="bg1"/>
                </a:solidFill>
                <a:latin typeface="Papyrus" pitchFamily="66" charset="0"/>
              </a:rPr>
              <a:t>“NEH and the Preservation and Access of Audiovisual Cultural Heritage ”</a:t>
            </a:r>
            <a:br>
              <a:rPr lang="en-US" sz="2000" dirty="0">
                <a:solidFill>
                  <a:schemeClr val="bg1"/>
                </a:solidFill>
                <a:latin typeface="Papyrus" pitchFamily="66" charset="0"/>
              </a:rPr>
            </a:br>
            <a:r>
              <a:rPr lang="en-US" sz="2000" dirty="0">
                <a:solidFill>
                  <a:schemeClr val="bg1"/>
                </a:solidFill>
                <a:latin typeface="Papyrus" pitchFamily="66" charset="0"/>
                <a:hlinkClick r:id="rId5"/>
              </a:rPr>
              <a:t>https://www.youtube.com/watch?v=IFTk6OLctVI</a:t>
            </a:r>
            <a:endParaRPr lang="en-US" sz="2000" dirty="0">
              <a:solidFill>
                <a:schemeClr val="bg1"/>
              </a:solidFill>
              <a:latin typeface="Papyrus" pitchFamily="66" charset="0"/>
            </a:endParaRPr>
          </a:p>
          <a:p>
            <a:pPr>
              <a:buNone/>
            </a:pPr>
            <a:r>
              <a:rPr lang="en-US" sz="2000" dirty="0">
                <a:solidFill>
                  <a:schemeClr val="bg1"/>
                </a:solidFill>
                <a:latin typeface="Papyrus" pitchFamily="66" charset="0"/>
              </a:rPr>
              <a:t/>
            </a:r>
            <a:br>
              <a:rPr lang="en-US" sz="2000" dirty="0">
                <a:solidFill>
                  <a:schemeClr val="bg1"/>
                </a:solidFill>
                <a:latin typeface="Papyrus" pitchFamily="66" charset="0"/>
              </a:rPr>
            </a:br>
            <a:endParaRPr lang="en-US" sz="2000" dirty="0">
              <a:solidFill>
                <a:schemeClr val="bg1"/>
              </a:solidFill>
              <a:latin typeface="Papyrus" pitchFamily="66" charset="0"/>
            </a:endParaRPr>
          </a:p>
          <a:p>
            <a:endParaRPr lang="en-US" sz="2800" dirty="0">
              <a:solidFill>
                <a:schemeClr val="bg1"/>
              </a:solidFill>
              <a:latin typeface="Papyrus" pitchFamily="66" charset="0"/>
            </a:endParaRPr>
          </a:p>
          <a:p>
            <a:endParaRPr lang="en-US" sz="2800" dirty="0">
              <a:solidFill>
                <a:schemeClr val="bg1"/>
              </a:solidFill>
              <a:latin typeface="Papyrus" pitchFamily="66" charset="0"/>
            </a:endParaRPr>
          </a:p>
          <a:p>
            <a:endParaRPr lang="en-US" sz="2800" dirty="0">
              <a:solidFill>
                <a:schemeClr val="bg1"/>
              </a:solidFill>
              <a:latin typeface="Papyrus" pitchFamily="66" charset="0"/>
            </a:endParaRPr>
          </a:p>
        </p:txBody>
      </p:sp>
    </p:spTree>
  </p:cSld>
  <p:clrMapOvr>
    <a:masterClrMapping/>
  </p:clrMapOvr>
  <p:transition>
    <p:zoom/>
  </p:transition>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Joinks"/>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6811</TotalTime>
  <Words>344</Words>
  <Application>Microsoft Office PowerPoint</Application>
  <PresentationFormat>On-screen Show (4:3)</PresentationFormat>
  <Paragraphs>63</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Default Design</vt:lpstr>
      <vt:lpstr>Frauds, Myths, and Mysteries in Archaeology</vt:lpstr>
      <vt:lpstr>Slide 2</vt:lpstr>
      <vt:lpstr>Slide 3</vt:lpstr>
      <vt:lpstr>Slide 4</vt:lpstr>
      <vt:lpstr>Slide 5</vt:lpstr>
      <vt:lpstr>Slide 6</vt:lpstr>
      <vt:lpstr>Slide 7</vt:lpstr>
      <vt:lpstr>Slide 8</vt:lpstr>
      <vt:lpstr>Slide 9</vt:lpstr>
      <vt:lpstr>Slide 10</vt:lpstr>
    </vt:vector>
  </TitlesOfParts>
  <Company>eclipsed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Paleontology Presentation</dc:title>
  <dc:creator>eclipse</dc:creator>
  <cp:lastModifiedBy>Hellen</cp:lastModifiedBy>
  <cp:revision>656</cp:revision>
  <dcterms:created xsi:type="dcterms:W3CDTF">2002-04-11T18:16:04Z</dcterms:created>
  <dcterms:modified xsi:type="dcterms:W3CDTF">2019-05-14T07:15:36Z</dcterms:modified>
</cp:coreProperties>
</file>