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54"/>
  </p:notesMasterIdLst>
  <p:handoutMasterIdLst>
    <p:handoutMasterId r:id="rId55"/>
  </p:handoutMasterIdLst>
  <p:sldIdLst>
    <p:sldId id="497" r:id="rId2"/>
    <p:sldId id="498" r:id="rId3"/>
    <p:sldId id="499" r:id="rId4"/>
    <p:sldId id="502" r:id="rId5"/>
    <p:sldId id="520" r:id="rId6"/>
    <p:sldId id="521" r:id="rId7"/>
    <p:sldId id="522" r:id="rId8"/>
    <p:sldId id="523" r:id="rId9"/>
    <p:sldId id="524" r:id="rId10"/>
    <p:sldId id="525" r:id="rId11"/>
    <p:sldId id="526" r:id="rId12"/>
    <p:sldId id="527" r:id="rId13"/>
    <p:sldId id="528" r:id="rId14"/>
    <p:sldId id="529" r:id="rId15"/>
    <p:sldId id="530" r:id="rId16"/>
    <p:sldId id="531" r:id="rId17"/>
    <p:sldId id="532" r:id="rId18"/>
    <p:sldId id="533" r:id="rId19"/>
    <p:sldId id="534" r:id="rId20"/>
    <p:sldId id="535" r:id="rId21"/>
    <p:sldId id="536" r:id="rId22"/>
    <p:sldId id="538" r:id="rId23"/>
    <p:sldId id="496" r:id="rId24"/>
    <p:sldId id="455" r:id="rId25"/>
    <p:sldId id="503" r:id="rId26"/>
    <p:sldId id="456" r:id="rId27"/>
    <p:sldId id="457" r:id="rId28"/>
    <p:sldId id="458" r:id="rId29"/>
    <p:sldId id="500" r:id="rId30"/>
    <p:sldId id="501" r:id="rId31"/>
    <p:sldId id="460" r:id="rId32"/>
    <p:sldId id="461" r:id="rId33"/>
    <p:sldId id="462" r:id="rId34"/>
    <p:sldId id="504" r:id="rId35"/>
    <p:sldId id="464" r:id="rId36"/>
    <p:sldId id="466" r:id="rId37"/>
    <p:sldId id="505" r:id="rId38"/>
    <p:sldId id="506" r:id="rId39"/>
    <p:sldId id="517" r:id="rId40"/>
    <p:sldId id="518" r:id="rId41"/>
    <p:sldId id="475" r:id="rId42"/>
    <p:sldId id="476" r:id="rId43"/>
    <p:sldId id="507" r:id="rId44"/>
    <p:sldId id="508" r:id="rId45"/>
    <p:sldId id="512" r:id="rId46"/>
    <p:sldId id="513" r:id="rId47"/>
    <p:sldId id="509" r:id="rId48"/>
    <p:sldId id="514" r:id="rId49"/>
    <p:sldId id="515" r:id="rId50"/>
    <p:sldId id="519" r:id="rId51"/>
    <p:sldId id="482" r:id="rId52"/>
    <p:sldId id="516" r:id="rId5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1" autoAdjust="0"/>
    <p:restoredTop sz="86476" autoAdjust="0"/>
  </p:normalViewPr>
  <p:slideViewPr>
    <p:cSldViewPr>
      <p:cViewPr varScale="1">
        <p:scale>
          <a:sx n="76" d="100"/>
          <a:sy n="76" d="100"/>
        </p:scale>
        <p:origin x="1296" y="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_rels/viewProps.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CC47DD-BD7A-42EF-BDDE-96C4DB7AB4A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79141B0-A228-47A1-B06C-D9557E6588E6}">
      <dgm:prSet phldrT="[Text]"/>
      <dgm:spPr/>
      <dgm:t>
        <a:bodyPr/>
        <a:lstStyle/>
        <a:p>
          <a:r>
            <a:rPr lang="en-US" b="0" dirty="0"/>
            <a:t>SEX</a:t>
          </a:r>
        </a:p>
      </dgm:t>
    </dgm:pt>
    <dgm:pt modelId="{3AB49D1F-F5CA-46D9-87D4-DB9B939B815D}" type="parTrans" cxnId="{4057800F-A252-4E14-B227-765829056B19}">
      <dgm:prSet/>
      <dgm:spPr/>
      <dgm:t>
        <a:bodyPr/>
        <a:lstStyle/>
        <a:p>
          <a:endParaRPr lang="en-US"/>
        </a:p>
      </dgm:t>
    </dgm:pt>
    <dgm:pt modelId="{B6EF51CE-A7F0-400E-88F9-63436CD25BDC}" type="sibTrans" cxnId="{4057800F-A252-4E14-B227-765829056B19}">
      <dgm:prSet/>
      <dgm:spPr/>
      <dgm:t>
        <a:bodyPr/>
        <a:lstStyle/>
        <a:p>
          <a:endParaRPr lang="en-US"/>
        </a:p>
      </dgm:t>
    </dgm:pt>
    <dgm:pt modelId="{FFE5E5D7-64A2-40EC-A1C7-97A2701F87B8}">
      <dgm:prSet phldrT="[Text]"/>
      <dgm:spPr/>
      <dgm:t>
        <a:bodyPr/>
        <a:lstStyle/>
        <a:p>
          <a:r>
            <a:rPr lang="en-US" b="0" dirty="0"/>
            <a:t>SEXUAL ORIENTATION</a:t>
          </a:r>
        </a:p>
      </dgm:t>
    </dgm:pt>
    <dgm:pt modelId="{8FBD6ED4-A11C-49AC-B7A5-08416AA714DB}" type="parTrans" cxnId="{6335372C-1461-4D59-9F0F-E68D944F94D2}">
      <dgm:prSet/>
      <dgm:spPr/>
      <dgm:t>
        <a:bodyPr/>
        <a:lstStyle/>
        <a:p>
          <a:endParaRPr lang="en-US"/>
        </a:p>
      </dgm:t>
    </dgm:pt>
    <dgm:pt modelId="{FBAA07F8-617C-47D9-94D1-15ABAFDAB257}" type="sibTrans" cxnId="{6335372C-1461-4D59-9F0F-E68D944F94D2}">
      <dgm:prSet/>
      <dgm:spPr/>
      <dgm:t>
        <a:bodyPr/>
        <a:lstStyle/>
        <a:p>
          <a:endParaRPr lang="en-US"/>
        </a:p>
      </dgm:t>
    </dgm:pt>
    <dgm:pt modelId="{C8B0C19D-C4FD-42E5-AB8F-CD289E3351A8}">
      <dgm:prSet phldrT="[Text]"/>
      <dgm:spPr/>
      <dgm:t>
        <a:bodyPr/>
        <a:lstStyle/>
        <a:p>
          <a:r>
            <a:rPr lang="en-US" b="0" dirty="0"/>
            <a:t>GENDER IDENTITY</a:t>
          </a:r>
        </a:p>
      </dgm:t>
    </dgm:pt>
    <dgm:pt modelId="{04EBC873-2CDE-485B-85D0-7AFAF6E77E63}" type="parTrans" cxnId="{B0D99589-3BB8-4260-B42E-E14908467EB0}">
      <dgm:prSet/>
      <dgm:spPr/>
      <dgm:t>
        <a:bodyPr/>
        <a:lstStyle/>
        <a:p>
          <a:endParaRPr lang="en-US"/>
        </a:p>
      </dgm:t>
    </dgm:pt>
    <dgm:pt modelId="{610A5C10-A1A9-4606-97B9-B7B166ED2443}" type="sibTrans" cxnId="{B0D99589-3BB8-4260-B42E-E14908467EB0}">
      <dgm:prSet/>
      <dgm:spPr/>
      <dgm:t>
        <a:bodyPr/>
        <a:lstStyle/>
        <a:p>
          <a:endParaRPr lang="en-US"/>
        </a:p>
      </dgm:t>
    </dgm:pt>
    <dgm:pt modelId="{8DF430C8-9CD1-49E2-8884-53F4C55D65F0}">
      <dgm:prSet phldrT="[Text]"/>
      <dgm:spPr/>
      <dgm:t>
        <a:bodyPr/>
        <a:lstStyle/>
        <a:p>
          <a:r>
            <a:rPr lang="en-US" b="0" dirty="0"/>
            <a:t>GENDER EXPRESSION</a:t>
          </a:r>
        </a:p>
      </dgm:t>
    </dgm:pt>
    <dgm:pt modelId="{0351E6E2-CACE-47A0-A106-3FA7F05F73CC}" type="parTrans" cxnId="{5823ED73-CF2A-42E4-8515-B2A1584C9E71}">
      <dgm:prSet/>
      <dgm:spPr/>
      <dgm:t>
        <a:bodyPr/>
        <a:lstStyle/>
        <a:p>
          <a:endParaRPr lang="en-US"/>
        </a:p>
      </dgm:t>
    </dgm:pt>
    <dgm:pt modelId="{0C7606EA-B5D9-4916-B854-038B7D8048E1}" type="sibTrans" cxnId="{5823ED73-CF2A-42E4-8515-B2A1584C9E71}">
      <dgm:prSet/>
      <dgm:spPr/>
      <dgm:t>
        <a:bodyPr/>
        <a:lstStyle/>
        <a:p>
          <a:endParaRPr lang="en-US"/>
        </a:p>
      </dgm:t>
    </dgm:pt>
    <dgm:pt modelId="{6B39BE85-8574-4FF1-A3EB-129EB88B9823}" type="pres">
      <dgm:prSet presAssocID="{D8CC47DD-BD7A-42EF-BDDE-96C4DB7AB4AD}" presName="diagram" presStyleCnt="0">
        <dgm:presLayoutVars>
          <dgm:dir/>
          <dgm:resizeHandles val="exact"/>
        </dgm:presLayoutVars>
      </dgm:prSet>
      <dgm:spPr/>
      <dgm:t>
        <a:bodyPr/>
        <a:lstStyle/>
        <a:p>
          <a:endParaRPr lang="en-US"/>
        </a:p>
      </dgm:t>
    </dgm:pt>
    <dgm:pt modelId="{2B940D82-68C6-4B6E-AA9A-C8E9EBB49904}" type="pres">
      <dgm:prSet presAssocID="{679141B0-A228-47A1-B06C-D9557E6588E6}" presName="node" presStyleLbl="node1" presStyleIdx="0" presStyleCnt="4">
        <dgm:presLayoutVars>
          <dgm:bulletEnabled val="1"/>
        </dgm:presLayoutVars>
      </dgm:prSet>
      <dgm:spPr/>
      <dgm:t>
        <a:bodyPr/>
        <a:lstStyle/>
        <a:p>
          <a:endParaRPr lang="en-US"/>
        </a:p>
      </dgm:t>
    </dgm:pt>
    <dgm:pt modelId="{41B8DD66-3C86-4E08-9964-AF8EBF20FC29}" type="pres">
      <dgm:prSet presAssocID="{B6EF51CE-A7F0-400E-88F9-63436CD25BDC}" presName="sibTrans" presStyleCnt="0"/>
      <dgm:spPr/>
    </dgm:pt>
    <dgm:pt modelId="{08E832C6-5007-4FDD-875B-2EA3CBF8251A}" type="pres">
      <dgm:prSet presAssocID="{FFE5E5D7-64A2-40EC-A1C7-97A2701F87B8}" presName="node" presStyleLbl="node1" presStyleIdx="1" presStyleCnt="4">
        <dgm:presLayoutVars>
          <dgm:bulletEnabled val="1"/>
        </dgm:presLayoutVars>
      </dgm:prSet>
      <dgm:spPr/>
      <dgm:t>
        <a:bodyPr/>
        <a:lstStyle/>
        <a:p>
          <a:endParaRPr lang="en-US"/>
        </a:p>
      </dgm:t>
    </dgm:pt>
    <dgm:pt modelId="{3DA0D9FA-974C-4D7F-8FC0-3ED9BD89EAE1}" type="pres">
      <dgm:prSet presAssocID="{FBAA07F8-617C-47D9-94D1-15ABAFDAB257}" presName="sibTrans" presStyleCnt="0"/>
      <dgm:spPr/>
    </dgm:pt>
    <dgm:pt modelId="{E4618E27-7F63-478A-8CED-DCB68F8F993A}" type="pres">
      <dgm:prSet presAssocID="{C8B0C19D-C4FD-42E5-AB8F-CD289E3351A8}" presName="node" presStyleLbl="node1" presStyleIdx="2" presStyleCnt="4">
        <dgm:presLayoutVars>
          <dgm:bulletEnabled val="1"/>
        </dgm:presLayoutVars>
      </dgm:prSet>
      <dgm:spPr/>
      <dgm:t>
        <a:bodyPr/>
        <a:lstStyle/>
        <a:p>
          <a:endParaRPr lang="en-US"/>
        </a:p>
      </dgm:t>
    </dgm:pt>
    <dgm:pt modelId="{4C2E1025-BD08-42D5-9F46-CC932C62CE19}" type="pres">
      <dgm:prSet presAssocID="{610A5C10-A1A9-4606-97B9-B7B166ED2443}" presName="sibTrans" presStyleCnt="0"/>
      <dgm:spPr/>
    </dgm:pt>
    <dgm:pt modelId="{82FC34FB-A181-4010-AA00-D02C33DF4B8B}" type="pres">
      <dgm:prSet presAssocID="{8DF430C8-9CD1-49E2-8884-53F4C55D65F0}" presName="node" presStyleLbl="node1" presStyleIdx="3" presStyleCnt="4">
        <dgm:presLayoutVars>
          <dgm:bulletEnabled val="1"/>
        </dgm:presLayoutVars>
      </dgm:prSet>
      <dgm:spPr/>
      <dgm:t>
        <a:bodyPr/>
        <a:lstStyle/>
        <a:p>
          <a:endParaRPr lang="en-US"/>
        </a:p>
      </dgm:t>
    </dgm:pt>
  </dgm:ptLst>
  <dgm:cxnLst>
    <dgm:cxn modelId="{6335372C-1461-4D59-9F0F-E68D944F94D2}" srcId="{D8CC47DD-BD7A-42EF-BDDE-96C4DB7AB4AD}" destId="{FFE5E5D7-64A2-40EC-A1C7-97A2701F87B8}" srcOrd="1" destOrd="0" parTransId="{8FBD6ED4-A11C-49AC-B7A5-08416AA714DB}" sibTransId="{FBAA07F8-617C-47D9-94D1-15ABAFDAB257}"/>
    <dgm:cxn modelId="{4B5A90F7-4B53-452E-8033-930FEAC211F4}" type="presOf" srcId="{FFE5E5D7-64A2-40EC-A1C7-97A2701F87B8}" destId="{08E832C6-5007-4FDD-875B-2EA3CBF8251A}" srcOrd="0" destOrd="0" presId="urn:microsoft.com/office/officeart/2005/8/layout/default"/>
    <dgm:cxn modelId="{22D997C4-FE7F-4F59-A2C2-516E99865926}" type="presOf" srcId="{D8CC47DD-BD7A-42EF-BDDE-96C4DB7AB4AD}" destId="{6B39BE85-8574-4FF1-A3EB-129EB88B9823}" srcOrd="0" destOrd="0" presId="urn:microsoft.com/office/officeart/2005/8/layout/default"/>
    <dgm:cxn modelId="{2129BD50-8ECF-4F15-BD8B-14B48292E43E}" type="presOf" srcId="{679141B0-A228-47A1-B06C-D9557E6588E6}" destId="{2B940D82-68C6-4B6E-AA9A-C8E9EBB49904}" srcOrd="0" destOrd="0" presId="urn:microsoft.com/office/officeart/2005/8/layout/default"/>
    <dgm:cxn modelId="{B0D99589-3BB8-4260-B42E-E14908467EB0}" srcId="{D8CC47DD-BD7A-42EF-BDDE-96C4DB7AB4AD}" destId="{C8B0C19D-C4FD-42E5-AB8F-CD289E3351A8}" srcOrd="2" destOrd="0" parTransId="{04EBC873-2CDE-485B-85D0-7AFAF6E77E63}" sibTransId="{610A5C10-A1A9-4606-97B9-B7B166ED2443}"/>
    <dgm:cxn modelId="{4057800F-A252-4E14-B227-765829056B19}" srcId="{D8CC47DD-BD7A-42EF-BDDE-96C4DB7AB4AD}" destId="{679141B0-A228-47A1-B06C-D9557E6588E6}" srcOrd="0" destOrd="0" parTransId="{3AB49D1F-F5CA-46D9-87D4-DB9B939B815D}" sibTransId="{B6EF51CE-A7F0-400E-88F9-63436CD25BDC}"/>
    <dgm:cxn modelId="{C6A25148-A3B4-44A2-A7AA-EB324D594DA0}" type="presOf" srcId="{C8B0C19D-C4FD-42E5-AB8F-CD289E3351A8}" destId="{E4618E27-7F63-478A-8CED-DCB68F8F993A}" srcOrd="0" destOrd="0" presId="urn:microsoft.com/office/officeart/2005/8/layout/default"/>
    <dgm:cxn modelId="{5823ED73-CF2A-42E4-8515-B2A1584C9E71}" srcId="{D8CC47DD-BD7A-42EF-BDDE-96C4DB7AB4AD}" destId="{8DF430C8-9CD1-49E2-8884-53F4C55D65F0}" srcOrd="3" destOrd="0" parTransId="{0351E6E2-CACE-47A0-A106-3FA7F05F73CC}" sibTransId="{0C7606EA-B5D9-4916-B854-038B7D8048E1}"/>
    <dgm:cxn modelId="{6D7183E7-79E9-41ED-9EC6-CD98B302EB61}" type="presOf" srcId="{8DF430C8-9CD1-49E2-8884-53F4C55D65F0}" destId="{82FC34FB-A181-4010-AA00-D02C33DF4B8B}" srcOrd="0" destOrd="0" presId="urn:microsoft.com/office/officeart/2005/8/layout/default"/>
    <dgm:cxn modelId="{7B89AF19-F622-4FE0-8574-491709221488}" type="presParOf" srcId="{6B39BE85-8574-4FF1-A3EB-129EB88B9823}" destId="{2B940D82-68C6-4B6E-AA9A-C8E9EBB49904}" srcOrd="0" destOrd="0" presId="urn:microsoft.com/office/officeart/2005/8/layout/default"/>
    <dgm:cxn modelId="{018D84FB-A2C3-4726-9FB2-C709B75AD4B5}" type="presParOf" srcId="{6B39BE85-8574-4FF1-A3EB-129EB88B9823}" destId="{41B8DD66-3C86-4E08-9964-AF8EBF20FC29}" srcOrd="1" destOrd="0" presId="urn:microsoft.com/office/officeart/2005/8/layout/default"/>
    <dgm:cxn modelId="{F4E79FCA-B89C-4C11-A596-E51F3A33D60C}" type="presParOf" srcId="{6B39BE85-8574-4FF1-A3EB-129EB88B9823}" destId="{08E832C6-5007-4FDD-875B-2EA3CBF8251A}" srcOrd="2" destOrd="0" presId="urn:microsoft.com/office/officeart/2005/8/layout/default"/>
    <dgm:cxn modelId="{5C845C76-C1E1-4B7F-9BD3-3CB512E9C32F}" type="presParOf" srcId="{6B39BE85-8574-4FF1-A3EB-129EB88B9823}" destId="{3DA0D9FA-974C-4D7F-8FC0-3ED9BD89EAE1}" srcOrd="3" destOrd="0" presId="urn:microsoft.com/office/officeart/2005/8/layout/default"/>
    <dgm:cxn modelId="{2E561031-63B2-43B9-87B6-D5FB8A6DF234}" type="presParOf" srcId="{6B39BE85-8574-4FF1-A3EB-129EB88B9823}" destId="{E4618E27-7F63-478A-8CED-DCB68F8F993A}" srcOrd="4" destOrd="0" presId="urn:microsoft.com/office/officeart/2005/8/layout/default"/>
    <dgm:cxn modelId="{1B93808A-DB0F-44E6-B7F5-37DC043F5914}" type="presParOf" srcId="{6B39BE85-8574-4FF1-A3EB-129EB88B9823}" destId="{4C2E1025-BD08-42D5-9F46-CC932C62CE19}" srcOrd="5" destOrd="0" presId="urn:microsoft.com/office/officeart/2005/8/layout/default"/>
    <dgm:cxn modelId="{34E85277-BFB0-43FA-A48F-3D365DC73136}" type="presParOf" srcId="{6B39BE85-8574-4FF1-A3EB-129EB88B9823}" destId="{82FC34FB-A181-4010-AA00-D02C33DF4B8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81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81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81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831D40C-1AAA-46A8-A0C4-18285C7F2504}" type="slidenum">
              <a:rPr lang="en-US" altLang="en-US"/>
              <a:pPr/>
              <a:t>‹#›</a:t>
            </a:fld>
            <a:endParaRPr lang="en-US" altLang="en-US"/>
          </a:p>
        </p:txBody>
      </p:sp>
    </p:spTree>
    <p:extLst>
      <p:ext uri="{BB962C8B-B14F-4D97-AF65-F5344CB8AC3E}">
        <p14:creationId xmlns:p14="http://schemas.microsoft.com/office/powerpoint/2010/main" val="3159313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69A9095-F017-4901-9430-95D9846A4ECE}" type="slidenum">
              <a:rPr lang="en-US" altLang="en-US"/>
              <a:pPr/>
              <a:t>‹#›</a:t>
            </a:fld>
            <a:endParaRPr lang="en-US" altLang="en-US"/>
          </a:p>
        </p:txBody>
      </p:sp>
    </p:spTree>
    <p:extLst>
      <p:ext uri="{BB962C8B-B14F-4D97-AF65-F5344CB8AC3E}">
        <p14:creationId xmlns:p14="http://schemas.microsoft.com/office/powerpoint/2010/main" val="4126341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AEF2F38-0A1A-40C7-AA7B-A3977C60ADCD}" type="slidenum">
              <a:rPr lang="en-US" altLang="en-US" sz="1200"/>
              <a:pPr eaLnBrk="1" hangingPunct="1"/>
              <a:t>4</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n-US">
              <a:solidFill>
                <a:srgbClr val="AEAC5A"/>
              </a:solidFill>
            </a:endParaRPr>
          </a:p>
        </p:txBody>
      </p:sp>
    </p:spTree>
    <p:extLst>
      <p:ext uri="{BB962C8B-B14F-4D97-AF65-F5344CB8AC3E}">
        <p14:creationId xmlns:p14="http://schemas.microsoft.com/office/powerpoint/2010/main" val="1922779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7446170-A8B4-4981-B25D-1002715834B1}" type="slidenum">
              <a:rPr lang="en-US" altLang="en-US" sz="1200">
                <a:latin typeface="Arial" panose="020B0604020202020204" pitchFamily="34" charset="0"/>
              </a:rPr>
              <a:pPr eaLnBrk="1" hangingPunct="1"/>
              <a:t>30</a:t>
            </a:fld>
            <a:endParaRPr lang="en-US" altLang="en-US" sz="1200">
              <a:latin typeface="Arial" panose="020B0604020202020204" pitchFamily="34" charset="0"/>
            </a:endParaRPr>
          </a:p>
        </p:txBody>
      </p:sp>
    </p:spTree>
    <p:extLst>
      <p:ext uri="{BB962C8B-B14F-4D97-AF65-F5344CB8AC3E}">
        <p14:creationId xmlns:p14="http://schemas.microsoft.com/office/powerpoint/2010/main" val="1823395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a typeface="ＭＳ Ｐゴシック" pitchFamily="34" charset="-128"/>
              </a:rPr>
              <a:t>Vocational Rehabilitation Act of 1973 </a:t>
            </a:r>
            <a:r>
              <a:rPr lang="en-US" altLang="en-US">
                <a:ea typeface="ＭＳ Ｐゴシック" pitchFamily="34" charset="-128"/>
              </a:rPr>
              <a:t>was intended to enhance employment opportunities for individuals with disabilities. The act covers executive agencies, contractors, and subcontractors that receive more than $2,500 annually from the federal government. Vietnam Era Veteran’s Readjustment Act of 1974 requires federal contractors and subcontractors to take affirmative action toward employing veterans of the Vietnam War (those serving between August 5, 1964, and May 7, 1975). Congress intended this act to encourage employers to recruit  qualified individuals with disabilities and to make reasonable accommodations to all  those people to become active members of the labor market. Department of Labor’s Employment Standards Administration enforces this act</a:t>
            </a:r>
          </a:p>
          <a:p>
            <a:endParaRPr lang="en-US" altLang="en-US">
              <a:ea typeface="ＭＳ Ｐゴシック" pitchFamily="34" charset="-128"/>
            </a:endParaRPr>
          </a:p>
          <a:p>
            <a:endParaRPr lang="en-US" altLang="en-US">
              <a:ea typeface="ＭＳ Ｐゴシック" pitchFamily="34" charset="-128"/>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2BCE74E-A16F-47F0-B770-F7C9BD8A727C}" type="slidenum">
              <a:rPr lang="en-US" altLang="en-US" sz="1200">
                <a:latin typeface="Calibri" pitchFamily="34" charset="0"/>
              </a:rPr>
              <a:pPr eaLnBrk="1" hangingPunct="1"/>
              <a:t>31</a:t>
            </a:fld>
            <a:endParaRPr lang="en-US" altLang="en-US" sz="1200">
              <a:latin typeface="Calibri" pitchFamily="34" charset="0"/>
            </a:endParaRPr>
          </a:p>
        </p:txBody>
      </p:sp>
    </p:spTree>
    <p:extLst>
      <p:ext uri="{BB962C8B-B14F-4D97-AF65-F5344CB8AC3E}">
        <p14:creationId xmlns:p14="http://schemas.microsoft.com/office/powerpoint/2010/main" val="2854471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itchFamily="34" charset="-128"/>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6CDD854-00E9-416D-9B6B-783CE758FBDB}" type="slidenum">
              <a:rPr lang="en-US" altLang="en-US" sz="1200">
                <a:latin typeface="Calibri" pitchFamily="34" charset="0"/>
              </a:rPr>
              <a:pPr eaLnBrk="1" hangingPunct="1"/>
              <a:t>32</a:t>
            </a:fld>
            <a:endParaRPr lang="en-US" altLang="en-US" sz="1200">
              <a:latin typeface="Calibri" pitchFamily="34" charset="0"/>
            </a:endParaRPr>
          </a:p>
        </p:txBody>
      </p:sp>
    </p:spTree>
    <p:extLst>
      <p:ext uri="{BB962C8B-B14F-4D97-AF65-F5344CB8AC3E}">
        <p14:creationId xmlns:p14="http://schemas.microsoft.com/office/powerpoint/2010/main" val="603631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a typeface="ＭＳ Ｐゴシック" pitchFamily="34" charset="-128"/>
              </a:rPr>
              <a:t> Pregnancy Discrimination Act of 1978 </a:t>
            </a:r>
            <a:r>
              <a:rPr lang="en-US" altLang="en-US">
                <a:ea typeface="ＭＳ Ｐゴシック" pitchFamily="34" charset="-128"/>
              </a:rPr>
              <a:t>is an amendment to Title VII of the Civil Rights Act of 1964.  ADA prohibits discrimination based on disability in all employment practices. The ADA defines </a:t>
            </a:r>
            <a:r>
              <a:rPr lang="en-US" altLang="en-US" b="1">
                <a:ea typeface="ＭＳ Ｐゴシック" pitchFamily="34" charset="-128"/>
              </a:rPr>
              <a:t>disability </a:t>
            </a:r>
            <a:r>
              <a:rPr lang="en-US" altLang="en-US">
                <a:ea typeface="ＭＳ Ｐゴシック" pitchFamily="34" charset="-128"/>
              </a:rPr>
              <a:t>as a physical or mental impairment that substantially limits one or more major life activities, a record of having such an impairment, or being regarded as having such an impairment. For example, an employer may not refuse to hire a woman because she is pregnant. Decisions about work absences or accommodations must be based on the same policies as the organization uses for other disabilities. Benefits, including health insurance, should cover pregnancy and related medical conditions in the same way that it covers other medical conditions </a:t>
            </a:r>
          </a:p>
          <a:p>
            <a:endParaRPr lang="en-US" altLang="en-US">
              <a:ea typeface="ＭＳ Ｐゴシック" pitchFamily="34" charset="-128"/>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121FF0B-A060-4220-BA76-C22C3C1B1114}" type="slidenum">
              <a:rPr lang="en-US" altLang="en-US" sz="1200">
                <a:latin typeface="Calibri" pitchFamily="34" charset="0"/>
              </a:rPr>
              <a:pPr eaLnBrk="1" hangingPunct="1"/>
              <a:t>33</a:t>
            </a:fld>
            <a:endParaRPr lang="en-US" altLang="en-US" sz="1200">
              <a:latin typeface="Calibri" pitchFamily="34" charset="0"/>
            </a:endParaRPr>
          </a:p>
        </p:txBody>
      </p:sp>
    </p:spTree>
    <p:extLst>
      <p:ext uri="{BB962C8B-B14F-4D97-AF65-F5344CB8AC3E}">
        <p14:creationId xmlns:p14="http://schemas.microsoft.com/office/powerpoint/2010/main" val="3810619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D3811B7-4EDC-490E-857B-9150FCED28DF}" type="slidenum">
              <a:rPr lang="en-US" altLang="en-US" sz="1200"/>
              <a:pPr eaLnBrk="1" hangingPunct="1"/>
              <a:t>34</a:t>
            </a:fld>
            <a:endParaRPr lang="en-US" alt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SzPct val="125000"/>
            </a:pPr>
            <a:endParaRPr lang="en-US" altLang="en-US" sz="1000">
              <a:solidFill>
                <a:srgbClr val="AEAC5A"/>
              </a:solidFill>
            </a:endParaRPr>
          </a:p>
        </p:txBody>
      </p:sp>
    </p:spTree>
    <p:extLst>
      <p:ext uri="{BB962C8B-B14F-4D97-AF65-F5344CB8AC3E}">
        <p14:creationId xmlns:p14="http://schemas.microsoft.com/office/powerpoint/2010/main" val="3860500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The Civil Rights Act of 1991 broadened the relief available to victims of discrimination. One major change in EEO law under CRA 1991 has been the addition of compensatory and punitive damages in cases of discrimination under Title VII and the ADA. Punitive damages are a punishment. Compensatory damages include such things as future monetary loss, emotional pain, suffering, and loss of enjoyment of life.</a:t>
            </a:r>
          </a:p>
          <a:p>
            <a:endParaRPr lang="en-US" altLang="en-US">
              <a:ea typeface="ＭＳ Ｐゴシック" pitchFamily="34" charset="-128"/>
            </a:endParaRPr>
          </a:p>
          <a:p>
            <a:r>
              <a:rPr lang="en-US" altLang="en-US" b="1">
                <a:ea typeface="ＭＳ Ｐゴシック" pitchFamily="34" charset="-128"/>
              </a:rPr>
              <a:t>Uniformed Services Employment &amp; Reemployment Rights Act (USERRA) of 1994 </a:t>
            </a:r>
            <a:r>
              <a:rPr lang="en-US" altLang="en-US">
                <a:ea typeface="ＭＳ Ｐゴシック" pitchFamily="34" charset="-128"/>
              </a:rPr>
              <a:t>Under this law, employers must reemploy workers who left jobs to fulfill military duties for up to five years. When service members return from active duty, the employer must reemploy them in the job they would have held if they had not left to serve in the military, providing them with the same seniority, status, and pay rate they would have earned if their employment had not been interrupted. Disabled veterans also have up to two years to recover from injuries received during their service or training, and employers must make reasonable accommodations for a remaining disability.</a:t>
            </a:r>
          </a:p>
          <a:p>
            <a:r>
              <a:rPr lang="en-US" altLang="en-US">
                <a:ea typeface="ＭＳ Ｐゴシック" pitchFamily="34" charset="-128"/>
              </a:rPr>
              <a:t>The act requires employers to reemploy service members in the job they would have held if they had not left to serve in the military. </a:t>
            </a:r>
          </a:p>
          <a:p>
            <a:r>
              <a:rPr lang="en-US" altLang="en-US" b="1" i="1">
                <a:ea typeface="ＭＳ Ｐゴシック" pitchFamily="34" charset="-128"/>
              </a:rPr>
              <a:t>Why is this act important? </a:t>
            </a:r>
          </a:p>
          <a:p>
            <a:endParaRPr lang="en-US" altLang="en-US" b="1" i="1">
              <a:ea typeface="ＭＳ Ｐゴシック" pitchFamily="34" charset="-128"/>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36833C9-D682-42C1-884F-124546655F4A}" type="slidenum">
              <a:rPr lang="en-US" altLang="en-US" sz="1200">
                <a:latin typeface="Calibri" pitchFamily="34" charset="0"/>
              </a:rPr>
              <a:pPr eaLnBrk="1" hangingPunct="1"/>
              <a:t>35</a:t>
            </a:fld>
            <a:endParaRPr lang="en-US" altLang="en-US" sz="1200">
              <a:latin typeface="Calibri" pitchFamily="34" charset="0"/>
            </a:endParaRPr>
          </a:p>
        </p:txBody>
      </p:sp>
    </p:spTree>
    <p:extLst>
      <p:ext uri="{BB962C8B-B14F-4D97-AF65-F5344CB8AC3E}">
        <p14:creationId xmlns:p14="http://schemas.microsoft.com/office/powerpoint/2010/main" val="2426213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A20D4BA-0521-4543-BB8C-4D6AC2015A68}" type="slidenum">
              <a:rPr lang="en-US" altLang="en-US" sz="1200">
                <a:latin typeface="Calibri" pitchFamily="34" charset="0"/>
              </a:rPr>
              <a:pPr eaLnBrk="1" hangingPunct="1"/>
              <a:t>36</a:t>
            </a:fld>
            <a:endParaRPr lang="en-US" altLang="en-US" sz="1200">
              <a:latin typeface="Calibri" pitchFamily="34" charset="0"/>
            </a:endParaRPr>
          </a:p>
        </p:txBody>
      </p:sp>
      <p:sp>
        <p:nvSpPr>
          <p:cNvPr id="4608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608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r>
              <a:rPr lang="en-US" altLang="en-US" sz="1600">
                <a:ea typeface="ＭＳ Ｐゴシック" pitchFamily="34" charset="-128"/>
              </a:rPr>
              <a:t>Because the developments in the fields of genetics and medicine, more is known about genes associated with risks for developing particular diseases.  This is helpful for individuals who can begin to take precautions but raises concerns that employers could use this information when making employment-related decisions. The Genetic Information Nondiscrimination Act of 2008 prohibits these actions by employers.  Specifically, </a:t>
            </a:r>
          </a:p>
          <a:p>
            <a:pPr lvl="1">
              <a:buFontTx/>
              <a:buChar char="•"/>
            </a:pPr>
            <a:r>
              <a:rPr lang="en-US" altLang="en-US" sz="1600">
                <a:ea typeface="ＭＳ Ｐゴシック" pitchFamily="34" charset="-128"/>
              </a:rPr>
              <a:t>Employers may not use genetic information in making decision related to the terms, conditions, or privileges of employment</a:t>
            </a:r>
          </a:p>
          <a:p>
            <a:pPr lvl="1">
              <a:buFontTx/>
              <a:buChar char="•"/>
            </a:pPr>
            <a:r>
              <a:rPr lang="en-US" altLang="en-US" sz="1600">
                <a:ea typeface="ＭＳ Ｐゴシック" pitchFamily="34" charset="-128"/>
              </a:rPr>
              <a:t>Includes a person</a:t>
            </a:r>
            <a:r>
              <a:rPr lang="ja-JP" altLang="en-US" sz="1600">
                <a:ea typeface="ＭＳ Ｐゴシック" pitchFamily="34" charset="-128"/>
              </a:rPr>
              <a:t>’</a:t>
            </a:r>
            <a:r>
              <a:rPr lang="en-US" altLang="ja-JP" sz="1600">
                <a:ea typeface="ＭＳ Ｐゴシック" pitchFamily="34" charset="-128"/>
              </a:rPr>
              <a:t>s genetic tests, genetic test of the person</a:t>
            </a:r>
            <a:r>
              <a:rPr lang="ja-JP" altLang="en-US" sz="1600">
                <a:ea typeface="ＭＳ Ｐゴシック" pitchFamily="34" charset="-128"/>
              </a:rPr>
              <a:t>’</a:t>
            </a:r>
            <a:r>
              <a:rPr lang="en-US" altLang="ja-JP" sz="1600">
                <a:ea typeface="ＭＳ Ｐゴシック" pitchFamily="34" charset="-128"/>
              </a:rPr>
              <a:t>s family members, and family medial histories</a:t>
            </a:r>
          </a:p>
          <a:p>
            <a:pPr lvl="1">
              <a:buFontTx/>
              <a:buChar char="•"/>
            </a:pPr>
            <a:r>
              <a:rPr lang="en-US" altLang="en-US" sz="1600">
                <a:ea typeface="ＭＳ Ｐゴシック" pitchFamily="34" charset="-128"/>
              </a:rPr>
              <a:t>Forbids unintentional collection of this data</a:t>
            </a:r>
          </a:p>
          <a:p>
            <a:pPr lvl="1">
              <a:buFontTx/>
              <a:buChar char="•"/>
            </a:pPr>
            <a:r>
              <a:rPr lang="en-US" altLang="en-US" sz="1600">
                <a:ea typeface="ＭＳ Ｐゴシック" pitchFamily="34" charset="-128"/>
              </a:rPr>
              <a:t>Forbids harassment of employee because of genetic information</a:t>
            </a:r>
          </a:p>
        </p:txBody>
      </p:sp>
    </p:spTree>
    <p:extLst>
      <p:ext uri="{BB962C8B-B14F-4D97-AF65-F5344CB8AC3E}">
        <p14:creationId xmlns:p14="http://schemas.microsoft.com/office/powerpoint/2010/main" val="1203999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2AFAB7D-AA27-4F61-9064-CA17C73AE2E2}" type="slidenum">
              <a:rPr lang="en-US" altLang="en-US" sz="1200"/>
              <a:pPr eaLnBrk="1" hangingPunct="1"/>
              <a:t>37</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Executive order 11246 – Lyndon Johnson</a:t>
            </a:r>
          </a:p>
          <a:p>
            <a:pPr lvl="1" eaLnBrk="1" hangingPunct="1"/>
            <a:r>
              <a:rPr lang="en-US" altLang="en-US" dirty="0"/>
              <a:t>Prohibits federal contractors from discriminating based on race, color, religion, sex, or national origin</a:t>
            </a:r>
          </a:p>
          <a:p>
            <a:pPr lvl="1" eaLnBrk="1" hangingPunct="1"/>
            <a:r>
              <a:rPr lang="en-US" altLang="en-US" dirty="0"/>
              <a:t>Required </a:t>
            </a:r>
            <a:r>
              <a:rPr lang="en-US" altLang="en-US" b="1" dirty="0"/>
              <a:t>Affirmative Action:</a:t>
            </a:r>
            <a:r>
              <a:rPr lang="en-US" altLang="en-US" dirty="0"/>
              <a:t>  Active effort to find opportunities to hire or promote people in a particular group</a:t>
            </a:r>
          </a:p>
          <a:p>
            <a:pPr eaLnBrk="1" hangingPunct="1"/>
            <a:r>
              <a:rPr lang="en-US" altLang="en-US" dirty="0"/>
              <a:t>Affirmative action applies to federal contractors who receive more than 10,000 and over $50,000 they must have a written AA plan.</a:t>
            </a:r>
          </a:p>
          <a:p>
            <a:pPr eaLnBrk="1" hangingPunct="1"/>
            <a:r>
              <a:rPr lang="en-US" altLang="en-US" b="1" dirty="0"/>
              <a:t>Executive order 11478 – Richard Nixon</a:t>
            </a:r>
          </a:p>
          <a:p>
            <a:pPr lvl="1" eaLnBrk="1" hangingPunct="1"/>
            <a:r>
              <a:rPr lang="en-US" altLang="en-US" dirty="0"/>
              <a:t>Federal government cannot discriminate based on race, color, religion, sex, or national origin</a:t>
            </a:r>
          </a:p>
          <a:p>
            <a:pPr lvl="1" eaLnBrk="1" hangingPunct="1"/>
            <a:endParaRPr lang="en-US" altLang="en-US" dirty="0"/>
          </a:p>
        </p:txBody>
      </p:sp>
    </p:spTree>
    <p:extLst>
      <p:ext uri="{BB962C8B-B14F-4D97-AF65-F5344CB8AC3E}">
        <p14:creationId xmlns:p14="http://schemas.microsoft.com/office/powerpoint/2010/main" val="3128902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6246075-7E3B-452A-BCE4-67EE8567E596}" type="slidenum">
              <a:rPr lang="en-US" altLang="en-US" sz="1200"/>
              <a:pPr eaLnBrk="1" hangingPunct="1"/>
              <a:t>38</a:t>
            </a:fld>
            <a:endParaRPr lang="en-US" alt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SzPct val="125000"/>
            </a:pPr>
            <a:r>
              <a:rPr lang="en-US" altLang="en-US"/>
              <a:t>Equal Employment Opportunity</a:t>
            </a:r>
            <a:r>
              <a:rPr lang="en-US" altLang="en-US">
                <a:solidFill>
                  <a:srgbClr val="AEAC5A"/>
                </a:solidFill>
              </a:rPr>
              <a:t> requires that employers comply with EEO laws.</a:t>
            </a:r>
          </a:p>
          <a:p>
            <a:pPr marL="228600" indent="-228600" eaLnBrk="1" hangingPunct="1">
              <a:buSzPct val="125000"/>
            </a:pPr>
            <a:r>
              <a:rPr lang="en-US" altLang="en-US"/>
              <a:t>The executive branch of the federal government uses the</a:t>
            </a:r>
            <a:r>
              <a:rPr lang="en-US" altLang="en-US">
                <a:solidFill>
                  <a:srgbClr val="AEAC5A"/>
                </a:solidFill>
              </a:rPr>
              <a:t> Equal Employment Commission and the Office of Federal Contract Compliance Procedures </a:t>
            </a:r>
            <a:r>
              <a:rPr lang="en-US" altLang="en-US"/>
              <a:t>to enforce these laws.</a:t>
            </a:r>
          </a:p>
          <a:p>
            <a:pPr marL="228600" indent="-228600" eaLnBrk="1" hangingPunct="1">
              <a:buSzPct val="125000"/>
            </a:pPr>
            <a:endParaRPr lang="en-US" altLang="en-US"/>
          </a:p>
          <a:p>
            <a:pPr marL="228600" indent="-228600" eaLnBrk="1" hangingPunct="1">
              <a:buSzPct val="125000"/>
            </a:pPr>
            <a:r>
              <a:rPr lang="en-US" altLang="en-US" sz="1000" u="sng">
                <a:solidFill>
                  <a:srgbClr val="AEAC5A"/>
                </a:solidFill>
              </a:rPr>
              <a:t>The Equal Employment Opportunity Commission </a:t>
            </a:r>
            <a:r>
              <a:rPr lang="en-US" altLang="en-US" sz="900"/>
              <a:t>is responsible for enforcing most of the EEO laws including:</a:t>
            </a:r>
          </a:p>
          <a:p>
            <a:pPr marL="685800" lvl="1" indent="-228600" eaLnBrk="1" hangingPunct="1">
              <a:buSzPct val="75000"/>
            </a:pPr>
            <a:r>
              <a:rPr lang="en-US" altLang="en-US" sz="1000">
                <a:solidFill>
                  <a:srgbClr val="AEAC5A"/>
                </a:solidFill>
              </a:rPr>
              <a:t>Title VII</a:t>
            </a:r>
          </a:p>
          <a:p>
            <a:pPr marL="685800" lvl="1" indent="-228600" eaLnBrk="1" hangingPunct="1">
              <a:buSzPct val="75000"/>
            </a:pPr>
            <a:r>
              <a:rPr lang="en-US" altLang="en-US" sz="1000">
                <a:solidFill>
                  <a:srgbClr val="AEAC5A"/>
                </a:solidFill>
              </a:rPr>
              <a:t>The Equal Pay Act</a:t>
            </a:r>
          </a:p>
          <a:p>
            <a:pPr marL="685800" lvl="1" indent="-228600" eaLnBrk="1" hangingPunct="1">
              <a:buSzPct val="75000"/>
            </a:pPr>
            <a:r>
              <a:rPr lang="en-US" altLang="en-US" sz="1000">
                <a:solidFill>
                  <a:srgbClr val="AEAC5A"/>
                </a:solidFill>
              </a:rPr>
              <a:t>Americans with Disabilities Act</a:t>
            </a:r>
          </a:p>
          <a:p>
            <a:pPr marL="228600" indent="-228600" eaLnBrk="1" hangingPunct="1">
              <a:buSzPct val="125000"/>
            </a:pPr>
            <a:r>
              <a:rPr lang="en-US" altLang="en-US" sz="900"/>
              <a:t>The EEO </a:t>
            </a:r>
            <a:r>
              <a:rPr lang="en-US" altLang="en-US" sz="900">
                <a:solidFill>
                  <a:srgbClr val="AEAC5A"/>
                </a:solidFill>
              </a:rPr>
              <a:t>investigates and resolves complaints about discrimination, gathers information, and issues guidelines.</a:t>
            </a:r>
          </a:p>
          <a:p>
            <a:pPr marL="228600" indent="-228600" eaLnBrk="1" hangingPunct="1">
              <a:buSzPct val="125000"/>
            </a:pPr>
            <a:r>
              <a:rPr lang="en-US" altLang="en-US">
                <a:solidFill>
                  <a:srgbClr val="AEAC5A"/>
                </a:solidFill>
              </a:rPr>
              <a:t>The EEOC monitors organization’s hiring practices.</a:t>
            </a:r>
          </a:p>
          <a:p>
            <a:pPr marL="685800" lvl="1" indent="-228600" eaLnBrk="1" hangingPunct="1">
              <a:buSzPct val="75000"/>
            </a:pPr>
            <a:r>
              <a:rPr lang="en-US" altLang="en-US"/>
              <a:t>EEO-1Report</a:t>
            </a:r>
            <a:endParaRPr lang="en-US" altLang="en-US">
              <a:solidFill>
                <a:srgbClr val="AEAC5A"/>
              </a:solidFill>
            </a:endParaRPr>
          </a:p>
          <a:p>
            <a:pPr marL="228600" indent="-228600" eaLnBrk="1" hangingPunct="1">
              <a:buSzPct val="125000"/>
            </a:pPr>
            <a:r>
              <a:rPr lang="en-US" altLang="en-US">
                <a:solidFill>
                  <a:srgbClr val="AEAC5A"/>
                </a:solidFill>
              </a:rPr>
              <a:t>The EEOC issues guidelines designed to help employers determine when their decisions violate the laws enforced by the EEOC.</a:t>
            </a:r>
          </a:p>
          <a:p>
            <a:pPr marL="685800" lvl="1" indent="-228600" eaLnBrk="1" hangingPunct="1">
              <a:buSzPct val="75000"/>
            </a:pPr>
            <a:r>
              <a:rPr lang="en-US" altLang="en-US" u="sng"/>
              <a:t>Uniform Guidelines on Employee Selection Procedures</a:t>
            </a:r>
            <a:endParaRPr lang="en-US" altLang="en-US" sz="900">
              <a:solidFill>
                <a:srgbClr val="AEAC5A"/>
              </a:solidFill>
            </a:endParaRPr>
          </a:p>
          <a:p>
            <a:pPr marL="228600" indent="-228600" eaLnBrk="1" hangingPunct="1">
              <a:buSzPct val="125000"/>
            </a:pPr>
            <a:r>
              <a:rPr lang="en-US" altLang="en-US" sz="900"/>
              <a:t>Steps that can take place whenever individuals believe they have been discriminated against include:</a:t>
            </a:r>
          </a:p>
          <a:p>
            <a:pPr marL="685800" lvl="1" indent="-228600" eaLnBrk="1" hangingPunct="1">
              <a:buSzPct val="75000"/>
            </a:pPr>
            <a:r>
              <a:rPr lang="en-US" altLang="en-US" sz="1000">
                <a:solidFill>
                  <a:srgbClr val="AEAC5A"/>
                </a:solidFill>
              </a:rPr>
              <a:t>File a complaint</a:t>
            </a:r>
          </a:p>
          <a:p>
            <a:pPr marL="685800" lvl="1" indent="-228600" eaLnBrk="1" hangingPunct="1">
              <a:buSzPct val="75000"/>
            </a:pPr>
            <a:r>
              <a:rPr lang="en-US" altLang="en-US" sz="1000">
                <a:solidFill>
                  <a:srgbClr val="AEAC5A"/>
                </a:solidFill>
              </a:rPr>
              <a:t>60 days to investigate</a:t>
            </a:r>
          </a:p>
          <a:p>
            <a:pPr marL="685800" lvl="1" indent="-228600" eaLnBrk="1" hangingPunct="1">
              <a:buSzPct val="75000"/>
            </a:pPr>
            <a:r>
              <a:rPr lang="en-US" altLang="en-US" sz="1000">
                <a:solidFill>
                  <a:srgbClr val="AEAC5A"/>
                </a:solidFill>
              </a:rPr>
              <a:t>Right to sue</a:t>
            </a:r>
          </a:p>
          <a:p>
            <a:pPr marL="685800" lvl="1" indent="-228600" eaLnBrk="1" hangingPunct="1">
              <a:buSzPct val="75000"/>
            </a:pPr>
            <a:r>
              <a:rPr lang="en-US" altLang="en-US" sz="1000">
                <a:solidFill>
                  <a:srgbClr val="AEAC5A"/>
                </a:solidFill>
              </a:rPr>
              <a:t>Consent decree</a:t>
            </a:r>
          </a:p>
          <a:p>
            <a:pPr marL="685800" lvl="1" indent="-228600" eaLnBrk="1" hangingPunct="1">
              <a:buSzPct val="75000"/>
            </a:pPr>
            <a:r>
              <a:rPr lang="en-US" altLang="en-US" sz="1000">
                <a:solidFill>
                  <a:srgbClr val="AEAC5A"/>
                </a:solidFill>
              </a:rPr>
              <a:t>Two options</a:t>
            </a:r>
          </a:p>
          <a:p>
            <a:pPr marL="228600" indent="-228600" eaLnBrk="1" hangingPunct="1">
              <a:buSzPct val="125000"/>
            </a:pPr>
            <a:endParaRPr lang="en-US" altLang="en-US" sz="1000">
              <a:solidFill>
                <a:srgbClr val="AEAC5A"/>
              </a:solidFill>
            </a:endParaRPr>
          </a:p>
          <a:p>
            <a:pPr marL="228600" indent="-228600" eaLnBrk="1" hangingPunct="1"/>
            <a:r>
              <a:rPr lang="en-US" altLang="en-US" sz="1600" b="1"/>
              <a:t>Office of Federal Contract Compliance</a:t>
            </a:r>
          </a:p>
          <a:p>
            <a:pPr marL="685800" lvl="1" indent="-228600" eaLnBrk="1" hangingPunct="1"/>
            <a:r>
              <a:rPr lang="en-US" altLang="en-US" sz="1600"/>
              <a:t>Enforces Executive Orders (AA plans and compliance)</a:t>
            </a:r>
          </a:p>
          <a:p>
            <a:pPr marL="228600" indent="-228600" eaLnBrk="1" hangingPunct="1">
              <a:buSzPct val="125000"/>
            </a:pPr>
            <a:r>
              <a:rPr lang="en-US" altLang="en-US"/>
              <a:t>Contractors who have more than $50,000 must have a written AA plan on file that has a </a:t>
            </a:r>
          </a:p>
          <a:p>
            <a:pPr marL="228600" indent="-228600" eaLnBrk="1" hangingPunct="1">
              <a:buSzPct val="125000"/>
              <a:buFontTx/>
              <a:buAutoNum type="arabicPeriod"/>
            </a:pPr>
            <a:r>
              <a:rPr lang="en-US" altLang="en-US"/>
              <a:t>Utilization analysis</a:t>
            </a:r>
          </a:p>
          <a:p>
            <a:pPr marL="228600" indent="-228600" eaLnBrk="1" hangingPunct="1">
              <a:buSzPct val="125000"/>
              <a:buFontTx/>
              <a:buAutoNum type="arabicPeriod"/>
            </a:pPr>
            <a:r>
              <a:rPr lang="en-US" altLang="en-US"/>
              <a:t>Goals and timetables for percentages of women and minorities – not quotas, just goals</a:t>
            </a:r>
          </a:p>
          <a:p>
            <a:pPr marL="228600" indent="-228600" eaLnBrk="1" hangingPunct="1">
              <a:buSzPct val="125000"/>
              <a:buFontTx/>
              <a:buAutoNum type="arabicPeriod"/>
            </a:pPr>
            <a:r>
              <a:rPr lang="en-US" altLang="en-US"/>
              <a:t>Action steps – plan for meeting its’ goals</a:t>
            </a:r>
          </a:p>
          <a:p>
            <a:pPr marL="228600" indent="-228600" eaLnBrk="1" hangingPunct="1">
              <a:buSzPct val="125000"/>
            </a:pPr>
            <a:r>
              <a:rPr lang="en-US" altLang="en-US"/>
              <a:t>Aside from women and minorities, Vietnam veterans and individuals with disabilities should also have affirmative action taken to employ them.</a:t>
            </a:r>
          </a:p>
        </p:txBody>
      </p:sp>
    </p:spTree>
    <p:extLst>
      <p:ext uri="{BB962C8B-B14F-4D97-AF65-F5344CB8AC3E}">
        <p14:creationId xmlns:p14="http://schemas.microsoft.com/office/powerpoint/2010/main" val="3355083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BF7DD4B-D433-4DAD-88E4-03D2ED3D5882}" type="slidenum">
              <a:rPr lang="en-US" altLang="en-US" sz="1200"/>
              <a:pPr eaLnBrk="1" hangingPunct="1"/>
              <a:t>39</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SzPct val="125000"/>
            </a:pPr>
            <a:r>
              <a:rPr lang="en-US" altLang="en-US" b="1"/>
              <a:t>Disparate treatment – </a:t>
            </a:r>
            <a:r>
              <a:rPr lang="en-US" altLang="en-US"/>
              <a:t>Differing treatment of individuals, where the differences are based on the individuals’ race, color, religion, sex, national origin, age, or disability status</a:t>
            </a:r>
          </a:p>
          <a:p>
            <a:pPr marL="228600" indent="-228600" eaLnBrk="1" hangingPunct="1">
              <a:buSzPct val="125000"/>
            </a:pPr>
            <a:endParaRPr lang="en-US" altLang="en-US" b="1"/>
          </a:p>
          <a:p>
            <a:pPr marL="228600" indent="-228600" eaLnBrk="1" hangingPunct="1">
              <a:buSzPct val="125000"/>
            </a:pPr>
            <a:r>
              <a:rPr lang="en-US" altLang="en-US" b="1"/>
              <a:t>Disparate impact </a:t>
            </a:r>
            <a:r>
              <a:rPr lang="en-US" altLang="en-US"/>
              <a:t>- a condition in which employment practices are seemingly neutral yet disproportionately exclude a protected group from employment opportunities.</a:t>
            </a:r>
          </a:p>
          <a:p>
            <a:pPr marL="228600" indent="-228600" eaLnBrk="1" hangingPunct="1">
              <a:buSzPct val="125000"/>
            </a:pPr>
            <a:endParaRPr lang="en-US" altLang="en-US" b="1">
              <a:solidFill>
                <a:srgbClr val="AEAC5A"/>
              </a:solidFill>
            </a:endParaRPr>
          </a:p>
          <a:p>
            <a:pPr marL="228600" indent="-228600" eaLnBrk="1" hangingPunct="1">
              <a:buSzPct val="125000"/>
            </a:pPr>
            <a:r>
              <a:rPr lang="en-US" altLang="en-US" b="1">
                <a:solidFill>
                  <a:srgbClr val="AEAC5A"/>
                </a:solidFill>
              </a:rPr>
              <a:t>BFOQ – </a:t>
            </a:r>
            <a:r>
              <a:rPr lang="en-US" altLang="en-US">
                <a:solidFill>
                  <a:srgbClr val="AEAC5A"/>
                </a:solidFill>
              </a:rPr>
              <a:t>A necessary (not merely preferred) qualification for performing a job.</a:t>
            </a:r>
          </a:p>
        </p:txBody>
      </p:sp>
    </p:spTree>
    <p:extLst>
      <p:ext uri="{BB962C8B-B14F-4D97-AF65-F5344CB8AC3E}">
        <p14:creationId xmlns:p14="http://schemas.microsoft.com/office/powerpoint/2010/main" val="1071740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US" altLang="en-US" sz="2400"/>
              <a:t>Currently $455 per week ($23,660 per year) </a:t>
            </a:r>
          </a:p>
          <a:p>
            <a:pPr lvl="1"/>
            <a:r>
              <a:rPr lang="en-US" altLang="en-US" sz="2400"/>
              <a:t>NY--$675 per week ($35,100)</a:t>
            </a:r>
          </a:p>
          <a:p>
            <a:pPr lvl="1"/>
            <a:r>
              <a:rPr lang="en-US" altLang="en-US" sz="2400"/>
              <a:t>Highly Compensated Employees--$100,000</a:t>
            </a:r>
          </a:p>
          <a:p>
            <a:pPr lvl="1"/>
            <a:r>
              <a:rPr lang="en-US" altLang="en-US" sz="2400"/>
              <a:t>Does not apply to lawyers, doctors, teachers, or outside sales</a:t>
            </a:r>
          </a:p>
          <a:p>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E20FCBB-20AF-46D5-A03B-BAE273DDF220}" type="slidenum">
              <a:rPr lang="en-US" altLang="en-US" smtClean="0"/>
              <a:pPr/>
              <a:t>7</a:t>
            </a:fld>
            <a:endParaRPr lang="en-US" altLang="en-US"/>
          </a:p>
        </p:txBody>
      </p:sp>
    </p:spTree>
    <p:extLst>
      <p:ext uri="{BB962C8B-B14F-4D97-AF65-F5344CB8AC3E}">
        <p14:creationId xmlns:p14="http://schemas.microsoft.com/office/powerpoint/2010/main" val="3130352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70281A7-A5EB-424D-9212-0BC890B9BAA8}" type="slidenum">
              <a:rPr lang="en-US" altLang="en-US" sz="1200"/>
              <a:pPr eaLnBrk="1" hangingPunct="1"/>
              <a:t>40</a:t>
            </a:fld>
            <a:endParaRPr lang="en-US" alt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SzPct val="125000"/>
            </a:pPr>
            <a:r>
              <a:rPr lang="en-US" altLang="en-US"/>
              <a:t>The rule of thumb for determining adverse or disparate impact is that the rate of hiring of the minority group is less than 4/5ths the hiring rate for the majority group.  Therefore, the rate doesn’t have to be the same, only 80% of that for the majority group.</a:t>
            </a:r>
          </a:p>
          <a:p>
            <a:pPr marL="228600" indent="-228600" eaLnBrk="1" hangingPunct="1">
              <a:buSzPct val="125000"/>
            </a:pPr>
            <a:endParaRPr lang="en-US" altLang="en-US"/>
          </a:p>
          <a:p>
            <a:pPr marL="228600" indent="-228600" eaLnBrk="1" hangingPunct="1">
              <a:buSzPct val="125000"/>
            </a:pPr>
            <a:r>
              <a:rPr lang="en-US" altLang="en-US"/>
              <a:t>Let’s walk through an example…. Go from slide</a:t>
            </a:r>
            <a:endParaRPr lang="en-US" altLang="en-US">
              <a:solidFill>
                <a:srgbClr val="AEAC5A"/>
              </a:solidFill>
            </a:endParaRPr>
          </a:p>
        </p:txBody>
      </p:sp>
    </p:spTree>
    <p:extLst>
      <p:ext uri="{BB962C8B-B14F-4D97-AF65-F5344CB8AC3E}">
        <p14:creationId xmlns:p14="http://schemas.microsoft.com/office/powerpoint/2010/main" val="471674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For example, accommodations for an employee’s religion often involve decisions about what kinds of clothing to permit or require. </a:t>
            </a:r>
            <a:r>
              <a:rPr lang="en-US" altLang="en-US" b="1">
                <a:ea typeface="ＭＳ Ｐゴシック" pitchFamily="34" charset="-128"/>
              </a:rPr>
              <a:t>LO5 </a:t>
            </a:r>
            <a:r>
              <a:rPr lang="en-US" altLang="en-US">
                <a:ea typeface="ＭＳ Ｐゴシック" pitchFamily="34" charset="-128"/>
              </a:rPr>
              <a:t>Define sexual harassment, and tell how employers can eliminate or minimize it. </a:t>
            </a:r>
          </a:p>
          <a:p>
            <a:r>
              <a:rPr lang="en-US" altLang="en-US" b="1">
                <a:ea typeface="ＭＳ Ｐゴシック" pitchFamily="34" charset="-128"/>
              </a:rPr>
              <a:t>Sexual Harassment </a:t>
            </a:r>
            <a:r>
              <a:rPr lang="en-US" altLang="en-US">
                <a:ea typeface="ＭＳ Ｐゴシック" pitchFamily="34" charset="-128"/>
              </a:rPr>
              <a:t>- Unwelcome sexual advances as defined by the EEOC.  religious belief requiring accommodation, the employee should demonstrate this need to the employer. Assuming that it would not present an undue hardship, employers are required to accommodate such religious practices. They may have to adjust schedules so that employees do not have to work on days when their religion forbids it, or they may have to alter dress or grooming requirements.  For employees with disabilities, reasonable accommodations also vary according to the individuals’ needs. </a:t>
            </a:r>
          </a:p>
          <a:p>
            <a:endParaRPr lang="en-US" altLang="en-US">
              <a:ea typeface="ＭＳ Ｐゴシック" pitchFamily="34" charset="-128"/>
            </a:endParaRPr>
          </a:p>
          <a:p>
            <a:endParaRPr lang="en-US" altLang="en-US">
              <a:ea typeface="ＭＳ Ｐゴシック" pitchFamily="34" charset="-128"/>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D0E1697-F694-46A7-BBFD-2C6C30102D43}" type="slidenum">
              <a:rPr lang="en-US" altLang="en-US" sz="1200">
                <a:latin typeface="Calibri" pitchFamily="34" charset="0"/>
              </a:rPr>
              <a:pPr eaLnBrk="1" hangingPunct="1"/>
              <a:t>41</a:t>
            </a:fld>
            <a:endParaRPr lang="en-US" altLang="en-US" sz="1200">
              <a:latin typeface="Calibri" pitchFamily="34" charset="0"/>
            </a:endParaRPr>
          </a:p>
        </p:txBody>
      </p:sp>
    </p:spTree>
    <p:extLst>
      <p:ext uri="{BB962C8B-B14F-4D97-AF65-F5344CB8AC3E}">
        <p14:creationId xmlns:p14="http://schemas.microsoft.com/office/powerpoint/2010/main" val="3105352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For employees with disabilities, reasonable accommodations vary according to the individuals</a:t>
            </a:r>
            <a:r>
              <a:rPr lang="ja-JP" altLang="en-US">
                <a:ea typeface="ＭＳ Ｐゴシック" pitchFamily="34" charset="-128"/>
              </a:rPr>
              <a:t>’</a:t>
            </a:r>
            <a:r>
              <a:rPr lang="en-US" altLang="ja-JP">
                <a:ea typeface="ＭＳ Ｐゴシック" pitchFamily="34" charset="-128"/>
              </a:rPr>
              <a:t> needs. Figure 3.5, employers may restructure jobs, make facilities in the workplace more accessible, modify equipment, or reassign an employee to a job that the person can perform. In some situations, a disabled individual may provide his or her own accommodation, which the employer allows, as in the case of a blind worker who brings a guide dog to work. f accommodating a disability would require significant expense or difficulty, how-ever, the employer may be exempt from the reasonable accommodation requirement (although the employer may have to defend this position in court). An </a:t>
            </a:r>
            <a:r>
              <a:rPr lang="en-US" altLang="ja-JP" b="1">
                <a:ea typeface="ＭＳ Ｐゴシック" pitchFamily="34" charset="-128"/>
              </a:rPr>
              <a:t>accommodation</a:t>
            </a:r>
            <a:r>
              <a:rPr lang="en-US" altLang="ja-JP">
                <a:ea typeface="ＭＳ Ｐゴシック" pitchFamily="34" charset="-128"/>
              </a:rPr>
              <a:t> is considered </a:t>
            </a:r>
            <a:r>
              <a:rPr lang="en-US" altLang="en-US" b="1">
                <a:ea typeface="ＭＳ Ｐゴシック" pitchFamily="34" charset="-128"/>
              </a:rPr>
              <a:t>“</a:t>
            </a:r>
            <a:r>
              <a:rPr lang="en-US" altLang="ja-JP" b="1">
                <a:ea typeface="ＭＳ Ｐゴシック" pitchFamily="34" charset="-128"/>
              </a:rPr>
              <a:t>reasonable</a:t>
            </a:r>
            <a:r>
              <a:rPr lang="en-US" altLang="en-US">
                <a:ea typeface="ＭＳ Ｐゴシック" pitchFamily="34" charset="-128"/>
              </a:rPr>
              <a:t>”</a:t>
            </a:r>
            <a:r>
              <a:rPr lang="en-US" altLang="ja-JP">
                <a:ea typeface="ＭＳ Ｐゴシック" pitchFamily="34" charset="-128"/>
              </a:rPr>
              <a:t> if it does not impose an undue hardship on the employer, such as an expense that is large in relation to a company</a:t>
            </a:r>
            <a:r>
              <a:rPr lang="en-US" altLang="en-US">
                <a:ea typeface="ＭＳ Ｐゴシック" pitchFamily="34" charset="-128"/>
              </a:rPr>
              <a:t>’</a:t>
            </a:r>
            <a:r>
              <a:rPr lang="en-US" altLang="ja-JP">
                <a:ea typeface="ＭＳ Ｐゴシック" pitchFamily="34" charset="-128"/>
              </a:rPr>
              <a:t>s resources.</a:t>
            </a:r>
          </a:p>
          <a:p>
            <a:endParaRPr lang="en-US" altLang="en-US">
              <a:ea typeface="ＭＳ Ｐゴシック" pitchFamily="34" charset="-128"/>
            </a:endParaRPr>
          </a:p>
          <a:p>
            <a:r>
              <a:rPr lang="en-US" altLang="en-US" b="1">
                <a:ea typeface="ＭＳ Ｐゴシック" pitchFamily="34" charset="-128"/>
              </a:rPr>
              <a:t>Sexual Harassment </a:t>
            </a:r>
            <a:endParaRPr lang="en-US" altLang="en-US">
              <a:ea typeface="ＭＳ Ｐゴシック" pitchFamily="34" charset="-128"/>
            </a:endParaRPr>
          </a:p>
          <a:p>
            <a:r>
              <a:rPr lang="en-US" altLang="en-US">
                <a:ea typeface="ＭＳ Ｐゴシック" pitchFamily="34" charset="-128"/>
              </a:rPr>
              <a:t>Unwelcome sexual advances as defined by the EEOC. </a:t>
            </a:r>
          </a:p>
          <a:p>
            <a:r>
              <a:rPr lang="en-US" altLang="en-US">
                <a:ea typeface="ＭＳ Ｐゴシック" pitchFamily="34" charset="-128"/>
              </a:rPr>
              <a:t>religious belief requiring accommodation, the employee should demonstrate this need to the employer. Assuming that it would not present an undue hardship, employers are required to accommodate such religious practices. They may have to adjust schedules so that employees do not have to work on days when their religion forbids it, or they may have to alter dress or grooming requirements. </a:t>
            </a:r>
          </a:p>
          <a:p>
            <a:r>
              <a:rPr lang="en-US" altLang="en-US">
                <a:ea typeface="ＭＳ Ｐゴシック" pitchFamily="34" charset="-128"/>
              </a:rPr>
              <a:t>For employees with disabilities, reasonable accommodations also vary according to the individuals’ needs. </a:t>
            </a:r>
          </a:p>
          <a:p>
            <a:endParaRPr lang="en-US" altLang="en-US">
              <a:ea typeface="ＭＳ Ｐゴシック" pitchFamily="34" charset="-128"/>
            </a:endParaRP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46145D0-7538-41F3-895C-BF26307B0567}" type="slidenum">
              <a:rPr lang="en-US" altLang="en-US" sz="1200">
                <a:latin typeface="Calibri" pitchFamily="34" charset="0"/>
              </a:rPr>
              <a:pPr eaLnBrk="1" hangingPunct="1"/>
              <a:t>42</a:t>
            </a:fld>
            <a:endParaRPr lang="en-US" altLang="en-US" sz="1200">
              <a:latin typeface="Calibri" pitchFamily="34" charset="0"/>
            </a:endParaRPr>
          </a:p>
        </p:txBody>
      </p:sp>
    </p:spTree>
    <p:extLst>
      <p:ext uri="{BB962C8B-B14F-4D97-AF65-F5344CB8AC3E}">
        <p14:creationId xmlns:p14="http://schemas.microsoft.com/office/powerpoint/2010/main" val="1984006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pPr/>
              <a:t>43</a:t>
            </a:fld>
            <a:endParaRPr lang="en-US"/>
          </a:p>
        </p:txBody>
      </p:sp>
    </p:spTree>
    <p:extLst>
      <p:ext uri="{BB962C8B-B14F-4D97-AF65-F5344CB8AC3E}">
        <p14:creationId xmlns:p14="http://schemas.microsoft.com/office/powerpoint/2010/main" val="642902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pPr/>
              <a:t>44</a:t>
            </a:fld>
            <a:endParaRPr lang="en-US"/>
          </a:p>
        </p:txBody>
      </p:sp>
    </p:spTree>
    <p:extLst>
      <p:ext uri="{BB962C8B-B14F-4D97-AF65-F5344CB8AC3E}">
        <p14:creationId xmlns:p14="http://schemas.microsoft.com/office/powerpoint/2010/main" val="1059103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5634F83-436E-4197-8EF0-AD4C5D68D4BF}" type="slidenum">
              <a:rPr lang="en-US" altLang="en-US" sz="1200"/>
              <a:pPr eaLnBrk="1" hangingPunct="1"/>
              <a:t>45</a:t>
            </a:fld>
            <a:endParaRPr lang="en-US" alt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z="1400"/>
              <a:t>Sexual Harassment refers to unwelcome sexual advances</a:t>
            </a:r>
          </a:p>
          <a:p>
            <a:pPr marL="685800" lvl="1" indent="-228600" eaLnBrk="1" hangingPunct="1"/>
            <a:r>
              <a:rPr lang="en-US" altLang="en-US" sz="1400"/>
              <a:t>Quid pro quo</a:t>
            </a:r>
          </a:p>
          <a:p>
            <a:pPr marL="685800" lvl="1" indent="-228600" eaLnBrk="1" hangingPunct="1"/>
            <a:r>
              <a:rPr lang="en-US" altLang="en-US" sz="1400"/>
              <a:t>Hostile environment</a:t>
            </a:r>
          </a:p>
          <a:p>
            <a:pPr marL="228600" indent="-228600" eaLnBrk="1" hangingPunct="1"/>
            <a:r>
              <a:rPr lang="en-US" altLang="en-US" sz="1400"/>
              <a:t>Applies to same-sex harassment, male to female, and female to male. </a:t>
            </a:r>
          </a:p>
          <a:p>
            <a:pPr marL="228600" indent="-228600" eaLnBrk="1" hangingPunct="1"/>
            <a:r>
              <a:rPr lang="en-US" altLang="en-US" sz="1400"/>
              <a:t>How could companies avoid sexual harassment claims?</a:t>
            </a:r>
          </a:p>
          <a:p>
            <a:pPr marL="228600" indent="-228600" eaLnBrk="1" hangingPunct="1">
              <a:buSzPct val="125000"/>
            </a:pPr>
            <a:r>
              <a:rPr lang="en-US" altLang="en-US"/>
              <a:t>To ensure a workplace free from sexual harassment, organizations can follow some important steps:</a:t>
            </a:r>
          </a:p>
          <a:p>
            <a:pPr marL="685800" lvl="1" indent="-228600" eaLnBrk="1" hangingPunct="1">
              <a:buSzPct val="75000"/>
              <a:buFontTx/>
              <a:buChar char="•"/>
            </a:pPr>
            <a:r>
              <a:rPr lang="en-US" altLang="en-US">
                <a:solidFill>
                  <a:srgbClr val="AEAC5A"/>
                </a:solidFill>
              </a:rPr>
              <a:t>Develop a policy statement</a:t>
            </a:r>
          </a:p>
          <a:p>
            <a:pPr marL="685800" lvl="1" indent="-228600" eaLnBrk="1" hangingPunct="1">
              <a:buSzPct val="75000"/>
              <a:buFontTx/>
              <a:buChar char="•"/>
            </a:pPr>
            <a:r>
              <a:rPr lang="en-US" altLang="en-US">
                <a:solidFill>
                  <a:srgbClr val="AEAC5A"/>
                </a:solidFill>
              </a:rPr>
              <a:t>Train employees</a:t>
            </a:r>
          </a:p>
          <a:p>
            <a:pPr marL="685800" lvl="1" indent="-228600" eaLnBrk="1" hangingPunct="1">
              <a:buSzPct val="75000"/>
              <a:buFontTx/>
              <a:buChar char="•"/>
            </a:pPr>
            <a:r>
              <a:rPr lang="en-US" altLang="en-US">
                <a:solidFill>
                  <a:srgbClr val="AEAC5A"/>
                </a:solidFill>
              </a:rPr>
              <a:t>Develop a reporting mechanism</a:t>
            </a:r>
          </a:p>
          <a:p>
            <a:pPr marL="685800" lvl="1" indent="-228600" eaLnBrk="1" hangingPunct="1">
              <a:buSzPct val="75000"/>
              <a:buFontTx/>
              <a:buChar char="•"/>
            </a:pPr>
            <a:r>
              <a:rPr lang="en-US" altLang="en-US">
                <a:solidFill>
                  <a:srgbClr val="AEAC5A"/>
                </a:solidFill>
              </a:rPr>
              <a:t>Act promptly with discipline and protection</a:t>
            </a:r>
          </a:p>
        </p:txBody>
      </p:sp>
    </p:spTree>
    <p:extLst>
      <p:ext uri="{BB962C8B-B14F-4D97-AF65-F5344CB8AC3E}">
        <p14:creationId xmlns:p14="http://schemas.microsoft.com/office/powerpoint/2010/main" val="1674900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270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t>T: 214.758.1086</a:t>
            </a:r>
          </a:p>
        </p:txBody>
      </p:sp>
      <p:sp>
        <p:nvSpPr>
          <p:cNvPr id="7270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EAB1743-A339-4C6A-8BC6-467E4B159AE5}" type="slidenum">
              <a:rPr lang="en-US" altLang="en-US" sz="1200"/>
              <a:pPr eaLnBrk="1" hangingPunct="1"/>
              <a:t>46</a:t>
            </a:fld>
            <a:endParaRPr lang="en-US" altLang="en-US" sz="1200"/>
          </a:p>
        </p:txBody>
      </p:sp>
    </p:spTree>
    <p:extLst>
      <p:ext uri="{BB962C8B-B14F-4D97-AF65-F5344CB8AC3E}">
        <p14:creationId xmlns:p14="http://schemas.microsoft.com/office/powerpoint/2010/main" val="551727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pPr/>
              <a:t>47</a:t>
            </a:fld>
            <a:endParaRPr lang="en-US"/>
          </a:p>
        </p:txBody>
      </p:sp>
    </p:spTree>
    <p:extLst>
      <p:ext uri="{BB962C8B-B14F-4D97-AF65-F5344CB8AC3E}">
        <p14:creationId xmlns:p14="http://schemas.microsoft.com/office/powerpoint/2010/main" val="4092526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D3F87AD-E1F9-4BC9-9600-E5412002B12F}" type="slidenum">
              <a:rPr lang="en-US" altLang="en-US" sz="1200"/>
              <a:pPr eaLnBrk="1" hangingPunct="1"/>
              <a:t>48</a:t>
            </a:fld>
            <a:endParaRPr lang="en-US" alt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z="1400" b="1"/>
              <a:t>Occupational Safety and Health Act (OSH Act)</a:t>
            </a:r>
          </a:p>
          <a:p>
            <a:pPr marL="685800" lvl="1" indent="-228600" eaLnBrk="1" hangingPunct="1"/>
            <a:r>
              <a:rPr lang="en-US" altLang="en-US" sz="1400"/>
              <a:t>U.S. law authorizing the federal government to establish and enforce occupational safety and health standards for all places of employment engaging in interstate commerce</a:t>
            </a:r>
          </a:p>
          <a:p>
            <a:pPr marL="228600" indent="-228600" eaLnBrk="1" hangingPunct="1"/>
            <a:r>
              <a:rPr lang="en-US" altLang="en-US" sz="1400" b="1"/>
              <a:t>Occupational Safety and Health Administration (OSHA)</a:t>
            </a:r>
          </a:p>
          <a:p>
            <a:pPr marL="685800" lvl="1" indent="-228600" eaLnBrk="1" hangingPunct="1"/>
            <a:r>
              <a:rPr lang="en-US" altLang="en-US" sz="1400"/>
              <a:t>Labor Dept. agency responsible for inspecting employers, applying safety and health standards, and levying fines for violation</a:t>
            </a:r>
          </a:p>
          <a:p>
            <a:pPr marL="228600" indent="-228600" eaLnBrk="1" hangingPunct="1"/>
            <a:r>
              <a:rPr lang="en-US" altLang="en-US" sz="1000">
                <a:solidFill>
                  <a:srgbClr val="AEAC5A"/>
                </a:solidFill>
              </a:rPr>
              <a:t>The </a:t>
            </a:r>
            <a:r>
              <a:rPr lang="en-US" altLang="en-US" sz="1000"/>
              <a:t>Occupational Safety and Health Act (OSH Act) </a:t>
            </a:r>
            <a:r>
              <a:rPr lang="en-US" altLang="en-US" sz="1000">
                <a:solidFill>
                  <a:srgbClr val="AEAC5A"/>
                </a:solidFill>
              </a:rPr>
              <a:t>enacted by Congress in 1970, is the most comprehensive U.S. law regarding worker safety.</a:t>
            </a:r>
          </a:p>
          <a:p>
            <a:pPr marL="228600" indent="-228600" eaLnBrk="1" hangingPunct="1"/>
            <a:r>
              <a:rPr lang="en-US" altLang="en-US" sz="1000"/>
              <a:t>Enforcement responsibilities divided between:</a:t>
            </a:r>
          </a:p>
          <a:p>
            <a:pPr marL="685800" lvl="1" indent="-228600" eaLnBrk="1" hangingPunct="1"/>
            <a:r>
              <a:rPr lang="en-US" altLang="en-US" sz="1100">
                <a:solidFill>
                  <a:srgbClr val="AEAC5A"/>
                </a:solidFill>
              </a:rPr>
              <a:t>Department of Labor</a:t>
            </a:r>
          </a:p>
          <a:p>
            <a:pPr marL="685800" lvl="1" indent="-228600" eaLnBrk="1" hangingPunct="1"/>
            <a:r>
              <a:rPr lang="en-US" altLang="en-US" sz="1100">
                <a:solidFill>
                  <a:srgbClr val="AEAC5A"/>
                </a:solidFill>
              </a:rPr>
              <a:t>Department of Health</a:t>
            </a:r>
          </a:p>
          <a:p>
            <a:pPr marL="228600" indent="-228600" eaLnBrk="1" hangingPunct="1"/>
            <a:r>
              <a:rPr lang="en-US" altLang="en-US" sz="1000" u="sng"/>
              <a:t>Occupational Safety and Health Administration (OSHA) </a:t>
            </a:r>
            <a:r>
              <a:rPr lang="en-US" altLang="en-US" sz="1000"/>
              <a:t>is responsible for:</a:t>
            </a:r>
          </a:p>
          <a:p>
            <a:pPr marL="685800" lvl="1" indent="-228600" eaLnBrk="1" hangingPunct="1"/>
            <a:r>
              <a:rPr lang="en-US" altLang="en-US" sz="1100">
                <a:solidFill>
                  <a:srgbClr val="AEAC5A"/>
                </a:solidFill>
              </a:rPr>
              <a:t>Inspecting employers</a:t>
            </a:r>
          </a:p>
          <a:p>
            <a:pPr marL="685800" lvl="1" indent="-228600" eaLnBrk="1" hangingPunct="1"/>
            <a:r>
              <a:rPr lang="en-US" altLang="en-US" sz="1100">
                <a:solidFill>
                  <a:srgbClr val="AEAC5A"/>
                </a:solidFill>
              </a:rPr>
              <a:t>Applying safety and health standards</a:t>
            </a:r>
          </a:p>
          <a:p>
            <a:pPr marL="685800" lvl="1" indent="-228600" eaLnBrk="1" hangingPunct="1"/>
            <a:r>
              <a:rPr lang="en-US" altLang="en-US" sz="1100">
                <a:solidFill>
                  <a:srgbClr val="AEAC5A"/>
                </a:solidFill>
              </a:rPr>
              <a:t>Levying fines for violations</a:t>
            </a:r>
          </a:p>
          <a:p>
            <a:pPr marL="685800" lvl="1" indent="-228600" eaLnBrk="1" hangingPunct="1"/>
            <a:r>
              <a:rPr lang="en-US" altLang="en-US" sz="1100">
                <a:solidFill>
                  <a:srgbClr val="AEAC5A"/>
                </a:solidFill>
              </a:rPr>
              <a:t>Conducting research (NIOSH)</a:t>
            </a:r>
          </a:p>
          <a:p>
            <a:pPr marL="228600" indent="-228600" eaLnBrk="1" hangingPunct="1"/>
            <a:endParaRPr lang="en-US" altLang="en-US">
              <a:solidFill>
                <a:srgbClr val="AEAC5A"/>
              </a:solidFill>
            </a:endParaRPr>
          </a:p>
        </p:txBody>
      </p:sp>
    </p:spTree>
    <p:extLst>
      <p:ext uri="{BB962C8B-B14F-4D97-AF65-F5344CB8AC3E}">
        <p14:creationId xmlns:p14="http://schemas.microsoft.com/office/powerpoint/2010/main" val="217457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753CE58-0D3E-44C3-8044-67BA0CA99BB0}" type="slidenum">
              <a:rPr lang="en-US" altLang="en-US" sz="1200"/>
              <a:pPr eaLnBrk="1" hangingPunct="1"/>
              <a:t>49</a:t>
            </a:fld>
            <a:endParaRPr lang="en-US" alt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SzPct val="125000"/>
            </a:pPr>
            <a:r>
              <a:rPr lang="en-US" altLang="en-US"/>
              <a:t>General duty clause - </a:t>
            </a:r>
            <a:r>
              <a:rPr lang="en-US" altLang="en-US" sz="1400"/>
              <a:t>employer must provide an employee with a safe place of employment</a:t>
            </a:r>
          </a:p>
          <a:p>
            <a:pPr marL="228600" indent="-228600" eaLnBrk="1" hangingPunct="1">
              <a:buSzPct val="125000"/>
            </a:pPr>
            <a:endParaRPr lang="en-US" altLang="en-US"/>
          </a:p>
          <a:p>
            <a:pPr marL="228600" indent="-228600" eaLnBrk="1" hangingPunct="1">
              <a:buSzPct val="125000"/>
            </a:pPr>
            <a:r>
              <a:rPr lang="en-US" altLang="en-US"/>
              <a:t>Employer’s must complete forms documenting work-related injuries and illnesses - OSHA’s Form 300 A</a:t>
            </a:r>
          </a:p>
          <a:p>
            <a:pPr marL="228600" indent="-228600" eaLnBrk="1" hangingPunct="1">
              <a:buSzPct val="125000"/>
            </a:pPr>
            <a:r>
              <a:rPr lang="en-US" altLang="en-US" sz="1400" b="1"/>
              <a:t>What rights do employees have?</a:t>
            </a:r>
            <a:r>
              <a:rPr lang="en-US" altLang="en-US" b="1"/>
              <a:t> </a:t>
            </a:r>
          </a:p>
          <a:p>
            <a:pPr marL="228600" indent="-228600" eaLnBrk="1" hangingPunct="1">
              <a:buSzPct val="125000"/>
            </a:pPr>
            <a:endParaRPr lang="en-US" altLang="en-US"/>
          </a:p>
          <a:p>
            <a:pPr marL="685800" lvl="1" indent="-228600" eaLnBrk="1" hangingPunct="1">
              <a:buSzPct val="75000"/>
            </a:pPr>
            <a:r>
              <a:rPr lang="en-US" altLang="en-US">
                <a:solidFill>
                  <a:srgbClr val="AEAC5A"/>
                </a:solidFill>
              </a:rPr>
              <a:t>Request an inspection</a:t>
            </a:r>
          </a:p>
          <a:p>
            <a:pPr marL="685800" lvl="1" indent="-228600" eaLnBrk="1" hangingPunct="1">
              <a:buSzPct val="75000"/>
            </a:pPr>
            <a:r>
              <a:rPr lang="en-US" altLang="en-US">
                <a:solidFill>
                  <a:srgbClr val="AEAC5A"/>
                </a:solidFill>
              </a:rPr>
              <a:t>Have a representative present an inspection</a:t>
            </a:r>
          </a:p>
          <a:p>
            <a:pPr marL="685800" lvl="1" indent="-228600" eaLnBrk="1" hangingPunct="1">
              <a:buSzPct val="75000"/>
            </a:pPr>
            <a:r>
              <a:rPr lang="en-US" altLang="en-US">
                <a:solidFill>
                  <a:srgbClr val="AEAC5A"/>
                </a:solidFill>
              </a:rPr>
              <a:t>Have dangerous substances removed</a:t>
            </a:r>
          </a:p>
          <a:p>
            <a:pPr marL="685800" lvl="1" indent="-228600" eaLnBrk="1" hangingPunct="1">
              <a:buSzPct val="75000"/>
            </a:pPr>
            <a:r>
              <a:rPr lang="en-US" altLang="en-US">
                <a:solidFill>
                  <a:srgbClr val="AEAC5A"/>
                </a:solidFill>
              </a:rPr>
              <a:t>Be promptly informed</a:t>
            </a:r>
          </a:p>
          <a:p>
            <a:pPr marL="685800" lvl="1" indent="-228600" eaLnBrk="1" hangingPunct="1">
              <a:buSzPct val="75000"/>
            </a:pPr>
            <a:r>
              <a:rPr lang="en-US" altLang="en-US">
                <a:solidFill>
                  <a:srgbClr val="AEAC5A"/>
                </a:solidFill>
              </a:rPr>
              <a:t>Have violations posted</a:t>
            </a:r>
          </a:p>
        </p:txBody>
      </p:sp>
    </p:spTree>
    <p:extLst>
      <p:ext uri="{BB962C8B-B14F-4D97-AF65-F5344CB8AC3E}">
        <p14:creationId xmlns:p14="http://schemas.microsoft.com/office/powerpoint/2010/main" val="2526881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spcBef>
                <a:spcPts val="611"/>
              </a:spcBef>
              <a:defRPr/>
            </a:pPr>
            <a:endParaRPr lang="en-US" kern="0" dirty="0">
              <a:solidFill>
                <a:srgbClr val="333333"/>
              </a:solidFill>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09900"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67100"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24300"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42750E-8B4A-4B3F-BD95-576DDD0F0DD3}" type="slidenum">
              <a:rPr lang="en-US" altLang="en-US" smtClean="0"/>
              <a:pPr>
                <a:spcBef>
                  <a:spcPct val="0"/>
                </a:spcBef>
              </a:pPr>
              <a:t>11</a:t>
            </a:fld>
            <a:endParaRPr lang="en-US" altLang="en-US"/>
          </a:p>
        </p:txBody>
      </p:sp>
    </p:spTree>
    <p:extLst>
      <p:ext uri="{BB962C8B-B14F-4D97-AF65-F5344CB8AC3E}">
        <p14:creationId xmlns:p14="http://schemas.microsoft.com/office/powerpoint/2010/main" val="913742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OSH Act also grants specific rights to employees. Besides complying with OSHA regulations, employers often establish safety awareness programs designed to instill an emphasis on safety. They may identify and communicate hazards through the job hazard analysis technique or the technic of operations review. They may adapt communications and training to the needs of different employees, such as differences in experience levels or cultural differences from one country to another. Employers may also establish incentive programs to reward safe behavior. </a:t>
            </a:r>
          </a:p>
          <a:p>
            <a:endParaRPr lang="en-US" altLang="en-US">
              <a:ea typeface="ＭＳ Ｐゴシック" pitchFamily="34" charset="-128"/>
            </a:endParaRP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DCB60F5-DAB3-4B80-BBE2-0C5EB48A4D84}" type="slidenum">
              <a:rPr lang="en-US" altLang="en-US" sz="1200">
                <a:latin typeface="Calibri" pitchFamily="34" charset="0"/>
              </a:rPr>
              <a:pPr eaLnBrk="1" hangingPunct="1"/>
              <a:t>50</a:t>
            </a:fld>
            <a:endParaRPr lang="en-US" altLang="en-US" sz="1200">
              <a:latin typeface="Calibri" pitchFamily="34" charset="0"/>
            </a:endParaRPr>
          </a:p>
        </p:txBody>
      </p:sp>
    </p:spTree>
    <p:extLst>
      <p:ext uri="{BB962C8B-B14F-4D97-AF65-F5344CB8AC3E}">
        <p14:creationId xmlns:p14="http://schemas.microsoft.com/office/powerpoint/2010/main" val="3890562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a typeface="ＭＳ Ｐゴシック" pitchFamily="34" charset="-128"/>
              </a:rPr>
              <a:t>Figure 3.6</a:t>
            </a:r>
            <a:r>
              <a:rPr lang="en-US" altLang="en-US">
                <a:ea typeface="ＭＳ Ｐゴシック" pitchFamily="34" charset="-128"/>
              </a:rPr>
              <a:t> shows a sample of OSHA</a:t>
            </a:r>
            <a:r>
              <a:rPr lang="ja-JP" altLang="en-US">
                <a:ea typeface="ＭＳ Ｐゴシック" pitchFamily="34" charset="-128"/>
              </a:rPr>
              <a:t>’</a:t>
            </a:r>
            <a:r>
              <a:rPr lang="en-US" altLang="ja-JP">
                <a:ea typeface="ＭＳ Ｐゴシック" pitchFamily="34" charset="-128"/>
              </a:rPr>
              <a:t>s Form 300A, the annual summary that must be posted, even if no injuries or illnesses occurred.</a:t>
            </a:r>
            <a:endParaRPr lang="en-US" altLang="en-US" b="1">
              <a:ea typeface="ＭＳ Ｐゴシック" pitchFamily="34" charset="-128"/>
            </a:endParaRPr>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A6D9A7B-6091-4859-BA27-769524FD52A5}" type="slidenum">
              <a:rPr lang="en-US" altLang="en-US" sz="1200">
                <a:latin typeface="Calibri" pitchFamily="34" charset="0"/>
              </a:rPr>
              <a:pPr eaLnBrk="1" hangingPunct="1"/>
              <a:t>51</a:t>
            </a:fld>
            <a:endParaRPr lang="en-US" altLang="en-US" sz="1200">
              <a:latin typeface="Calibri" pitchFamily="34" charset="0"/>
            </a:endParaRPr>
          </a:p>
        </p:txBody>
      </p:sp>
    </p:spTree>
    <p:extLst>
      <p:ext uri="{BB962C8B-B14F-4D97-AF65-F5344CB8AC3E}">
        <p14:creationId xmlns:p14="http://schemas.microsoft.com/office/powerpoint/2010/main" val="3999211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EBB5E97-FDE4-4599-A1AA-20B1F7BFA4A3}" type="slidenum">
              <a:rPr lang="en-US" altLang="en-US" sz="1200"/>
              <a:pPr eaLnBrk="1" hangingPunct="1"/>
              <a:t>52</a:t>
            </a:fld>
            <a:endParaRPr lang="en-US"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500" b="1"/>
              <a:t>Identifying and communicating hazards</a:t>
            </a:r>
          </a:p>
          <a:p>
            <a:pPr eaLnBrk="1" hangingPunct="1">
              <a:buSzPct val="125000"/>
            </a:pPr>
            <a:r>
              <a:rPr lang="en-US" altLang="en-US" sz="1000" u="sng">
                <a:solidFill>
                  <a:srgbClr val="AEAC5A"/>
                </a:solidFill>
              </a:rPr>
              <a:t>Job hazard analysis technique</a:t>
            </a:r>
            <a:r>
              <a:rPr lang="en-US" altLang="en-US" sz="900">
                <a:solidFill>
                  <a:srgbClr val="AEAC5A"/>
                </a:solidFill>
              </a:rPr>
              <a:t> </a:t>
            </a:r>
            <a:r>
              <a:rPr lang="en-US" altLang="en-US" sz="900"/>
              <a:t>is a safety promotion technique that involves breaking down a job into basic elements, then rating each element for its potential for harm or injury.</a:t>
            </a:r>
          </a:p>
          <a:p>
            <a:pPr eaLnBrk="1" hangingPunct="1">
              <a:buSzPct val="125000"/>
            </a:pPr>
            <a:r>
              <a:rPr lang="en-US" altLang="en-US" sz="1000" u="sng">
                <a:solidFill>
                  <a:srgbClr val="AEAC5A"/>
                </a:solidFill>
              </a:rPr>
              <a:t>Technic of operations review (TOR)</a:t>
            </a:r>
            <a:r>
              <a:rPr lang="en-US" altLang="en-US" sz="900">
                <a:solidFill>
                  <a:srgbClr val="AEAC5A"/>
                </a:solidFill>
              </a:rPr>
              <a:t> </a:t>
            </a:r>
            <a:r>
              <a:rPr lang="en-US" altLang="en-US" sz="900"/>
              <a:t>is an analysis method for determining which specific element of a job led to a past accident.</a:t>
            </a:r>
          </a:p>
          <a:p>
            <a:pPr eaLnBrk="1" hangingPunct="1">
              <a:buSzPct val="125000"/>
            </a:pPr>
            <a:r>
              <a:rPr lang="en-US" altLang="en-US" sz="900">
                <a:solidFill>
                  <a:srgbClr val="AEAC5A"/>
                </a:solidFill>
              </a:rPr>
              <a:t>Managers should talk directly to employees about safety.</a:t>
            </a:r>
          </a:p>
          <a:p>
            <a:pPr eaLnBrk="1" hangingPunct="1">
              <a:buSzPct val="125000"/>
            </a:pPr>
            <a:r>
              <a:rPr lang="en-US" altLang="en-US" sz="900"/>
              <a:t>Managers should recognize that different groups of individuals may constitute different audiences.</a:t>
            </a:r>
          </a:p>
          <a:p>
            <a:pPr eaLnBrk="1" hangingPunct="1">
              <a:buSzPct val="125000"/>
            </a:pPr>
            <a:r>
              <a:rPr lang="en-US" altLang="en-US" sz="900"/>
              <a:t>National  Safety Council research indicates:</a:t>
            </a:r>
          </a:p>
          <a:p>
            <a:pPr lvl="1" eaLnBrk="1" hangingPunct="1">
              <a:buSzPct val="75000"/>
            </a:pPr>
            <a:r>
              <a:rPr lang="en-US" altLang="en-US" sz="1000">
                <a:solidFill>
                  <a:srgbClr val="AEAC5A"/>
                </a:solidFill>
              </a:rPr>
              <a:t>40% of accidents happen to individuals in the 20-to-29 age group</a:t>
            </a:r>
          </a:p>
          <a:p>
            <a:pPr lvl="1" eaLnBrk="1" hangingPunct="1">
              <a:buSzPct val="75000"/>
            </a:pPr>
            <a:r>
              <a:rPr lang="en-US" altLang="en-US" sz="1000">
                <a:solidFill>
                  <a:srgbClr val="AEAC5A"/>
                </a:solidFill>
              </a:rPr>
              <a:t>48% of accidents happen to workers during the 1</a:t>
            </a:r>
            <a:r>
              <a:rPr lang="en-US" altLang="en-US" sz="1000" baseline="30000">
                <a:solidFill>
                  <a:srgbClr val="AEAC5A"/>
                </a:solidFill>
              </a:rPr>
              <a:t>st</a:t>
            </a:r>
            <a:r>
              <a:rPr lang="en-US" altLang="en-US" sz="1000">
                <a:solidFill>
                  <a:srgbClr val="AEAC5A"/>
                </a:solidFill>
              </a:rPr>
              <a:t> year on the job</a:t>
            </a:r>
          </a:p>
          <a:p>
            <a:pPr lvl="1" eaLnBrk="1" hangingPunct="1">
              <a:buSzPct val="75000"/>
            </a:pPr>
            <a:endParaRPr lang="en-US" altLang="en-US" sz="1500" b="1"/>
          </a:p>
          <a:p>
            <a:pPr eaLnBrk="1" hangingPunct="1"/>
            <a:r>
              <a:rPr lang="en-US" altLang="en-US" sz="1500" b="1"/>
              <a:t>Reinforcing safe practices </a:t>
            </a:r>
            <a:r>
              <a:rPr lang="en-US" altLang="en-US" sz="1500"/>
              <a:t>– not only identifying and training employees on safe practices, but also reinforcing and rewarding this behavior is also important.  We’ll discuss strategies around this on the next slide.</a:t>
            </a:r>
          </a:p>
          <a:p>
            <a:pPr eaLnBrk="1" hangingPunct="1"/>
            <a:endParaRPr lang="en-US" altLang="en-US" sz="1500" b="1"/>
          </a:p>
          <a:p>
            <a:pPr eaLnBrk="1" hangingPunct="1"/>
            <a:r>
              <a:rPr lang="en-US" altLang="en-US" sz="1500" b="1"/>
              <a:t>Promoting safety internationally</a:t>
            </a:r>
          </a:p>
          <a:p>
            <a:pPr eaLnBrk="1" hangingPunct="1">
              <a:buSzPct val="125000"/>
            </a:pPr>
            <a:r>
              <a:rPr lang="en-US" altLang="en-US" sz="900"/>
              <a:t>Given the increasing focus on international management, organizations also need to consider how to ensure the safety of employees regardless of the nation in which they operate.</a:t>
            </a:r>
          </a:p>
          <a:p>
            <a:pPr eaLnBrk="1" hangingPunct="1">
              <a:buSzPct val="125000"/>
            </a:pPr>
            <a:r>
              <a:rPr lang="en-US" altLang="en-US" sz="900">
                <a:solidFill>
                  <a:srgbClr val="AEAC5A"/>
                </a:solidFill>
              </a:rPr>
              <a:t>Cultural differences may make this more difficult than it seems.</a:t>
            </a:r>
            <a:endParaRPr lang="en-US" altLang="en-US" sz="900"/>
          </a:p>
          <a:p>
            <a:pPr eaLnBrk="1" hangingPunct="1"/>
            <a:endParaRPr lang="en-US" altLang="en-US"/>
          </a:p>
        </p:txBody>
      </p:sp>
    </p:spTree>
    <p:extLst>
      <p:ext uri="{BB962C8B-B14F-4D97-AF65-F5344CB8AC3E}">
        <p14:creationId xmlns:p14="http://schemas.microsoft.com/office/powerpoint/2010/main" val="2657012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9017D27-BA7D-4231-AE2E-FE826246D2E5}" type="slidenum">
              <a:rPr lang="en-US" altLang="en-US" sz="1200"/>
              <a:pPr eaLnBrk="1" hangingPunct="1"/>
              <a:t>23</a:t>
            </a:fld>
            <a:endParaRPr lang="en-US"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SzPct val="125000"/>
            </a:pPr>
            <a:r>
              <a:rPr lang="en-US" altLang="en-US" sz="1000" u="sng">
                <a:solidFill>
                  <a:srgbClr val="AEAC5A"/>
                </a:solidFill>
              </a:rPr>
              <a:t>Equal employment opportunity</a:t>
            </a:r>
            <a:r>
              <a:rPr lang="en-US" altLang="en-US" sz="900">
                <a:solidFill>
                  <a:srgbClr val="AEAC5A"/>
                </a:solidFill>
              </a:rPr>
              <a:t> </a:t>
            </a:r>
            <a:r>
              <a:rPr lang="en-US" altLang="en-US" sz="900"/>
              <a:t>is the condition in which all individuals have an equal chance for employment regardless of their race, color, religion, sex, disability, or national origin.  </a:t>
            </a:r>
          </a:p>
          <a:p>
            <a:pPr marL="228600" indent="-228600" eaLnBrk="1" hangingPunct="1">
              <a:buSzPct val="125000"/>
            </a:pPr>
            <a:endParaRPr lang="en-US" altLang="en-US" sz="900"/>
          </a:p>
          <a:p>
            <a:pPr marL="228600" indent="-228600" eaLnBrk="1" hangingPunct="1">
              <a:buSzPct val="125000"/>
            </a:pPr>
            <a:r>
              <a:rPr lang="en-US" altLang="en-US" sz="900"/>
              <a:t>The federal government’s efforts to create equal employment opportunity include:</a:t>
            </a:r>
          </a:p>
          <a:p>
            <a:pPr marL="685800" lvl="1" indent="-228600" eaLnBrk="1" hangingPunct="1">
              <a:buSzPct val="75000"/>
            </a:pPr>
            <a:r>
              <a:rPr lang="en-US" altLang="en-US" sz="1000">
                <a:solidFill>
                  <a:srgbClr val="AEAC5A"/>
                </a:solidFill>
              </a:rPr>
              <a:t>Constitutional amendments</a:t>
            </a:r>
          </a:p>
          <a:p>
            <a:pPr marL="685800" lvl="1" indent="-228600" eaLnBrk="1" hangingPunct="1">
              <a:buSzPct val="75000"/>
            </a:pPr>
            <a:r>
              <a:rPr lang="en-US" altLang="en-US" sz="1000">
                <a:solidFill>
                  <a:srgbClr val="AEAC5A"/>
                </a:solidFill>
              </a:rPr>
              <a:t>Legislation</a:t>
            </a:r>
          </a:p>
          <a:p>
            <a:pPr marL="685800" lvl="1" indent="-228600" eaLnBrk="1" hangingPunct="1">
              <a:buSzPct val="75000"/>
            </a:pPr>
            <a:r>
              <a:rPr lang="en-US" altLang="en-US" sz="1000">
                <a:solidFill>
                  <a:srgbClr val="AEAC5A"/>
                </a:solidFill>
              </a:rPr>
              <a:t>Executive orders</a:t>
            </a:r>
          </a:p>
        </p:txBody>
      </p:sp>
    </p:spTree>
    <p:extLst>
      <p:ext uri="{BB962C8B-B14F-4D97-AF65-F5344CB8AC3E}">
        <p14:creationId xmlns:p14="http://schemas.microsoft.com/office/powerpoint/2010/main" val="101036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a typeface="ＭＳ Ｐゴシック" pitchFamily="34" charset="-128"/>
              </a:rPr>
              <a:t>Table 3.1 </a:t>
            </a:r>
            <a:r>
              <a:rPr lang="en-US" altLang="en-US">
                <a:ea typeface="ＭＳ Ｐゴシック" pitchFamily="34" charset="-128"/>
              </a:rPr>
              <a:t>summarizes major EEO laws discussed in Chapter 3 and in this presentation. These are U.S. laws. Equal employment laws in other countries may differ.</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3D5BB90-DABA-4263-96C4-8B762A6FBF67}" type="slidenum">
              <a:rPr lang="en-US" altLang="en-US" sz="1200">
                <a:latin typeface="Calibri" pitchFamily="34" charset="0"/>
              </a:rPr>
              <a:pPr eaLnBrk="1" hangingPunct="1"/>
              <a:t>24</a:t>
            </a:fld>
            <a:endParaRPr lang="en-US" altLang="en-US" sz="1200">
              <a:latin typeface="Calibri" pitchFamily="34" charset="0"/>
            </a:endParaRPr>
          </a:p>
        </p:txBody>
      </p:sp>
    </p:spTree>
    <p:extLst>
      <p:ext uri="{BB962C8B-B14F-4D97-AF65-F5344CB8AC3E}">
        <p14:creationId xmlns:p14="http://schemas.microsoft.com/office/powerpoint/2010/main" val="3101048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For example, a person could file a claim under the Fourteenth Amendment if he or she had been fired from a state university (a government organization) but not if the person had been fired by a private employe.r</a:t>
            </a:r>
          </a:p>
          <a:p>
            <a:endParaRPr lang="en-US" altLang="en-US">
              <a:ea typeface="ＭＳ Ｐゴシック" pitchFamily="34" charset="-128"/>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D5D9E79-F1DB-4D6B-806B-E60ADD8A36F9}" type="slidenum">
              <a:rPr lang="en-US" altLang="en-US" sz="1200">
                <a:latin typeface="Calibri" pitchFamily="34" charset="0"/>
              </a:rPr>
              <a:pPr eaLnBrk="1" hangingPunct="1"/>
              <a:t>26</a:t>
            </a:fld>
            <a:endParaRPr lang="en-US" altLang="en-US" sz="1200">
              <a:latin typeface="Calibri" pitchFamily="34" charset="0"/>
            </a:endParaRPr>
          </a:p>
        </p:txBody>
      </p:sp>
    </p:spTree>
    <p:extLst>
      <p:ext uri="{BB962C8B-B14F-4D97-AF65-F5344CB8AC3E}">
        <p14:creationId xmlns:p14="http://schemas.microsoft.com/office/powerpoint/2010/main" val="3549407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Under the Equal Pay Act of 1963, pay differences are allowed if they result from differences in seniority, merit, quality or quantity of production, or any factor other than gender (such as work shift differentials). However, the act allows for reasons why men and women performing the same job might be paid differently. If the pay differences result from differences in seniority, merit, quantity or quality of pro- duction, or any factor other than sex (such as participating in a training program or working the night shift), then the differences are legal. </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DBD7E09-801D-4AAF-8E9D-1C1BDD5C5663}" type="slidenum">
              <a:rPr lang="en-US" altLang="en-US" sz="1200">
                <a:latin typeface="Calibri" pitchFamily="34" charset="0"/>
              </a:rPr>
              <a:pPr eaLnBrk="1" hangingPunct="1"/>
              <a:t>27</a:t>
            </a:fld>
            <a:endParaRPr lang="en-US" altLang="en-US" sz="1200">
              <a:latin typeface="Calibri" pitchFamily="34" charset="0"/>
            </a:endParaRPr>
          </a:p>
        </p:txBody>
      </p:sp>
    </p:spTree>
    <p:extLst>
      <p:ext uri="{BB962C8B-B14F-4D97-AF65-F5344CB8AC3E}">
        <p14:creationId xmlns:p14="http://schemas.microsoft.com/office/powerpoint/2010/main" val="2330545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Title VII is the major law regulating EEO in the United States. The law is enforced by the Equal Employment Opportunity Commission (EEOC), an agency of the Department of Justice. ADEA was originally enacted in 1967 and has been subsequently amended. Similar to Title VII, the ADEA outlaws hiring, firing, setting compensation rates, or other employment decisions based on a person</a:t>
            </a:r>
            <a:r>
              <a:rPr lang="ja-JP" altLang="en-US">
                <a:ea typeface="ＭＳ Ｐゴシック" pitchFamily="34" charset="-128"/>
              </a:rPr>
              <a:t>’</a:t>
            </a:r>
            <a:r>
              <a:rPr lang="en-US" altLang="ja-JP">
                <a:ea typeface="ＭＳ Ｐゴシック" pitchFamily="34" charset="-128"/>
              </a:rPr>
              <a:t>s age being over 40. To defend against claims of discrimination, one practical way is to establish performance-related criteria for layoffs, rather than age- or salary-related criteria</a:t>
            </a:r>
            <a:endParaRPr lang="en-US" altLang="en-US">
              <a:ea typeface="ＭＳ Ｐゴシック" pitchFamily="34" charset="-128"/>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D952CD7-8A80-4C91-8B4A-D2C611096C43}" type="slidenum">
              <a:rPr lang="en-US" altLang="en-US" sz="1200">
                <a:latin typeface="Calibri" pitchFamily="34" charset="0"/>
              </a:rPr>
              <a:pPr eaLnBrk="1" hangingPunct="1"/>
              <a:t>28</a:t>
            </a:fld>
            <a:endParaRPr lang="en-US" altLang="en-US" sz="1200">
              <a:latin typeface="Calibri" pitchFamily="34" charset="0"/>
            </a:endParaRPr>
          </a:p>
        </p:txBody>
      </p:sp>
    </p:spTree>
    <p:extLst>
      <p:ext uri="{BB962C8B-B14F-4D97-AF65-F5344CB8AC3E}">
        <p14:creationId xmlns:p14="http://schemas.microsoft.com/office/powerpoint/2010/main" val="4137980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79AA05E-E219-4F10-9F3E-418585E3468B}" type="slidenum">
              <a:rPr lang="en-US" altLang="en-US" sz="1200"/>
              <a:pPr eaLnBrk="1" hangingPunct="1"/>
              <a:t>29</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SzPct val="125000"/>
            </a:pPr>
            <a:r>
              <a:rPr lang="en-US" altLang="en-US" sz="1000">
                <a:solidFill>
                  <a:srgbClr val="AEAC5A"/>
                </a:solidFill>
              </a:rPr>
              <a:t>In a recent Supreme Court case (2005), the court ruled that workers who are 40 and older may sue employers for employment decisions that affect them differently than younger workers, whether or not the employers intended any harm.  Therefore, the number of ADEA cases may increase in the next several years.  Here are the numbers from 1991 to 2004….. Go to next slide</a:t>
            </a:r>
          </a:p>
        </p:txBody>
      </p:sp>
    </p:spTree>
    <p:extLst>
      <p:ext uri="{BB962C8B-B14F-4D97-AF65-F5344CB8AC3E}">
        <p14:creationId xmlns:p14="http://schemas.microsoft.com/office/powerpoint/2010/main" val="1190004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DE357BA-260C-4D43-BE60-34DA74FB9609}" type="datetimeFigureOut">
              <a:rPr lang="en-US"/>
              <a:pPr>
                <a:defRPr/>
              </a:pPr>
              <a:t>5/15/2017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DF7AA28-04E7-4E94-AF98-E7246F4B79AD}" type="slidenum">
              <a:rPr lang="en-US" altLang="en-US"/>
              <a:pPr/>
              <a:t>‹#›</a:t>
            </a:fld>
            <a:endParaRPr lang="en-US" altLang="en-US"/>
          </a:p>
        </p:txBody>
      </p:sp>
    </p:spTree>
    <p:extLst>
      <p:ext uri="{BB962C8B-B14F-4D97-AF65-F5344CB8AC3E}">
        <p14:creationId xmlns:p14="http://schemas.microsoft.com/office/powerpoint/2010/main" val="3861462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77D698-BD8C-4999-8F8D-F6007B1230CD}" type="datetimeFigureOut">
              <a:rPr lang="en-US"/>
              <a:pPr>
                <a:defRPr/>
              </a:pPr>
              <a:t>5/15/2017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055A0F5-BE05-4676-BB60-6964C3863123}" type="slidenum">
              <a:rPr lang="en-US" altLang="en-US"/>
              <a:pPr/>
              <a:t>‹#›</a:t>
            </a:fld>
            <a:endParaRPr lang="en-US" altLang="en-US"/>
          </a:p>
        </p:txBody>
      </p:sp>
    </p:spTree>
    <p:extLst>
      <p:ext uri="{BB962C8B-B14F-4D97-AF65-F5344CB8AC3E}">
        <p14:creationId xmlns:p14="http://schemas.microsoft.com/office/powerpoint/2010/main" val="20331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13E64E7-6548-48E5-BCBC-934357A2F4E8}" type="datetimeFigureOut">
              <a:rPr lang="en-US"/>
              <a:pPr>
                <a:defRPr/>
              </a:pPr>
              <a:t>5/15/2017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DDC8D28-5AFB-485E-AB5D-B462E1F3A78D}" type="slidenum">
              <a:rPr lang="en-US" altLang="en-US"/>
              <a:pPr/>
              <a:t>‹#›</a:t>
            </a:fld>
            <a:endParaRPr lang="en-US" altLang="en-US"/>
          </a:p>
        </p:txBody>
      </p:sp>
    </p:spTree>
    <p:extLst>
      <p:ext uri="{BB962C8B-B14F-4D97-AF65-F5344CB8AC3E}">
        <p14:creationId xmlns:p14="http://schemas.microsoft.com/office/powerpoint/2010/main" val="775398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4563"/>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295400"/>
            <a:ext cx="4038600" cy="3810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95400"/>
            <a:ext cx="4038600" cy="1828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276600"/>
            <a:ext cx="4038600" cy="1828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4311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a:t>Click to edit Master title style</a:t>
            </a:r>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buFont typeface="Arial" pitchFamily="34" charset="0"/>
              <a:buChar char="•"/>
              <a:defRPr>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600"/>
              </a:spcBef>
              <a:buSzPct val="75000"/>
              <a:buFont typeface="Wingdings" pitchFamily="2" charset="2"/>
              <a:buChar char="§"/>
              <a:defRPr>
                <a:latin typeface="Arial" pitchFamily="34" charset="0"/>
                <a:cs typeface="Arial" pitchFamily="34" charset="0"/>
              </a:defRPr>
            </a:lvl2pPr>
            <a:lvl3pPr>
              <a:buFont typeface="Calibri" pitchFamily="34" charset="0"/>
              <a:buChar char="–"/>
              <a:defRPr>
                <a:latin typeface="Arial" pitchFamily="34" charset="0"/>
                <a:cs typeface="Arial" pitchFamily="34" charset="0"/>
              </a:defRPr>
            </a:lvl3pPr>
            <a:lvl4pPr>
              <a:buSzPct val="90000"/>
              <a:buFont typeface="Arial" pitchFamily="34" charset="0"/>
              <a:buChar cha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7662584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a:prstGeom prst="rect">
            <a:avLst/>
          </a:prstGeo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12557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6ED749-7AF9-44F4-AEAC-EDBBEB392A25}" type="datetimeFigureOut">
              <a:rPr lang="en-US"/>
              <a:pPr>
                <a:defRPr/>
              </a:pPr>
              <a:t>5/15/2017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453F0F2-80C2-4F19-9F33-555AADA0F950}" type="slidenum">
              <a:rPr lang="en-US" altLang="en-US"/>
              <a:pPr/>
              <a:t>‹#›</a:t>
            </a:fld>
            <a:endParaRPr lang="en-US" altLang="en-US"/>
          </a:p>
        </p:txBody>
      </p:sp>
    </p:spTree>
    <p:extLst>
      <p:ext uri="{BB962C8B-B14F-4D97-AF65-F5344CB8AC3E}">
        <p14:creationId xmlns:p14="http://schemas.microsoft.com/office/powerpoint/2010/main" val="65431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2806292-F45D-4411-B968-C07F2D96CA5C}" type="datetimeFigureOut">
              <a:rPr lang="en-US"/>
              <a:pPr>
                <a:defRPr/>
              </a:pPr>
              <a:t>5/15/2017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09016D-F4E2-4AF7-8CFC-F6445815B736}" type="slidenum">
              <a:rPr lang="en-US" altLang="en-US"/>
              <a:pPr/>
              <a:t>‹#›</a:t>
            </a:fld>
            <a:endParaRPr lang="en-US" altLang="en-US"/>
          </a:p>
        </p:txBody>
      </p:sp>
    </p:spTree>
    <p:extLst>
      <p:ext uri="{BB962C8B-B14F-4D97-AF65-F5344CB8AC3E}">
        <p14:creationId xmlns:p14="http://schemas.microsoft.com/office/powerpoint/2010/main" val="2167001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95709CC-3E88-4C56-ABD2-5589686A55D0}" type="datetimeFigureOut">
              <a:rPr lang="en-US"/>
              <a:pPr>
                <a:defRPr/>
              </a:pPr>
              <a:t>5/15/2017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770C06B-75FB-498C-8414-A1B9CC1D0DDC}" type="slidenum">
              <a:rPr lang="en-US" altLang="en-US"/>
              <a:pPr/>
              <a:t>‹#›</a:t>
            </a:fld>
            <a:endParaRPr lang="en-US" altLang="en-US"/>
          </a:p>
        </p:txBody>
      </p:sp>
    </p:spTree>
    <p:extLst>
      <p:ext uri="{BB962C8B-B14F-4D97-AF65-F5344CB8AC3E}">
        <p14:creationId xmlns:p14="http://schemas.microsoft.com/office/powerpoint/2010/main" val="1411342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37E1829-4F04-4498-8919-2190C6CFD2DE}" type="datetimeFigureOut">
              <a:rPr lang="en-US"/>
              <a:pPr>
                <a:defRPr/>
              </a:pPr>
              <a:t>5/15/2017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AC74054-B6CF-482F-A892-A567EE0DF90F}" type="slidenum">
              <a:rPr lang="en-US" altLang="en-US"/>
              <a:pPr/>
              <a:t>‹#›</a:t>
            </a:fld>
            <a:endParaRPr lang="en-US" altLang="en-US"/>
          </a:p>
        </p:txBody>
      </p:sp>
    </p:spTree>
    <p:extLst>
      <p:ext uri="{BB962C8B-B14F-4D97-AF65-F5344CB8AC3E}">
        <p14:creationId xmlns:p14="http://schemas.microsoft.com/office/powerpoint/2010/main" val="311605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1D6FF37-8F3E-46E0-B28B-6471D03A0739}" type="datetimeFigureOut">
              <a:rPr lang="en-US"/>
              <a:pPr>
                <a:defRPr/>
              </a:pPr>
              <a:t>5/15/2017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4A39CC5-B391-4868-8834-81EEFA858331}" type="slidenum">
              <a:rPr lang="en-US" altLang="en-US"/>
              <a:pPr/>
              <a:t>‹#›</a:t>
            </a:fld>
            <a:endParaRPr lang="en-US" altLang="en-US"/>
          </a:p>
        </p:txBody>
      </p:sp>
    </p:spTree>
    <p:extLst>
      <p:ext uri="{BB962C8B-B14F-4D97-AF65-F5344CB8AC3E}">
        <p14:creationId xmlns:p14="http://schemas.microsoft.com/office/powerpoint/2010/main" val="549880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A8E0C2-CF85-4A3F-8B24-78DA76E982A2}" type="datetimeFigureOut">
              <a:rPr lang="en-US"/>
              <a:pPr>
                <a:defRPr/>
              </a:pPr>
              <a:t>5/15/2017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CE78D90-E5B9-47A1-A20F-3243089EDA73}" type="slidenum">
              <a:rPr lang="en-US" altLang="en-US"/>
              <a:pPr/>
              <a:t>‹#›</a:t>
            </a:fld>
            <a:endParaRPr lang="en-US" altLang="en-US"/>
          </a:p>
        </p:txBody>
      </p:sp>
    </p:spTree>
    <p:extLst>
      <p:ext uri="{BB962C8B-B14F-4D97-AF65-F5344CB8AC3E}">
        <p14:creationId xmlns:p14="http://schemas.microsoft.com/office/powerpoint/2010/main" val="407135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F710CE1-D07F-4515-8484-3A852B70479C}" type="datetimeFigureOut">
              <a:rPr lang="en-US"/>
              <a:pPr>
                <a:defRPr/>
              </a:pPr>
              <a:t>5/15/2017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FA80D12-D930-43D0-8190-4064318FAB5A}" type="slidenum">
              <a:rPr lang="en-US" altLang="en-US"/>
              <a:pPr/>
              <a:t>‹#›</a:t>
            </a:fld>
            <a:endParaRPr lang="en-US" altLang="en-US"/>
          </a:p>
        </p:txBody>
      </p:sp>
    </p:spTree>
    <p:extLst>
      <p:ext uri="{BB962C8B-B14F-4D97-AF65-F5344CB8AC3E}">
        <p14:creationId xmlns:p14="http://schemas.microsoft.com/office/powerpoint/2010/main" val="3272275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F1D2FCB-05D8-4F37-A342-62EF5470F342}" type="datetimeFigureOut">
              <a:rPr lang="en-US"/>
              <a:pPr>
                <a:defRPr/>
              </a:pPr>
              <a:t>5/15/2017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26F1BDF-12DC-4C60-AEB7-8F3EC8C31836}" type="slidenum">
              <a:rPr lang="en-US" altLang="en-US"/>
              <a:pPr/>
              <a:t>‹#›</a:t>
            </a:fld>
            <a:endParaRPr lang="en-US" altLang="en-US"/>
          </a:p>
        </p:txBody>
      </p:sp>
    </p:spTree>
    <p:extLst>
      <p:ext uri="{BB962C8B-B14F-4D97-AF65-F5344CB8AC3E}">
        <p14:creationId xmlns:p14="http://schemas.microsoft.com/office/powerpoint/2010/main" val="242146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1fcapitol_sliver_mono_feather.jpg%20%20%20%20%20%20%20%20%20%20%20%20%20%20%20%20%20%20%20%20%20%20%20%20%20%20%20%20%20%20%20%200002E647%05Mac%202%20%20%20%20%20%20%20%20%20%20%20%20%20%20%20%20%20%20%20%20%20%20%20%20%20%20B71DA2DD:" TargetMode="Externa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0bShrm282.jpg%20%20%20%20%20%20%20%20%20%20%20%20%20%20%20%20%20%20%20%20%20%20%20%20%20%20%20%20%20%20%20%20%20%20%20%20%20%20%20%20%20%20%20%20%20%20%20%20%20%20%20%2000029679%05Mac%202%20%20%20%20%20%20%20%20%20%20%20%20%20%20%20%20%20%20%20%20%20%20%20%20%20%20B71DA2DD:"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B169878-7815-4FE3-9FC3-06DB4CA85C02}" type="datetimeFigureOut">
              <a:rPr lang="en-US"/>
              <a:pPr>
                <a:defRPr/>
              </a:pPr>
              <a:t>5/15/2017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0C1DA74-51C6-45F4-901E-00750951C77D}" type="slidenum">
              <a:rPr lang="en-US" altLang="en-US"/>
              <a:pPr/>
              <a:t>‹#›</a:t>
            </a:fld>
            <a:endParaRPr lang="en-US" altLang="en-US"/>
          </a:p>
        </p:txBody>
      </p:sp>
      <p:pic>
        <p:nvPicPr>
          <p:cNvPr id="1031" name="Picture 10" descr="capitol_sliver_mono_feather.jpg                                0002E647Mac 2                          B71DA2DD:"/>
          <p:cNvPicPr>
            <a:picLocks noChangeAspect="1" noChangeArrowheads="1"/>
          </p:cNvPicPr>
          <p:nvPr userDrawn="1"/>
        </p:nvPicPr>
        <p:blipFill>
          <a:blip r:embed="rId16" r:link="rId17">
            <a:extLst>
              <a:ext uri="{28A0092B-C50C-407E-A947-70E740481C1C}">
                <a14:useLocalDpi xmlns:a14="http://schemas.microsoft.com/office/drawing/2010/main" val="0"/>
              </a:ext>
            </a:extLst>
          </a:blip>
          <a:srcRect/>
          <a:stretch>
            <a:fillRect/>
          </a:stretch>
        </p:blipFill>
        <p:spPr bwMode="auto">
          <a:xfrm>
            <a:off x="0" y="0"/>
            <a:ext cx="1447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1"/>
          <p:cNvSpPr>
            <a:spLocks noChangeArrowheads="1"/>
          </p:cNvSpPr>
          <p:nvPr userDrawn="1"/>
        </p:nvSpPr>
        <p:spPr bwMode="auto">
          <a:xfrm>
            <a:off x="0" y="0"/>
            <a:ext cx="9144000" cy="304800"/>
          </a:xfrm>
          <a:prstGeom prst="rect">
            <a:avLst/>
          </a:prstGeom>
          <a:solidFill>
            <a:srgbClr val="D90033"/>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33" name="Line 12"/>
          <p:cNvSpPr>
            <a:spLocks noChangeShapeType="1"/>
          </p:cNvSpPr>
          <p:nvPr userDrawn="1"/>
        </p:nvSpPr>
        <p:spPr bwMode="auto">
          <a:xfrm>
            <a:off x="1219200" y="6172200"/>
            <a:ext cx="7924800" cy="0"/>
          </a:xfrm>
          <a:prstGeom prst="line">
            <a:avLst/>
          </a:prstGeom>
          <a:noFill/>
          <a:ln w="63500">
            <a:solidFill>
              <a:srgbClr val="D9003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 name="Text Box 14"/>
          <p:cNvSpPr txBox="1">
            <a:spLocks noChangeArrowheads="1"/>
          </p:cNvSpPr>
          <p:nvPr userDrawn="1"/>
        </p:nvSpPr>
        <p:spPr bwMode="auto">
          <a:xfrm>
            <a:off x="1143000" y="6345238"/>
            <a:ext cx="80010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80000"/>
              </a:lnSpc>
            </a:pPr>
            <a:r>
              <a:rPr lang="en-US" altLang="en-US" sz="2200" b="1" i="1">
                <a:solidFill>
                  <a:srgbClr val="000082"/>
                </a:solidFill>
                <a:latin typeface="Arial" panose="020B0604020202020204" pitchFamily="34" charset="0"/>
              </a:rPr>
              <a:t>HR: Leading People, Leading Organizations</a:t>
            </a:r>
            <a:endParaRPr lang="en-US" altLang="en-US" sz="2200" b="1">
              <a:solidFill>
                <a:srgbClr val="000082"/>
              </a:solidFill>
              <a:latin typeface="Arial" panose="020B0604020202020204" pitchFamily="34" charset="0"/>
            </a:endParaRPr>
          </a:p>
        </p:txBody>
      </p:sp>
      <p:pic>
        <p:nvPicPr>
          <p:cNvPr id="1035" name="Picture 15" descr="Shrm282.jpg                                                    00029679Mac 2                          B71DA2DD:"/>
          <p:cNvPicPr>
            <a:picLocks noChangeAspect="1" noChangeArrowheads="1"/>
          </p:cNvPicPr>
          <p:nvPr userDrawn="1"/>
        </p:nvPicPr>
        <p:blipFill>
          <a:blip r:embed="rId18" r:link="rId19">
            <a:extLst>
              <a:ext uri="{28A0092B-C50C-407E-A947-70E740481C1C}">
                <a14:useLocalDpi xmlns:a14="http://schemas.microsoft.com/office/drawing/2010/main" val="0"/>
              </a:ext>
            </a:extLst>
          </a:blip>
          <a:srcRect/>
          <a:stretch>
            <a:fillRect/>
          </a:stretch>
        </p:blipFill>
        <p:spPr bwMode="auto">
          <a:xfrm>
            <a:off x="106363" y="5257800"/>
            <a:ext cx="96043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Line 18"/>
          <p:cNvSpPr>
            <a:spLocks noChangeShapeType="1"/>
          </p:cNvSpPr>
          <p:nvPr userDrawn="1"/>
        </p:nvSpPr>
        <p:spPr bwMode="auto">
          <a:xfrm>
            <a:off x="1447800" y="1143000"/>
            <a:ext cx="7696200" cy="0"/>
          </a:xfrm>
          <a:prstGeom prst="line">
            <a:avLst/>
          </a:prstGeom>
          <a:noFill/>
          <a:ln w="28575">
            <a:solidFill>
              <a:srgbClr val="00008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7" name="Text Box 19"/>
          <p:cNvSpPr txBox="1">
            <a:spLocks noChangeArrowheads="1"/>
          </p:cNvSpPr>
          <p:nvPr userDrawn="1"/>
        </p:nvSpPr>
        <p:spPr bwMode="auto">
          <a:xfrm>
            <a:off x="8339138" y="6635750"/>
            <a:ext cx="8048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spcBef>
                <a:spcPct val="50000"/>
              </a:spcBef>
            </a:pPr>
            <a:r>
              <a:rPr lang="en-US" altLang="en-US" sz="800">
                <a:solidFill>
                  <a:srgbClr val="000082"/>
                </a:solidFill>
                <a:latin typeface="Times" panose="02020603050405020304" pitchFamily="18" charset="0"/>
              </a:rPr>
              <a:t>© 2007 SHRM</a:t>
            </a:r>
            <a:endParaRPr lang="en-US" altLang="en-US" sz="800" b="1">
              <a:solidFill>
                <a:srgbClr val="000082"/>
              </a:solidFill>
              <a:latin typeface="Times"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dol.gov/whd/fmla/employerguide.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eeoc.gov/eeoc/publications/ada-leave.cf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1.eeoc.gov/eeoc/newsroom/release/8-31-16.cfm?renderforprint=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2100263" y="1219200"/>
            <a:ext cx="6662737" cy="4191000"/>
          </a:xfrm>
        </p:spPr>
        <p:txBody>
          <a:bodyPr rtlCol="0">
            <a:normAutofit lnSpcReduction="10000"/>
          </a:bodyPr>
          <a:lstStyle/>
          <a:p>
            <a:pPr eaLnBrk="1" fontAlgn="auto" hangingPunct="1">
              <a:spcAft>
                <a:spcPts val="0"/>
              </a:spcAft>
              <a:defRPr/>
            </a:pPr>
            <a:r>
              <a:rPr lang="en-US" sz="4000" b="1" dirty="0"/>
              <a:t> HR Management Text</a:t>
            </a:r>
          </a:p>
          <a:p>
            <a:pPr eaLnBrk="1" fontAlgn="auto" hangingPunct="1">
              <a:spcAft>
                <a:spcPts val="0"/>
              </a:spcAft>
              <a:defRPr/>
            </a:pPr>
            <a:r>
              <a:rPr lang="en-US" sz="4000" b="1" dirty="0"/>
              <a:t>Chapter 3:</a:t>
            </a:r>
          </a:p>
          <a:p>
            <a:pPr eaLnBrk="1" fontAlgn="auto" hangingPunct="1">
              <a:spcAft>
                <a:spcPts val="0"/>
              </a:spcAft>
              <a:defRPr/>
            </a:pPr>
            <a:r>
              <a:rPr lang="en-US" sz="4000" b="1" dirty="0"/>
              <a:t>Providing Equal Opportunity &amp; </a:t>
            </a:r>
          </a:p>
          <a:p>
            <a:pPr eaLnBrk="1" fontAlgn="auto" hangingPunct="1">
              <a:spcAft>
                <a:spcPts val="0"/>
              </a:spcAft>
              <a:defRPr/>
            </a:pPr>
            <a:r>
              <a:rPr lang="en-US" sz="4000" b="1" dirty="0"/>
              <a:t>A Safe Workplace</a:t>
            </a:r>
          </a:p>
          <a:p>
            <a:pPr eaLnBrk="1" fontAlgn="auto" hangingPunct="1">
              <a:spcAft>
                <a:spcPts val="0"/>
              </a:spcAft>
              <a:defRPr/>
            </a:pPr>
            <a:endParaRPr lang="en-US" sz="4000" b="1" dirty="0"/>
          </a:p>
          <a:p>
            <a:pPr eaLnBrk="1" fontAlgn="auto" hangingPunct="1">
              <a:spcAft>
                <a:spcPts val="0"/>
              </a:spcAft>
              <a:defRPr/>
            </a:pPr>
            <a:r>
              <a:rPr lang="en-US" sz="4000" b="1" dirty="0"/>
              <a:t>Updated Legal &amp; Case Notes </a:t>
            </a:r>
          </a:p>
        </p:txBody>
      </p:sp>
    </p:spTree>
    <p:extLst>
      <p:ext uri="{BB962C8B-B14F-4D97-AF65-F5344CB8AC3E}">
        <p14:creationId xmlns:p14="http://schemas.microsoft.com/office/powerpoint/2010/main" val="278163735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1676400" y="381000"/>
            <a:ext cx="7010400" cy="5226050"/>
          </a:xfrm>
        </p:spPr>
        <p:txBody>
          <a:bodyPr/>
          <a:lstStyle/>
          <a:p>
            <a:pPr marL="0" indent="0" algn="ctr" eaLnBrk="1" fontAlgn="auto" hangingPunct="1">
              <a:spcBef>
                <a:spcPts val="0"/>
              </a:spcBef>
              <a:spcAft>
                <a:spcPts val="0"/>
              </a:spcAft>
              <a:buFont typeface="Arial" panose="020B0604020202020204" pitchFamily="34" charset="0"/>
              <a:buNone/>
              <a:defRPr/>
            </a:pPr>
            <a:r>
              <a:rPr lang="en-US" sz="3600" b="1" dirty="0">
                <a:solidFill>
                  <a:schemeClr val="accent6">
                    <a:lumMod val="75000"/>
                  </a:schemeClr>
                </a:solidFill>
              </a:rPr>
              <a:t>What Should Companies Do Now?</a:t>
            </a:r>
          </a:p>
          <a:p>
            <a:pPr marL="0" indent="0">
              <a:buFont typeface="Arial" panose="020B0604020202020204" pitchFamily="34" charset="0"/>
              <a:buNone/>
              <a:defRPr/>
            </a:pPr>
            <a:endParaRPr lang="en-US" altLang="en-US" sz="1200" dirty="0"/>
          </a:p>
          <a:p>
            <a:pPr marL="0" indent="0">
              <a:buFont typeface="Arial" panose="020B0604020202020204" pitchFamily="34" charset="0"/>
              <a:buNone/>
              <a:defRPr/>
            </a:pPr>
            <a:r>
              <a:rPr lang="en-US" sz="2400" b="1" dirty="0">
                <a:solidFill>
                  <a:schemeClr val="tx2">
                    <a:lumMod val="75000"/>
                  </a:schemeClr>
                </a:solidFill>
              </a:rPr>
              <a:t>Assess your outsource staffing arrangements</a:t>
            </a:r>
          </a:p>
          <a:p>
            <a:pPr>
              <a:defRPr/>
            </a:pPr>
            <a:r>
              <a:rPr lang="en-US" altLang="en-US" sz="2000" dirty="0">
                <a:solidFill>
                  <a:schemeClr val="tx2">
                    <a:lumMod val="75000"/>
                  </a:schemeClr>
                </a:solidFill>
              </a:rPr>
              <a:t>Do you have control?  Right to control? </a:t>
            </a:r>
          </a:p>
          <a:p>
            <a:pPr>
              <a:defRPr/>
            </a:pPr>
            <a:r>
              <a:rPr lang="en-US" altLang="en-US" sz="2000" dirty="0">
                <a:solidFill>
                  <a:schemeClr val="tx2">
                    <a:lumMod val="75000"/>
                  </a:schemeClr>
                </a:solidFill>
              </a:rPr>
              <a:t>Are there indicia of common law employment?  </a:t>
            </a:r>
          </a:p>
          <a:p>
            <a:pPr marL="0" indent="0">
              <a:buFont typeface="Arial" panose="020B0604020202020204" pitchFamily="34" charset="0"/>
              <a:buNone/>
              <a:defRPr/>
            </a:pPr>
            <a:endParaRPr lang="en-US" altLang="en-US" sz="2000" dirty="0">
              <a:solidFill>
                <a:schemeClr val="tx2">
                  <a:lumMod val="75000"/>
                </a:schemeClr>
              </a:solidFill>
            </a:endParaRPr>
          </a:p>
          <a:p>
            <a:pPr marL="0" indent="0">
              <a:buFont typeface="Arial" panose="020B0604020202020204" pitchFamily="34" charset="0"/>
              <a:buNone/>
              <a:defRPr/>
            </a:pPr>
            <a:r>
              <a:rPr lang="en-US" altLang="en-US" sz="2000" b="1" dirty="0">
                <a:solidFill>
                  <a:schemeClr val="tx2">
                    <a:lumMod val="75000"/>
                  </a:schemeClr>
                </a:solidFill>
              </a:rPr>
              <a:t>Assess your risks</a:t>
            </a:r>
          </a:p>
          <a:p>
            <a:pPr>
              <a:defRPr/>
            </a:pPr>
            <a:r>
              <a:rPr lang="en-US" altLang="en-US" sz="2000" dirty="0">
                <a:solidFill>
                  <a:schemeClr val="tx2">
                    <a:lumMod val="75000"/>
                  </a:schemeClr>
                </a:solidFill>
              </a:rPr>
              <a:t>Is there a bargaining unit risk?  </a:t>
            </a:r>
          </a:p>
          <a:p>
            <a:pPr>
              <a:defRPr/>
            </a:pPr>
            <a:r>
              <a:rPr lang="en-US" altLang="en-US" sz="2000" dirty="0">
                <a:solidFill>
                  <a:schemeClr val="tx2">
                    <a:lumMod val="75000"/>
                  </a:schemeClr>
                </a:solidFill>
              </a:rPr>
              <a:t>Is there an ACA employer mandate risk? </a:t>
            </a:r>
          </a:p>
          <a:p>
            <a:pPr>
              <a:defRPr/>
            </a:pPr>
            <a:r>
              <a:rPr lang="en-US" altLang="en-US" sz="2000" dirty="0">
                <a:solidFill>
                  <a:schemeClr val="tx2">
                    <a:lumMod val="75000"/>
                  </a:schemeClr>
                </a:solidFill>
              </a:rPr>
              <a:t>Is there a risk of liability for employment practices?  </a:t>
            </a:r>
          </a:p>
          <a:p>
            <a:pPr>
              <a:defRPr/>
            </a:pPr>
            <a:endParaRPr lang="en-US" altLang="en-US" sz="2000" dirty="0">
              <a:solidFill>
                <a:schemeClr val="tx2">
                  <a:lumMod val="75000"/>
                </a:schemeClr>
              </a:solidFill>
            </a:endParaRPr>
          </a:p>
          <a:p>
            <a:pPr marL="0" indent="0">
              <a:buFont typeface="Arial" panose="020B0604020202020204" pitchFamily="34" charset="0"/>
              <a:buNone/>
              <a:defRPr/>
            </a:pPr>
            <a:r>
              <a:rPr lang="en-US" sz="2000" b="1" dirty="0">
                <a:solidFill>
                  <a:schemeClr val="tx2">
                    <a:lumMod val="75000"/>
                  </a:schemeClr>
                </a:solidFill>
              </a:rPr>
              <a:t>Take responsive actions</a:t>
            </a:r>
          </a:p>
          <a:p>
            <a:pPr>
              <a:defRPr/>
            </a:pPr>
            <a:r>
              <a:rPr lang="en-US" sz="2000" dirty="0">
                <a:solidFill>
                  <a:schemeClr val="tx2">
                    <a:lumMod val="75000"/>
                  </a:schemeClr>
                </a:solidFill>
              </a:rPr>
              <a:t>Can you achieve similar results without control (or right of control)? </a:t>
            </a:r>
          </a:p>
          <a:p>
            <a:pPr>
              <a:defRPr/>
            </a:pPr>
            <a:r>
              <a:rPr lang="en-US" sz="2000" dirty="0">
                <a:solidFill>
                  <a:schemeClr val="tx2">
                    <a:lumMod val="75000"/>
                  </a:schemeClr>
                </a:solidFill>
              </a:rPr>
              <a:t>Can you negotiate indemnifications with your labor suppliers?  </a:t>
            </a:r>
          </a:p>
        </p:txBody>
      </p:sp>
    </p:spTree>
    <p:extLst>
      <p:ext uri="{BB962C8B-B14F-4D97-AF65-F5344CB8AC3E}">
        <p14:creationId xmlns:p14="http://schemas.microsoft.com/office/powerpoint/2010/main" val="2440518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1371600" y="373404"/>
            <a:ext cx="7543800" cy="7683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3600" b="1">
                <a:solidFill>
                  <a:schemeClr val="accent6">
                    <a:lumMod val="75000"/>
                  </a:schemeClr>
                </a:solidFill>
              </a:rPr>
              <a:t>What’s New: NLRB Year in Review</a:t>
            </a:r>
          </a:p>
        </p:txBody>
      </p:sp>
      <p:sp>
        <p:nvSpPr>
          <p:cNvPr id="65539" name="Content Placeholder 2"/>
          <p:cNvSpPr>
            <a:spLocks noGrp="1"/>
          </p:cNvSpPr>
          <p:nvPr>
            <p:ph idx="1"/>
          </p:nvPr>
        </p:nvSpPr>
        <p:spPr>
          <a:xfrm>
            <a:off x="1371600" y="1158875"/>
            <a:ext cx="7543800" cy="5165725"/>
          </a:xfrm>
        </p:spPr>
        <p:txBody>
          <a:bodyPr/>
          <a:lstStyle/>
          <a:p>
            <a:pPr marL="0" indent="0" algn="ctr">
              <a:buFont typeface="Arial" panose="020B0604020202020204" pitchFamily="34" charset="0"/>
              <a:buNone/>
              <a:defRPr/>
            </a:pPr>
            <a:r>
              <a:rPr lang="en-US" altLang="en-US" sz="2400" b="1" dirty="0">
                <a:solidFill>
                  <a:schemeClr val="tx2">
                    <a:lumMod val="75000"/>
                  </a:schemeClr>
                </a:solidFill>
              </a:rPr>
              <a:t>ELECTIONS</a:t>
            </a:r>
            <a:endParaRPr lang="en-US" altLang="en-US" sz="2000" dirty="0"/>
          </a:p>
          <a:p>
            <a:pPr marL="457200" lvl="1" indent="-457200">
              <a:buFont typeface="Arial" panose="020B0604020202020204" pitchFamily="34" charset="0"/>
              <a:buChar char="•"/>
              <a:defRPr/>
            </a:pPr>
            <a:r>
              <a:rPr lang="en-US" altLang="en-US" sz="2000" u="sng" dirty="0">
                <a:solidFill>
                  <a:schemeClr val="tx2">
                    <a:lumMod val="75000"/>
                  </a:schemeClr>
                </a:solidFill>
              </a:rPr>
              <a:t>Authorization Cards.</a:t>
            </a:r>
            <a:r>
              <a:rPr lang="en-US" altLang="en-US" sz="2000" dirty="0">
                <a:solidFill>
                  <a:schemeClr val="tx2">
                    <a:lumMod val="75000"/>
                  </a:schemeClr>
                </a:solidFill>
              </a:rPr>
              <a:t> </a:t>
            </a:r>
            <a:r>
              <a:rPr lang="en-US" sz="2000" dirty="0">
                <a:solidFill>
                  <a:schemeClr val="tx2">
                    <a:lumMod val="75000"/>
                  </a:schemeClr>
                </a:solidFill>
              </a:rPr>
              <a:t>Actual signatures no longer needed to support petitions for election.</a:t>
            </a:r>
          </a:p>
          <a:p>
            <a:pPr marL="457200" indent="-457200">
              <a:defRPr/>
            </a:pPr>
            <a:r>
              <a:rPr lang="en-US" altLang="en-US" sz="2000" u="sng" dirty="0">
                <a:solidFill>
                  <a:schemeClr val="tx2">
                    <a:lumMod val="75000"/>
                  </a:schemeClr>
                </a:solidFill>
              </a:rPr>
              <a:t>Bargaining Units – Joint Employer Units.</a:t>
            </a:r>
            <a:r>
              <a:rPr lang="en-US" altLang="en-US" sz="2000" dirty="0">
                <a:solidFill>
                  <a:schemeClr val="tx2">
                    <a:lumMod val="75000"/>
                  </a:schemeClr>
                </a:solidFill>
              </a:rPr>
              <a:t> Employees of staffing companies and their customers may be joined together in a single bargaining unit (Miller &amp; Anderson, 364 NLRB No. 39 (2016)).</a:t>
            </a:r>
          </a:p>
          <a:p>
            <a:pPr>
              <a:defRPr/>
            </a:pPr>
            <a:r>
              <a:rPr lang="en-US" sz="2000" u="sng" dirty="0">
                <a:solidFill>
                  <a:schemeClr val="tx2">
                    <a:lumMod val="75000"/>
                  </a:schemeClr>
                </a:solidFill>
              </a:rPr>
              <a:t>Continued Application of NLRB’s “Quickie Election Rule”</a:t>
            </a:r>
          </a:p>
          <a:p>
            <a:pPr lvl="1">
              <a:defRPr/>
            </a:pPr>
            <a:r>
              <a:rPr lang="en-US" sz="2000" dirty="0">
                <a:solidFill>
                  <a:schemeClr val="tx2">
                    <a:lumMod val="75000"/>
                  </a:schemeClr>
                </a:solidFill>
              </a:rPr>
              <a:t>NLRB’s revised election procedures decreasing the amount of time between petition to election have been in effect for nearly 18 months</a:t>
            </a:r>
          </a:p>
          <a:p>
            <a:pPr lvl="1">
              <a:defRPr/>
            </a:pPr>
            <a:r>
              <a:rPr lang="en-US" sz="2000" dirty="0">
                <a:solidFill>
                  <a:schemeClr val="tx2">
                    <a:lumMod val="75000"/>
                  </a:schemeClr>
                </a:solidFill>
              </a:rPr>
              <a:t>In the first year, average time from petition to election was decreased from 38 days to 24 days.  Union win rates in initial certification elections have not increased, however, and continue to hover around 70%.</a:t>
            </a:r>
          </a:p>
        </p:txBody>
      </p:sp>
    </p:spTree>
    <p:extLst>
      <p:ext uri="{BB962C8B-B14F-4D97-AF65-F5344CB8AC3E}">
        <p14:creationId xmlns:p14="http://schemas.microsoft.com/office/powerpoint/2010/main" val="200084438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1295400" y="1423988"/>
            <a:ext cx="7620000" cy="4343400"/>
          </a:xfrm>
        </p:spPr>
        <p:txBody>
          <a:bodyPr/>
          <a:lstStyle/>
          <a:p>
            <a:pPr marL="0" indent="0" algn="ctr">
              <a:buFont typeface="Arial" panose="020B0604020202020204" pitchFamily="34" charset="0"/>
              <a:buNone/>
              <a:defRPr/>
            </a:pPr>
            <a:r>
              <a:rPr lang="en-US" altLang="en-US" sz="1600" dirty="0">
                <a:cs typeface="Arial" panose="020B0604020202020204" pitchFamily="34" charset="0"/>
                <a:hlinkClick r:id="rId2"/>
              </a:rPr>
              <a:t>https://www.dol.gov/whd/fmla/employerguide.pdf</a:t>
            </a:r>
            <a:r>
              <a:rPr lang="en-US" altLang="en-US" sz="1600" dirty="0">
                <a:cs typeface="Arial" panose="020B0604020202020204" pitchFamily="34" charset="0"/>
              </a:rPr>
              <a:t> </a:t>
            </a:r>
          </a:p>
          <a:p>
            <a:pPr marL="0" indent="0" algn="ctr">
              <a:buFont typeface="Arial" panose="020B0604020202020204" pitchFamily="34" charset="0"/>
              <a:buNone/>
              <a:defRPr/>
            </a:pPr>
            <a:endParaRPr lang="en-US" altLang="en-US" sz="1600" dirty="0">
              <a:cs typeface="Arial" panose="020B0604020202020204" pitchFamily="34" charset="0"/>
            </a:endParaRPr>
          </a:p>
          <a:p>
            <a:pPr>
              <a:buFont typeface="+mj-lt"/>
              <a:buAutoNum type="arabicPeriod"/>
              <a:defRPr/>
            </a:pPr>
            <a:r>
              <a:rPr lang="en-US" altLang="en-US" sz="1800" dirty="0">
                <a:solidFill>
                  <a:schemeClr val="tx2">
                    <a:lumMod val="75000"/>
                  </a:schemeClr>
                </a:solidFill>
                <a:cs typeface="Arial" panose="020B0604020202020204" pitchFamily="34" charset="0"/>
              </a:rPr>
              <a:t>Very user-friendly comprehensive discussion of employer obligations.</a:t>
            </a:r>
          </a:p>
          <a:p>
            <a:pPr>
              <a:buFont typeface="+mj-lt"/>
              <a:buAutoNum type="arabicPeriod"/>
              <a:defRPr/>
            </a:pPr>
            <a:r>
              <a:rPr lang="en-US" altLang="en-US" sz="1800" dirty="0">
                <a:solidFill>
                  <a:schemeClr val="tx2">
                    <a:lumMod val="75000"/>
                  </a:schemeClr>
                </a:solidFill>
                <a:cs typeface="Arial" panose="020B0604020202020204" pitchFamily="34" charset="0"/>
              </a:rPr>
              <a:t>Generally nothing “new” but good resource.</a:t>
            </a:r>
          </a:p>
          <a:p>
            <a:pPr>
              <a:buFont typeface="+mj-lt"/>
              <a:buAutoNum type="arabicPeriod"/>
              <a:defRPr/>
            </a:pPr>
            <a:r>
              <a:rPr lang="en-US" altLang="en-US" sz="1800" dirty="0">
                <a:solidFill>
                  <a:schemeClr val="tx2">
                    <a:lumMod val="75000"/>
                  </a:schemeClr>
                </a:solidFill>
                <a:cs typeface="Arial" panose="020B0604020202020204" pitchFamily="34" charset="0"/>
              </a:rPr>
              <a:t>DOL emphasizes that managers and HR must be able to recognize FMLA-qualifying reasons for leave and properly initiate required notifications and eligibility check – </a:t>
            </a:r>
            <a:r>
              <a:rPr lang="en-US" altLang="en-US" sz="1800" b="1" i="1" dirty="0">
                <a:solidFill>
                  <a:schemeClr val="tx2">
                    <a:lumMod val="75000"/>
                  </a:schemeClr>
                </a:solidFill>
                <a:cs typeface="Arial" panose="020B0604020202020204" pitchFamily="34" charset="0"/>
              </a:rPr>
              <a:t>employee need not make formal FMLA leave request to trigger employer obligations</a:t>
            </a:r>
            <a:r>
              <a:rPr lang="en-US" altLang="en-US" sz="1800" i="1" dirty="0">
                <a:solidFill>
                  <a:schemeClr val="tx2">
                    <a:lumMod val="75000"/>
                  </a:schemeClr>
                </a:solidFill>
                <a:cs typeface="Arial" panose="020B0604020202020204" pitchFamily="34" charset="0"/>
              </a:rPr>
              <a:t>.</a:t>
            </a:r>
          </a:p>
          <a:p>
            <a:pPr>
              <a:buFont typeface="+mj-lt"/>
              <a:buAutoNum type="arabicPeriod"/>
              <a:defRPr/>
            </a:pPr>
            <a:r>
              <a:rPr lang="en-US" altLang="en-US" sz="1800" dirty="0">
                <a:solidFill>
                  <a:schemeClr val="tx2">
                    <a:lumMod val="75000"/>
                  </a:schemeClr>
                </a:solidFill>
                <a:cs typeface="Arial" panose="020B0604020202020204" pitchFamily="34" charset="0"/>
              </a:rPr>
              <a:t> A number of cautions to employers about actions that can constitute </a:t>
            </a:r>
            <a:r>
              <a:rPr lang="en-US" altLang="en-US" sz="1800" b="1" i="1" dirty="0">
                <a:solidFill>
                  <a:schemeClr val="tx2">
                    <a:lumMod val="75000"/>
                  </a:schemeClr>
                </a:solidFill>
                <a:cs typeface="Arial" panose="020B0604020202020204" pitchFamily="34" charset="0"/>
              </a:rPr>
              <a:t>unlawful interference</a:t>
            </a:r>
            <a:r>
              <a:rPr lang="en-US" altLang="en-US" sz="1800" dirty="0">
                <a:solidFill>
                  <a:schemeClr val="tx2">
                    <a:lumMod val="75000"/>
                  </a:schemeClr>
                </a:solidFill>
                <a:cs typeface="Arial" panose="020B0604020202020204" pitchFamily="34" charset="0"/>
              </a:rPr>
              <a:t>, such as:</a:t>
            </a:r>
          </a:p>
          <a:p>
            <a:pPr lvl="1">
              <a:buFont typeface="Wingdings" pitchFamily="2" charset="2"/>
              <a:buChar char="Ø"/>
              <a:defRPr/>
            </a:pPr>
            <a:r>
              <a:rPr lang="en-US" altLang="en-US" sz="1800" dirty="0">
                <a:solidFill>
                  <a:schemeClr val="tx2">
                    <a:lumMod val="75000"/>
                  </a:schemeClr>
                </a:solidFill>
                <a:cs typeface="Arial" panose="020B0604020202020204" pitchFamily="34" charset="0"/>
              </a:rPr>
              <a:t>Requiring excessive proof of family relationship or in loco parentis status</a:t>
            </a:r>
          </a:p>
          <a:p>
            <a:pPr lvl="1">
              <a:buFont typeface="Wingdings" pitchFamily="2" charset="2"/>
              <a:buChar char="Ø"/>
              <a:defRPr/>
            </a:pPr>
            <a:r>
              <a:rPr lang="en-US" altLang="en-US" sz="1800" dirty="0">
                <a:solidFill>
                  <a:schemeClr val="tx2">
                    <a:lumMod val="75000"/>
                  </a:schemeClr>
                </a:solidFill>
                <a:cs typeface="Arial" panose="020B0604020202020204" pitchFamily="34" charset="0"/>
              </a:rPr>
              <a:t>If a medical certification is complete, employer may not ask for more medical information or require a doctor’s note for each absence</a:t>
            </a:r>
          </a:p>
          <a:p>
            <a:pPr lvl="1">
              <a:buFont typeface="Wingdings" pitchFamily="2" charset="2"/>
              <a:buChar char="Ø"/>
              <a:defRPr/>
            </a:pPr>
            <a:endParaRPr lang="en-US" altLang="en-US" sz="1800" dirty="0">
              <a:latin typeface="Arial" panose="020B0604020202020204" pitchFamily="34" charset="0"/>
              <a:cs typeface="Arial" panose="020B0604020202020204" pitchFamily="34" charset="0"/>
            </a:endParaRPr>
          </a:p>
        </p:txBody>
      </p:sp>
      <p:sp>
        <p:nvSpPr>
          <p:cNvPr id="53251" name="Title 1"/>
          <p:cNvSpPr txBox="1">
            <a:spLocks/>
          </p:cNvSpPr>
          <p:nvPr/>
        </p:nvSpPr>
        <p:spPr bwMode="auto">
          <a:xfrm>
            <a:off x="1295400" y="533400"/>
            <a:ext cx="7620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b="1" dirty="0">
                <a:solidFill>
                  <a:schemeClr val="accent6">
                    <a:lumMod val="75000"/>
                  </a:schemeClr>
                </a:solidFill>
              </a:rPr>
              <a:t>DOL’s 2016 FMLA Employer’s Highlights</a:t>
            </a:r>
          </a:p>
        </p:txBody>
      </p:sp>
    </p:spTree>
    <p:extLst>
      <p:ext uri="{BB962C8B-B14F-4D97-AF65-F5344CB8AC3E}">
        <p14:creationId xmlns:p14="http://schemas.microsoft.com/office/powerpoint/2010/main" val="1163474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146175"/>
            <a:ext cx="7543800" cy="4060825"/>
          </a:xfrm>
        </p:spPr>
        <p:txBody>
          <a:bodyPr/>
          <a:lstStyle/>
          <a:p>
            <a:pPr marL="0" indent="0">
              <a:buFont typeface="Arial" panose="020B0604020202020204" pitchFamily="34" charset="0"/>
              <a:buNone/>
              <a:defRPr/>
            </a:pPr>
            <a:r>
              <a:rPr lang="en-US" sz="1800" b="1" u="sng" dirty="0">
                <a:solidFill>
                  <a:schemeClr val="tx2">
                    <a:lumMod val="75000"/>
                  </a:schemeClr>
                </a:solidFill>
                <a:cs typeface="Arial" panose="020B0604020202020204" pitchFamily="34" charset="0"/>
              </a:rPr>
              <a:t>Issues regarding “interference” with FMLA rights</a:t>
            </a:r>
          </a:p>
          <a:p>
            <a:pPr>
              <a:buFont typeface="+mj-lt"/>
              <a:buAutoNum type="arabicPeriod"/>
              <a:defRPr/>
            </a:pPr>
            <a:r>
              <a:rPr lang="en-US" sz="1800" dirty="0">
                <a:solidFill>
                  <a:schemeClr val="tx2">
                    <a:lumMod val="75000"/>
                  </a:schemeClr>
                </a:solidFill>
                <a:cs typeface="Arial" panose="020B0604020202020204" pitchFamily="34" charset="0"/>
              </a:rPr>
              <a:t>Employer’s intent is immaterial to an FMLA interference claim and Employer can interfere by discouraging an employee from taking an FMLA leave.</a:t>
            </a:r>
          </a:p>
          <a:p>
            <a:pPr>
              <a:buFont typeface="+mj-lt"/>
              <a:buAutoNum type="arabicPeriod"/>
              <a:defRPr/>
            </a:pPr>
            <a:r>
              <a:rPr lang="en-US" sz="1800" dirty="0">
                <a:solidFill>
                  <a:schemeClr val="tx2">
                    <a:lumMod val="75000"/>
                  </a:schemeClr>
                </a:solidFill>
                <a:cs typeface="Arial" panose="020B0604020202020204" pitchFamily="34" charset="0"/>
              </a:rPr>
              <a:t>An employee’s </a:t>
            </a:r>
            <a:r>
              <a:rPr lang="en-US" sz="1800" b="1" i="1" dirty="0">
                <a:solidFill>
                  <a:schemeClr val="tx2">
                    <a:lumMod val="75000"/>
                  </a:schemeClr>
                </a:solidFill>
                <a:cs typeface="Arial" panose="020B0604020202020204" pitchFamily="34" charset="0"/>
              </a:rPr>
              <a:t>voluntary and uncoerced acceptance of a light duty assignment </a:t>
            </a:r>
            <a:r>
              <a:rPr lang="en-US" sz="1800" dirty="0">
                <a:solidFill>
                  <a:schemeClr val="tx2">
                    <a:lumMod val="75000"/>
                  </a:schemeClr>
                </a:solidFill>
                <a:cs typeface="Arial" panose="020B0604020202020204" pitchFamily="34" charset="0"/>
              </a:rPr>
              <a:t>while recovering from a serious health condition does not constitute interference. </a:t>
            </a:r>
          </a:p>
          <a:p>
            <a:pPr>
              <a:buFont typeface="+mj-lt"/>
              <a:buAutoNum type="arabicPeriod"/>
              <a:defRPr/>
            </a:pPr>
            <a:r>
              <a:rPr lang="en-US" sz="1800" b="1" i="1" dirty="0">
                <a:solidFill>
                  <a:schemeClr val="tx2">
                    <a:lumMod val="75000"/>
                  </a:schemeClr>
                </a:solidFill>
                <a:cs typeface="Arial" panose="020B0604020202020204" pitchFamily="34" charset="0"/>
              </a:rPr>
              <a:t>Nondisruptive “de minimis” communications </a:t>
            </a:r>
            <a:r>
              <a:rPr lang="en-US" sz="1800" dirty="0">
                <a:solidFill>
                  <a:schemeClr val="tx2">
                    <a:lumMod val="75000"/>
                  </a:schemeClr>
                </a:solidFill>
                <a:cs typeface="Arial" panose="020B0604020202020204" pitchFamily="34" charset="0"/>
              </a:rPr>
              <a:t>such as short phone calls requesting the employee to pass on institutional knowledge are not interference but requiring the employee to complete work-related tasks or produce work product may be interference.</a:t>
            </a:r>
          </a:p>
          <a:p>
            <a:pPr>
              <a:buFont typeface="+mj-lt"/>
              <a:buAutoNum type="arabicPeriod"/>
              <a:defRPr/>
            </a:pPr>
            <a:r>
              <a:rPr lang="en-US" sz="1800" b="1" i="1" dirty="0">
                <a:solidFill>
                  <a:schemeClr val="tx2">
                    <a:lumMod val="75000"/>
                  </a:schemeClr>
                </a:solidFill>
                <a:cs typeface="Arial" panose="020B0604020202020204" pitchFamily="34" charset="0"/>
              </a:rPr>
              <a:t>Failure to comply with call-in procedures.  </a:t>
            </a:r>
            <a:r>
              <a:rPr lang="en-US" sz="1800" dirty="0">
                <a:solidFill>
                  <a:schemeClr val="tx2">
                    <a:lumMod val="75000"/>
                  </a:schemeClr>
                </a:solidFill>
                <a:cs typeface="Arial" panose="020B0604020202020204" pitchFamily="34" charset="0"/>
              </a:rPr>
              <a:t>Termination for “excessive absences” is not </a:t>
            </a:r>
            <a:r>
              <a:rPr lang="en-US" sz="1800" dirty="0" err="1">
                <a:solidFill>
                  <a:schemeClr val="tx2">
                    <a:lumMod val="75000"/>
                  </a:schemeClr>
                </a:solidFill>
                <a:cs typeface="Arial" panose="020B0604020202020204" pitchFamily="34" charset="0"/>
              </a:rPr>
              <a:t>FMLA</a:t>
            </a:r>
            <a:r>
              <a:rPr lang="en-US" sz="1800" dirty="0">
                <a:solidFill>
                  <a:schemeClr val="tx2">
                    <a:lumMod val="75000"/>
                  </a:schemeClr>
                </a:solidFill>
                <a:cs typeface="Arial" panose="020B0604020202020204" pitchFamily="34" charset="0"/>
              </a:rPr>
              <a:t> interference even though absences may have qualified for </a:t>
            </a:r>
            <a:r>
              <a:rPr lang="en-US" sz="1800" dirty="0" err="1">
                <a:solidFill>
                  <a:schemeClr val="tx2">
                    <a:lumMod val="75000"/>
                  </a:schemeClr>
                </a:solidFill>
                <a:cs typeface="Arial" panose="020B0604020202020204" pitchFamily="34" charset="0"/>
              </a:rPr>
              <a:t>FMLA</a:t>
            </a:r>
            <a:r>
              <a:rPr lang="en-US" sz="1800" dirty="0">
                <a:solidFill>
                  <a:schemeClr val="tx2">
                    <a:lumMod val="75000"/>
                  </a:schemeClr>
                </a:solidFill>
                <a:cs typeface="Arial" panose="020B0604020202020204" pitchFamily="34" charset="0"/>
              </a:rPr>
              <a:t> protection but employee did not follow  call-in procedures and there were no “unusual circumstances” excusing her.  </a:t>
            </a:r>
          </a:p>
        </p:txBody>
      </p:sp>
      <p:sp>
        <p:nvSpPr>
          <p:cNvPr id="58371" name="Title 1"/>
          <p:cNvSpPr txBox="1">
            <a:spLocks/>
          </p:cNvSpPr>
          <p:nvPr/>
        </p:nvSpPr>
        <p:spPr bwMode="auto">
          <a:xfrm>
            <a:off x="1524000" y="381000"/>
            <a:ext cx="75438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000" b="1">
                <a:solidFill>
                  <a:schemeClr val="accent6">
                    <a:lumMod val="75000"/>
                  </a:schemeClr>
                </a:solidFill>
              </a:rPr>
              <a:t>Highlights from FMLA Pro-Employer Opinions </a:t>
            </a:r>
          </a:p>
        </p:txBody>
      </p:sp>
    </p:spTree>
    <p:extLst>
      <p:ext uri="{BB962C8B-B14F-4D97-AF65-F5344CB8AC3E}">
        <p14:creationId xmlns:p14="http://schemas.microsoft.com/office/powerpoint/2010/main" val="3145663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1295400" y="1241425"/>
            <a:ext cx="7391400" cy="4525963"/>
          </a:xfrm>
        </p:spPr>
        <p:txBody>
          <a:bodyPr/>
          <a:lstStyle/>
          <a:p>
            <a:pPr marL="457200" lvl="1" indent="0" algn="ctr">
              <a:buFont typeface="Arial" panose="020B0604020202020204" pitchFamily="34" charset="0"/>
              <a:buNone/>
              <a:defRPr/>
            </a:pPr>
            <a:r>
              <a:rPr lang="en-US" altLang="en-US" sz="1400" dirty="0">
                <a:solidFill>
                  <a:schemeClr val="tx1">
                    <a:lumMod val="65000"/>
                    <a:lumOff val="35000"/>
                  </a:schemeClr>
                </a:solidFill>
                <a:cs typeface="Arial" panose="020B0604020202020204" pitchFamily="34" charset="0"/>
                <a:hlinkClick r:id="rId2"/>
              </a:rPr>
              <a:t>https://www.eeoc.gov/eeoc/publications/ada-leave.cfm</a:t>
            </a:r>
            <a:r>
              <a:rPr lang="en-US" altLang="en-US" sz="1400" dirty="0">
                <a:solidFill>
                  <a:schemeClr val="tx1">
                    <a:lumMod val="65000"/>
                    <a:lumOff val="35000"/>
                  </a:schemeClr>
                </a:solidFill>
                <a:cs typeface="Arial" panose="020B0604020202020204" pitchFamily="34" charset="0"/>
              </a:rPr>
              <a:t> </a:t>
            </a:r>
          </a:p>
          <a:p>
            <a:pPr marL="800100" lvl="1" indent="-342900">
              <a:buFont typeface="+mj-lt"/>
              <a:buAutoNum type="arabicPeriod"/>
              <a:defRPr/>
            </a:pPr>
            <a:r>
              <a:rPr lang="en-US" altLang="en-US" sz="1400" dirty="0">
                <a:solidFill>
                  <a:schemeClr val="tx2">
                    <a:lumMod val="75000"/>
                  </a:schemeClr>
                </a:solidFill>
                <a:cs typeface="Arial" panose="020B0604020202020204" pitchFamily="34" charset="0"/>
              </a:rPr>
              <a:t>Employers must consider </a:t>
            </a:r>
            <a:r>
              <a:rPr lang="en-US" altLang="en-US" sz="1400" b="1" i="1" dirty="0">
                <a:solidFill>
                  <a:schemeClr val="tx2">
                    <a:lumMod val="75000"/>
                  </a:schemeClr>
                </a:solidFill>
                <a:cs typeface="Arial" panose="020B0604020202020204" pitchFamily="34" charset="0"/>
              </a:rPr>
              <a:t>unpaid leave as a reasonable accommodation </a:t>
            </a:r>
            <a:r>
              <a:rPr lang="en-US" altLang="en-US" sz="1400" dirty="0">
                <a:solidFill>
                  <a:schemeClr val="tx2">
                    <a:lumMod val="75000"/>
                  </a:schemeClr>
                </a:solidFill>
                <a:cs typeface="Arial" panose="020B0604020202020204" pitchFamily="34" charset="0"/>
              </a:rPr>
              <a:t>so long as it does not create </a:t>
            </a:r>
            <a:r>
              <a:rPr lang="en-US" altLang="en-US" sz="1400" b="1" i="1" dirty="0">
                <a:solidFill>
                  <a:schemeClr val="tx2">
                    <a:lumMod val="75000"/>
                  </a:schemeClr>
                </a:solidFill>
                <a:cs typeface="Arial" panose="020B0604020202020204" pitchFamily="34" charset="0"/>
              </a:rPr>
              <a:t>undue hardship </a:t>
            </a:r>
            <a:r>
              <a:rPr lang="en-US" altLang="en-US" sz="1400" dirty="0">
                <a:solidFill>
                  <a:schemeClr val="tx2">
                    <a:lumMod val="75000"/>
                  </a:schemeClr>
                </a:solidFill>
                <a:cs typeface="Arial" panose="020B0604020202020204" pitchFamily="34" charset="0"/>
              </a:rPr>
              <a:t>– </a:t>
            </a:r>
            <a:r>
              <a:rPr lang="en-US" altLang="en-US" sz="1400" b="1" i="1" dirty="0">
                <a:solidFill>
                  <a:schemeClr val="tx2">
                    <a:lumMod val="75000"/>
                  </a:schemeClr>
                </a:solidFill>
                <a:cs typeface="Arial" panose="020B0604020202020204" pitchFamily="34" charset="0"/>
              </a:rPr>
              <a:t>even if employee is not eligible for leave under the FMLA </a:t>
            </a:r>
            <a:r>
              <a:rPr lang="en-US" altLang="en-US" sz="1400" dirty="0">
                <a:solidFill>
                  <a:schemeClr val="tx2">
                    <a:lumMod val="75000"/>
                  </a:schemeClr>
                </a:solidFill>
                <a:cs typeface="Arial" panose="020B0604020202020204" pitchFamily="34" charset="0"/>
              </a:rPr>
              <a:t>or other law or policy or has exhausted FMLA or other leave.</a:t>
            </a:r>
          </a:p>
          <a:p>
            <a:pPr marL="800100" lvl="1" indent="-342900">
              <a:buFont typeface="+mj-lt"/>
              <a:buAutoNum type="arabicPeriod"/>
              <a:defRPr/>
            </a:pPr>
            <a:r>
              <a:rPr lang="en-US" altLang="en-US" sz="1400" b="1" i="1" dirty="0">
                <a:solidFill>
                  <a:schemeClr val="tx2">
                    <a:lumMod val="75000"/>
                  </a:schemeClr>
                </a:solidFill>
                <a:cs typeface="Arial" panose="020B0604020202020204" pitchFamily="34" charset="0"/>
              </a:rPr>
              <a:t>“Maximum leave policies</a:t>
            </a:r>
            <a:r>
              <a:rPr lang="en-US" altLang="en-US" sz="1400" dirty="0">
                <a:solidFill>
                  <a:schemeClr val="tx2">
                    <a:lumMod val="75000"/>
                  </a:schemeClr>
                </a:solidFill>
                <a:cs typeface="Arial" panose="020B0604020202020204" pitchFamily="34" charset="0"/>
              </a:rPr>
              <a:t>” may be permissible but employers must grant exceptions when necessary as an accommodation.  (EEOC v. Lowe’s $8.5 million settlement for inflexible leave policy 05/2016)</a:t>
            </a:r>
          </a:p>
          <a:p>
            <a:pPr marL="800100" lvl="1" indent="-342900">
              <a:buFont typeface="+mj-lt"/>
              <a:buAutoNum type="arabicPeriod"/>
              <a:defRPr/>
            </a:pPr>
            <a:r>
              <a:rPr lang="en-US" altLang="en-US" sz="1400" b="1" i="1" dirty="0">
                <a:solidFill>
                  <a:schemeClr val="tx2">
                    <a:lumMod val="75000"/>
                  </a:schemeClr>
                </a:solidFill>
                <a:cs typeface="Arial" panose="020B0604020202020204" pitchFamily="34" charset="0"/>
              </a:rPr>
              <a:t>“100% healed policies” </a:t>
            </a:r>
            <a:r>
              <a:rPr lang="en-US" altLang="en-US" sz="1400" dirty="0">
                <a:solidFill>
                  <a:schemeClr val="tx2">
                    <a:lumMod val="75000"/>
                  </a:schemeClr>
                </a:solidFill>
                <a:cs typeface="Arial" panose="020B0604020202020204" pitchFamily="34" charset="0"/>
              </a:rPr>
              <a:t>not allowed.  Employer must engage in individualized analysis to determine whether or not employee can return to work with a reasonable accommodation without causing an undue hardship or resulting in a direct threat to the safety of the employee or others.</a:t>
            </a:r>
          </a:p>
          <a:p>
            <a:pPr marL="800100" lvl="1" indent="-342900">
              <a:buFont typeface="+mj-lt"/>
              <a:buAutoNum type="arabicPeriod"/>
              <a:defRPr/>
            </a:pPr>
            <a:r>
              <a:rPr lang="en-US" altLang="en-US" sz="1400" b="1" i="1" dirty="0">
                <a:solidFill>
                  <a:schemeClr val="tx2">
                    <a:lumMod val="75000"/>
                  </a:schemeClr>
                </a:solidFill>
                <a:cs typeface="Arial" panose="020B0604020202020204" pitchFamily="34" charset="0"/>
              </a:rPr>
              <a:t>Reassignment is a potential accommodation.</a:t>
            </a:r>
            <a:r>
              <a:rPr lang="en-US" altLang="en-US" sz="1400" dirty="0">
                <a:solidFill>
                  <a:schemeClr val="tx2">
                    <a:lumMod val="75000"/>
                  </a:schemeClr>
                </a:solidFill>
                <a:cs typeface="Arial" panose="020B0604020202020204" pitchFamily="34" charset="0"/>
              </a:rPr>
              <a:t>  Employer must place a disabled employee in a vacant position for which he or she disqualified and </a:t>
            </a:r>
            <a:r>
              <a:rPr lang="en-US" altLang="en-US" sz="1400" b="1" i="1" dirty="0">
                <a:solidFill>
                  <a:schemeClr val="tx2">
                    <a:lumMod val="75000"/>
                  </a:schemeClr>
                </a:solidFill>
                <a:cs typeface="Arial" panose="020B0604020202020204" pitchFamily="34" charset="0"/>
              </a:rPr>
              <a:t>cannot require the employee to compete with other applicants for the open position</a:t>
            </a:r>
            <a:r>
              <a:rPr lang="en-US" altLang="en-US" sz="1400" dirty="0">
                <a:solidFill>
                  <a:schemeClr val="tx2">
                    <a:lumMod val="75000"/>
                  </a:schemeClr>
                </a:solidFill>
                <a:cs typeface="Arial" panose="020B0604020202020204" pitchFamily="34" charset="0"/>
              </a:rPr>
              <a:t>. This rule does not apply to promotions or negate uniform seniority systems.</a:t>
            </a:r>
          </a:p>
          <a:p>
            <a:pPr marL="800100" lvl="1" indent="-342900">
              <a:buFont typeface="+mj-lt"/>
              <a:buAutoNum type="arabicPeriod"/>
              <a:defRPr/>
            </a:pPr>
            <a:r>
              <a:rPr lang="en-US" altLang="en-US" sz="1400" dirty="0">
                <a:solidFill>
                  <a:schemeClr val="tx2">
                    <a:lumMod val="75000"/>
                  </a:schemeClr>
                </a:solidFill>
                <a:cs typeface="Arial" panose="020B0604020202020204" pitchFamily="34" charset="0"/>
              </a:rPr>
              <a:t>Factors that may be considered in evaluating </a:t>
            </a:r>
            <a:r>
              <a:rPr lang="en-US" altLang="en-US" sz="1400" b="1" i="1" dirty="0">
                <a:solidFill>
                  <a:schemeClr val="tx2">
                    <a:lumMod val="75000"/>
                  </a:schemeClr>
                </a:solidFill>
                <a:cs typeface="Arial" panose="020B0604020202020204" pitchFamily="34" charset="0"/>
              </a:rPr>
              <a:t>undue hardship </a:t>
            </a:r>
            <a:r>
              <a:rPr lang="en-US" altLang="en-US" sz="1400" dirty="0">
                <a:solidFill>
                  <a:schemeClr val="tx2">
                    <a:lumMod val="75000"/>
                  </a:schemeClr>
                </a:solidFill>
                <a:cs typeface="Arial" panose="020B0604020202020204" pitchFamily="34" charset="0"/>
              </a:rPr>
              <a:t>include:  (1) frequency of leave; (2) flexibility on when leave may be taken; (3) Whether intermittent leave is predictable or unpredictable; (4) impact on a company’s operations.  </a:t>
            </a:r>
          </a:p>
          <a:p>
            <a:pPr marL="800100" lvl="1" indent="-342900">
              <a:buFont typeface="+mj-lt"/>
              <a:buAutoNum type="arabicPeriod"/>
              <a:defRPr/>
            </a:pPr>
            <a:r>
              <a:rPr lang="en-US" altLang="en-US" sz="1400" b="1" i="1" dirty="0">
                <a:solidFill>
                  <a:schemeClr val="tx2">
                    <a:lumMod val="75000"/>
                  </a:schemeClr>
                </a:solidFill>
                <a:cs typeface="Arial" panose="020B0604020202020204" pitchFamily="34" charset="0"/>
              </a:rPr>
              <a:t>Indefinite leave </a:t>
            </a:r>
            <a:r>
              <a:rPr lang="en-US" altLang="en-US" sz="1400" dirty="0">
                <a:solidFill>
                  <a:schemeClr val="tx2">
                    <a:lumMod val="75000"/>
                  </a:schemeClr>
                </a:solidFill>
                <a:cs typeface="Arial" panose="020B0604020202020204" pitchFamily="34" charset="0"/>
              </a:rPr>
              <a:t>is not a reasonable accommodation.</a:t>
            </a:r>
          </a:p>
          <a:p>
            <a:pPr marL="800100" lvl="1" indent="-342900">
              <a:buFont typeface="+mj-lt"/>
              <a:buAutoNum type="arabicPeriod"/>
              <a:defRPr/>
            </a:pPr>
            <a:endParaRPr lang="en-US" altLang="en-US" sz="1600" dirty="0"/>
          </a:p>
        </p:txBody>
      </p:sp>
      <p:sp>
        <p:nvSpPr>
          <p:cNvPr id="63491" name="Title 1"/>
          <p:cNvSpPr txBox="1">
            <a:spLocks/>
          </p:cNvSpPr>
          <p:nvPr/>
        </p:nvSpPr>
        <p:spPr bwMode="auto">
          <a:xfrm>
            <a:off x="1295400" y="457200"/>
            <a:ext cx="7848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000" b="1" dirty="0">
                <a:solidFill>
                  <a:schemeClr val="accent6">
                    <a:lumMod val="75000"/>
                  </a:schemeClr>
                </a:solidFill>
              </a:rPr>
              <a:t>EEOC 2016 Employer’s Guide: Leaves Highlights</a:t>
            </a:r>
          </a:p>
        </p:txBody>
      </p:sp>
    </p:spTree>
    <p:extLst>
      <p:ext uri="{BB962C8B-B14F-4D97-AF65-F5344CB8AC3E}">
        <p14:creationId xmlns:p14="http://schemas.microsoft.com/office/powerpoint/2010/main" val="1795950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bwMode="auto">
          <a:xfrm>
            <a:off x="1524000" y="304800"/>
            <a:ext cx="73914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4000" b="1" dirty="0">
                <a:solidFill>
                  <a:schemeClr val="accent6">
                    <a:lumMod val="75000"/>
                  </a:schemeClr>
                </a:solidFill>
              </a:rPr>
              <a:t>Pregnancy Accommodations</a:t>
            </a:r>
          </a:p>
        </p:txBody>
      </p:sp>
      <p:sp>
        <p:nvSpPr>
          <p:cNvPr id="41987" name="Content Placeholder 2"/>
          <p:cNvSpPr>
            <a:spLocks noGrp="1"/>
          </p:cNvSpPr>
          <p:nvPr>
            <p:ph idx="1"/>
          </p:nvPr>
        </p:nvSpPr>
        <p:spPr>
          <a:xfrm>
            <a:off x="1524000" y="1125538"/>
            <a:ext cx="7391400" cy="4532312"/>
          </a:xfrm>
        </p:spPr>
        <p:txBody>
          <a:bodyPr/>
          <a:lstStyle/>
          <a:p>
            <a:pPr>
              <a:defRPr/>
            </a:pPr>
            <a:r>
              <a:rPr lang="en-US" altLang="en-US" sz="1800" dirty="0">
                <a:solidFill>
                  <a:schemeClr val="tx2">
                    <a:lumMod val="75000"/>
                  </a:schemeClr>
                </a:solidFill>
                <a:cs typeface="Arial" panose="020B0604020202020204" pitchFamily="34" charset="0"/>
              </a:rPr>
              <a:t>Pregnancy itself is not a disability – however, complications caused by pregnancy can be.</a:t>
            </a:r>
          </a:p>
          <a:p>
            <a:pPr>
              <a:defRPr/>
            </a:pPr>
            <a:r>
              <a:rPr lang="en-US" altLang="en-US" sz="1800" b="1" i="1" dirty="0">
                <a:solidFill>
                  <a:schemeClr val="tx2">
                    <a:lumMod val="75000"/>
                  </a:schemeClr>
                </a:solidFill>
                <a:cs typeface="Arial" panose="020B0604020202020204" pitchFamily="34" charset="0"/>
              </a:rPr>
              <a:t>Pregnancy Discrimination Act</a:t>
            </a:r>
            <a:r>
              <a:rPr lang="en-US" altLang="en-US" sz="1800" dirty="0">
                <a:solidFill>
                  <a:schemeClr val="tx2">
                    <a:lumMod val="75000"/>
                  </a:schemeClr>
                </a:solidFill>
                <a:cs typeface="Arial" panose="020B0604020202020204" pitchFamily="34" charset="0"/>
              </a:rPr>
              <a:t>: prohibits discrimination but fall short of requiring accommodation in all cases.</a:t>
            </a:r>
          </a:p>
          <a:p>
            <a:pPr>
              <a:defRPr/>
            </a:pPr>
            <a:r>
              <a:rPr lang="en-US" altLang="en-US" sz="1800" b="1" i="1" dirty="0">
                <a:solidFill>
                  <a:schemeClr val="tx2">
                    <a:lumMod val="75000"/>
                  </a:schemeClr>
                </a:solidFill>
                <a:cs typeface="Arial" panose="020B0604020202020204" pitchFamily="34" charset="0"/>
              </a:rPr>
              <a:t>Young v. UPS</a:t>
            </a:r>
            <a:r>
              <a:rPr lang="en-US" altLang="en-US" sz="1800" dirty="0">
                <a:solidFill>
                  <a:schemeClr val="tx2">
                    <a:lumMod val="75000"/>
                  </a:schemeClr>
                </a:solidFill>
                <a:cs typeface="Arial" panose="020B0604020202020204" pitchFamily="34" charset="0"/>
              </a:rPr>
              <a:t>: Complicated ruling.  Employer not absolutely required to offer same accommodation to pregnant employees that it offers to non-pregnant employees -- but must have a good reason for not doing so. </a:t>
            </a:r>
          </a:p>
          <a:p>
            <a:pPr>
              <a:defRPr/>
            </a:pPr>
            <a:r>
              <a:rPr lang="en-US" altLang="en-US" sz="1800" b="1" dirty="0">
                <a:solidFill>
                  <a:schemeClr val="tx2">
                    <a:lumMod val="75000"/>
                  </a:schemeClr>
                </a:solidFill>
                <a:cs typeface="Arial" panose="020B0604020202020204" pitchFamily="34" charset="0"/>
              </a:rPr>
              <a:t>State laws:  </a:t>
            </a:r>
            <a:r>
              <a:rPr lang="en-US" altLang="en-US" sz="1800" dirty="0">
                <a:solidFill>
                  <a:schemeClr val="tx2">
                    <a:lumMod val="75000"/>
                  </a:schemeClr>
                </a:solidFill>
                <a:cs typeface="Arial" panose="020B0604020202020204" pitchFamily="34" charset="0"/>
              </a:rPr>
              <a:t>Many states have – or are adopting – laws requiring pregnancy accommodations:</a:t>
            </a:r>
          </a:p>
          <a:p>
            <a:pPr lvl="1">
              <a:defRPr/>
            </a:pPr>
            <a:r>
              <a:rPr lang="en-US" altLang="en-US" sz="1800" i="1" dirty="0">
                <a:solidFill>
                  <a:schemeClr val="tx2">
                    <a:lumMod val="75000"/>
                  </a:schemeClr>
                </a:solidFill>
                <a:cs typeface="Arial" panose="020B0604020202020204" pitchFamily="34" charset="0"/>
              </a:rPr>
              <a:t>Most recent</a:t>
            </a:r>
            <a:r>
              <a:rPr lang="en-US" altLang="en-US" sz="1800" dirty="0">
                <a:solidFill>
                  <a:schemeClr val="tx2">
                    <a:lumMod val="75000"/>
                  </a:schemeClr>
                </a:solidFill>
                <a:cs typeface="Arial" panose="020B0604020202020204" pitchFamily="34" charset="0"/>
              </a:rPr>
              <a:t>:  Colorado; Ohio (bill pending).</a:t>
            </a:r>
          </a:p>
          <a:p>
            <a:pPr lvl="1">
              <a:defRPr/>
            </a:pPr>
            <a:r>
              <a:rPr lang="en-US" altLang="en-US" sz="1800" i="1" dirty="0">
                <a:solidFill>
                  <a:schemeClr val="tx2">
                    <a:lumMod val="75000"/>
                  </a:schemeClr>
                </a:solidFill>
                <a:cs typeface="Arial" panose="020B0604020202020204" pitchFamily="34" charset="0"/>
              </a:rPr>
              <a:t>Also</a:t>
            </a:r>
            <a:r>
              <a:rPr lang="en-US" altLang="en-US" sz="1800" dirty="0">
                <a:solidFill>
                  <a:schemeClr val="tx2">
                    <a:lumMod val="75000"/>
                  </a:schemeClr>
                </a:solidFill>
                <a:cs typeface="Arial" panose="020B0604020202020204" pitchFamily="34" charset="0"/>
              </a:rPr>
              <a:t>:  RI; Illinois; DE; NY; Alaska (public sector only), CT; LA; TX (public sector only); MD; NJ; Dist. Col.; Minn.; WV; Nebraska; ND; Hawaii; Utah; Philadelphia.</a:t>
            </a:r>
          </a:p>
          <a:p>
            <a:pPr>
              <a:defRPr/>
            </a:pPr>
            <a:r>
              <a:rPr lang="en-US" altLang="en-US" sz="1800" b="1" i="1" dirty="0" err="1">
                <a:solidFill>
                  <a:srgbClr val="1F497D">
                    <a:lumMod val="75000"/>
                  </a:srgbClr>
                </a:solidFill>
                <a:cs typeface="Arial" panose="020B0604020202020204" pitchFamily="34" charset="0"/>
              </a:rPr>
              <a:t>EEOC</a:t>
            </a:r>
            <a:r>
              <a:rPr lang="en-US" altLang="en-US" sz="1800" b="1" i="1" dirty="0">
                <a:solidFill>
                  <a:srgbClr val="1F497D">
                    <a:lumMod val="75000"/>
                  </a:srgbClr>
                </a:solidFill>
                <a:cs typeface="Arial" panose="020B0604020202020204" pitchFamily="34" charset="0"/>
              </a:rPr>
              <a:t> v. Motel 6 (8/31/16) </a:t>
            </a:r>
            <a:r>
              <a:rPr lang="en-US" altLang="en-US" sz="1800" dirty="0">
                <a:solidFill>
                  <a:srgbClr val="1F497D">
                    <a:lumMod val="75000"/>
                  </a:srgbClr>
                </a:solidFill>
                <a:cs typeface="Arial" panose="020B0604020202020204" pitchFamily="34" charset="0"/>
              </a:rPr>
              <a:t>The </a:t>
            </a:r>
            <a:r>
              <a:rPr lang="en-US" altLang="en-US" sz="1800" dirty="0" err="1">
                <a:solidFill>
                  <a:srgbClr val="1F497D">
                    <a:lumMod val="75000"/>
                  </a:srgbClr>
                </a:solidFill>
                <a:cs typeface="Arial" panose="020B0604020202020204" pitchFamily="34" charset="0"/>
              </a:rPr>
              <a:t>EEOC</a:t>
            </a:r>
            <a:r>
              <a:rPr lang="en-US" altLang="en-US" sz="1800" dirty="0">
                <a:solidFill>
                  <a:srgbClr val="1F497D">
                    <a:lumMod val="75000"/>
                  </a:srgbClr>
                </a:solidFill>
                <a:cs typeface="Arial" panose="020B0604020202020204" pitchFamily="34" charset="0"/>
              </a:rPr>
              <a:t> filed suit after Motel 6 place pregnant employee with high risk pregnancy on forced leave of absence.</a:t>
            </a:r>
            <a:r>
              <a:rPr lang="en-US" altLang="en-US" sz="1800" i="1" dirty="0">
                <a:solidFill>
                  <a:srgbClr val="1F497D">
                    <a:lumMod val="75000"/>
                  </a:srgbClr>
                </a:solidFill>
                <a:cs typeface="Arial" panose="020B0604020202020204" pitchFamily="34" charset="0"/>
              </a:rPr>
              <a:t> </a:t>
            </a:r>
            <a:r>
              <a:rPr lang="en-US" altLang="en-US" sz="1200" i="1" dirty="0">
                <a:solidFill>
                  <a:srgbClr val="1F497D">
                    <a:lumMod val="75000"/>
                  </a:srgbClr>
                </a:solidFill>
                <a:cs typeface="Arial" panose="020B0604020202020204" pitchFamily="34" charset="0"/>
              </a:rPr>
              <a:t>(</a:t>
            </a:r>
            <a:r>
              <a:rPr lang="en-US" altLang="en-US" sz="1200" i="1" dirty="0">
                <a:solidFill>
                  <a:srgbClr val="1F497D">
                    <a:lumMod val="75000"/>
                  </a:srgbClr>
                </a:solidFill>
                <a:cs typeface="Arial" panose="020B0604020202020204" pitchFamily="34" charset="0"/>
                <a:hlinkClick r:id="rId2"/>
              </a:rPr>
              <a:t>https://www1.eeoc.gov//eeoc/newsroom/release/8-31-16.cfm?renderforprint=1</a:t>
            </a:r>
            <a:r>
              <a:rPr lang="en-US" altLang="en-US" sz="1200" i="1" dirty="0">
                <a:solidFill>
                  <a:srgbClr val="1F497D">
                    <a:lumMod val="75000"/>
                  </a:srgbClr>
                </a:solidFill>
                <a:cs typeface="Arial" panose="020B0604020202020204" pitchFamily="34" charset="0"/>
              </a:rPr>
              <a:t>) . </a:t>
            </a:r>
            <a:endParaRPr lang="en-US" altLang="en-US" sz="1200" dirty="0">
              <a:solidFill>
                <a:srgbClr val="1F497D">
                  <a:lumMod val="75000"/>
                </a:srgbClr>
              </a:solidFill>
              <a:cs typeface="Arial" panose="020B0604020202020204" pitchFamily="34" charset="0"/>
            </a:endParaRPr>
          </a:p>
          <a:p>
            <a:pPr marL="457200" lvl="1" indent="0">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6301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bwMode="auto">
          <a:xfrm>
            <a:off x="1194172" y="304800"/>
            <a:ext cx="7860927"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2800" b="1" dirty="0">
                <a:solidFill>
                  <a:srgbClr val="C00000"/>
                </a:solidFill>
              </a:rPr>
              <a:t/>
            </a:r>
            <a:br>
              <a:rPr lang="en-US" altLang="en-US" sz="2800" b="1" dirty="0">
                <a:solidFill>
                  <a:srgbClr val="C00000"/>
                </a:solidFill>
              </a:rPr>
            </a:br>
            <a:r>
              <a:rPr lang="en-US" altLang="en-US" sz="2800" b="1" dirty="0">
                <a:solidFill>
                  <a:schemeClr val="accent6">
                    <a:lumMod val="75000"/>
                  </a:schemeClr>
                </a:solidFill>
              </a:rPr>
              <a:t>Jurisdictions That Have Paid Sick Leave Laws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7549078"/>
              </p:ext>
            </p:extLst>
          </p:nvPr>
        </p:nvGraphicFramePr>
        <p:xfrm>
          <a:off x="1054100" y="1308100"/>
          <a:ext cx="8089900" cy="4543425"/>
        </p:xfrm>
        <a:graphic>
          <a:graphicData uri="http://schemas.openxmlformats.org/drawingml/2006/table">
            <a:tbl>
              <a:tblPr firstRow="1" bandRow="1">
                <a:tableStyleId>{5C22544A-7EE6-4342-B048-85BDC9FD1C3A}</a:tableStyleId>
              </a:tblPr>
              <a:tblGrid>
                <a:gridCol w="2123503">
                  <a:extLst>
                    <a:ext uri="{9D8B030D-6E8A-4147-A177-3AD203B41FA5}">
                      <a16:colId xmlns:a16="http://schemas.microsoft.com/office/drawing/2014/main" xmlns="" val="20000"/>
                    </a:ext>
                  </a:extLst>
                </a:gridCol>
                <a:gridCol w="3269764">
                  <a:extLst>
                    <a:ext uri="{9D8B030D-6E8A-4147-A177-3AD203B41FA5}">
                      <a16:colId xmlns:a16="http://schemas.microsoft.com/office/drawing/2014/main" xmlns="" val="20001"/>
                    </a:ext>
                  </a:extLst>
                </a:gridCol>
                <a:gridCol w="2696633">
                  <a:extLst>
                    <a:ext uri="{9D8B030D-6E8A-4147-A177-3AD203B41FA5}">
                      <a16:colId xmlns:a16="http://schemas.microsoft.com/office/drawing/2014/main" xmlns="" val="20002"/>
                    </a:ext>
                  </a:extLst>
                </a:gridCol>
              </a:tblGrid>
              <a:tr h="550125">
                <a:tc>
                  <a:txBody>
                    <a:bodyPr/>
                    <a:lstStyle/>
                    <a:p>
                      <a:r>
                        <a:rPr lang="en-US" sz="1600" dirty="0"/>
                        <a:t>States</a:t>
                      </a:r>
                    </a:p>
                  </a:txBody>
                  <a:tcPr marL="91438" marR="91438" marT="45725" marB="45725"/>
                </a:tc>
                <a:tc>
                  <a:txBody>
                    <a:bodyPr/>
                    <a:lstStyle/>
                    <a:p>
                      <a:r>
                        <a:rPr lang="en-US" sz="1400" dirty="0"/>
                        <a:t>Cities</a:t>
                      </a:r>
                    </a:p>
                  </a:txBody>
                  <a:tcPr marL="91438" marR="91438" marT="45725" marB="45725"/>
                </a:tc>
                <a:tc>
                  <a:txBody>
                    <a:bodyPr/>
                    <a:lstStyle/>
                    <a:p>
                      <a:r>
                        <a:rPr lang="en-US" sz="1600" dirty="0"/>
                        <a:t>Counties/Districts/Territories</a:t>
                      </a:r>
                    </a:p>
                  </a:txBody>
                  <a:tcPr marL="91438" marR="91438" marT="45725" marB="45725"/>
                </a:tc>
                <a:extLst>
                  <a:ext uri="{0D108BD9-81ED-4DB2-BD59-A6C34878D82A}">
                    <a16:rowId xmlns:a16="http://schemas.microsoft.com/office/drawing/2014/main" xmlns="" val="10000"/>
                  </a:ext>
                </a:extLst>
              </a:tr>
              <a:tr h="3292186">
                <a:tc>
                  <a:txBody>
                    <a:bodyPr/>
                    <a:lstStyle/>
                    <a:p>
                      <a:r>
                        <a:rPr lang="en-US" sz="1400" dirty="0"/>
                        <a:t>California</a:t>
                      </a:r>
                    </a:p>
                    <a:p>
                      <a:endParaRPr lang="en-US" sz="1400" dirty="0"/>
                    </a:p>
                    <a:p>
                      <a:r>
                        <a:rPr lang="en-US" sz="1400" dirty="0"/>
                        <a:t>Connecticut</a:t>
                      </a:r>
                    </a:p>
                    <a:p>
                      <a:endParaRPr lang="en-US" sz="1400" dirty="0"/>
                    </a:p>
                    <a:p>
                      <a:r>
                        <a:rPr lang="en-US" sz="1400" dirty="0"/>
                        <a:t>Illinois</a:t>
                      </a:r>
                      <a:r>
                        <a:rPr lang="en-US" sz="1400" baseline="0" dirty="0"/>
                        <a:t> (effective 1/1/17)</a:t>
                      </a:r>
                      <a:endParaRPr lang="en-US" sz="1400" dirty="0"/>
                    </a:p>
                    <a:p>
                      <a:endParaRPr lang="en-US" sz="1400" dirty="0"/>
                    </a:p>
                    <a:p>
                      <a:r>
                        <a:rPr lang="en-US" sz="1400" dirty="0"/>
                        <a:t>Massachusetts</a:t>
                      </a:r>
                    </a:p>
                    <a:p>
                      <a:endParaRPr lang="en-US" sz="1400" dirty="0"/>
                    </a:p>
                    <a:p>
                      <a:r>
                        <a:rPr lang="en-US" sz="1400" dirty="0"/>
                        <a:t>Oregon</a:t>
                      </a:r>
                    </a:p>
                    <a:p>
                      <a:endParaRPr lang="en-US" sz="1400" dirty="0"/>
                    </a:p>
                    <a:p>
                      <a:r>
                        <a:rPr lang="en-US" sz="1400" dirty="0"/>
                        <a:t>Vermon</a:t>
                      </a:r>
                      <a:r>
                        <a:rPr lang="en-US" sz="1400" baseline="0" dirty="0"/>
                        <a:t>t (effective 1/1/17)</a:t>
                      </a:r>
                      <a:endParaRPr lang="en-US" sz="1400" dirty="0"/>
                    </a:p>
                  </a:txBody>
                  <a:tcPr marL="91438" marR="91438" marT="45725" marB="45725"/>
                </a:tc>
                <a:tc>
                  <a:txBody>
                    <a:bodyPr/>
                    <a:lstStyle/>
                    <a:p>
                      <a:r>
                        <a:rPr lang="en-US" sz="1400" b="1" dirty="0"/>
                        <a:t>California:</a:t>
                      </a:r>
                      <a:r>
                        <a:rPr lang="en-US" sz="1400" b="0" baseline="0" dirty="0"/>
                        <a:t>  Emeryville, Los Angeles, Oakland, San Diego, San Francisco, Santa Monica</a:t>
                      </a:r>
                    </a:p>
                    <a:p>
                      <a:r>
                        <a:rPr lang="en-US" sz="1400" b="1" baseline="0" dirty="0"/>
                        <a:t>Illinois:  </a:t>
                      </a:r>
                      <a:r>
                        <a:rPr lang="en-US" sz="1400" b="0" baseline="0" dirty="0"/>
                        <a:t>Chicago</a:t>
                      </a:r>
                    </a:p>
                    <a:p>
                      <a:r>
                        <a:rPr lang="en-US" sz="1400" b="1" baseline="0" dirty="0"/>
                        <a:t>Minnesota:  </a:t>
                      </a:r>
                      <a:r>
                        <a:rPr lang="en-US" sz="1400" b="0" baseline="0" dirty="0"/>
                        <a:t>Minneapolis</a:t>
                      </a:r>
                    </a:p>
                    <a:p>
                      <a:r>
                        <a:rPr lang="en-US" sz="1400" b="1" baseline="0" dirty="0"/>
                        <a:t>New Jersey: </a:t>
                      </a:r>
                      <a:r>
                        <a:rPr lang="en-US" sz="1400" b="0" baseline="0" dirty="0"/>
                        <a:t>Bloomfield, East Orange, Elizabeth, Irvington, Jersey City, Montclair, Newark, New Brunswick, Passaic, Paterson, Plainfield, Trenton </a:t>
                      </a:r>
                    </a:p>
                    <a:p>
                      <a:r>
                        <a:rPr lang="en-US" sz="1400" b="1" dirty="0"/>
                        <a:t>New York</a:t>
                      </a:r>
                      <a:r>
                        <a:rPr lang="en-US" sz="1400" b="0" dirty="0"/>
                        <a:t>: New York City</a:t>
                      </a:r>
                    </a:p>
                    <a:p>
                      <a:r>
                        <a:rPr lang="en-US" sz="1400" b="1" dirty="0"/>
                        <a:t>Pennsylvania</a:t>
                      </a:r>
                      <a:r>
                        <a:rPr lang="en-US" sz="1400" b="0" dirty="0"/>
                        <a:t>: Philadelphia</a:t>
                      </a:r>
                    </a:p>
                    <a:p>
                      <a:r>
                        <a:rPr lang="en-US" sz="1400" b="1" dirty="0"/>
                        <a:t>Washington:</a:t>
                      </a:r>
                      <a:r>
                        <a:rPr lang="en-US" sz="1400" b="0" dirty="0"/>
                        <a:t>  Seattle, Spokane,</a:t>
                      </a:r>
                      <a:r>
                        <a:rPr lang="en-US" sz="1400" b="0" baseline="0" dirty="0"/>
                        <a:t> Tacoma</a:t>
                      </a:r>
                      <a:endParaRPr lang="en-US" sz="1400" b="0" dirty="0"/>
                    </a:p>
                    <a:p>
                      <a:endParaRPr lang="en-US" sz="1400" b="0" dirty="0"/>
                    </a:p>
                  </a:txBody>
                  <a:tcPr marL="91438" marR="91438" marT="45725" marB="45725"/>
                </a:tc>
                <a:tc>
                  <a:txBody>
                    <a:bodyPr/>
                    <a:lstStyle/>
                    <a:p>
                      <a:r>
                        <a:rPr lang="en-US" sz="1400" dirty="0"/>
                        <a:t>District</a:t>
                      </a:r>
                      <a:r>
                        <a:rPr lang="en-US" sz="1400" baseline="0" dirty="0"/>
                        <a:t> of Columbia</a:t>
                      </a:r>
                    </a:p>
                    <a:p>
                      <a:endParaRPr lang="en-US" sz="1400" baseline="0" dirty="0"/>
                    </a:p>
                    <a:p>
                      <a:r>
                        <a:rPr lang="en-US" sz="1400" baseline="0" dirty="0"/>
                        <a:t>Puerto Rico</a:t>
                      </a:r>
                    </a:p>
                    <a:p>
                      <a:endParaRPr lang="en-US" sz="1400" baseline="0" dirty="0"/>
                    </a:p>
                    <a:p>
                      <a:r>
                        <a:rPr lang="en-US" sz="1400" baseline="0" dirty="0"/>
                        <a:t>Montgomery County (MD)</a:t>
                      </a:r>
                      <a:endParaRPr lang="en-US" sz="1400" dirty="0"/>
                    </a:p>
                  </a:txBody>
                  <a:tcPr marL="91438" marR="91438" marT="45725" marB="45725"/>
                </a:tc>
                <a:extLst>
                  <a:ext uri="{0D108BD9-81ED-4DB2-BD59-A6C34878D82A}">
                    <a16:rowId xmlns:a16="http://schemas.microsoft.com/office/drawing/2014/main" xmlns="" val="10001"/>
                  </a:ext>
                </a:extLst>
              </a:tr>
              <a:tr h="701114">
                <a:tc gridSpan="3">
                  <a:txBody>
                    <a:bodyPr/>
                    <a:lstStyle/>
                    <a:p>
                      <a:r>
                        <a:rPr lang="en-US" sz="1000" dirty="0"/>
                        <a:t>Paid sick leave laws are also being considered in Alaska, Arizona, Chicago, Florida, Hawaii, Louisiana, Maryland, Michigan,  St. Paul (Minnesota), Nebraska, Nevada, New Hampshire, New Jersey, New York, North Carolina, Pennsylvania, South Carolina, South Dakota, Virginia, Washington, and West Virginia. In addition, the U.S. Department of Labor has issued a proposal that requires federal contractors and subcontractors to provide workers with seven days of paid sick leave on an annual basis for contracts starting</a:t>
                      </a:r>
                      <a:r>
                        <a:rPr lang="en-US" sz="1000" baseline="0" dirty="0"/>
                        <a:t>  on 1/1/17</a:t>
                      </a:r>
                      <a:r>
                        <a:rPr lang="en-US" sz="1000" dirty="0"/>
                        <a:t>. </a:t>
                      </a:r>
                    </a:p>
                  </a:txBody>
                  <a:tcPr marL="91438" marR="91438" marT="45725" marB="45725"/>
                </a:tc>
                <a:tc hMerge="1">
                  <a:txBody>
                    <a:bodyPr/>
                    <a:lstStyle/>
                    <a:p>
                      <a:endParaRPr lang="en-US" b="0" dirty="0"/>
                    </a:p>
                  </a:txBody>
                  <a:tcPr/>
                </a:tc>
                <a:tc hMerge="1">
                  <a:txBody>
                    <a:bodyPr/>
                    <a:lstStyle/>
                    <a:p>
                      <a:endParaRPr lang="en-US"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269511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bwMode="auto">
          <a:xfrm>
            <a:off x="1690351" y="152400"/>
            <a:ext cx="7196474" cy="10096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2800" b="1" dirty="0">
                <a:solidFill>
                  <a:schemeClr val="accent6">
                    <a:lumMod val="75000"/>
                  </a:schemeClr>
                </a:solidFill>
              </a:rPr>
              <a:t/>
            </a:r>
            <a:br>
              <a:rPr lang="en-US" altLang="en-US" sz="2800" b="1" dirty="0">
                <a:solidFill>
                  <a:schemeClr val="accent6">
                    <a:lumMod val="75000"/>
                  </a:schemeClr>
                </a:solidFill>
              </a:rPr>
            </a:br>
            <a:r>
              <a:rPr lang="en-US" altLang="en-US" sz="2800" b="1" dirty="0">
                <a:solidFill>
                  <a:schemeClr val="accent6">
                    <a:lumMod val="75000"/>
                  </a:schemeClr>
                </a:solidFill>
              </a:rPr>
              <a:t>Jurisdictions That Have Paid Family Leave Laws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5256788"/>
              </p:ext>
            </p:extLst>
          </p:nvPr>
        </p:nvGraphicFramePr>
        <p:xfrm>
          <a:off x="1571625" y="1539875"/>
          <a:ext cx="7419975" cy="3632200"/>
        </p:xfrm>
        <a:graphic>
          <a:graphicData uri="http://schemas.openxmlformats.org/drawingml/2006/table">
            <a:tbl>
              <a:tblPr firstRow="1" bandRow="1">
                <a:tableStyleId>{5C22544A-7EE6-4342-B048-85BDC9FD1C3A}</a:tableStyleId>
              </a:tblPr>
              <a:tblGrid>
                <a:gridCol w="2473325">
                  <a:extLst>
                    <a:ext uri="{9D8B030D-6E8A-4147-A177-3AD203B41FA5}">
                      <a16:colId xmlns:a16="http://schemas.microsoft.com/office/drawing/2014/main" xmlns="" val="20000"/>
                    </a:ext>
                  </a:extLst>
                </a:gridCol>
                <a:gridCol w="2473325">
                  <a:extLst>
                    <a:ext uri="{9D8B030D-6E8A-4147-A177-3AD203B41FA5}">
                      <a16:colId xmlns:a16="http://schemas.microsoft.com/office/drawing/2014/main" xmlns="" val="20001"/>
                    </a:ext>
                  </a:extLst>
                </a:gridCol>
                <a:gridCol w="2473325">
                  <a:extLst>
                    <a:ext uri="{9D8B030D-6E8A-4147-A177-3AD203B41FA5}">
                      <a16:colId xmlns:a16="http://schemas.microsoft.com/office/drawing/2014/main" xmlns="" val="20002"/>
                    </a:ext>
                  </a:extLst>
                </a:gridCol>
              </a:tblGrid>
              <a:tr h="370840">
                <a:tc>
                  <a:txBody>
                    <a:bodyPr/>
                    <a:lstStyle/>
                    <a:p>
                      <a:r>
                        <a:rPr lang="en-US" dirty="0"/>
                        <a:t>States</a:t>
                      </a:r>
                    </a:p>
                  </a:txBody>
                  <a:tcPr/>
                </a:tc>
                <a:tc>
                  <a:txBody>
                    <a:bodyPr/>
                    <a:lstStyle/>
                    <a:p>
                      <a:r>
                        <a:rPr lang="en-US" dirty="0"/>
                        <a:t>Cities</a:t>
                      </a:r>
                    </a:p>
                  </a:txBody>
                  <a:tcPr/>
                </a:tc>
                <a:tc>
                  <a:txBody>
                    <a:bodyPr/>
                    <a:lstStyle/>
                    <a:p>
                      <a:r>
                        <a:rPr lang="en-US" dirty="0"/>
                        <a:t>Pending legislation</a:t>
                      </a:r>
                    </a:p>
                  </a:txBody>
                  <a:tcPr/>
                </a:tc>
                <a:extLst>
                  <a:ext uri="{0D108BD9-81ED-4DB2-BD59-A6C34878D82A}">
                    <a16:rowId xmlns:a16="http://schemas.microsoft.com/office/drawing/2014/main" xmlns="" val="10000"/>
                  </a:ext>
                </a:extLst>
              </a:tr>
              <a:tr h="1961197">
                <a:tc>
                  <a:txBody>
                    <a:bodyPr/>
                    <a:lstStyle/>
                    <a:p>
                      <a:r>
                        <a:rPr lang="en-US" dirty="0"/>
                        <a:t>California</a:t>
                      </a:r>
                    </a:p>
                    <a:p>
                      <a:endParaRPr lang="en-US" dirty="0"/>
                    </a:p>
                    <a:p>
                      <a:r>
                        <a:rPr lang="en-US" dirty="0"/>
                        <a:t>New Jersey</a:t>
                      </a:r>
                    </a:p>
                    <a:p>
                      <a:endParaRPr lang="en-US" dirty="0"/>
                    </a:p>
                    <a:p>
                      <a:r>
                        <a:rPr lang="en-US" dirty="0"/>
                        <a:t>New York</a:t>
                      </a:r>
                    </a:p>
                    <a:p>
                      <a:endParaRPr lang="en-US" dirty="0"/>
                    </a:p>
                    <a:p>
                      <a:r>
                        <a:rPr lang="en-US" dirty="0"/>
                        <a:t>Rhode</a:t>
                      </a:r>
                      <a:r>
                        <a:rPr lang="en-US" baseline="0" dirty="0"/>
                        <a:t> Island</a:t>
                      </a:r>
                    </a:p>
                    <a:p>
                      <a:endParaRPr lang="en-US" baseline="0" dirty="0"/>
                    </a:p>
                    <a:p>
                      <a:r>
                        <a:rPr lang="en-US" baseline="0" dirty="0"/>
                        <a:t>Washington (unfunded)</a:t>
                      </a:r>
                      <a:endParaRPr lang="en-US" dirty="0"/>
                    </a:p>
                  </a:txBody>
                  <a:tcPr/>
                </a:tc>
                <a:tc>
                  <a:txBody>
                    <a:bodyPr/>
                    <a:lstStyle/>
                    <a:p>
                      <a:r>
                        <a:rPr lang="en-US" dirty="0"/>
                        <a:t>San</a:t>
                      </a:r>
                      <a:r>
                        <a:rPr lang="en-US" baseline="0" dirty="0"/>
                        <a:t> Francisco</a:t>
                      </a:r>
                      <a:endParaRPr lang="en-US" dirty="0"/>
                    </a:p>
                  </a:txBody>
                  <a:tcPr/>
                </a:tc>
                <a:tc>
                  <a:txBody>
                    <a:bodyPr/>
                    <a:lstStyle/>
                    <a:p>
                      <a:r>
                        <a:rPr lang="en-US" dirty="0"/>
                        <a:t>Massachusetts</a:t>
                      </a:r>
                    </a:p>
                    <a:p>
                      <a:endParaRPr lang="en-US" dirty="0"/>
                    </a:p>
                    <a:p>
                      <a:r>
                        <a:rPr lang="en-US" dirty="0"/>
                        <a:t>Connecticut</a:t>
                      </a:r>
                    </a:p>
                    <a:p>
                      <a:endParaRPr lang="en-US" dirty="0"/>
                    </a:p>
                    <a:p>
                      <a:r>
                        <a:rPr lang="en-US" dirty="0"/>
                        <a:t>District</a:t>
                      </a:r>
                      <a:r>
                        <a:rPr lang="en-US" baseline="0" dirty="0"/>
                        <a:t> of Columbia</a:t>
                      </a:r>
                      <a:endParaRPr lang="en-US" dirty="0"/>
                    </a:p>
                  </a:txBody>
                  <a:tcPr/>
                </a:tc>
                <a:extLst>
                  <a:ext uri="{0D108BD9-81ED-4DB2-BD59-A6C34878D82A}">
                    <a16:rowId xmlns:a16="http://schemas.microsoft.com/office/drawing/2014/main" xmlns="" val="10001"/>
                  </a:ext>
                </a:extLst>
              </a:tr>
              <a:tr h="370840">
                <a:tc gridSpan="3">
                  <a:txBody>
                    <a:bodyPr/>
                    <a:lstStyle/>
                    <a:p>
                      <a:r>
                        <a:rPr lang="en-US" sz="1000" dirty="0"/>
                        <a:t>The latest</a:t>
                      </a:r>
                      <a:r>
                        <a:rPr lang="en-US" sz="1000" baseline="0" dirty="0"/>
                        <a:t> trend:  </a:t>
                      </a:r>
                      <a:r>
                        <a:rPr lang="en-US" sz="1000" dirty="0"/>
                        <a:t>Employers offering their own paid Family</a:t>
                      </a:r>
                      <a:r>
                        <a:rPr lang="en-US" sz="1000" baseline="0" dirty="0"/>
                        <a:t> Leave Programs if when not legally required.  Examples:  Facebook; Netflix;</a:t>
                      </a:r>
                    </a:p>
                    <a:p>
                      <a:r>
                        <a:rPr lang="en-US" sz="1000" baseline="0" dirty="0"/>
                        <a:t>Hilton; Patagonia; Etsy; Bank of America; Johnson &amp; Johnson</a:t>
                      </a:r>
                    </a:p>
                    <a:p>
                      <a:endParaRPr lang="en-US" sz="1000" baseline="0" dirty="0"/>
                    </a:p>
                    <a:p>
                      <a:r>
                        <a:rPr lang="en-US" sz="1000" baseline="0" dirty="0"/>
                        <a:t>Paid Family Leave was the topic of several speeches at the 2016 DNC.</a:t>
                      </a:r>
                      <a:endParaRPr lang="en-US" sz="10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687653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96000" y="1600200"/>
            <a:ext cx="2819400" cy="5029200"/>
          </a:xfrm>
          <a:prstGeom prst="rect">
            <a:avLst/>
          </a:prstGeom>
          <a:solidFill>
            <a:schemeClr val="bg1"/>
          </a:solidFill>
          <a:ln w="28575" cmpd="db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a:xfrm>
            <a:off x="2971800" y="1600200"/>
            <a:ext cx="3124200" cy="5029200"/>
          </a:xfrm>
          <a:prstGeom prst="rect">
            <a:avLst/>
          </a:prstGeom>
          <a:solidFill>
            <a:schemeClr val="bg1"/>
          </a:solidFill>
          <a:ln w="28575" cmpd="db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Rectangle 3"/>
          <p:cNvSpPr/>
          <p:nvPr/>
        </p:nvSpPr>
        <p:spPr>
          <a:xfrm>
            <a:off x="228600" y="1600200"/>
            <a:ext cx="2743200" cy="5029200"/>
          </a:xfrm>
          <a:prstGeom prst="rect">
            <a:avLst/>
          </a:prstGeom>
          <a:solidFill>
            <a:schemeClr val="bg1"/>
          </a:solidFill>
          <a:ln w="28575" cmpd="db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771" name="Content Placeholder 6"/>
          <p:cNvSpPr>
            <a:spLocks noGrp="1"/>
          </p:cNvSpPr>
          <p:nvPr>
            <p:ph idx="1"/>
          </p:nvPr>
        </p:nvSpPr>
        <p:spPr>
          <a:xfrm>
            <a:off x="228600" y="1600200"/>
            <a:ext cx="2743200" cy="4419600"/>
          </a:xfrm>
          <a:extLst/>
        </p:spPr>
        <p:txBody>
          <a:bodyPr/>
          <a:lstStyle/>
          <a:p>
            <a:pPr marL="0" indent="0">
              <a:buFont typeface="Arial" panose="020B0604020202020204" pitchFamily="34" charset="0"/>
              <a:buNone/>
              <a:defRPr/>
            </a:pPr>
            <a:r>
              <a:rPr lang="en-US" sz="1600" spc="50" dirty="0">
                <a:ln w="9525" cmpd="sng">
                  <a:solidFill>
                    <a:schemeClr val="accent1"/>
                  </a:solidFill>
                  <a:prstDash val="solid"/>
                </a:ln>
                <a:solidFill>
                  <a:schemeClr val="accent1"/>
                </a:solidFill>
              </a:rPr>
              <a:t>Continues The Hunt for Systemic Discrimination</a:t>
            </a:r>
            <a:endParaRPr lang="en-US" sz="1800" dirty="0">
              <a:solidFill>
                <a:schemeClr val="accent1"/>
              </a:solidFill>
            </a:endParaRPr>
          </a:p>
          <a:p>
            <a:pPr marL="137160" indent="-137160">
              <a:defRPr/>
            </a:pPr>
            <a:r>
              <a:rPr lang="en-US" sz="1400" dirty="0"/>
              <a:t>Targeting widespread patterns or practices of discrimination</a:t>
            </a:r>
          </a:p>
          <a:p>
            <a:pPr marL="137160" indent="-137160">
              <a:defRPr/>
            </a:pPr>
            <a:r>
              <a:rPr lang="en-US" sz="1400" dirty="0"/>
              <a:t>Started in 2005 with its Systemic Discrimination Task Force</a:t>
            </a:r>
          </a:p>
          <a:p>
            <a:pPr marL="137160" indent="-137160">
              <a:defRPr/>
            </a:pPr>
            <a:r>
              <a:rPr lang="en-US" sz="1400" dirty="0"/>
              <a:t>One Charge can Launch into a Class Action</a:t>
            </a:r>
          </a:p>
          <a:p>
            <a:pPr marL="137160" indent="-137160">
              <a:defRPr/>
            </a:pPr>
            <a:r>
              <a:rPr lang="en-US" sz="1400" dirty="0"/>
              <a:t>Respond to every charge knowing that the EEOC is looking for more</a:t>
            </a:r>
          </a:p>
          <a:p>
            <a:pPr marL="137160" indent="-137160">
              <a:defRPr/>
            </a:pPr>
            <a:r>
              <a:rPr lang="en-US" sz="1400" dirty="0"/>
              <a:t>EEOC requests are getting broader and more onerous</a:t>
            </a:r>
          </a:p>
          <a:p>
            <a:pPr>
              <a:buFontTx/>
              <a:buNone/>
              <a:defRPr/>
            </a:pPr>
            <a:endParaRPr lang="en-US" sz="1600" dirty="0"/>
          </a:p>
        </p:txBody>
      </p:sp>
      <p:sp>
        <p:nvSpPr>
          <p:cNvPr id="8192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C18D224-CAFA-479E-ADAD-74C0CA9CD3B7}" type="slidenum">
              <a:rPr lang="en-US" altLang="en-US" sz="1800" smtClean="0"/>
              <a:pPr>
                <a:spcBef>
                  <a:spcPct val="0"/>
                </a:spcBef>
                <a:buFontTx/>
                <a:buNone/>
              </a:pPr>
              <a:t>18</a:t>
            </a:fld>
            <a:endParaRPr lang="en-US" altLang="en-US" sz="1800" dirty="0"/>
          </a:p>
        </p:txBody>
      </p:sp>
      <p:sp>
        <p:nvSpPr>
          <p:cNvPr id="7" name="Content Placeholder 2"/>
          <p:cNvSpPr txBox="1">
            <a:spLocks/>
          </p:cNvSpPr>
          <p:nvPr/>
        </p:nvSpPr>
        <p:spPr bwMode="auto">
          <a:xfrm>
            <a:off x="2971800" y="1600200"/>
            <a:ext cx="3124200" cy="4343400"/>
          </a:xfrm>
          <a:prstGeom prst="rect">
            <a:avLst/>
          </a:prstGeom>
          <a:noFill/>
          <a:ln w="9525">
            <a:noFill/>
            <a:miter lim="800000"/>
            <a:headEnd/>
            <a:tailEnd/>
          </a:ln>
        </p:spPr>
        <p:txBody>
          <a:bodyPr/>
          <a:lstStyle>
            <a:lvl1pPr marL="342900" indent="-342900" algn="l" rtl="0" eaLnBrk="0" fontAlgn="base" hangingPunct="0">
              <a:spcBef>
                <a:spcPts val="800"/>
              </a:spcBef>
              <a:spcAft>
                <a:spcPts val="600"/>
              </a:spcAft>
              <a:buSzPct val="100000"/>
              <a:buBlip>
                <a:blip r:embed="rId2"/>
              </a:buBlip>
              <a:defRPr sz="2400" kern="1200">
                <a:solidFill>
                  <a:srgbClr val="171616"/>
                </a:solidFill>
                <a:latin typeface="+mn-lt"/>
                <a:ea typeface="+mn-ea"/>
                <a:cs typeface="+mn-cs"/>
              </a:defRPr>
            </a:lvl1pPr>
            <a:lvl2pPr marL="742950" indent="-285750" algn="l" rtl="0" eaLnBrk="0" fontAlgn="base" hangingPunct="0">
              <a:spcBef>
                <a:spcPct val="20000"/>
              </a:spcBef>
              <a:spcAft>
                <a:spcPts val="600"/>
              </a:spcAft>
              <a:buClr>
                <a:srgbClr val="5A7827"/>
              </a:buClr>
              <a:buFont typeface="Courier New" pitchFamily="49" charset="0"/>
              <a:buChar char="o"/>
              <a:defRPr sz="2000" kern="1200">
                <a:solidFill>
                  <a:srgbClr val="171616"/>
                </a:solidFill>
                <a:latin typeface="+mn-lt"/>
                <a:ea typeface="+mn-ea"/>
                <a:cs typeface="+mn-cs"/>
              </a:defRPr>
            </a:lvl2pPr>
            <a:lvl3pPr marL="1143000" indent="-228600" algn="l" rtl="0" eaLnBrk="0" fontAlgn="base" hangingPunct="0">
              <a:spcBef>
                <a:spcPct val="20000"/>
              </a:spcBef>
              <a:spcAft>
                <a:spcPts val="600"/>
              </a:spcAft>
              <a:buClr>
                <a:srgbClr val="5A7827"/>
              </a:buClr>
              <a:buFont typeface="Arial" charset="0"/>
              <a:buChar char="•"/>
              <a:defRPr kern="1200">
                <a:solidFill>
                  <a:srgbClr val="171616"/>
                </a:solidFill>
                <a:latin typeface="+mn-lt"/>
                <a:ea typeface="+mn-ea"/>
                <a:cs typeface="+mn-cs"/>
              </a:defRPr>
            </a:lvl3pPr>
            <a:lvl4pPr marL="1600200" indent="-228600" algn="l" rtl="0" eaLnBrk="0" fontAlgn="base" hangingPunct="0">
              <a:spcBef>
                <a:spcPct val="20000"/>
              </a:spcBef>
              <a:spcAft>
                <a:spcPts val="600"/>
              </a:spcAft>
              <a:buClr>
                <a:srgbClr val="5A7827"/>
              </a:buClr>
              <a:buFont typeface="Arial" charset="0"/>
              <a:buChar char="–"/>
              <a:defRPr sz="1600" kern="1200">
                <a:solidFill>
                  <a:srgbClr val="171616"/>
                </a:solidFill>
                <a:latin typeface="+mn-lt"/>
                <a:ea typeface="+mn-ea"/>
                <a:cs typeface="+mn-cs"/>
              </a:defRPr>
            </a:lvl4pPr>
            <a:lvl5pPr marL="2057400" indent="-228600" algn="l" rtl="0" eaLnBrk="0" fontAlgn="base" hangingPunct="0">
              <a:spcBef>
                <a:spcPct val="20000"/>
              </a:spcBef>
              <a:spcAft>
                <a:spcPts val="600"/>
              </a:spcAft>
              <a:buClr>
                <a:srgbClr val="5A7827"/>
              </a:buClr>
              <a:buFont typeface="Arial" charset="0"/>
              <a:buChar char="»"/>
              <a:defRPr sz="1600" kern="1200">
                <a:solidFill>
                  <a:srgbClr val="17161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defRPr/>
            </a:pPr>
            <a:r>
              <a:rPr lang="en-US" sz="1600" spc="50" dirty="0">
                <a:ln w="9525" cmpd="sng">
                  <a:solidFill>
                    <a:schemeClr val="accent1"/>
                  </a:solidFill>
                  <a:prstDash val="solid"/>
                </a:ln>
                <a:solidFill>
                  <a:schemeClr val="accent1"/>
                </a:solidFill>
              </a:rPr>
              <a:t>Issues New Standards For Investigations</a:t>
            </a:r>
            <a:endParaRPr lang="en-US" sz="1600" dirty="0">
              <a:solidFill>
                <a:schemeClr val="accent1"/>
              </a:solidFill>
            </a:endParaRPr>
          </a:p>
          <a:p>
            <a:pPr marL="137160" indent="-137160">
              <a:defRPr/>
            </a:pPr>
            <a:r>
              <a:rPr lang="en-US" sz="1400" dirty="0"/>
              <a:t>Submissions to be made via Internet Portal (this has unexpected but significant effects);</a:t>
            </a:r>
          </a:p>
          <a:p>
            <a:pPr marL="137160" indent="-137160">
              <a:defRPr/>
            </a:pPr>
            <a:r>
              <a:rPr lang="en-US" sz="1400" dirty="0"/>
              <a:t>EEOC will share your position statement with Charging Party (don’t expect the same in return);</a:t>
            </a:r>
          </a:p>
          <a:p>
            <a:pPr marL="137160" indent="-137160">
              <a:defRPr/>
            </a:pPr>
            <a:r>
              <a:rPr lang="en-US" sz="1400" dirty="0"/>
              <a:t>Specific requirements for submitting confidential information;</a:t>
            </a:r>
          </a:p>
          <a:p>
            <a:pPr marL="137160" indent="-137160">
              <a:defRPr/>
            </a:pPr>
            <a:r>
              <a:rPr lang="en-US" sz="1400" dirty="0"/>
              <a:t>Extensions of time to respond more limited, closely scrutinized;</a:t>
            </a:r>
          </a:p>
          <a:p>
            <a:pPr marL="137160" indent="-137160">
              <a:defRPr/>
            </a:pPr>
            <a:r>
              <a:rPr lang="en-US" sz="1400" dirty="0"/>
              <a:t>Stricter scrutiny of position statements that are generalized or fail to provide supporting documents; EEOC specifies certain information expected -- but beware of systemic initiative!</a:t>
            </a:r>
          </a:p>
        </p:txBody>
      </p:sp>
      <p:sp>
        <p:nvSpPr>
          <p:cNvPr id="8" name="Content Placeholder 2"/>
          <p:cNvSpPr txBox="1">
            <a:spLocks/>
          </p:cNvSpPr>
          <p:nvPr/>
        </p:nvSpPr>
        <p:spPr bwMode="auto">
          <a:xfrm>
            <a:off x="6172200" y="1676400"/>
            <a:ext cx="2743200" cy="4495800"/>
          </a:xfrm>
          <a:prstGeom prst="rect">
            <a:avLst/>
          </a:prstGeom>
          <a:noFill/>
          <a:ln w="9525">
            <a:noFill/>
            <a:miter lim="800000"/>
            <a:headEnd/>
            <a:tailEnd/>
          </a:ln>
        </p:spPr>
        <p:txBody>
          <a:bodyPr>
            <a:normAutofit fontScale="55000" lnSpcReduction="20000"/>
          </a:bodyPr>
          <a:lstStyle>
            <a:lvl1pPr marL="342900" indent="-342900" algn="l" rtl="0" eaLnBrk="0" fontAlgn="base" hangingPunct="0">
              <a:spcBef>
                <a:spcPts val="800"/>
              </a:spcBef>
              <a:spcAft>
                <a:spcPts val="600"/>
              </a:spcAft>
              <a:buSzPct val="100000"/>
              <a:buBlip>
                <a:blip r:embed="rId2"/>
              </a:buBlip>
              <a:defRPr sz="2400" kern="1200">
                <a:solidFill>
                  <a:srgbClr val="171616"/>
                </a:solidFill>
                <a:latin typeface="+mn-lt"/>
                <a:ea typeface="+mn-ea"/>
                <a:cs typeface="+mn-cs"/>
              </a:defRPr>
            </a:lvl1pPr>
            <a:lvl2pPr marL="742950" indent="-285750" algn="l" rtl="0" eaLnBrk="0" fontAlgn="base" hangingPunct="0">
              <a:spcBef>
                <a:spcPct val="20000"/>
              </a:spcBef>
              <a:spcAft>
                <a:spcPts val="600"/>
              </a:spcAft>
              <a:buClr>
                <a:srgbClr val="5A7827"/>
              </a:buClr>
              <a:buFont typeface="Courier New" pitchFamily="49" charset="0"/>
              <a:buChar char="o"/>
              <a:defRPr sz="2000" kern="1200">
                <a:solidFill>
                  <a:srgbClr val="171616"/>
                </a:solidFill>
                <a:latin typeface="+mn-lt"/>
                <a:ea typeface="+mn-ea"/>
                <a:cs typeface="+mn-cs"/>
              </a:defRPr>
            </a:lvl2pPr>
            <a:lvl3pPr marL="1143000" indent="-228600" algn="l" rtl="0" eaLnBrk="0" fontAlgn="base" hangingPunct="0">
              <a:spcBef>
                <a:spcPct val="20000"/>
              </a:spcBef>
              <a:spcAft>
                <a:spcPts val="600"/>
              </a:spcAft>
              <a:buClr>
                <a:srgbClr val="5A7827"/>
              </a:buClr>
              <a:buFont typeface="Arial" charset="0"/>
              <a:buChar char="•"/>
              <a:defRPr kern="1200">
                <a:solidFill>
                  <a:srgbClr val="171616"/>
                </a:solidFill>
                <a:latin typeface="+mn-lt"/>
                <a:ea typeface="+mn-ea"/>
                <a:cs typeface="+mn-cs"/>
              </a:defRPr>
            </a:lvl3pPr>
            <a:lvl4pPr marL="1600200" indent="-228600" algn="l" rtl="0" eaLnBrk="0" fontAlgn="base" hangingPunct="0">
              <a:spcBef>
                <a:spcPct val="20000"/>
              </a:spcBef>
              <a:spcAft>
                <a:spcPts val="600"/>
              </a:spcAft>
              <a:buClr>
                <a:srgbClr val="5A7827"/>
              </a:buClr>
              <a:buFont typeface="Arial" charset="0"/>
              <a:buChar char="–"/>
              <a:defRPr sz="1600" kern="1200">
                <a:solidFill>
                  <a:srgbClr val="171616"/>
                </a:solidFill>
                <a:latin typeface="+mn-lt"/>
                <a:ea typeface="+mn-ea"/>
                <a:cs typeface="+mn-cs"/>
              </a:defRPr>
            </a:lvl4pPr>
            <a:lvl5pPr marL="2057400" indent="-228600" algn="l" rtl="0" eaLnBrk="0" fontAlgn="base" hangingPunct="0">
              <a:spcBef>
                <a:spcPct val="20000"/>
              </a:spcBef>
              <a:spcAft>
                <a:spcPts val="600"/>
              </a:spcAft>
              <a:buClr>
                <a:srgbClr val="5A7827"/>
              </a:buClr>
              <a:buFont typeface="Arial" charset="0"/>
              <a:buChar char="»"/>
              <a:defRPr sz="1600" kern="1200">
                <a:solidFill>
                  <a:srgbClr val="17161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defRPr/>
            </a:pPr>
            <a:r>
              <a:rPr lang="en-US" sz="2600" spc="50" dirty="0">
                <a:ln w="9525" cmpd="sng">
                  <a:solidFill>
                    <a:schemeClr val="accent1"/>
                  </a:solidFill>
                  <a:prstDash val="solid"/>
                </a:ln>
                <a:solidFill>
                  <a:schemeClr val="tx1"/>
                </a:solidFill>
              </a:rPr>
              <a:t>Proposal to Collect Pay Data</a:t>
            </a:r>
            <a:endParaRPr lang="en-US" sz="2600" dirty="0">
              <a:solidFill>
                <a:schemeClr val="tx1"/>
              </a:solidFill>
            </a:endParaRPr>
          </a:p>
          <a:p>
            <a:pPr marL="137160" indent="-137160">
              <a:defRPr/>
            </a:pPr>
            <a:r>
              <a:rPr lang="en-US" sz="2200" dirty="0"/>
              <a:t>Adds “</a:t>
            </a:r>
            <a:r>
              <a:rPr lang="en-US" sz="2200" b="1" i="1" dirty="0"/>
              <a:t>W-2 earnings</a:t>
            </a:r>
            <a:r>
              <a:rPr lang="en-US" sz="2200" dirty="0"/>
              <a:t>” and </a:t>
            </a:r>
            <a:r>
              <a:rPr lang="en-US" sz="2200" b="1" i="1" dirty="0"/>
              <a:t>work hours </a:t>
            </a:r>
            <a:r>
              <a:rPr lang="en-US" sz="2200" i="1" dirty="0"/>
              <a:t>for all employees to EEO-1 reports in 2017</a:t>
            </a:r>
          </a:p>
          <a:p>
            <a:pPr marL="537210" lvl="2" indent="-137160">
              <a:defRPr/>
            </a:pPr>
            <a:r>
              <a:rPr lang="en-US" dirty="0"/>
              <a:t> Reported by race and gender in 12 pay bands in 10 EEO-1 categories</a:t>
            </a:r>
          </a:p>
          <a:p>
            <a:pPr marL="537210" lvl="2" indent="-137160">
              <a:spcAft>
                <a:spcPts val="1200"/>
              </a:spcAft>
              <a:defRPr/>
            </a:pPr>
            <a:r>
              <a:rPr lang="en-US" dirty="0"/>
              <a:t> Reporting burden will increase by 1,933%</a:t>
            </a:r>
          </a:p>
          <a:p>
            <a:pPr marL="137160" indent="-137160">
              <a:spcAft>
                <a:spcPts val="1200"/>
              </a:spcAft>
              <a:defRPr/>
            </a:pPr>
            <a:r>
              <a:rPr lang="en-US" sz="2200" dirty="0"/>
              <a:t>EEOC and OFCCP will use pay data for targeted systemic pay investigations</a:t>
            </a:r>
          </a:p>
          <a:p>
            <a:pPr marL="137160" indent="-137160">
              <a:defRPr/>
            </a:pPr>
            <a:r>
              <a:rPr lang="en-US" sz="2200" dirty="0"/>
              <a:t>EEOC will </a:t>
            </a:r>
            <a:r>
              <a:rPr lang="en-US" sz="2200" b="1" i="1" dirty="0"/>
              <a:t>publish</a:t>
            </a:r>
            <a:r>
              <a:rPr lang="en-US" sz="2200" dirty="0"/>
              <a:t> pay data by industry and geography for employers to “benchmark” against</a:t>
            </a:r>
          </a:p>
          <a:p>
            <a:pPr marL="537210" lvl="2" indent="-137160">
              <a:defRPr/>
            </a:pPr>
            <a:r>
              <a:rPr lang="en-US" dirty="0"/>
              <a:t>Who else can use the pay data?  </a:t>
            </a:r>
            <a:r>
              <a:rPr lang="en-US" i="1" dirty="0"/>
              <a:t>Unions, plaintiffs’ counsel, competitors, the press </a:t>
            </a:r>
            <a:r>
              <a:rPr lang="en-US" dirty="0"/>
              <a:t>. . .  </a:t>
            </a:r>
          </a:p>
          <a:p>
            <a:pPr>
              <a:defRPr/>
            </a:pPr>
            <a:endParaRPr lang="en-US" dirty="0"/>
          </a:p>
        </p:txBody>
      </p:sp>
      <p:sp>
        <p:nvSpPr>
          <p:cNvPr id="85001" name="Title 1"/>
          <p:cNvSpPr txBox="1">
            <a:spLocks/>
          </p:cNvSpPr>
          <p:nvPr/>
        </p:nvSpPr>
        <p:spPr bwMode="auto">
          <a:xfrm>
            <a:off x="457200" y="381000"/>
            <a:ext cx="8229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4000" b="1" dirty="0">
                <a:solidFill>
                  <a:schemeClr val="accent6">
                    <a:lumMod val="75000"/>
                  </a:schemeClr>
                </a:solidFill>
              </a:rPr>
              <a:t>The EEOC</a:t>
            </a:r>
          </a:p>
        </p:txBody>
      </p:sp>
    </p:spTree>
    <p:extLst>
      <p:ext uri="{BB962C8B-B14F-4D97-AF65-F5344CB8AC3E}">
        <p14:creationId xmlns:p14="http://schemas.microsoft.com/office/powerpoint/2010/main" val="206305464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3"/>
          <p:cNvSpPr txBox="1">
            <a:spLocks noChangeArrowheads="1"/>
          </p:cNvSpPr>
          <p:nvPr/>
        </p:nvSpPr>
        <p:spPr bwMode="auto">
          <a:xfrm>
            <a:off x="3548063" y="1676400"/>
            <a:ext cx="2452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b="1"/>
              <a:t>Key Concepts</a:t>
            </a:r>
          </a:p>
        </p:txBody>
      </p:sp>
      <p:graphicFrame>
        <p:nvGraphicFramePr>
          <p:cNvPr id="9" name="Diagram 8"/>
          <p:cNvGraphicFramePr/>
          <p:nvPr/>
        </p:nvGraphicFramePr>
        <p:xfrm>
          <a:off x="1301003" y="2458945"/>
          <a:ext cx="6947120" cy="3346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a:spLocks noChangeArrowheads="1"/>
          </p:cNvSpPr>
          <p:nvPr/>
        </p:nvSpPr>
        <p:spPr bwMode="auto">
          <a:xfrm>
            <a:off x="1523999" y="228600"/>
            <a:ext cx="70469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800" b="1" dirty="0">
                <a:solidFill>
                  <a:schemeClr val="accent6">
                    <a:lumMod val="75000"/>
                  </a:schemeClr>
                </a:solidFill>
              </a:rPr>
              <a:t>Areas of Particular Enforcement: </a:t>
            </a:r>
          </a:p>
          <a:p>
            <a:pPr algn="ctr">
              <a:spcBef>
                <a:spcPct val="0"/>
              </a:spcBef>
              <a:buFontTx/>
              <a:buNone/>
              <a:defRPr/>
            </a:pPr>
            <a:r>
              <a:rPr lang="en-US" altLang="en-US" sz="2800" b="1" dirty="0">
                <a:solidFill>
                  <a:schemeClr val="accent6">
                    <a:lumMod val="75000"/>
                  </a:schemeClr>
                </a:solidFill>
              </a:rPr>
              <a:t>Transgender Claims</a:t>
            </a:r>
          </a:p>
        </p:txBody>
      </p:sp>
    </p:spTree>
    <p:extLst>
      <p:ext uri="{BB962C8B-B14F-4D97-AF65-F5344CB8AC3E}">
        <p14:creationId xmlns:p14="http://schemas.microsoft.com/office/powerpoint/2010/main" val="2983594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8200" y="274638"/>
            <a:ext cx="8229600" cy="1143000"/>
          </a:xfrm>
        </p:spPr>
        <p:txBody>
          <a:bodyPr anchor="t"/>
          <a:lstStyle/>
          <a:p>
            <a:pPr eaLnBrk="1" hangingPunct="1"/>
            <a:r>
              <a:rPr lang="en-US" altLang="en-US" b="1"/>
              <a:t>Introduction</a:t>
            </a:r>
          </a:p>
        </p:txBody>
      </p:sp>
      <p:sp>
        <p:nvSpPr>
          <p:cNvPr id="7171" name="Rectangle 3"/>
          <p:cNvSpPr>
            <a:spLocks noGrp="1" noChangeArrowheads="1"/>
          </p:cNvSpPr>
          <p:nvPr>
            <p:ph idx="1"/>
          </p:nvPr>
        </p:nvSpPr>
        <p:spPr>
          <a:xfrm>
            <a:off x="1295400" y="1295400"/>
            <a:ext cx="7958138" cy="4495800"/>
          </a:xfrm>
        </p:spPr>
        <p:txBody>
          <a:bodyPr/>
          <a:lstStyle/>
          <a:p>
            <a:pPr eaLnBrk="1" hangingPunct="1">
              <a:buSzPct val="125000"/>
            </a:pPr>
            <a:r>
              <a:rPr lang="en-US" altLang="en-US" sz="2400" b="1"/>
              <a:t>In the United States, the federal government has set some limits on how an organization can practice human resource management. </a:t>
            </a:r>
          </a:p>
          <a:p>
            <a:pPr eaLnBrk="1" hangingPunct="1">
              <a:buSzPct val="125000"/>
            </a:pPr>
            <a:r>
              <a:rPr lang="en-US" altLang="en-US" sz="2400" b="1"/>
              <a:t>Among these limits are requirements intended to:</a:t>
            </a:r>
          </a:p>
          <a:p>
            <a:pPr lvl="1" eaLnBrk="1" hangingPunct="1">
              <a:buSzPct val="75000"/>
            </a:pPr>
            <a:r>
              <a:rPr lang="en-US" altLang="en-US" sz="2400" b="1">
                <a:solidFill>
                  <a:srgbClr val="AEAC5A"/>
                </a:solidFill>
              </a:rPr>
              <a:t>Prevent discrimination in hiring and employment practices</a:t>
            </a:r>
          </a:p>
          <a:p>
            <a:pPr lvl="1" eaLnBrk="1" hangingPunct="1">
              <a:buSzPct val="75000"/>
            </a:pPr>
            <a:r>
              <a:rPr lang="en-US" altLang="en-US" sz="2400" b="1">
                <a:solidFill>
                  <a:srgbClr val="AEAC5A"/>
                </a:solidFill>
              </a:rPr>
              <a:t>Protect the safety and health of workers while they are on the job </a:t>
            </a:r>
          </a:p>
          <a:p>
            <a:pPr eaLnBrk="1" hangingPunct="1">
              <a:buSzPct val="125000"/>
            </a:pPr>
            <a:r>
              <a:rPr lang="en-US" altLang="en-US" sz="2400" b="1"/>
              <a:t>Companies that skillfully navigate the maze of regulations can gain an advantage over competitors.</a:t>
            </a:r>
          </a:p>
          <a:p>
            <a:pPr eaLnBrk="1" hangingPunct="1">
              <a:buSzPct val="125000"/>
              <a:buFont typeface="Arial" panose="020B0604020202020204" pitchFamily="34" charset="0"/>
              <a:buNone/>
            </a:pPr>
            <a:endParaRPr lang="en-US" altLang="en-US" sz="1200" b="1"/>
          </a:p>
          <a:p>
            <a:pPr eaLnBrk="1" hangingPunct="1">
              <a:buSzPct val="125000"/>
              <a:buFont typeface="Arial" panose="020B0604020202020204" pitchFamily="34" charset="0"/>
              <a:buNone/>
            </a:pPr>
            <a:r>
              <a:rPr lang="en-US" altLang="en-US" sz="2800" b="1"/>
              <a:t>The next slides cover current legislative initiatives.</a:t>
            </a:r>
          </a:p>
          <a:p>
            <a:pPr lvl="1" eaLnBrk="1" hangingPunct="1"/>
            <a:endParaRPr lang="en-US" altLang="en-US" sz="2400" b="1"/>
          </a:p>
        </p:txBody>
      </p:sp>
    </p:spTree>
    <p:extLst>
      <p:ext uri="{BB962C8B-B14F-4D97-AF65-F5344CB8AC3E}">
        <p14:creationId xmlns:p14="http://schemas.microsoft.com/office/powerpoint/2010/main" val="1015516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Content Placeholder 2"/>
          <p:cNvSpPr>
            <a:spLocks noGrp="1"/>
          </p:cNvSpPr>
          <p:nvPr>
            <p:ph idx="1"/>
          </p:nvPr>
        </p:nvSpPr>
        <p:spPr>
          <a:xfrm>
            <a:off x="1731696" y="2024063"/>
            <a:ext cx="6955104" cy="4525962"/>
          </a:xfrm>
        </p:spPr>
        <p:txBody>
          <a:bodyPr/>
          <a:lstStyle/>
          <a:p>
            <a:pPr marL="514350" indent="-514350">
              <a:buFont typeface="Calibri" panose="020F0502020204030204" pitchFamily="34" charset="0"/>
              <a:buAutoNum type="arabicPeriod"/>
              <a:defRPr/>
            </a:pPr>
            <a:r>
              <a:rPr lang="en-US" altLang="en-US" sz="2800" dirty="0">
                <a:solidFill>
                  <a:schemeClr val="tx2">
                    <a:lumMod val="75000"/>
                  </a:schemeClr>
                </a:solidFill>
              </a:rPr>
              <a:t>Reporting of workplace accidents</a:t>
            </a:r>
          </a:p>
          <a:p>
            <a:pPr marL="514350" indent="-514350">
              <a:buFont typeface="Calibri" panose="020F0502020204030204" pitchFamily="34" charset="0"/>
              <a:buAutoNum type="arabicPeriod"/>
              <a:defRPr/>
            </a:pPr>
            <a:r>
              <a:rPr lang="en-US" altLang="en-US" sz="2800" dirty="0">
                <a:solidFill>
                  <a:schemeClr val="tx2">
                    <a:lumMod val="75000"/>
                  </a:schemeClr>
                </a:solidFill>
              </a:rPr>
              <a:t>Electronic record-keeping</a:t>
            </a:r>
          </a:p>
          <a:p>
            <a:pPr marL="514350" indent="-514350">
              <a:buFont typeface="Calibri" panose="020F0502020204030204" pitchFamily="34" charset="0"/>
              <a:buAutoNum type="arabicPeriod"/>
              <a:defRPr/>
            </a:pPr>
            <a:r>
              <a:rPr lang="en-US" altLang="en-US" sz="2800" dirty="0">
                <a:solidFill>
                  <a:schemeClr val="tx2">
                    <a:lumMod val="75000"/>
                  </a:schemeClr>
                </a:solidFill>
              </a:rPr>
              <a:t>New Anti-Retaliation Provisions</a:t>
            </a:r>
          </a:p>
          <a:p>
            <a:pPr marL="514350" indent="-514350">
              <a:buFont typeface="Calibri" panose="020F0502020204030204" pitchFamily="34" charset="0"/>
              <a:buAutoNum type="arabicPeriod"/>
              <a:defRPr/>
            </a:pPr>
            <a:r>
              <a:rPr lang="en-US" altLang="en-US" sz="2800" dirty="0">
                <a:solidFill>
                  <a:schemeClr val="tx2">
                    <a:lumMod val="75000"/>
                  </a:schemeClr>
                </a:solidFill>
              </a:rPr>
              <a:t>Post-accident Drug &amp; Alcohol testing </a:t>
            </a:r>
          </a:p>
          <a:p>
            <a:pPr marL="514350" indent="-514350">
              <a:buFont typeface="Calibri" panose="020F0502020204030204" pitchFamily="34" charset="0"/>
              <a:buAutoNum type="arabicPeriod"/>
              <a:defRPr/>
            </a:pPr>
            <a:r>
              <a:rPr lang="en-US" altLang="en-US" sz="2800" dirty="0">
                <a:solidFill>
                  <a:schemeClr val="tx2">
                    <a:lumMod val="75000"/>
                  </a:schemeClr>
                </a:solidFill>
              </a:rPr>
              <a:t>Safety Incentive Programs</a:t>
            </a:r>
          </a:p>
          <a:p>
            <a:pPr marL="514350" indent="-514350">
              <a:buFont typeface="Calibri" panose="020F0502020204030204" pitchFamily="34" charset="0"/>
              <a:buAutoNum type="arabicPeriod"/>
              <a:defRPr/>
            </a:pPr>
            <a:r>
              <a:rPr lang="en-US" altLang="en-US" sz="2800" dirty="0">
                <a:solidFill>
                  <a:schemeClr val="tx2">
                    <a:lumMod val="75000"/>
                  </a:schemeClr>
                </a:solidFill>
              </a:rPr>
              <a:t>New whistleblower investigations manual</a:t>
            </a:r>
          </a:p>
          <a:p>
            <a:pPr marL="514350" indent="-514350">
              <a:buFont typeface="Calibri" panose="020F0502020204030204" pitchFamily="34" charset="0"/>
              <a:buAutoNum type="arabicPeriod"/>
              <a:defRPr/>
            </a:pPr>
            <a:r>
              <a:rPr lang="en-US" altLang="en-US" sz="2800" dirty="0">
                <a:solidFill>
                  <a:schemeClr val="tx2">
                    <a:lumMod val="75000"/>
                  </a:schemeClr>
                </a:solidFill>
              </a:rPr>
              <a:t>Increases in penalties</a:t>
            </a:r>
          </a:p>
        </p:txBody>
      </p:sp>
      <p:sp>
        <p:nvSpPr>
          <p:cNvPr id="96259" name="TextBox 3"/>
          <p:cNvSpPr txBox="1">
            <a:spLocks noChangeArrowheads="1"/>
          </p:cNvSpPr>
          <p:nvPr/>
        </p:nvSpPr>
        <p:spPr bwMode="auto">
          <a:xfrm>
            <a:off x="1600200" y="1111250"/>
            <a:ext cx="72771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4400" b="1">
                <a:solidFill>
                  <a:schemeClr val="accent6">
                    <a:lumMod val="75000"/>
                  </a:schemeClr>
                </a:solidFill>
              </a:rPr>
              <a:t>New OSHA Developments</a:t>
            </a:r>
          </a:p>
        </p:txBody>
      </p:sp>
    </p:spTree>
    <p:extLst>
      <p:ext uri="{BB962C8B-B14F-4D97-AF65-F5344CB8AC3E}">
        <p14:creationId xmlns:p14="http://schemas.microsoft.com/office/powerpoint/2010/main" val="868049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90525" y="1106488"/>
          <a:ext cx="8524875" cy="5522912"/>
        </p:xfrm>
        <a:graphic>
          <a:graphicData uri="http://schemas.openxmlformats.org/drawingml/2006/table">
            <a:tbl>
              <a:tblPr firstRow="1" bandRow="1">
                <a:tableStyleId>{5C22544A-7EE6-4342-B048-85BDC9FD1C3A}</a:tableStyleId>
              </a:tblPr>
              <a:tblGrid>
                <a:gridCol w="1438267">
                  <a:extLst>
                    <a:ext uri="{9D8B030D-6E8A-4147-A177-3AD203B41FA5}">
                      <a16:colId xmlns:a16="http://schemas.microsoft.com/office/drawing/2014/main" xmlns="" val="20000"/>
                    </a:ext>
                  </a:extLst>
                </a:gridCol>
                <a:gridCol w="1564620">
                  <a:extLst>
                    <a:ext uri="{9D8B030D-6E8A-4147-A177-3AD203B41FA5}">
                      <a16:colId xmlns:a16="http://schemas.microsoft.com/office/drawing/2014/main" xmlns="" val="20001"/>
                    </a:ext>
                  </a:extLst>
                </a:gridCol>
                <a:gridCol w="1536732">
                  <a:extLst>
                    <a:ext uri="{9D8B030D-6E8A-4147-A177-3AD203B41FA5}">
                      <a16:colId xmlns:a16="http://schemas.microsoft.com/office/drawing/2014/main" xmlns="" val="20002"/>
                    </a:ext>
                  </a:extLst>
                </a:gridCol>
                <a:gridCol w="1148564">
                  <a:extLst>
                    <a:ext uri="{9D8B030D-6E8A-4147-A177-3AD203B41FA5}">
                      <a16:colId xmlns:a16="http://schemas.microsoft.com/office/drawing/2014/main" xmlns="" val="20003"/>
                    </a:ext>
                  </a:extLst>
                </a:gridCol>
                <a:gridCol w="1418346">
                  <a:extLst>
                    <a:ext uri="{9D8B030D-6E8A-4147-A177-3AD203B41FA5}">
                      <a16:colId xmlns:a16="http://schemas.microsoft.com/office/drawing/2014/main" xmlns="" val="20004"/>
                    </a:ext>
                  </a:extLst>
                </a:gridCol>
                <a:gridCol w="1418346">
                  <a:extLst>
                    <a:ext uri="{9D8B030D-6E8A-4147-A177-3AD203B41FA5}">
                      <a16:colId xmlns:a16="http://schemas.microsoft.com/office/drawing/2014/main" xmlns="" val="20005"/>
                    </a:ext>
                  </a:extLst>
                </a:gridCol>
              </a:tblGrid>
              <a:tr h="612509">
                <a:tc>
                  <a:txBody>
                    <a:bodyPr/>
                    <a:lstStyle/>
                    <a:p>
                      <a:pPr marL="0" marR="0" algn="ctr">
                        <a:spcBef>
                          <a:spcPts val="0"/>
                        </a:spcBef>
                        <a:spcAft>
                          <a:spcPts val="0"/>
                        </a:spcAft>
                      </a:pPr>
                      <a:r>
                        <a:rPr lang="en-US" sz="1300" dirty="0">
                          <a:ln>
                            <a:noFill/>
                          </a:ln>
                          <a:effectLst>
                            <a:outerShdw blurRad="38100" dist="19050" dir="2700000" algn="tl">
                              <a:schemeClr val="dk1">
                                <a:alpha val="40000"/>
                              </a:schemeClr>
                            </a:outerShdw>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4">
                  <a:txBody>
                    <a:bodyPr/>
                    <a:lstStyle/>
                    <a:p>
                      <a:pPr marL="0" marR="0" algn="ctr">
                        <a:spcBef>
                          <a:spcPts val="0"/>
                        </a:spcBef>
                        <a:spcAft>
                          <a:spcPts val="0"/>
                        </a:spcAft>
                      </a:pPr>
                      <a:r>
                        <a:rPr lang="en-US" sz="1800" dirty="0">
                          <a:ln>
                            <a:noFill/>
                          </a:ln>
                          <a:effectLst>
                            <a:outerShdw blurRad="38100" dist="19050" dir="2700000" algn="tl">
                              <a:schemeClr val="dk1">
                                <a:alpha val="40000"/>
                              </a:schemeClr>
                            </a:outerShdw>
                          </a:effectLst>
                        </a:rPr>
                        <a:t>Federal Equal Pay Laws vs. State Laws:</a:t>
                      </a:r>
                      <a:endParaRPr lang="en-US" sz="1000" dirty="0">
                        <a:effectLst/>
                      </a:endParaRPr>
                    </a:p>
                    <a:p>
                      <a:pPr marL="0" marR="0" algn="ctr">
                        <a:spcBef>
                          <a:spcPts val="0"/>
                        </a:spcBef>
                        <a:spcAft>
                          <a:spcPts val="0"/>
                        </a:spcAft>
                      </a:pPr>
                      <a:r>
                        <a:rPr lang="en-US" sz="1800" dirty="0">
                          <a:ln>
                            <a:noFill/>
                          </a:ln>
                          <a:effectLst>
                            <a:outerShdw blurRad="38100" dist="19050" dir="2700000" algn="tl">
                              <a:schemeClr val="dk1">
                                <a:alpha val="40000"/>
                              </a:schemeClr>
                            </a:outerShdw>
                          </a:effectLst>
                        </a:rPr>
                        <a:t>Key Differences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300" dirty="0">
                          <a:ln>
                            <a:noFill/>
                          </a:ln>
                          <a:effectLst>
                            <a:outerShdw blurRad="38100" dist="19050" dir="2700000" algn="tl">
                              <a:schemeClr val="dk1">
                                <a:alpha val="40000"/>
                              </a:schemeClr>
                            </a:outerShdw>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0"/>
                  </a:ext>
                </a:extLst>
              </a:tr>
              <a:tr h="429629">
                <a:tc>
                  <a:txBody>
                    <a:bodyPr/>
                    <a:lstStyle/>
                    <a:p>
                      <a:pPr marL="0" marR="0" algn="l">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tc>
                <a:tc>
                  <a:txBody>
                    <a:bodyPr/>
                    <a:lstStyle/>
                    <a:p>
                      <a:pPr marL="0" marR="0" algn="ctr">
                        <a:spcBef>
                          <a:spcPts val="0"/>
                        </a:spcBef>
                        <a:spcAft>
                          <a:spcPts val="0"/>
                        </a:spcAft>
                      </a:pPr>
                      <a:r>
                        <a:rPr lang="en-US" sz="1200" b="1" dirty="0">
                          <a:effectLst/>
                        </a:rPr>
                        <a:t>California</a:t>
                      </a:r>
                    </a:p>
                    <a:p>
                      <a:pPr marL="0" marR="0" algn="ctr">
                        <a:spcBef>
                          <a:spcPts val="0"/>
                        </a:spcBef>
                        <a:spcAft>
                          <a:spcPts val="0"/>
                        </a:spcAft>
                      </a:pPr>
                      <a:r>
                        <a:rPr lang="en-US" sz="1200" b="1" dirty="0">
                          <a:effectLst/>
                        </a:rPr>
                        <a:t>Fair Pay Act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tc>
                <a:tc>
                  <a:txBody>
                    <a:bodyPr/>
                    <a:lstStyle/>
                    <a:p>
                      <a:pPr marL="0" marR="0" algn="ctr">
                        <a:spcBef>
                          <a:spcPts val="0"/>
                        </a:spcBef>
                        <a:spcAft>
                          <a:spcPts val="0"/>
                        </a:spcAft>
                      </a:pPr>
                      <a:r>
                        <a:rPr lang="en-US" sz="1200" b="1" dirty="0">
                          <a:effectLst/>
                        </a:rPr>
                        <a:t>New York</a:t>
                      </a:r>
                    </a:p>
                    <a:p>
                      <a:pPr marL="0" marR="0" algn="ctr">
                        <a:spcBef>
                          <a:spcPts val="0"/>
                        </a:spcBef>
                        <a:spcAft>
                          <a:spcPts val="0"/>
                        </a:spcAft>
                      </a:pPr>
                      <a:r>
                        <a:rPr lang="en-US" sz="1200" b="1" dirty="0">
                          <a:effectLst/>
                        </a:rPr>
                        <a:t>Fair Pay Act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tc>
                <a:tc>
                  <a:txBody>
                    <a:bodyPr/>
                    <a:lstStyle/>
                    <a:p>
                      <a:pPr marL="0" marR="0" algn="ctr">
                        <a:spcBef>
                          <a:spcPts val="0"/>
                        </a:spcBef>
                        <a:spcAft>
                          <a:spcPts val="0"/>
                        </a:spcAft>
                      </a:pPr>
                      <a:r>
                        <a:rPr lang="en-US" sz="1200" b="1" dirty="0">
                          <a:effectLst/>
                        </a:rPr>
                        <a:t>Massachusetts Pay Equity</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200" b="1" dirty="0">
                          <a:effectLst/>
                        </a:rPr>
                        <a:t>Federal</a:t>
                      </a:r>
                    </a:p>
                    <a:p>
                      <a:pPr marL="0" marR="0" algn="ctr">
                        <a:spcBef>
                          <a:spcPts val="0"/>
                        </a:spcBef>
                        <a:spcAft>
                          <a:spcPts val="0"/>
                        </a:spcAft>
                      </a:pPr>
                      <a:r>
                        <a:rPr lang="en-US" sz="1200" b="1" dirty="0">
                          <a:effectLst/>
                        </a:rPr>
                        <a:t>Equal Pay Act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tc>
                <a:tc>
                  <a:txBody>
                    <a:bodyPr/>
                    <a:lstStyle/>
                    <a:p>
                      <a:pPr marL="0" marR="0" algn="ctr">
                        <a:spcBef>
                          <a:spcPts val="0"/>
                        </a:spcBef>
                        <a:spcAft>
                          <a:spcPts val="0"/>
                        </a:spcAft>
                      </a:pPr>
                      <a:r>
                        <a:rPr lang="en-US" sz="1200" b="1" dirty="0">
                          <a:effectLst/>
                        </a:rPr>
                        <a:t>Title VII</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1"/>
                  </a:ext>
                </a:extLst>
              </a:tr>
              <a:tr h="800138">
                <a:tc>
                  <a:txBody>
                    <a:bodyPr/>
                    <a:lstStyle/>
                    <a:p>
                      <a:pPr marL="0" marR="0" algn="ctr">
                        <a:spcBef>
                          <a:spcPts val="0"/>
                        </a:spcBef>
                        <a:spcAft>
                          <a:spcPts val="0"/>
                        </a:spcAft>
                      </a:pPr>
                      <a:r>
                        <a:rPr lang="en-US" sz="1000" b="1" dirty="0">
                          <a:effectLst/>
                        </a:rPr>
                        <a:t>Comparator</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nchor="ctr"/>
                </a:tc>
                <a:tc>
                  <a:txBody>
                    <a:bodyPr/>
                    <a:lstStyle/>
                    <a:p>
                      <a:pPr marL="0" marR="0" algn="ctr">
                        <a:spcBef>
                          <a:spcPts val="0"/>
                        </a:spcBef>
                        <a:spcAft>
                          <a:spcPts val="0"/>
                        </a:spcAft>
                      </a:pPr>
                      <a:r>
                        <a:rPr lang="en-US" sz="800" dirty="0">
                          <a:effectLst/>
                        </a:rPr>
                        <a:t>“Substantially similar work”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nchor="ctr"/>
                </a:tc>
                <a:tc>
                  <a:txBody>
                    <a:bodyPr/>
                    <a:lstStyle/>
                    <a:p>
                      <a:pPr marL="0" marR="0" algn="ctr">
                        <a:spcBef>
                          <a:spcPts val="0"/>
                        </a:spcBef>
                        <a:spcAft>
                          <a:spcPts val="0"/>
                        </a:spcAft>
                      </a:pPr>
                      <a:r>
                        <a:rPr lang="en-US" sz="800" dirty="0">
                          <a:effectLst/>
                        </a:rPr>
                        <a:t>“Equal work”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nchor="ctr"/>
                </a:tc>
                <a:tc>
                  <a:txBody>
                    <a:bodyPr/>
                    <a:lstStyle/>
                    <a:p>
                      <a:pPr marL="0" marR="0" algn="ctr">
                        <a:spcBef>
                          <a:spcPts val="0"/>
                        </a:spcBef>
                        <a:spcAft>
                          <a:spcPts val="0"/>
                        </a:spcAft>
                      </a:pPr>
                      <a:r>
                        <a:rPr lang="en-US" sz="800" dirty="0">
                          <a:effectLst/>
                        </a:rPr>
                        <a:t>“Comparable character” or “comparable operations”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dirty="0">
                          <a:effectLst/>
                        </a:rPr>
                        <a:t>Equal work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nchor="ctr"/>
                </a:tc>
                <a:tc>
                  <a:txBody>
                    <a:bodyPr/>
                    <a:lstStyle/>
                    <a:p>
                      <a:pPr marL="0" marR="0" algn="ctr">
                        <a:spcBef>
                          <a:spcPts val="0"/>
                        </a:spcBef>
                        <a:spcAft>
                          <a:spcPts val="0"/>
                        </a:spcAft>
                      </a:pPr>
                      <a:r>
                        <a:rPr lang="en-US" sz="800" dirty="0">
                          <a:effectLst/>
                        </a:rPr>
                        <a:t>No requirement of substantially equal work; not limited to gender; covers all protected classes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2"/>
                  </a:ext>
                </a:extLst>
              </a:tr>
              <a:tr h="560097">
                <a:tc>
                  <a:txBody>
                    <a:bodyPr/>
                    <a:lstStyle/>
                    <a:p>
                      <a:pPr marL="0" marR="0" algn="ctr">
                        <a:spcBef>
                          <a:spcPts val="0"/>
                        </a:spcBef>
                        <a:spcAft>
                          <a:spcPts val="0"/>
                        </a:spcAft>
                      </a:pPr>
                      <a:r>
                        <a:rPr lang="en-US" sz="1000" b="1" dirty="0">
                          <a:effectLst/>
                        </a:rPr>
                        <a:t>Same Establishment Defense</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nchor="ctr"/>
                </a:tc>
                <a:tc>
                  <a:txBody>
                    <a:bodyPr/>
                    <a:lstStyle/>
                    <a:p>
                      <a:pPr marL="0" marR="0" algn="ctr">
                        <a:spcBef>
                          <a:spcPts val="0"/>
                        </a:spcBef>
                        <a:spcAft>
                          <a:spcPts val="0"/>
                        </a:spcAft>
                      </a:pPr>
                      <a:r>
                        <a:rPr lang="en-US" sz="800" dirty="0">
                          <a:effectLst/>
                        </a:rPr>
                        <a:t>No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nchor="ctr"/>
                </a:tc>
                <a:tc>
                  <a:txBody>
                    <a:bodyPr/>
                    <a:lstStyle/>
                    <a:p>
                      <a:pPr marL="0" marR="0" algn="ctr">
                        <a:spcBef>
                          <a:spcPts val="0"/>
                        </a:spcBef>
                        <a:spcAft>
                          <a:spcPts val="0"/>
                        </a:spcAft>
                      </a:pPr>
                      <a:r>
                        <a:rPr lang="en-US" sz="800" dirty="0">
                          <a:effectLst/>
                        </a:rPr>
                        <a:t>Same geographic region, no larger than a county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nchor="ctr"/>
                </a:tc>
                <a:tc>
                  <a:txBody>
                    <a:bodyPr/>
                    <a:lstStyle/>
                    <a:p>
                      <a:pPr marL="0" marR="0" algn="ctr">
                        <a:spcBef>
                          <a:spcPts val="0"/>
                        </a:spcBef>
                        <a:spcAft>
                          <a:spcPts val="0"/>
                        </a:spcAft>
                      </a:pPr>
                      <a:r>
                        <a:rPr lang="en-US" sz="800" dirty="0">
                          <a:effectLst/>
                        </a:rPr>
                        <a:t> </a:t>
                      </a:r>
                    </a:p>
                    <a:p>
                      <a:pPr marL="0" marR="0" algn="ctr">
                        <a:spcBef>
                          <a:spcPts val="0"/>
                        </a:spcBef>
                        <a:spcAft>
                          <a:spcPts val="0"/>
                        </a:spcAft>
                      </a:pPr>
                      <a:r>
                        <a:rPr lang="en-US" sz="800" dirty="0">
                          <a:effectLst/>
                        </a:rPr>
                        <a:t>No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dirty="0">
                          <a:effectLst/>
                        </a:rPr>
                        <a:t>Yes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nchor="ctr"/>
                </a:tc>
                <a:tc>
                  <a:txBody>
                    <a:bodyPr/>
                    <a:lstStyle/>
                    <a:p>
                      <a:pPr marL="0" marR="0" algn="ctr">
                        <a:spcBef>
                          <a:spcPts val="0"/>
                        </a:spcBef>
                        <a:spcAft>
                          <a:spcPts val="0"/>
                        </a:spcAft>
                      </a:pPr>
                      <a:r>
                        <a:rPr lang="en-US" sz="800" dirty="0">
                          <a:effectLst/>
                        </a:rPr>
                        <a:t> </a:t>
                      </a:r>
                    </a:p>
                    <a:p>
                      <a:pPr marL="0" marR="0" algn="ctr">
                        <a:spcBef>
                          <a:spcPts val="0"/>
                        </a:spcBef>
                        <a:spcAft>
                          <a:spcPts val="0"/>
                        </a:spcAft>
                      </a:pPr>
                      <a:r>
                        <a:rPr lang="en-US" sz="800" dirty="0">
                          <a:effectLst/>
                        </a:rPr>
                        <a:t>No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3"/>
                  </a:ext>
                </a:extLst>
              </a:tr>
              <a:tr h="560097">
                <a:tc>
                  <a:txBody>
                    <a:bodyPr/>
                    <a:lstStyle/>
                    <a:p>
                      <a:pPr marL="0" marR="0" algn="ctr">
                        <a:spcBef>
                          <a:spcPts val="0"/>
                        </a:spcBef>
                        <a:spcAft>
                          <a:spcPts val="0"/>
                        </a:spcAft>
                      </a:pPr>
                      <a:r>
                        <a:rPr lang="en-US" sz="1000" b="1" dirty="0">
                          <a:effectLst/>
                        </a:rPr>
                        <a:t>Wage Difference to Be Explained</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nchor="ctr"/>
                </a:tc>
                <a:tc>
                  <a:txBody>
                    <a:bodyPr/>
                    <a:lstStyle/>
                    <a:p>
                      <a:pPr marL="0" marR="0" algn="ctr">
                        <a:spcBef>
                          <a:spcPts val="0"/>
                        </a:spcBef>
                        <a:spcAft>
                          <a:spcPts val="0"/>
                        </a:spcAft>
                      </a:pPr>
                      <a:r>
                        <a:rPr lang="en-US" sz="800" dirty="0">
                          <a:effectLst/>
                        </a:rPr>
                        <a:t>“Entire” wage difference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nchor="ctr"/>
                </a:tc>
                <a:tc>
                  <a:txBody>
                    <a:bodyPr/>
                    <a:lstStyle/>
                    <a:p>
                      <a:pPr marL="0" marR="0" algn="ctr">
                        <a:spcBef>
                          <a:spcPts val="0"/>
                        </a:spcBef>
                        <a:spcAft>
                          <a:spcPts val="0"/>
                        </a:spcAft>
                      </a:pPr>
                      <a:r>
                        <a:rPr lang="en-US" sz="800" dirty="0">
                          <a:effectLst/>
                        </a:rPr>
                        <a:t>No express “entire” difference requirement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nchor="ctr"/>
                </a:tc>
                <a:tc>
                  <a:txBody>
                    <a:bodyPr/>
                    <a:lstStyle/>
                    <a:p>
                      <a:pPr marL="0" marR="0" algn="ctr">
                        <a:spcBef>
                          <a:spcPts val="0"/>
                        </a:spcBef>
                        <a:spcAft>
                          <a:spcPts val="0"/>
                        </a:spcAft>
                      </a:pPr>
                      <a:r>
                        <a:rPr lang="en-US" sz="800" dirty="0">
                          <a:effectLst/>
                        </a:rPr>
                        <a:t>No express “entire” difference requirement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dirty="0">
                          <a:effectLst/>
                        </a:rPr>
                        <a:t>No express “entire” difference requirement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nchor="ctr"/>
                </a:tc>
                <a:tc>
                  <a:txBody>
                    <a:bodyPr/>
                    <a:lstStyle/>
                    <a:p>
                      <a:pPr marL="0" marR="0" algn="ctr">
                        <a:spcBef>
                          <a:spcPts val="0"/>
                        </a:spcBef>
                        <a:spcAft>
                          <a:spcPts val="0"/>
                        </a:spcAft>
                      </a:pPr>
                      <a:r>
                        <a:rPr lang="en-US" sz="800" dirty="0">
                          <a:effectLst/>
                        </a:rPr>
                        <a:t>No “entire” difference requirement</a:t>
                      </a:r>
                    </a:p>
                    <a:p>
                      <a:pPr marL="0" marR="0" algn="l">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4"/>
                  </a:ext>
                </a:extLst>
              </a:tr>
              <a:tr h="1040179">
                <a:tc>
                  <a:txBody>
                    <a:bodyPr/>
                    <a:lstStyle/>
                    <a:p>
                      <a:pPr marL="0" marR="0" algn="ctr">
                        <a:spcBef>
                          <a:spcPts val="0"/>
                        </a:spcBef>
                        <a:spcAft>
                          <a:spcPts val="0"/>
                        </a:spcAft>
                      </a:pPr>
                      <a:r>
                        <a:rPr lang="en-US" sz="1000" b="1" dirty="0">
                          <a:effectLst/>
                        </a:rPr>
                        <a:t>Affirmative Defenses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nchor="ctr"/>
                </a:tc>
                <a:tc>
                  <a:txBody>
                    <a:bodyPr/>
                    <a:lstStyle/>
                    <a:p>
                      <a:pPr marL="0" marR="0" algn="l">
                        <a:spcBef>
                          <a:spcPts val="0"/>
                        </a:spcBef>
                        <a:spcAft>
                          <a:spcPts val="0"/>
                        </a:spcAft>
                      </a:pPr>
                      <a:r>
                        <a:rPr lang="en-US" sz="800" dirty="0">
                          <a:effectLst/>
                        </a:rPr>
                        <a:t>Narrows definition of “bona fide factor other than sex” -must be “job-related” and “consistent with business necessity”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nchor="ctr"/>
                </a:tc>
                <a:tc>
                  <a:txBody>
                    <a:bodyPr/>
                    <a:lstStyle/>
                    <a:p>
                      <a:pPr marL="0" marR="0" algn="ctr">
                        <a:spcBef>
                          <a:spcPts val="0"/>
                        </a:spcBef>
                        <a:spcAft>
                          <a:spcPts val="0"/>
                        </a:spcAft>
                      </a:pPr>
                      <a:r>
                        <a:rPr lang="en-US" sz="800" dirty="0">
                          <a:effectLst/>
                        </a:rPr>
                        <a:t>Narrows definition of “bona fide factor other than sex” -must be “job-related” and “consistent with business necessity”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nchor="ctr"/>
                </a:tc>
                <a:tc>
                  <a:txBody>
                    <a:bodyPr/>
                    <a:lstStyle/>
                    <a:p>
                      <a:pPr marL="0" marR="0" algn="ctr">
                        <a:spcBef>
                          <a:spcPts val="0"/>
                        </a:spcBef>
                        <a:spcAft>
                          <a:spcPts val="0"/>
                        </a:spcAft>
                      </a:pPr>
                      <a:r>
                        <a:rPr lang="en-US" sz="800" dirty="0">
                          <a:effectLst/>
                        </a:rPr>
                        <a:t>Seniority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dirty="0">
                          <a:effectLst/>
                        </a:rPr>
                        <a:t>Seniority, merit, quantity or quality of production, or a factor other than sex</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nchor="ctr"/>
                </a:tc>
                <a:tc>
                  <a:txBody>
                    <a:bodyPr/>
                    <a:lstStyle/>
                    <a:p>
                      <a:pPr marL="0" marR="0" algn="ctr">
                        <a:spcBef>
                          <a:spcPts val="0"/>
                        </a:spcBef>
                        <a:spcAft>
                          <a:spcPts val="0"/>
                        </a:spcAft>
                      </a:pPr>
                      <a:r>
                        <a:rPr lang="en-US" sz="800" dirty="0">
                          <a:effectLst/>
                        </a:rPr>
                        <a:t>Legitimate, non-discriminatory basis for pay differential</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5"/>
                  </a:ext>
                </a:extLst>
              </a:tr>
              <a:tr h="1040179">
                <a:tc>
                  <a:txBody>
                    <a:bodyPr/>
                    <a:lstStyle/>
                    <a:p>
                      <a:pPr marL="0" marR="0" algn="ctr">
                        <a:spcBef>
                          <a:spcPts val="0"/>
                        </a:spcBef>
                        <a:spcAft>
                          <a:spcPts val="0"/>
                        </a:spcAft>
                      </a:pPr>
                      <a:r>
                        <a:rPr lang="en-US" sz="1000" b="1" dirty="0">
                          <a:effectLst/>
                        </a:rPr>
                        <a:t>Damages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nchor="ctr"/>
                </a:tc>
                <a:tc>
                  <a:txBody>
                    <a:bodyPr/>
                    <a:lstStyle/>
                    <a:p>
                      <a:pPr marL="0" marR="0" algn="ctr">
                        <a:spcBef>
                          <a:spcPts val="0"/>
                        </a:spcBef>
                        <a:spcAft>
                          <a:spcPts val="0"/>
                        </a:spcAft>
                      </a:pPr>
                      <a:r>
                        <a:rPr lang="en-US" sz="800" dirty="0">
                          <a:effectLst/>
                        </a:rPr>
                        <a:t>Wage differential, including interest thereon, equal amount of liquidated damages, attorney’s fees and costs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nchor="ctr"/>
                </a:tc>
                <a:tc>
                  <a:txBody>
                    <a:bodyPr/>
                    <a:lstStyle/>
                    <a:p>
                      <a:pPr marL="0" marR="0" algn="ctr">
                        <a:spcBef>
                          <a:spcPts val="0"/>
                        </a:spcBef>
                        <a:spcAft>
                          <a:spcPts val="0"/>
                        </a:spcAft>
                      </a:pPr>
                      <a:r>
                        <a:rPr lang="en-US" sz="800" dirty="0">
                          <a:effectLst/>
                        </a:rPr>
                        <a:t>Wage differential, liquidated damages up to 300%, attorneys’ fees and costs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nchor="ctr"/>
                </a:tc>
                <a:tc>
                  <a:txBody>
                    <a:bodyPr/>
                    <a:lstStyle/>
                    <a:p>
                      <a:pPr marL="0" marR="0" algn="ctr">
                        <a:spcBef>
                          <a:spcPts val="0"/>
                        </a:spcBef>
                        <a:spcAft>
                          <a:spcPts val="0"/>
                        </a:spcAft>
                      </a:pPr>
                      <a:r>
                        <a:rPr lang="en-US" sz="800" dirty="0">
                          <a:effectLst/>
                        </a:rPr>
                        <a:t>Wage differential, equal amount of liquidated damages, attorneys’ fees and costs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dirty="0">
                          <a:effectLst/>
                        </a:rPr>
                        <a:t>Wage differential, liquidated damages, attorneys’ fees and costs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nchor="ctr"/>
                </a:tc>
                <a:tc>
                  <a:txBody>
                    <a:bodyPr/>
                    <a:lstStyle/>
                    <a:p>
                      <a:pPr marL="0" marR="0" algn="ctr">
                        <a:spcBef>
                          <a:spcPts val="0"/>
                        </a:spcBef>
                        <a:spcAft>
                          <a:spcPts val="0"/>
                        </a:spcAft>
                      </a:pPr>
                      <a:r>
                        <a:rPr lang="en-US" sz="800" dirty="0">
                          <a:effectLst/>
                        </a:rPr>
                        <a:t>In addition to other relief provided under Title VII, back pay for up to two years prior to the Charge.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6"/>
                  </a:ext>
                </a:extLst>
              </a:tr>
              <a:tr h="480082">
                <a:tc>
                  <a:txBody>
                    <a:bodyPr/>
                    <a:lstStyle/>
                    <a:p>
                      <a:pPr marL="0" marR="0" algn="ctr">
                        <a:spcBef>
                          <a:spcPts val="0"/>
                        </a:spcBef>
                        <a:spcAft>
                          <a:spcPts val="0"/>
                        </a:spcAft>
                      </a:pPr>
                      <a:r>
                        <a:rPr lang="en-US" sz="1000" b="1" dirty="0">
                          <a:effectLst/>
                        </a:rPr>
                        <a:t>Statute of Limitations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nchor="ctr"/>
                </a:tc>
                <a:tc>
                  <a:txBody>
                    <a:bodyPr/>
                    <a:lstStyle/>
                    <a:p>
                      <a:pPr marL="0" marR="0" algn="ctr">
                        <a:spcBef>
                          <a:spcPts val="0"/>
                        </a:spcBef>
                        <a:spcAft>
                          <a:spcPts val="0"/>
                        </a:spcAft>
                      </a:pPr>
                      <a:r>
                        <a:rPr lang="en-US" sz="800" dirty="0">
                          <a:effectLst/>
                        </a:rPr>
                        <a:t>Three years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nchor="ctr"/>
                </a:tc>
                <a:tc>
                  <a:txBody>
                    <a:bodyPr/>
                    <a:lstStyle/>
                    <a:p>
                      <a:pPr marL="0" marR="0" algn="ctr">
                        <a:spcBef>
                          <a:spcPts val="0"/>
                        </a:spcBef>
                        <a:spcAft>
                          <a:spcPts val="0"/>
                        </a:spcAft>
                      </a:pPr>
                      <a:r>
                        <a:rPr lang="en-US" sz="800" dirty="0">
                          <a:effectLst/>
                        </a:rPr>
                        <a:t>Six Years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nchor="ctr"/>
                </a:tc>
                <a:tc>
                  <a:txBody>
                    <a:bodyPr/>
                    <a:lstStyle/>
                    <a:p>
                      <a:pPr marL="0" marR="0" algn="ctr">
                        <a:spcBef>
                          <a:spcPts val="0"/>
                        </a:spcBef>
                        <a:spcAft>
                          <a:spcPts val="0"/>
                        </a:spcAft>
                      </a:pPr>
                      <a:r>
                        <a:rPr lang="en-US" sz="800" dirty="0">
                          <a:effectLst/>
                        </a:rPr>
                        <a:t>One year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800" dirty="0">
                          <a:effectLst/>
                        </a:rPr>
                        <a:t>Three Years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875" marR="63875" marT="31935" marB="31935" anchor="ctr"/>
                </a:tc>
                <a:tc>
                  <a:txBody>
                    <a:bodyPr/>
                    <a:lstStyle/>
                    <a:p>
                      <a:pPr marL="0" marR="0" algn="ctr">
                        <a:spcBef>
                          <a:spcPts val="0"/>
                        </a:spcBef>
                        <a:spcAft>
                          <a:spcPts val="0"/>
                        </a:spcAft>
                      </a:pPr>
                      <a:r>
                        <a:rPr lang="en-US" sz="800" dirty="0">
                          <a:effectLst/>
                        </a:rPr>
                        <a:t>360/180 days for Charge **but Ledbetter Fair Pay Act applies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424478176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a:t/>
            </a:r>
            <a:br>
              <a:rPr lang="en-US" altLang="en-US"/>
            </a:br>
            <a:endParaRPr lang="en-US" altLang="en-US"/>
          </a:p>
        </p:txBody>
      </p:sp>
      <p:sp>
        <p:nvSpPr>
          <p:cNvPr id="24579" name="Content Placeholder 2"/>
          <p:cNvSpPr>
            <a:spLocks noGrp="1"/>
          </p:cNvSpPr>
          <p:nvPr>
            <p:ph idx="1"/>
          </p:nvPr>
        </p:nvSpPr>
        <p:spPr>
          <a:xfrm>
            <a:off x="1295400" y="1138238"/>
            <a:ext cx="7620000" cy="4652962"/>
          </a:xfrm>
        </p:spPr>
        <p:txBody>
          <a:bodyPr/>
          <a:lstStyle/>
          <a:p>
            <a:pPr marL="0" indent="0" algn="ctr">
              <a:buFont typeface="Arial" panose="020B0604020202020204" pitchFamily="34" charset="0"/>
              <a:buNone/>
              <a:defRPr/>
            </a:pPr>
            <a:r>
              <a:rPr lang="en-US" altLang="en-US" b="1" dirty="0">
                <a:solidFill>
                  <a:schemeClr val="accent6">
                    <a:lumMod val="75000"/>
                  </a:schemeClr>
                </a:solidFill>
              </a:rPr>
              <a:t>What to Look for in 2017</a:t>
            </a:r>
            <a:endParaRPr lang="en-US" altLang="en-US" dirty="0">
              <a:solidFill>
                <a:schemeClr val="accent6">
                  <a:lumMod val="75000"/>
                </a:schemeClr>
              </a:solidFill>
            </a:endParaRPr>
          </a:p>
          <a:p>
            <a:pPr marL="0" indent="0">
              <a:buFont typeface="Arial" panose="020B0604020202020204" pitchFamily="34" charset="0"/>
              <a:buNone/>
              <a:defRPr/>
            </a:pPr>
            <a:r>
              <a:rPr lang="en-US" altLang="en-US" sz="2800" dirty="0">
                <a:solidFill>
                  <a:schemeClr val="tx2">
                    <a:lumMod val="75000"/>
                  </a:schemeClr>
                </a:solidFill>
              </a:rPr>
              <a:t>In general, states—and localities—have been legislating where the federal government has not, including with respect to</a:t>
            </a:r>
          </a:p>
          <a:p>
            <a:pPr>
              <a:defRPr/>
            </a:pPr>
            <a:r>
              <a:rPr lang="en-US" altLang="en-US" sz="2400" dirty="0">
                <a:solidFill>
                  <a:schemeClr val="tx2">
                    <a:lumMod val="75000"/>
                  </a:schemeClr>
                </a:solidFill>
              </a:rPr>
              <a:t>Paid Sick Leave</a:t>
            </a:r>
          </a:p>
          <a:p>
            <a:pPr>
              <a:defRPr/>
            </a:pPr>
            <a:r>
              <a:rPr lang="en-US" altLang="en-US" sz="2400" dirty="0">
                <a:solidFill>
                  <a:schemeClr val="tx2">
                    <a:lumMod val="75000"/>
                  </a:schemeClr>
                </a:solidFill>
              </a:rPr>
              <a:t>Fair Pay</a:t>
            </a:r>
          </a:p>
          <a:p>
            <a:pPr>
              <a:defRPr/>
            </a:pPr>
            <a:r>
              <a:rPr lang="en-US" altLang="en-US" sz="2400" dirty="0">
                <a:solidFill>
                  <a:schemeClr val="tx2">
                    <a:lumMod val="75000"/>
                  </a:schemeClr>
                </a:solidFill>
              </a:rPr>
              <a:t>Criminal Background Checks</a:t>
            </a:r>
          </a:p>
          <a:p>
            <a:pPr>
              <a:defRPr/>
            </a:pPr>
            <a:r>
              <a:rPr lang="en-US" altLang="en-US" sz="2400" dirty="0">
                <a:solidFill>
                  <a:schemeClr val="tx2">
                    <a:lumMod val="75000"/>
                  </a:schemeClr>
                </a:solidFill>
              </a:rPr>
              <a:t>Parental/Family Leave</a:t>
            </a:r>
          </a:p>
          <a:p>
            <a:pPr marL="0" indent="0">
              <a:buNone/>
              <a:defRPr/>
            </a:pPr>
            <a:endParaRPr lang="en-US" altLang="en-US" sz="2400" dirty="0">
              <a:solidFill>
                <a:schemeClr val="tx2">
                  <a:lumMod val="75000"/>
                </a:schemeClr>
              </a:solidFill>
            </a:endParaRPr>
          </a:p>
          <a:p>
            <a:pPr marL="0" indent="0">
              <a:spcBef>
                <a:spcPts val="1800"/>
              </a:spcBef>
              <a:buFont typeface="Arial" panose="020B0604020202020204" pitchFamily="34" charset="0"/>
              <a:buNone/>
              <a:defRPr/>
            </a:pPr>
            <a:r>
              <a:rPr lang="en-US" altLang="en-US" sz="2800" dirty="0">
                <a:solidFill>
                  <a:schemeClr val="tx2">
                    <a:lumMod val="75000"/>
                  </a:schemeClr>
                </a:solidFill>
              </a:rPr>
              <a:t>Generally, seeing an expansion of employee rights.  </a:t>
            </a:r>
          </a:p>
          <a:p>
            <a:pPr marL="0" indent="0">
              <a:spcBef>
                <a:spcPts val="0"/>
              </a:spcBef>
              <a:buFont typeface="Arial" panose="020B0604020202020204" pitchFamily="34" charset="0"/>
              <a:buNone/>
              <a:defRPr/>
            </a:pPr>
            <a:endParaRPr lang="en-US" alt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5131" y="2590800"/>
            <a:ext cx="3848869" cy="2501765"/>
          </a:xfrm>
          <a:prstGeom prst="rect">
            <a:avLst/>
          </a:prstGeom>
          <a:ln>
            <a:noFill/>
          </a:ln>
          <a:effectLst>
            <a:softEdge rad="112500"/>
          </a:effectLst>
        </p:spPr>
      </p:pic>
    </p:spTree>
    <p:extLst>
      <p:ext uri="{BB962C8B-B14F-4D97-AF65-F5344CB8AC3E}">
        <p14:creationId xmlns:p14="http://schemas.microsoft.com/office/powerpoint/2010/main" val="3711567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0" y="255588"/>
            <a:ext cx="8731250" cy="963612"/>
          </a:xfrm>
        </p:spPr>
        <p:txBody>
          <a:bodyPr lIns="103236" tIns="51618" rIns="103236" bIns="51618" anchor="t"/>
          <a:lstStyle/>
          <a:p>
            <a:pPr eaLnBrk="1" hangingPunct="1"/>
            <a:r>
              <a:rPr lang="en-US" altLang="en-US"/>
              <a:t>EEO</a:t>
            </a:r>
          </a:p>
        </p:txBody>
      </p:sp>
      <p:sp>
        <p:nvSpPr>
          <p:cNvPr id="12291" name="Rectangle 3"/>
          <p:cNvSpPr>
            <a:spLocks noGrp="1" noChangeArrowheads="1"/>
          </p:cNvSpPr>
          <p:nvPr>
            <p:ph idx="1"/>
          </p:nvPr>
        </p:nvSpPr>
        <p:spPr>
          <a:xfrm>
            <a:off x="1524000" y="1219200"/>
            <a:ext cx="7481888" cy="5154613"/>
          </a:xfrm>
        </p:spPr>
        <p:txBody>
          <a:bodyPr lIns="103236" tIns="51618" rIns="103236" bIns="51618"/>
          <a:lstStyle/>
          <a:p>
            <a:pPr marL="381000" indent="-381000" defTabSz="809625" eaLnBrk="1" hangingPunct="1">
              <a:lnSpc>
                <a:spcPct val="80000"/>
              </a:lnSpc>
            </a:pPr>
            <a:r>
              <a:rPr lang="en-US" altLang="en-US" sz="2800" dirty="0"/>
              <a:t>Equal Employment Opportunity:			The condition in which all individuals have an equal chance for employment regardless of their race, color, religion, sex, disability, or national origin.</a:t>
            </a:r>
          </a:p>
          <a:p>
            <a:pPr marL="381000" indent="-381000" defTabSz="809625" eaLnBrk="1" hangingPunct="1">
              <a:lnSpc>
                <a:spcPct val="80000"/>
              </a:lnSpc>
            </a:pPr>
            <a:r>
              <a:rPr lang="en-US" altLang="en-US" sz="2800" dirty="0"/>
              <a:t>This EEO “condition” is created through:</a:t>
            </a:r>
          </a:p>
          <a:p>
            <a:pPr marL="720725" lvl="1" indent="-381000" defTabSz="809625" eaLnBrk="1" hangingPunct="1">
              <a:lnSpc>
                <a:spcPct val="80000"/>
              </a:lnSpc>
            </a:pPr>
            <a:r>
              <a:rPr lang="en-US" altLang="en-US" sz="2500" dirty="0"/>
              <a:t>Constitutional amendments</a:t>
            </a:r>
          </a:p>
          <a:p>
            <a:pPr marL="720725" lvl="1" indent="-381000" defTabSz="809625" eaLnBrk="1" hangingPunct="1">
              <a:lnSpc>
                <a:spcPct val="80000"/>
              </a:lnSpc>
            </a:pPr>
            <a:r>
              <a:rPr lang="en-US" altLang="en-US" sz="2500" dirty="0"/>
              <a:t>Legislation</a:t>
            </a:r>
          </a:p>
          <a:p>
            <a:pPr marL="720725" lvl="1" indent="-381000" defTabSz="809625" eaLnBrk="1" hangingPunct="1">
              <a:lnSpc>
                <a:spcPct val="80000"/>
              </a:lnSpc>
            </a:pPr>
            <a:r>
              <a:rPr lang="en-US" altLang="en-US" sz="2500" dirty="0"/>
              <a:t>Executive orders</a:t>
            </a:r>
          </a:p>
          <a:p>
            <a:pPr marL="720725" lvl="1" indent="-381000" defTabSz="809625" eaLnBrk="1" hangingPunct="1">
              <a:lnSpc>
                <a:spcPct val="80000"/>
              </a:lnSpc>
            </a:pPr>
            <a:r>
              <a:rPr lang="en-US" altLang="en-US" sz="2500" dirty="0"/>
              <a:t>Court decisions</a:t>
            </a:r>
          </a:p>
        </p:txBody>
      </p:sp>
    </p:spTree>
    <p:extLst>
      <p:ext uri="{BB962C8B-B14F-4D97-AF65-F5344CB8AC3E}">
        <p14:creationId xmlns:p14="http://schemas.microsoft.com/office/powerpoint/2010/main" val="408323128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6"/>
          <p:cNvSpPr>
            <a:spLocks noGrp="1"/>
          </p:cNvSpPr>
          <p:nvPr>
            <p:ph type="title"/>
          </p:nvPr>
        </p:nvSpPr>
        <p:spPr>
          <a:xfrm>
            <a:off x="927100" y="393700"/>
            <a:ext cx="7924800" cy="1181100"/>
          </a:xfrm>
        </p:spPr>
        <p:txBody>
          <a:bodyPr/>
          <a:lstStyle/>
          <a:p>
            <a:pPr algn="r" eaLnBrk="1" hangingPunct="1"/>
            <a:r>
              <a:rPr lang="en-US" altLang="en-US" dirty="0">
                <a:solidFill>
                  <a:srgbClr val="FF0000"/>
                </a:solidFill>
                <a:latin typeface="Calibri" pitchFamily="34" charset="0"/>
                <a:ea typeface="ＭＳ Ｐゴシック" pitchFamily="34" charset="-128"/>
              </a:rPr>
              <a:t> </a:t>
            </a:r>
            <a:r>
              <a:rPr lang="en-US" altLang="en-US" sz="2000" dirty="0">
                <a:solidFill>
                  <a:srgbClr val="FF0000"/>
                </a:solidFill>
                <a:latin typeface="Calibri" pitchFamily="34" charset="0"/>
                <a:ea typeface="ＭＳ Ｐゴシック" pitchFamily="34" charset="-128"/>
              </a:rPr>
              <a:t>Table 3.1</a:t>
            </a:r>
            <a:br>
              <a:rPr lang="en-US" altLang="en-US" sz="2000" dirty="0">
                <a:solidFill>
                  <a:srgbClr val="FF0000"/>
                </a:solidFill>
                <a:latin typeface="Calibri" pitchFamily="34" charset="0"/>
                <a:ea typeface="ＭＳ Ｐゴシック" pitchFamily="34" charset="-128"/>
              </a:rPr>
            </a:br>
            <a:r>
              <a:rPr lang="en-US" altLang="en-US" sz="3600" dirty="0">
                <a:solidFill>
                  <a:schemeClr val="bg1"/>
                </a:solidFill>
                <a:latin typeface="Calibri" pitchFamily="34" charset="0"/>
                <a:ea typeface="ＭＳ Ｐゴシック" pitchFamily="34" charset="-128"/>
              </a:rPr>
              <a:t>Summary of Major EEO Laws </a:t>
            </a:r>
            <a:br>
              <a:rPr lang="en-US" altLang="en-US" sz="3600" dirty="0">
                <a:solidFill>
                  <a:schemeClr val="bg1"/>
                </a:solidFill>
                <a:latin typeface="Calibri" pitchFamily="34" charset="0"/>
                <a:ea typeface="ＭＳ Ｐゴシック" pitchFamily="34" charset="-128"/>
              </a:rPr>
            </a:br>
            <a:r>
              <a:rPr lang="en-US" altLang="en-US" sz="3600" dirty="0">
                <a:solidFill>
                  <a:schemeClr val="bg1"/>
                </a:solidFill>
                <a:latin typeface="Calibri" pitchFamily="34" charset="0"/>
                <a:ea typeface="ＭＳ Ｐゴシック" pitchFamily="34" charset="-128"/>
              </a:rPr>
              <a:t>and Regulations</a:t>
            </a:r>
            <a:endParaRPr lang="en-US" altLang="en-US" dirty="0">
              <a:solidFill>
                <a:schemeClr val="bg1"/>
              </a:solidFill>
              <a:latin typeface="Calibri" pitchFamily="34" charset="0"/>
              <a:ea typeface="ＭＳ Ｐゴシック" pitchFamily="34" charset="-128"/>
            </a:endParaRPr>
          </a:p>
        </p:txBody>
      </p:sp>
      <p:pic>
        <p:nvPicPr>
          <p:cNvPr id="1026" name="Picture 2" descr="\\172.24.161.61\Graphics\Powerpoint\MH_DCM\MH_DCM-TEXTEDIT PROJECTS\NOE\Final files\chapt03\chapt00_labeled\noe18364_t03_01.jpg"/>
          <p:cNvPicPr>
            <a:picLocks noChangeAspect="1" noChangeArrowheads="1"/>
          </p:cNvPicPr>
          <p:nvPr/>
        </p:nvPicPr>
        <p:blipFill>
          <a:blip r:embed="rId3"/>
          <a:srcRect/>
          <a:stretch>
            <a:fillRect/>
          </a:stretch>
        </p:blipFill>
        <p:spPr bwMode="auto">
          <a:xfrm>
            <a:off x="1752601" y="308626"/>
            <a:ext cx="6400799" cy="6549374"/>
          </a:xfrm>
          <a:prstGeom prst="rect">
            <a:avLst/>
          </a:prstGeom>
          <a:noFill/>
        </p:spPr>
      </p:pic>
    </p:spTree>
    <p:extLst>
      <p:ext uri="{BB962C8B-B14F-4D97-AF65-F5344CB8AC3E}">
        <p14:creationId xmlns:p14="http://schemas.microsoft.com/office/powerpoint/2010/main" val="806396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66800" y="457200"/>
            <a:ext cx="8229600" cy="1143000"/>
          </a:xfrm>
        </p:spPr>
        <p:txBody>
          <a:bodyPr lIns="103236" tIns="51618" rIns="103236" bIns="51618" anchor="t"/>
          <a:lstStyle/>
          <a:p>
            <a:pPr eaLnBrk="1" hangingPunct="1"/>
            <a:r>
              <a:rPr lang="en-US" altLang="en-US" sz="3500" b="1"/>
              <a:t>Major National Employment Legislation</a:t>
            </a:r>
          </a:p>
        </p:txBody>
      </p:sp>
      <p:sp>
        <p:nvSpPr>
          <p:cNvPr id="20483" name="Rectangle 3"/>
          <p:cNvSpPr>
            <a:spLocks noGrp="1" noChangeArrowheads="1"/>
          </p:cNvSpPr>
          <p:nvPr>
            <p:ph idx="1"/>
          </p:nvPr>
        </p:nvSpPr>
        <p:spPr>
          <a:xfrm>
            <a:off x="1244600" y="1295400"/>
            <a:ext cx="7823200" cy="4013200"/>
          </a:xfrm>
        </p:spPr>
        <p:txBody>
          <a:bodyPr lIns="103236" tIns="51618" rIns="103236" bIns="51618" rtlCol="0">
            <a:normAutofit fontScale="92500" lnSpcReduction="10000"/>
          </a:bodyPr>
          <a:lstStyle/>
          <a:p>
            <a:pPr eaLnBrk="1" fontAlgn="auto" hangingPunct="1">
              <a:lnSpc>
                <a:spcPct val="80000"/>
              </a:lnSpc>
              <a:spcAft>
                <a:spcPts val="0"/>
              </a:spcAft>
              <a:buSzPct val="125000"/>
              <a:defRPr/>
            </a:pPr>
            <a:r>
              <a:rPr lang="en-US" sz="2400" b="1" dirty="0"/>
              <a:t>Congress has passed laws designed to provide equal opportunity and in later years has passed additional laws that have extended EEO protection more broadly.</a:t>
            </a:r>
          </a:p>
          <a:p>
            <a:pPr lvl="1" eaLnBrk="1" fontAlgn="auto" hangingPunct="1">
              <a:lnSpc>
                <a:spcPct val="80000"/>
              </a:lnSpc>
              <a:spcAft>
                <a:spcPts val="0"/>
              </a:spcAft>
              <a:buSzPct val="75000"/>
              <a:defRPr/>
            </a:pPr>
            <a:r>
              <a:rPr lang="en-US" sz="2100" b="1" dirty="0">
                <a:solidFill>
                  <a:srgbClr val="AEAC5A"/>
                </a:solidFill>
              </a:rPr>
              <a:t>Title VII of the Civil Rights Act of 1964</a:t>
            </a:r>
          </a:p>
          <a:p>
            <a:pPr lvl="1" eaLnBrk="1" fontAlgn="auto" hangingPunct="1">
              <a:lnSpc>
                <a:spcPct val="80000"/>
              </a:lnSpc>
              <a:spcAft>
                <a:spcPts val="0"/>
              </a:spcAft>
              <a:buSzPct val="75000"/>
              <a:defRPr/>
            </a:pPr>
            <a:r>
              <a:rPr lang="en-US" sz="2000" b="1" dirty="0">
                <a:solidFill>
                  <a:srgbClr val="AEAC5A"/>
                </a:solidFill>
              </a:rPr>
              <a:t>Equal Employment Opportunity Commission (EEOC -1972)</a:t>
            </a:r>
          </a:p>
          <a:p>
            <a:pPr lvl="1" eaLnBrk="1" fontAlgn="auto" hangingPunct="1">
              <a:lnSpc>
                <a:spcPct val="80000"/>
              </a:lnSpc>
              <a:spcAft>
                <a:spcPts val="0"/>
              </a:spcAft>
              <a:buSzPct val="75000"/>
              <a:defRPr/>
            </a:pPr>
            <a:r>
              <a:rPr lang="en-US" sz="2100" b="1" dirty="0"/>
              <a:t>Age Discrimination in Employment Act (ADEA)</a:t>
            </a:r>
          </a:p>
          <a:p>
            <a:pPr lvl="1" eaLnBrk="1" fontAlgn="auto" hangingPunct="1">
              <a:lnSpc>
                <a:spcPct val="80000"/>
              </a:lnSpc>
              <a:spcAft>
                <a:spcPts val="0"/>
              </a:spcAft>
              <a:buSzPct val="75000"/>
              <a:defRPr/>
            </a:pPr>
            <a:r>
              <a:rPr lang="en-US" sz="2100" b="1" dirty="0">
                <a:solidFill>
                  <a:srgbClr val="AEAC5A"/>
                </a:solidFill>
              </a:rPr>
              <a:t>Vocational Rehabilitation Act of 1973</a:t>
            </a:r>
            <a:endParaRPr lang="en-US" sz="2100" b="1" dirty="0"/>
          </a:p>
          <a:p>
            <a:pPr lvl="1" eaLnBrk="1" fontAlgn="auto" hangingPunct="1">
              <a:lnSpc>
                <a:spcPct val="80000"/>
              </a:lnSpc>
              <a:spcAft>
                <a:spcPts val="0"/>
              </a:spcAft>
              <a:buSzPct val="75000"/>
              <a:defRPr/>
            </a:pPr>
            <a:r>
              <a:rPr lang="en-US" sz="2100" b="1" dirty="0"/>
              <a:t>Pregnancy Discrimination Act of 1978</a:t>
            </a:r>
          </a:p>
          <a:p>
            <a:pPr lvl="1" eaLnBrk="1" fontAlgn="auto" hangingPunct="1">
              <a:lnSpc>
                <a:spcPct val="80000"/>
              </a:lnSpc>
              <a:spcAft>
                <a:spcPts val="0"/>
              </a:spcAft>
              <a:buSzPct val="75000"/>
              <a:defRPr/>
            </a:pPr>
            <a:r>
              <a:rPr lang="en-US" sz="2100" b="1" dirty="0">
                <a:solidFill>
                  <a:srgbClr val="AEAC5A"/>
                </a:solidFill>
              </a:rPr>
              <a:t>Americans with Disabilities Act of 1990</a:t>
            </a:r>
          </a:p>
          <a:p>
            <a:pPr lvl="1" eaLnBrk="1" fontAlgn="auto" hangingPunct="1">
              <a:lnSpc>
                <a:spcPct val="80000"/>
              </a:lnSpc>
              <a:spcAft>
                <a:spcPts val="0"/>
              </a:spcAft>
              <a:buSzPct val="75000"/>
              <a:defRPr/>
            </a:pPr>
            <a:r>
              <a:rPr lang="en-US" sz="2100" b="1" dirty="0"/>
              <a:t>Civil Rights Act of 1991</a:t>
            </a:r>
          </a:p>
          <a:p>
            <a:pPr lvl="1" eaLnBrk="1" fontAlgn="auto" hangingPunct="1">
              <a:lnSpc>
                <a:spcPct val="80000"/>
              </a:lnSpc>
              <a:spcAft>
                <a:spcPts val="0"/>
              </a:spcAft>
              <a:buSzPct val="75000"/>
              <a:defRPr/>
            </a:pPr>
            <a:r>
              <a:rPr lang="en-US" sz="2100" b="1" dirty="0"/>
              <a:t>Fair Labor Standards Act 1938</a:t>
            </a:r>
          </a:p>
          <a:p>
            <a:pPr lvl="1" eaLnBrk="1" fontAlgn="auto" hangingPunct="1">
              <a:lnSpc>
                <a:spcPct val="80000"/>
              </a:lnSpc>
              <a:spcAft>
                <a:spcPts val="0"/>
              </a:spcAft>
              <a:buSzPct val="75000"/>
              <a:defRPr/>
            </a:pPr>
            <a:r>
              <a:rPr lang="en-US" sz="2100" b="1" dirty="0"/>
              <a:t>Equal Pay Act of 1963</a:t>
            </a:r>
          </a:p>
          <a:p>
            <a:pPr lvl="1" eaLnBrk="1" fontAlgn="auto" hangingPunct="1">
              <a:lnSpc>
                <a:spcPct val="80000"/>
              </a:lnSpc>
              <a:spcAft>
                <a:spcPts val="0"/>
              </a:spcAft>
              <a:buSzPct val="75000"/>
              <a:defRPr/>
            </a:pPr>
            <a:r>
              <a:rPr lang="en-US" sz="2100" b="1" dirty="0">
                <a:solidFill>
                  <a:srgbClr val="AEAC5A"/>
                </a:solidFill>
              </a:rPr>
              <a:t>Uniformed Services Employment and Reemployment Rights Act of 1994</a:t>
            </a:r>
          </a:p>
          <a:p>
            <a:pPr lvl="1" eaLnBrk="1" fontAlgn="auto" hangingPunct="1">
              <a:lnSpc>
                <a:spcPct val="80000"/>
              </a:lnSpc>
              <a:spcAft>
                <a:spcPts val="0"/>
              </a:spcAft>
              <a:buSzPct val="75000"/>
              <a:defRPr/>
            </a:pPr>
            <a:r>
              <a:rPr lang="en-US" sz="2100" b="1" dirty="0">
                <a:solidFill>
                  <a:srgbClr val="AEAC5A"/>
                </a:solidFill>
              </a:rPr>
              <a:t>Occupational Safety &amp; Health Act (OSH Act)</a:t>
            </a:r>
          </a:p>
          <a:p>
            <a:pPr eaLnBrk="1" fontAlgn="auto" hangingPunct="1">
              <a:lnSpc>
                <a:spcPct val="80000"/>
              </a:lnSpc>
              <a:spcAft>
                <a:spcPts val="0"/>
              </a:spcAft>
              <a:buSzPct val="125000"/>
              <a:defRPr/>
            </a:pPr>
            <a:endParaRPr lang="en-US" sz="2000" b="1" dirty="0">
              <a:solidFill>
                <a:srgbClr val="AEAC5A"/>
              </a:solidFill>
            </a:endParaRPr>
          </a:p>
        </p:txBody>
      </p:sp>
    </p:spTree>
    <p:extLst>
      <p:ext uri="{BB962C8B-B14F-4D97-AF65-F5344CB8AC3E}">
        <p14:creationId xmlns:p14="http://schemas.microsoft.com/office/powerpoint/2010/main" val="286719399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4"/>
          <p:cNvSpPr>
            <a:spLocks noGrp="1"/>
          </p:cNvSpPr>
          <p:nvPr>
            <p:ph type="title"/>
          </p:nvPr>
        </p:nvSpPr>
        <p:spPr>
          <a:xfrm>
            <a:off x="636588" y="342900"/>
            <a:ext cx="8229600" cy="1143000"/>
          </a:xfrm>
        </p:spPr>
        <p:txBody>
          <a:bodyPr anchor="t"/>
          <a:lstStyle/>
          <a:p>
            <a:pPr eaLnBrk="1" hangingPunct="1">
              <a:lnSpc>
                <a:spcPct val="85000"/>
              </a:lnSpc>
            </a:pPr>
            <a:r>
              <a:rPr lang="en-US" altLang="en-US" sz="3600">
                <a:latin typeface="Calibri" pitchFamily="34" charset="0"/>
                <a:ea typeface="ＭＳ Ｐゴシック" pitchFamily="34" charset="-128"/>
              </a:rPr>
              <a:t>EEO: Constitutional Amendments</a:t>
            </a:r>
          </a:p>
        </p:txBody>
      </p:sp>
      <p:sp>
        <p:nvSpPr>
          <p:cNvPr id="6" name="Text Placeholder 5"/>
          <p:cNvSpPr>
            <a:spLocks noGrp="1"/>
          </p:cNvSpPr>
          <p:nvPr>
            <p:ph type="body" idx="1"/>
          </p:nvPr>
        </p:nvSpPr>
        <p:spPr>
          <a:xfrm>
            <a:off x="1068387" y="1295400"/>
            <a:ext cx="3848100" cy="639762"/>
          </a:xfrm>
        </p:spPr>
        <p:txBody>
          <a:bodyPr rtlCol="0">
            <a:noAutofit/>
          </a:bodyPr>
          <a:lstStyle/>
          <a:p>
            <a:pPr algn="ctr" eaLnBrk="1" fontAlgn="auto" hangingPunct="1">
              <a:spcBef>
                <a:spcPts val="0"/>
              </a:spcBef>
              <a:spcAft>
                <a:spcPts val="0"/>
              </a:spcAft>
              <a:buFont typeface="Arial" pitchFamily="34" charset="0"/>
              <a:buNone/>
              <a:defRPr/>
            </a:pPr>
            <a:r>
              <a:rPr sz="2800" b="1" dirty="0">
                <a:ea typeface="ＭＳ Ｐゴシック" pitchFamily="34" charset="-128"/>
                <a:cs typeface="+mn-cs"/>
              </a:rPr>
              <a:t>Thirteenth</a:t>
            </a:r>
          </a:p>
          <a:p>
            <a:pPr algn="ctr" eaLnBrk="1" fontAlgn="auto" hangingPunct="1">
              <a:spcBef>
                <a:spcPts val="0"/>
              </a:spcBef>
              <a:spcAft>
                <a:spcPts val="0"/>
              </a:spcAft>
              <a:buFont typeface="Arial" pitchFamily="34" charset="0"/>
              <a:buNone/>
              <a:defRPr/>
            </a:pPr>
            <a:r>
              <a:rPr sz="2800" b="1" dirty="0">
                <a:ea typeface="ＭＳ Ｐゴシック" pitchFamily="34" charset="-128"/>
                <a:cs typeface="+mn-cs"/>
              </a:rPr>
              <a:t> Amendment</a:t>
            </a:r>
          </a:p>
        </p:txBody>
      </p:sp>
      <p:sp>
        <p:nvSpPr>
          <p:cNvPr id="24579" name="Content Placeholder 6"/>
          <p:cNvSpPr>
            <a:spLocks noGrp="1"/>
          </p:cNvSpPr>
          <p:nvPr>
            <p:ph sz="half" idx="2"/>
          </p:nvPr>
        </p:nvSpPr>
        <p:spPr>
          <a:xfrm>
            <a:off x="1069975" y="2154237"/>
            <a:ext cx="3833812" cy="4184650"/>
          </a:xfrm>
          <a:solidFill>
            <a:schemeClr val="accent4">
              <a:lumMod val="40000"/>
              <a:lumOff val="60000"/>
            </a:schemeClr>
          </a:solidFill>
          <a:ln>
            <a:solidFill>
              <a:srgbClr val="800000"/>
            </a:solidFill>
          </a:ln>
        </p:spPr>
        <p:txBody>
          <a:bodyPr rtlCol="0">
            <a:normAutofit/>
          </a:bodyPr>
          <a:lstStyle/>
          <a:p>
            <a:pPr marL="274320" indent="-274320" eaLnBrk="1" fontAlgn="auto" hangingPunct="1">
              <a:spcAft>
                <a:spcPts val="0"/>
              </a:spcAft>
              <a:buFont typeface="Arial" charset="0"/>
              <a:buChar char="•"/>
              <a:defRPr/>
            </a:pPr>
            <a:r>
              <a:rPr lang="en-US" sz="2800" dirty="0">
                <a:ea typeface="+mn-ea"/>
                <a:cs typeface="Calibri"/>
              </a:rPr>
              <a:t>Abolished slavery in United States.</a:t>
            </a:r>
          </a:p>
          <a:p>
            <a:pPr marL="274320" indent="-274320" eaLnBrk="1" fontAlgn="auto" hangingPunct="1">
              <a:spcAft>
                <a:spcPts val="0"/>
              </a:spcAft>
              <a:buFont typeface="Arial" charset="0"/>
              <a:buChar char="•"/>
              <a:defRPr/>
            </a:pPr>
            <a:r>
              <a:rPr lang="en-US" sz="2800" dirty="0">
                <a:ea typeface="+mn-ea"/>
                <a:cs typeface="Calibri"/>
              </a:rPr>
              <a:t>Has been applied in cases where discrimination involved symbols and </a:t>
            </a:r>
            <a:r>
              <a:rPr lang="en-US" altLang="ja-JP" sz="2800" dirty="0">
                <a:ea typeface="+mn-ea"/>
                <a:cs typeface="Calibri"/>
              </a:rPr>
              <a:t>incidents of slavery.</a:t>
            </a:r>
            <a:endParaRPr lang="en-US" sz="2800" dirty="0">
              <a:ea typeface="+mn-ea"/>
              <a:cs typeface="Calibri"/>
            </a:endParaRPr>
          </a:p>
        </p:txBody>
      </p:sp>
      <p:sp>
        <p:nvSpPr>
          <p:cNvPr id="8" name="Text Placeholder 7"/>
          <p:cNvSpPr>
            <a:spLocks noGrp="1"/>
          </p:cNvSpPr>
          <p:nvPr>
            <p:ph type="body" sz="quarter" idx="3"/>
          </p:nvPr>
        </p:nvSpPr>
        <p:spPr>
          <a:xfrm>
            <a:off x="4999037" y="1296987"/>
            <a:ext cx="4041775" cy="635000"/>
          </a:xfrm>
        </p:spPr>
        <p:txBody>
          <a:bodyPr rtlCol="0">
            <a:noAutofit/>
          </a:bodyPr>
          <a:lstStyle/>
          <a:p>
            <a:pPr algn="ctr" eaLnBrk="1" fontAlgn="auto" hangingPunct="1">
              <a:spcBef>
                <a:spcPts val="0"/>
              </a:spcBef>
              <a:spcAft>
                <a:spcPts val="0"/>
              </a:spcAft>
              <a:buFont typeface="Arial" pitchFamily="34" charset="0"/>
              <a:buNone/>
              <a:defRPr/>
            </a:pPr>
            <a:r>
              <a:rPr sz="2800" b="1" dirty="0">
                <a:ea typeface="ＭＳ Ｐゴシック" pitchFamily="34" charset="-128"/>
                <a:cs typeface="+mn-cs"/>
              </a:rPr>
              <a:t>Fourteenth </a:t>
            </a:r>
            <a:endParaRPr lang="en-US" sz="2800" b="1" dirty="0">
              <a:ea typeface="ＭＳ Ｐゴシック" pitchFamily="34" charset="-128"/>
              <a:cs typeface="+mn-cs"/>
            </a:endParaRPr>
          </a:p>
          <a:p>
            <a:pPr algn="ctr" eaLnBrk="1" fontAlgn="auto" hangingPunct="1">
              <a:spcBef>
                <a:spcPts val="0"/>
              </a:spcBef>
              <a:spcAft>
                <a:spcPts val="0"/>
              </a:spcAft>
              <a:buFont typeface="Arial" pitchFamily="34" charset="0"/>
              <a:buNone/>
              <a:defRPr/>
            </a:pPr>
            <a:r>
              <a:rPr sz="2800" b="1" dirty="0">
                <a:ea typeface="ＭＳ Ｐゴシック" pitchFamily="34" charset="-128"/>
                <a:cs typeface="+mn-cs"/>
              </a:rPr>
              <a:t>Amendment</a:t>
            </a:r>
          </a:p>
        </p:txBody>
      </p:sp>
      <p:sp>
        <p:nvSpPr>
          <p:cNvPr id="24581" name="Content Placeholder 8"/>
          <p:cNvSpPr>
            <a:spLocks noGrp="1"/>
          </p:cNvSpPr>
          <p:nvPr>
            <p:ph sz="quarter" idx="4"/>
          </p:nvPr>
        </p:nvSpPr>
        <p:spPr>
          <a:xfrm>
            <a:off x="5013325" y="2127250"/>
            <a:ext cx="4054475" cy="4211637"/>
          </a:xfrm>
          <a:solidFill>
            <a:srgbClr val="FDC3A4"/>
          </a:solidFill>
          <a:ln>
            <a:solidFill>
              <a:srgbClr val="800000"/>
            </a:solidFill>
            <a:miter lim="800000"/>
            <a:headEnd/>
            <a:tailEnd/>
          </a:ln>
        </p:spPr>
        <p:txBody>
          <a:bodyPr/>
          <a:lstStyle/>
          <a:p>
            <a:pPr marL="273050" indent="-273050" eaLnBrk="1" hangingPunct="1">
              <a:buFont typeface="Arial" pitchFamily="34" charset="0"/>
              <a:buChar char="•"/>
            </a:pPr>
            <a:r>
              <a:rPr lang="en-US" altLang="en-US" sz="2600" dirty="0">
                <a:ea typeface="ＭＳ Ｐゴシック" pitchFamily="34" charset="-128"/>
              </a:rPr>
              <a:t>Forbids states from taking life, liberty, or property without </a:t>
            </a:r>
            <a:r>
              <a:rPr lang="en-US" altLang="en-US" sz="2600" b="1" i="1" dirty="0">
                <a:solidFill>
                  <a:srgbClr val="AE0000"/>
                </a:solidFill>
                <a:ea typeface="ＭＳ Ｐゴシック" pitchFamily="34" charset="-128"/>
              </a:rPr>
              <a:t>due process</a:t>
            </a:r>
            <a:r>
              <a:rPr lang="en-US" altLang="en-US" sz="2600" dirty="0">
                <a:solidFill>
                  <a:srgbClr val="AE0000"/>
                </a:solidFill>
                <a:ea typeface="ＭＳ Ｐゴシック" pitchFamily="34" charset="-128"/>
              </a:rPr>
              <a:t> </a:t>
            </a:r>
            <a:r>
              <a:rPr lang="en-US" altLang="en-US" sz="2600" dirty="0">
                <a:ea typeface="ＭＳ Ｐゴシック" pitchFamily="34" charset="-128"/>
              </a:rPr>
              <a:t>of law.</a:t>
            </a:r>
          </a:p>
          <a:p>
            <a:pPr marL="273050" indent="-273050" eaLnBrk="1" hangingPunct="1">
              <a:buFont typeface="Arial" pitchFamily="34" charset="0"/>
              <a:buChar char="•"/>
            </a:pPr>
            <a:r>
              <a:rPr lang="en-US" altLang="en-US" sz="2600" dirty="0">
                <a:ea typeface="ＭＳ Ｐゴシック" pitchFamily="34" charset="-128"/>
              </a:rPr>
              <a:t>Prevents states from denying equal protection of discrimination.</a:t>
            </a:r>
          </a:p>
          <a:p>
            <a:pPr marL="273050" indent="-273050" eaLnBrk="1" hangingPunct="1">
              <a:buFont typeface="Arial" pitchFamily="34" charset="0"/>
              <a:buChar char="•"/>
            </a:pPr>
            <a:r>
              <a:rPr lang="en-US" altLang="en-US" sz="2600" dirty="0">
                <a:ea typeface="ＭＳ Ｐゴシック" pitchFamily="34" charset="-128"/>
              </a:rPr>
              <a:t>Applies to decisions or actions of government or private groups.</a:t>
            </a:r>
          </a:p>
        </p:txBody>
      </p:sp>
    </p:spTree>
    <p:extLst>
      <p:ext uri="{BB962C8B-B14F-4D97-AF65-F5344CB8AC3E}">
        <p14:creationId xmlns:p14="http://schemas.microsoft.com/office/powerpoint/2010/main" val="471519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568325" y="368300"/>
            <a:ext cx="8229600" cy="1049338"/>
          </a:xfrm>
        </p:spPr>
        <p:txBody>
          <a:bodyPr anchor="t"/>
          <a:lstStyle/>
          <a:p>
            <a:pPr eaLnBrk="1" hangingPunct="1"/>
            <a:r>
              <a:rPr lang="en-US" altLang="en-US" sz="3600">
                <a:latin typeface="Calibri" pitchFamily="34" charset="0"/>
                <a:ea typeface="ＭＳ Ｐゴシック" pitchFamily="34" charset="-128"/>
              </a:rPr>
              <a:t>EEO: Legislation</a:t>
            </a:r>
          </a:p>
        </p:txBody>
      </p:sp>
      <p:sp>
        <p:nvSpPr>
          <p:cNvPr id="3" name="Text Placeholder 2"/>
          <p:cNvSpPr>
            <a:spLocks noGrp="1"/>
          </p:cNvSpPr>
          <p:nvPr>
            <p:ph type="body" idx="1"/>
          </p:nvPr>
        </p:nvSpPr>
        <p:spPr>
          <a:xfrm>
            <a:off x="762000" y="1328738"/>
            <a:ext cx="4283075" cy="576262"/>
          </a:xfrm>
        </p:spPr>
        <p:txBody>
          <a:bodyPr rtlCol="0">
            <a:noAutofit/>
          </a:bodyPr>
          <a:lstStyle/>
          <a:p>
            <a:pPr algn="ctr" eaLnBrk="1" fontAlgn="auto" hangingPunct="1">
              <a:lnSpc>
                <a:spcPct val="85000"/>
              </a:lnSpc>
              <a:spcBef>
                <a:spcPts val="0"/>
              </a:spcBef>
              <a:spcAft>
                <a:spcPts val="0"/>
              </a:spcAft>
              <a:buFont typeface="Arial" pitchFamily="34" charset="0"/>
              <a:buNone/>
              <a:defRPr/>
            </a:pPr>
            <a:r>
              <a:rPr sz="2800" b="1" dirty="0">
                <a:ea typeface="ＭＳ Ｐゴシック" pitchFamily="34" charset="-128"/>
                <a:cs typeface="+mn-cs"/>
              </a:rPr>
              <a:t>Civil Rights Acts</a:t>
            </a:r>
          </a:p>
          <a:p>
            <a:pPr algn="ctr" eaLnBrk="1" fontAlgn="auto" hangingPunct="1">
              <a:lnSpc>
                <a:spcPct val="85000"/>
              </a:lnSpc>
              <a:spcBef>
                <a:spcPts val="0"/>
              </a:spcBef>
              <a:spcAft>
                <a:spcPts val="0"/>
              </a:spcAft>
              <a:buFont typeface="Arial" pitchFamily="34" charset="0"/>
              <a:buNone/>
              <a:defRPr/>
            </a:pPr>
            <a:r>
              <a:rPr sz="2800" b="1" dirty="0">
                <a:ea typeface="ＭＳ Ｐゴシック" pitchFamily="34" charset="-128"/>
                <a:cs typeface="+mn-cs"/>
              </a:rPr>
              <a:t> (1866 &amp; 1871)</a:t>
            </a:r>
          </a:p>
        </p:txBody>
      </p:sp>
      <p:sp>
        <p:nvSpPr>
          <p:cNvPr id="26627" name="Content Placeholder 3"/>
          <p:cNvSpPr>
            <a:spLocks noGrp="1"/>
          </p:cNvSpPr>
          <p:nvPr>
            <p:ph sz="half" idx="2"/>
          </p:nvPr>
        </p:nvSpPr>
        <p:spPr>
          <a:xfrm>
            <a:off x="901700" y="2101850"/>
            <a:ext cx="4122738" cy="4081463"/>
          </a:xfrm>
        </p:spPr>
        <p:style>
          <a:lnRef idx="1">
            <a:schemeClr val="accent2"/>
          </a:lnRef>
          <a:fillRef idx="2">
            <a:schemeClr val="accent2"/>
          </a:fillRef>
          <a:effectRef idx="1">
            <a:schemeClr val="accent2"/>
          </a:effectRef>
          <a:fontRef idx="minor">
            <a:schemeClr val="dk1"/>
          </a:fontRef>
        </p:style>
        <p:txBody>
          <a:bodyPr rtlCol="0">
            <a:normAutofit/>
          </a:bodyPr>
          <a:lstStyle/>
          <a:p>
            <a:pPr marL="274320" indent="-274320" eaLnBrk="1" fontAlgn="auto" hangingPunct="1">
              <a:spcAft>
                <a:spcPts val="0"/>
              </a:spcAft>
              <a:buFont typeface="Arial" charset="0"/>
              <a:buChar char="•"/>
              <a:defRPr/>
            </a:pPr>
            <a:r>
              <a:rPr lang="en-US" sz="2400" dirty="0"/>
              <a:t>Civil Rights Act of 1866 granted all persons same property rights as white citizens.</a:t>
            </a:r>
          </a:p>
          <a:p>
            <a:pPr marL="274320" indent="-274320" eaLnBrk="1" fontAlgn="auto" hangingPunct="1">
              <a:spcAft>
                <a:spcPts val="0"/>
              </a:spcAft>
              <a:buFont typeface="Arial" charset="0"/>
              <a:buChar char="•"/>
              <a:defRPr/>
            </a:pPr>
            <a:r>
              <a:rPr lang="en-US" sz="2400" dirty="0"/>
              <a:t>Civil Rights Act of 1871 granted all citizens right to sue in federal court if they feel they have been deprived of some civil right.</a:t>
            </a:r>
          </a:p>
        </p:txBody>
      </p:sp>
      <p:sp>
        <p:nvSpPr>
          <p:cNvPr id="5" name="Text Placeholder 4"/>
          <p:cNvSpPr>
            <a:spLocks noGrp="1"/>
          </p:cNvSpPr>
          <p:nvPr>
            <p:ph type="body" sz="quarter" idx="3"/>
          </p:nvPr>
        </p:nvSpPr>
        <p:spPr>
          <a:xfrm>
            <a:off x="5345113" y="1295400"/>
            <a:ext cx="3744912" cy="544513"/>
          </a:xfrm>
        </p:spPr>
        <p:txBody>
          <a:bodyPr rtlCol="0">
            <a:normAutofit/>
          </a:bodyPr>
          <a:lstStyle/>
          <a:p>
            <a:pPr algn="ctr" eaLnBrk="1" fontAlgn="auto" hangingPunct="1">
              <a:spcBef>
                <a:spcPts val="0"/>
              </a:spcBef>
              <a:spcAft>
                <a:spcPts val="0"/>
              </a:spcAft>
              <a:buFont typeface="Arial" pitchFamily="34" charset="0"/>
              <a:buNone/>
              <a:defRPr/>
            </a:pPr>
            <a:r>
              <a:rPr sz="2800" b="1" dirty="0">
                <a:ea typeface="ＭＳ Ｐゴシック" pitchFamily="34" charset="-128"/>
                <a:cs typeface="+mn-cs"/>
              </a:rPr>
              <a:t>Equal Pay Act (1963)</a:t>
            </a:r>
          </a:p>
        </p:txBody>
      </p:sp>
      <p:sp>
        <p:nvSpPr>
          <p:cNvPr id="26629" name="Content Placeholder 5"/>
          <p:cNvSpPr>
            <a:spLocks noGrp="1"/>
          </p:cNvSpPr>
          <p:nvPr>
            <p:ph sz="quarter" idx="4"/>
          </p:nvPr>
        </p:nvSpPr>
        <p:spPr>
          <a:xfrm>
            <a:off x="5143500" y="2051050"/>
            <a:ext cx="4000500" cy="4127500"/>
          </a:xfrm>
        </p:spPr>
        <p:style>
          <a:lnRef idx="1">
            <a:schemeClr val="accent4"/>
          </a:lnRef>
          <a:fillRef idx="2">
            <a:schemeClr val="accent4"/>
          </a:fillRef>
          <a:effectRef idx="1">
            <a:schemeClr val="accent4"/>
          </a:effectRef>
          <a:fontRef idx="minor">
            <a:schemeClr val="dk1"/>
          </a:fontRef>
        </p:style>
        <p:txBody>
          <a:bodyPr rtlCol="0">
            <a:normAutofit/>
          </a:bodyPr>
          <a:lstStyle/>
          <a:p>
            <a:pPr marL="274320" indent="-274320" eaLnBrk="1" fontAlgn="auto" hangingPunct="1">
              <a:spcAft>
                <a:spcPts val="600"/>
              </a:spcAft>
              <a:buFont typeface="Arial" charset="0"/>
              <a:buChar char="•"/>
              <a:defRPr/>
            </a:pPr>
            <a:r>
              <a:rPr lang="en-US" sz="2400" dirty="0"/>
              <a:t>Men and women in an organization doing the same work must be paid equally.</a:t>
            </a:r>
          </a:p>
          <a:p>
            <a:pPr marL="274320" indent="-274320" eaLnBrk="1" fontAlgn="auto" hangingPunct="1">
              <a:spcAft>
                <a:spcPts val="0"/>
              </a:spcAft>
              <a:buFont typeface="Arial" charset="0"/>
              <a:buChar char="•"/>
              <a:defRPr/>
            </a:pPr>
            <a:r>
              <a:rPr lang="en-US" sz="2400" b="1" i="1" dirty="0">
                <a:solidFill>
                  <a:srgbClr val="000090"/>
                </a:solidFill>
                <a:cs typeface="Candara"/>
              </a:rPr>
              <a:t>Equal</a:t>
            </a:r>
            <a:r>
              <a:rPr lang="en-US" sz="2400" dirty="0">
                <a:solidFill>
                  <a:schemeClr val="tx1">
                    <a:lumMod val="95000"/>
                    <a:lumOff val="5000"/>
                  </a:schemeClr>
                </a:solidFill>
              </a:rPr>
              <a:t> </a:t>
            </a:r>
            <a:r>
              <a:rPr lang="en-US" sz="2400" dirty="0"/>
              <a:t>is defined in terms of skill, effort, responsibility, and working conditions.</a:t>
            </a:r>
          </a:p>
        </p:txBody>
      </p:sp>
      <p:sp>
        <p:nvSpPr>
          <p:cNvPr id="2" name="Equal 1"/>
          <p:cNvSpPr/>
          <p:nvPr/>
        </p:nvSpPr>
        <p:spPr>
          <a:xfrm>
            <a:off x="4718199" y="3373682"/>
            <a:ext cx="615801" cy="628556"/>
          </a:xfrm>
          <a:prstGeom prst="mathEqual">
            <a:avLst>
              <a:gd name="adj1" fmla="val 23520"/>
              <a:gd name="adj2" fmla="val 17372"/>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3163408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579438" y="355600"/>
            <a:ext cx="8229600" cy="1062038"/>
          </a:xfrm>
        </p:spPr>
        <p:txBody>
          <a:bodyPr anchor="t"/>
          <a:lstStyle/>
          <a:p>
            <a:pPr eaLnBrk="1" hangingPunct="1"/>
            <a:r>
              <a:rPr lang="en-US" altLang="en-US" sz="3600">
                <a:latin typeface="Calibri" pitchFamily="34" charset="0"/>
                <a:ea typeface="ＭＳ Ｐゴシック" pitchFamily="34" charset="-128"/>
              </a:rPr>
              <a:t>EEO: Legislation</a:t>
            </a:r>
          </a:p>
        </p:txBody>
      </p:sp>
      <p:sp>
        <p:nvSpPr>
          <p:cNvPr id="28674" name="Text Placeholder 2"/>
          <p:cNvSpPr>
            <a:spLocks noGrp="1"/>
          </p:cNvSpPr>
          <p:nvPr>
            <p:ph type="body" idx="1"/>
          </p:nvPr>
        </p:nvSpPr>
        <p:spPr>
          <a:xfrm>
            <a:off x="928687" y="1360487"/>
            <a:ext cx="4040188" cy="669925"/>
          </a:xfrm>
        </p:spPr>
        <p:txBody>
          <a:bodyPr/>
          <a:lstStyle/>
          <a:p>
            <a:pPr algn="ctr" eaLnBrk="1" hangingPunct="1">
              <a:lnSpc>
                <a:spcPct val="90000"/>
              </a:lnSpc>
              <a:spcBef>
                <a:spcPts val="0"/>
              </a:spcBef>
              <a:spcAft>
                <a:spcPts val="0"/>
              </a:spcAft>
              <a:buFont typeface="Arial" charset="0"/>
              <a:buNone/>
              <a:defRPr/>
            </a:pPr>
            <a:r>
              <a:rPr lang="en-US" sz="2800" b="1" dirty="0"/>
              <a:t>Title VII Civil Rights Act (1964)</a:t>
            </a:r>
          </a:p>
        </p:txBody>
      </p:sp>
      <p:sp>
        <p:nvSpPr>
          <p:cNvPr id="28675" name="Content Placeholder 3"/>
          <p:cNvSpPr>
            <a:spLocks noGrp="1"/>
          </p:cNvSpPr>
          <p:nvPr>
            <p:ph sz="half" idx="2"/>
          </p:nvPr>
        </p:nvSpPr>
        <p:spPr>
          <a:xfrm>
            <a:off x="901700" y="2130425"/>
            <a:ext cx="4040187" cy="4125912"/>
          </a:xfrm>
        </p:spPr>
        <p:style>
          <a:lnRef idx="1">
            <a:schemeClr val="accent6"/>
          </a:lnRef>
          <a:fillRef idx="2">
            <a:schemeClr val="accent6"/>
          </a:fillRef>
          <a:effectRef idx="1">
            <a:schemeClr val="accent6"/>
          </a:effectRef>
          <a:fontRef idx="minor">
            <a:schemeClr val="dk1"/>
          </a:fontRef>
        </p:style>
        <p:txBody>
          <a:bodyPr rtlCol="0">
            <a:normAutofit/>
          </a:bodyPr>
          <a:lstStyle/>
          <a:p>
            <a:pPr marL="274320" indent="-274320" eaLnBrk="1" fontAlgn="auto" hangingPunct="1">
              <a:spcAft>
                <a:spcPts val="0"/>
              </a:spcAft>
              <a:buFont typeface="Arial" charset="0"/>
              <a:buChar char="•"/>
              <a:defRPr/>
            </a:pPr>
            <a:r>
              <a:rPr lang="en-US" sz="2400" dirty="0"/>
              <a:t>Prohibits employers from discriminating based on:</a:t>
            </a:r>
          </a:p>
          <a:p>
            <a:pPr marL="880745" lvl="4" indent="-274320" eaLnBrk="1" fontAlgn="auto" hangingPunct="1">
              <a:spcAft>
                <a:spcPts val="0"/>
              </a:spcAft>
              <a:buClr>
                <a:srgbClr val="193374"/>
              </a:buClr>
              <a:buFont typeface="Arial" charset="0"/>
              <a:buChar char="–"/>
              <a:defRPr/>
            </a:pPr>
            <a:r>
              <a:rPr lang="en-US" sz="2400" dirty="0"/>
              <a:t>Race</a:t>
            </a:r>
          </a:p>
          <a:p>
            <a:pPr marL="880745" lvl="4" indent="-274320" eaLnBrk="1" fontAlgn="auto" hangingPunct="1">
              <a:spcAft>
                <a:spcPts val="0"/>
              </a:spcAft>
              <a:buClr>
                <a:srgbClr val="193374"/>
              </a:buClr>
              <a:buFont typeface="Arial" charset="0"/>
              <a:buChar char="–"/>
              <a:defRPr/>
            </a:pPr>
            <a:r>
              <a:rPr lang="en-US" sz="2400" dirty="0"/>
              <a:t>Color</a:t>
            </a:r>
          </a:p>
          <a:p>
            <a:pPr marL="880745" lvl="4" indent="-274320" eaLnBrk="1" fontAlgn="auto" hangingPunct="1">
              <a:spcAft>
                <a:spcPts val="0"/>
              </a:spcAft>
              <a:buClr>
                <a:srgbClr val="193374"/>
              </a:buClr>
              <a:buFont typeface="Arial" charset="0"/>
              <a:buChar char="–"/>
              <a:defRPr/>
            </a:pPr>
            <a:r>
              <a:rPr lang="en-US" sz="2400" dirty="0"/>
              <a:t>Religion</a:t>
            </a:r>
          </a:p>
          <a:p>
            <a:pPr marL="880745" lvl="4" indent="-274320" eaLnBrk="1" fontAlgn="auto" hangingPunct="1">
              <a:spcAft>
                <a:spcPts val="0"/>
              </a:spcAft>
              <a:buClr>
                <a:srgbClr val="193374"/>
              </a:buClr>
              <a:buFont typeface="Arial" charset="0"/>
              <a:buChar char="–"/>
              <a:defRPr/>
            </a:pPr>
            <a:r>
              <a:rPr lang="en-US" sz="2400" dirty="0"/>
              <a:t>Sex</a:t>
            </a:r>
          </a:p>
          <a:p>
            <a:pPr marL="880745" lvl="4" indent="-274320" eaLnBrk="1" fontAlgn="auto" hangingPunct="1">
              <a:spcAft>
                <a:spcPts val="0"/>
              </a:spcAft>
              <a:buClr>
                <a:srgbClr val="193374"/>
              </a:buClr>
              <a:buFont typeface="Arial" charset="0"/>
              <a:buChar char="–"/>
              <a:defRPr/>
            </a:pPr>
            <a:r>
              <a:rPr lang="en-US" sz="2400" dirty="0"/>
              <a:t>National origin</a:t>
            </a:r>
          </a:p>
          <a:p>
            <a:pPr marL="274320" indent="-274320" eaLnBrk="1" fontAlgn="auto" hangingPunct="1">
              <a:spcAft>
                <a:spcPts val="0"/>
              </a:spcAft>
              <a:buFont typeface="Arial" charset="0"/>
              <a:buChar char="•"/>
              <a:defRPr/>
            </a:pPr>
            <a:r>
              <a:rPr lang="en-US" sz="2400" dirty="0"/>
              <a:t>Applies to organizations that employ 15 or more. </a:t>
            </a:r>
          </a:p>
        </p:txBody>
      </p:sp>
      <p:sp>
        <p:nvSpPr>
          <p:cNvPr id="5" name="Text Placeholder 4"/>
          <p:cNvSpPr>
            <a:spLocks noGrp="1"/>
          </p:cNvSpPr>
          <p:nvPr>
            <p:ph type="body" sz="quarter" idx="3"/>
          </p:nvPr>
        </p:nvSpPr>
        <p:spPr>
          <a:xfrm>
            <a:off x="5102225" y="1295400"/>
            <a:ext cx="4041775" cy="693737"/>
          </a:xfrm>
        </p:spPr>
        <p:txBody>
          <a:bodyPr rtlCol="0">
            <a:noAutofit/>
          </a:bodyPr>
          <a:lstStyle/>
          <a:p>
            <a:pPr algn="ctr" eaLnBrk="1" fontAlgn="auto" hangingPunct="1">
              <a:spcBef>
                <a:spcPts val="0"/>
              </a:spcBef>
              <a:spcAft>
                <a:spcPts val="0"/>
              </a:spcAft>
              <a:buFont typeface="Arial" pitchFamily="34" charset="0"/>
              <a:buNone/>
              <a:defRPr/>
            </a:pPr>
            <a:r>
              <a:rPr sz="2800" b="1" dirty="0">
                <a:ea typeface="ＭＳ Ｐゴシック" pitchFamily="34" charset="-128"/>
                <a:cs typeface="+mn-cs"/>
              </a:rPr>
              <a:t>Age Discrimination in Employment Act (ADEA)</a:t>
            </a:r>
          </a:p>
        </p:txBody>
      </p:sp>
      <p:sp>
        <p:nvSpPr>
          <p:cNvPr id="18436" name="Content Placeholder 5"/>
          <p:cNvSpPr>
            <a:spLocks noGrp="1"/>
          </p:cNvSpPr>
          <p:nvPr>
            <p:ph sz="quarter" idx="4"/>
          </p:nvPr>
        </p:nvSpPr>
        <p:spPr>
          <a:xfrm>
            <a:off x="5072062" y="2128837"/>
            <a:ext cx="4046538" cy="4181475"/>
          </a:xfrm>
        </p:spPr>
        <p:style>
          <a:lnRef idx="2">
            <a:schemeClr val="accent3"/>
          </a:lnRef>
          <a:fillRef idx="1">
            <a:schemeClr val="lt1"/>
          </a:fillRef>
          <a:effectRef idx="0">
            <a:schemeClr val="accent3"/>
          </a:effectRef>
          <a:fontRef idx="minor">
            <a:schemeClr val="dk1"/>
          </a:fontRef>
        </p:style>
        <p:txBody>
          <a:bodyPr rtlCol="0">
            <a:normAutofit/>
          </a:bodyPr>
          <a:lstStyle/>
          <a:p>
            <a:pPr marL="274320" indent="-274320" eaLnBrk="1" fontAlgn="auto" hangingPunct="1">
              <a:spcAft>
                <a:spcPts val="0"/>
              </a:spcAft>
              <a:buFont typeface="Arial" charset="0"/>
              <a:buChar char="•"/>
              <a:defRPr/>
            </a:pPr>
            <a:r>
              <a:rPr lang="en-US" sz="2400" dirty="0">
                <a:cs typeface="ＭＳ Ｐゴシック" charset="0"/>
              </a:rPr>
              <a:t>Prohibits discrimination against workers who are over the age of 40.</a:t>
            </a:r>
          </a:p>
          <a:p>
            <a:pPr marL="274320" indent="-274320" eaLnBrk="1" fontAlgn="auto" hangingPunct="1">
              <a:spcAft>
                <a:spcPts val="0"/>
              </a:spcAft>
              <a:buFont typeface="Arial" charset="0"/>
              <a:buChar char="•"/>
              <a:defRPr/>
            </a:pPr>
            <a:r>
              <a:rPr lang="en-US" sz="2400" dirty="0">
                <a:cs typeface="ＭＳ Ｐゴシック" charset="0"/>
              </a:rPr>
              <a:t>Age discrimination complaints make up a large percentage of complaints filed with EEOC.</a:t>
            </a:r>
          </a:p>
        </p:txBody>
      </p:sp>
      <p:sp>
        <p:nvSpPr>
          <p:cNvPr id="2" name="Minus 1"/>
          <p:cNvSpPr/>
          <p:nvPr/>
        </p:nvSpPr>
        <p:spPr>
          <a:xfrm>
            <a:off x="4565023" y="3437818"/>
            <a:ext cx="692777" cy="914400"/>
          </a:xfrm>
          <a:prstGeom prst="mathMinus">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248153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46150" y="407988"/>
            <a:ext cx="8731250" cy="963612"/>
          </a:xfrm>
        </p:spPr>
        <p:txBody>
          <a:bodyPr lIns="103236" tIns="51618" rIns="103236" bIns="51618" anchor="t"/>
          <a:lstStyle/>
          <a:p>
            <a:pPr eaLnBrk="1" hangingPunct="1"/>
            <a:r>
              <a:rPr lang="en-US" altLang="en-US" sz="2900" b="1"/>
              <a:t>Age Discrimination in Employment Act (ADEA)</a:t>
            </a:r>
          </a:p>
        </p:txBody>
      </p:sp>
      <p:sp>
        <p:nvSpPr>
          <p:cNvPr id="22531" name="Rectangle 3"/>
          <p:cNvSpPr>
            <a:spLocks noGrp="1" noChangeArrowheads="1"/>
          </p:cNvSpPr>
          <p:nvPr>
            <p:ph type="body" idx="1"/>
          </p:nvPr>
        </p:nvSpPr>
        <p:spPr>
          <a:xfrm>
            <a:off x="1066800" y="1219200"/>
            <a:ext cx="8077200" cy="5154613"/>
          </a:xfrm>
        </p:spPr>
        <p:txBody>
          <a:bodyPr lIns="103236" tIns="51618" rIns="103236" bIns="51618"/>
          <a:lstStyle/>
          <a:p>
            <a:pPr marL="720725" lvl="1" indent="-381000" defTabSz="809625" eaLnBrk="1" hangingPunct="1"/>
            <a:r>
              <a:rPr lang="en-US" altLang="en-US" sz="2900"/>
              <a:t>Outlaws discrimination in employment decisions based on a person’s age (over 40).</a:t>
            </a:r>
          </a:p>
          <a:p>
            <a:pPr marL="720725" lvl="1" indent="-381000" defTabSz="809625" eaLnBrk="1" hangingPunct="1"/>
            <a:r>
              <a:rPr lang="en-US" altLang="en-US" sz="2900"/>
              <a:t>….whether it’s intentional or not.</a:t>
            </a:r>
          </a:p>
          <a:p>
            <a:pPr marL="720725" lvl="1" indent="-381000" algn="ctr" defTabSz="809625" eaLnBrk="1" hangingPunct="1">
              <a:buFontTx/>
              <a:buNone/>
            </a:pPr>
            <a:r>
              <a:rPr lang="en-US" altLang="en-US" sz="2900"/>
              <a:t>Age Discrimination Complaints 1991-2006</a:t>
            </a:r>
          </a:p>
        </p:txBody>
      </p:sp>
      <p:sp>
        <p:nvSpPr>
          <p:cNvPr id="22532" name="Text Box 4"/>
          <p:cNvSpPr txBox="1">
            <a:spLocks noChangeArrowheads="1"/>
          </p:cNvSpPr>
          <p:nvPr/>
        </p:nvSpPr>
        <p:spPr bwMode="auto">
          <a:xfrm>
            <a:off x="236538" y="6651625"/>
            <a:ext cx="100488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809625" eaLnBrk="0" hangingPunct="0">
              <a:defRPr sz="2400">
                <a:solidFill>
                  <a:schemeClr val="tx1"/>
                </a:solidFill>
                <a:latin typeface="Times New Roman" panose="02020603050405020304" pitchFamily="18" charset="0"/>
              </a:defRPr>
            </a:lvl1pPr>
            <a:lvl2pPr marL="742950" indent="-285750" defTabSz="809625" eaLnBrk="0" hangingPunct="0">
              <a:defRPr sz="2400">
                <a:solidFill>
                  <a:schemeClr val="tx1"/>
                </a:solidFill>
                <a:latin typeface="Times New Roman" panose="02020603050405020304" pitchFamily="18" charset="0"/>
              </a:defRPr>
            </a:lvl2pPr>
            <a:lvl3pPr marL="1143000" indent="-228600" defTabSz="809625" eaLnBrk="0" hangingPunct="0">
              <a:defRPr sz="2400">
                <a:solidFill>
                  <a:schemeClr val="tx1"/>
                </a:solidFill>
                <a:latin typeface="Times New Roman" panose="02020603050405020304" pitchFamily="18" charset="0"/>
              </a:defRPr>
            </a:lvl3pPr>
            <a:lvl4pPr marL="1600200" indent="-228600" defTabSz="809625" eaLnBrk="0" hangingPunct="0">
              <a:defRPr sz="2400">
                <a:solidFill>
                  <a:schemeClr val="tx1"/>
                </a:solidFill>
                <a:latin typeface="Times New Roman" panose="02020603050405020304" pitchFamily="18" charset="0"/>
              </a:defRPr>
            </a:lvl4pPr>
            <a:lvl5pPr marL="2057400" indent="-228600" defTabSz="809625" eaLnBrk="0" hangingPunct="0">
              <a:defRPr sz="2400">
                <a:solidFill>
                  <a:schemeClr val="tx1"/>
                </a:solidFill>
                <a:latin typeface="Times New Roman" panose="02020603050405020304" pitchFamily="18" charset="0"/>
              </a:defRPr>
            </a:lvl5pPr>
            <a:lvl6pPr marL="2514600" indent="-228600" defTabSz="8096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096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096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096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900" b="1" i="1">
                <a:latin typeface="Book Antiqua" panose="02040602050305030304" pitchFamily="18" charset="0"/>
              </a:rPr>
              <a:t>McGraw-Hill/Irwin</a:t>
            </a:r>
            <a:endParaRPr lang="en-US" altLang="en-US" sz="1600">
              <a:latin typeface="Arial" panose="020B0604020202020204" pitchFamily="34" charset="0"/>
            </a:endParaRPr>
          </a:p>
        </p:txBody>
      </p:sp>
      <p:pic>
        <p:nvPicPr>
          <p:cNvPr id="22533" name="Content Placeholder 4" descr="noe81470_0301.jpg"/>
          <p:cNvPicPr>
            <a:picLocks noChangeAspect="1"/>
          </p:cNvPicPr>
          <p:nvPr/>
        </p:nvPicPr>
        <p:blipFill>
          <a:blip r:embed="rId3">
            <a:lum bright="-6000"/>
            <a:extLst>
              <a:ext uri="{28A0092B-C50C-407E-A947-70E740481C1C}">
                <a14:useLocalDpi xmlns:a14="http://schemas.microsoft.com/office/drawing/2010/main" val="0"/>
              </a:ext>
            </a:extLst>
          </a:blip>
          <a:srcRect t="-27856" b="-27856"/>
          <a:stretch>
            <a:fillRect/>
          </a:stretch>
        </p:blipFill>
        <p:spPr bwMode="auto">
          <a:xfrm>
            <a:off x="1676400" y="2728913"/>
            <a:ext cx="7315200"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8212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66800" y="457200"/>
            <a:ext cx="8229600" cy="1143000"/>
          </a:xfrm>
        </p:spPr>
        <p:txBody>
          <a:bodyPr lIns="103236" tIns="51618" rIns="103236" bIns="51618" anchor="t"/>
          <a:lstStyle/>
          <a:p>
            <a:pPr eaLnBrk="1" hangingPunct="1"/>
            <a:r>
              <a:rPr lang="en-US" altLang="en-US" sz="3500" b="1"/>
              <a:t>The Regulation of HR Management</a:t>
            </a:r>
          </a:p>
        </p:txBody>
      </p:sp>
      <p:sp>
        <p:nvSpPr>
          <p:cNvPr id="11267" name="Rectangle 3"/>
          <p:cNvSpPr>
            <a:spLocks noGrp="1" noChangeArrowheads="1"/>
          </p:cNvSpPr>
          <p:nvPr>
            <p:ph idx="1"/>
          </p:nvPr>
        </p:nvSpPr>
        <p:spPr>
          <a:xfrm>
            <a:off x="1276350" y="1149350"/>
            <a:ext cx="7867650" cy="3879850"/>
          </a:xfrm>
        </p:spPr>
        <p:txBody>
          <a:bodyPr lIns="103236" tIns="51618" rIns="103236" bIns="51618"/>
          <a:lstStyle/>
          <a:p>
            <a:pPr eaLnBrk="1" hangingPunct="1">
              <a:lnSpc>
                <a:spcPct val="80000"/>
              </a:lnSpc>
              <a:spcBef>
                <a:spcPts val="400"/>
              </a:spcBef>
              <a:buSzPct val="125000"/>
            </a:pPr>
            <a:r>
              <a:rPr lang="en-US" altLang="en-US" sz="2400" b="1"/>
              <a:t>All </a:t>
            </a:r>
            <a:r>
              <a:rPr lang="en-US" altLang="en-US" sz="2400" b="1">
                <a:solidFill>
                  <a:srgbClr val="AEAC5A"/>
                </a:solidFill>
              </a:rPr>
              <a:t>three branches of the government</a:t>
            </a:r>
            <a:r>
              <a:rPr lang="en-US" altLang="en-US" sz="2400" b="1"/>
              <a:t> play an important role in creating a legal environment for human resource management.  </a:t>
            </a:r>
          </a:p>
          <a:p>
            <a:pPr lvl="1" eaLnBrk="1" hangingPunct="1">
              <a:lnSpc>
                <a:spcPct val="80000"/>
              </a:lnSpc>
              <a:spcBef>
                <a:spcPts val="400"/>
              </a:spcBef>
              <a:buSzPct val="75000"/>
            </a:pPr>
            <a:r>
              <a:rPr lang="en-US" altLang="en-US" sz="2400" b="1">
                <a:solidFill>
                  <a:srgbClr val="AEAC5A"/>
                </a:solidFill>
              </a:rPr>
              <a:t>Legislative</a:t>
            </a:r>
          </a:p>
          <a:p>
            <a:pPr lvl="2" eaLnBrk="1" hangingPunct="1">
              <a:lnSpc>
                <a:spcPct val="80000"/>
              </a:lnSpc>
              <a:spcBef>
                <a:spcPts val="400"/>
              </a:spcBef>
              <a:buSzPct val="75000"/>
            </a:pPr>
            <a:r>
              <a:rPr lang="en-US" altLang="en-US" b="1"/>
              <a:t>Two houses of Congress</a:t>
            </a:r>
          </a:p>
          <a:p>
            <a:pPr lvl="2" eaLnBrk="1" hangingPunct="1">
              <a:lnSpc>
                <a:spcPct val="80000"/>
              </a:lnSpc>
              <a:spcBef>
                <a:spcPts val="400"/>
              </a:spcBef>
              <a:buSzPct val="75000"/>
            </a:pPr>
            <a:r>
              <a:rPr lang="en-US" altLang="en-US" b="1"/>
              <a:t>Enacted laws governing HR activities</a:t>
            </a:r>
          </a:p>
          <a:p>
            <a:pPr lvl="1" eaLnBrk="1" hangingPunct="1">
              <a:lnSpc>
                <a:spcPct val="80000"/>
              </a:lnSpc>
              <a:spcBef>
                <a:spcPts val="400"/>
              </a:spcBef>
              <a:buSzPct val="75000"/>
            </a:pPr>
            <a:r>
              <a:rPr lang="en-US" altLang="en-US" sz="2400" b="1">
                <a:solidFill>
                  <a:srgbClr val="AEAC5A"/>
                </a:solidFill>
              </a:rPr>
              <a:t>Executive</a:t>
            </a:r>
          </a:p>
          <a:p>
            <a:pPr lvl="2" eaLnBrk="1" hangingPunct="1">
              <a:lnSpc>
                <a:spcPct val="80000"/>
              </a:lnSpc>
              <a:spcBef>
                <a:spcPts val="400"/>
              </a:spcBef>
              <a:buSzPct val="75000"/>
            </a:pPr>
            <a:r>
              <a:rPr lang="en-US" altLang="en-US" b="1"/>
              <a:t>Includes many regulatory agencies &amp; Executive Orders</a:t>
            </a:r>
          </a:p>
          <a:p>
            <a:pPr lvl="2" eaLnBrk="1" hangingPunct="1">
              <a:lnSpc>
                <a:spcPct val="80000"/>
              </a:lnSpc>
              <a:spcBef>
                <a:spcPts val="400"/>
              </a:spcBef>
              <a:buSzPct val="75000"/>
            </a:pPr>
            <a:r>
              <a:rPr lang="en-US" altLang="en-US" b="1"/>
              <a:t>Enforces laws passed by Congress</a:t>
            </a:r>
          </a:p>
          <a:p>
            <a:pPr lvl="1" eaLnBrk="1" hangingPunct="1">
              <a:lnSpc>
                <a:spcPct val="80000"/>
              </a:lnSpc>
              <a:spcBef>
                <a:spcPts val="400"/>
              </a:spcBef>
              <a:buSzPct val="75000"/>
            </a:pPr>
            <a:r>
              <a:rPr lang="en-US" altLang="en-US" sz="2400" b="1">
                <a:solidFill>
                  <a:srgbClr val="AEAC5A"/>
                </a:solidFill>
              </a:rPr>
              <a:t>Judicial</a:t>
            </a:r>
          </a:p>
          <a:p>
            <a:pPr lvl="2" eaLnBrk="1" hangingPunct="1">
              <a:lnSpc>
                <a:spcPct val="80000"/>
              </a:lnSpc>
              <a:spcBef>
                <a:spcPts val="400"/>
              </a:spcBef>
              <a:buSzPct val="75000"/>
            </a:pPr>
            <a:r>
              <a:rPr lang="en-US" altLang="en-US" b="1"/>
              <a:t>Federal court system</a:t>
            </a:r>
          </a:p>
          <a:p>
            <a:pPr lvl="2" eaLnBrk="1" hangingPunct="1">
              <a:lnSpc>
                <a:spcPct val="80000"/>
              </a:lnSpc>
              <a:spcBef>
                <a:spcPts val="400"/>
              </a:spcBef>
              <a:buSzPct val="75000"/>
            </a:pPr>
            <a:r>
              <a:rPr lang="en-US" altLang="en-US" b="1"/>
              <a:t>Interprets law </a:t>
            </a:r>
          </a:p>
          <a:p>
            <a:pPr lvl="2" eaLnBrk="1" hangingPunct="1">
              <a:lnSpc>
                <a:spcPct val="80000"/>
              </a:lnSpc>
              <a:spcBef>
                <a:spcPts val="400"/>
              </a:spcBef>
              <a:buSzPct val="75000"/>
            </a:pPr>
            <a:r>
              <a:rPr lang="en-US" altLang="en-US" b="1"/>
              <a:t>Holds trials</a:t>
            </a:r>
          </a:p>
          <a:p>
            <a:pPr eaLnBrk="1" hangingPunct="1">
              <a:lnSpc>
                <a:spcPct val="80000"/>
              </a:lnSpc>
              <a:spcBef>
                <a:spcPts val="400"/>
              </a:spcBef>
              <a:buSzPct val="125000"/>
              <a:buFontTx/>
              <a:buNone/>
            </a:pPr>
            <a:r>
              <a:rPr lang="en-US" altLang="en-US" sz="2400" b="1"/>
              <a:t>Learn the basic details of the law from chart: Noe text pg 59.</a:t>
            </a:r>
          </a:p>
        </p:txBody>
      </p:sp>
    </p:spTree>
    <p:extLst>
      <p:ext uri="{BB962C8B-B14F-4D97-AF65-F5344CB8AC3E}">
        <p14:creationId xmlns:p14="http://schemas.microsoft.com/office/powerpoint/2010/main" val="268978917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90600" y="350838"/>
            <a:ext cx="8229600" cy="944562"/>
          </a:xfrm>
        </p:spPr>
        <p:txBody>
          <a:bodyPr anchor="t"/>
          <a:lstStyle/>
          <a:p>
            <a:pPr eaLnBrk="1" hangingPunct="1"/>
            <a:r>
              <a:rPr lang="en-US" altLang="en-US" sz="4000"/>
              <a:t>ADEA in U.S. SUPREME COURT</a:t>
            </a:r>
          </a:p>
        </p:txBody>
      </p:sp>
      <p:sp>
        <p:nvSpPr>
          <p:cNvPr id="5123" name="Rectangle 3"/>
          <p:cNvSpPr>
            <a:spLocks noGrp="1" noChangeArrowheads="1"/>
          </p:cNvSpPr>
          <p:nvPr>
            <p:ph type="body" sz="half" idx="1"/>
          </p:nvPr>
        </p:nvSpPr>
        <p:spPr>
          <a:xfrm>
            <a:off x="1371600" y="1295400"/>
            <a:ext cx="7467600" cy="5029200"/>
          </a:xfrm>
        </p:spPr>
        <p:txBody>
          <a:bodyPr/>
          <a:lstStyle/>
          <a:p>
            <a:pPr eaLnBrk="1" hangingPunct="1">
              <a:lnSpc>
                <a:spcPct val="90000"/>
              </a:lnSpc>
              <a:buFont typeface="Wingdings" pitchFamily="2" charset="2"/>
              <a:buNone/>
              <a:defRPr/>
            </a:pPr>
            <a:r>
              <a:rPr lang="en-US" u="sng" dirty="0"/>
              <a:t>Meacham v. Knolls Atomic Power Laboratory</a:t>
            </a:r>
            <a:r>
              <a:rPr lang="en-US" dirty="0"/>
              <a:t> (June 19, 2008)</a:t>
            </a:r>
          </a:p>
          <a:p>
            <a:pPr eaLnBrk="1" hangingPunct="1">
              <a:lnSpc>
                <a:spcPct val="90000"/>
              </a:lnSpc>
              <a:buFont typeface="Wingdings" pitchFamily="2" charset="2"/>
              <a:buNone/>
              <a:defRPr/>
            </a:pPr>
            <a:endParaRPr lang="en-US" dirty="0"/>
          </a:p>
          <a:p>
            <a:pPr eaLnBrk="1" hangingPunct="1">
              <a:lnSpc>
                <a:spcPct val="90000"/>
              </a:lnSpc>
              <a:buFont typeface="Arial" charset="0"/>
              <a:buChar char="•"/>
              <a:defRPr/>
            </a:pPr>
            <a:r>
              <a:rPr lang="en-US" spc="-150" dirty="0"/>
              <a:t>Under ADEA employer bears burden of persuasion on “reasonable factors other than age” (RFOA) defense</a:t>
            </a:r>
          </a:p>
          <a:p>
            <a:pPr eaLnBrk="1" hangingPunct="1">
              <a:lnSpc>
                <a:spcPct val="90000"/>
              </a:lnSpc>
              <a:buFont typeface="Arial" charset="0"/>
              <a:buChar char="•"/>
              <a:defRPr/>
            </a:pPr>
            <a:r>
              <a:rPr lang="en-US" spc="-150" dirty="0"/>
              <a:t>Plaintiff still retains burden to isolate and identify specific employment practices responsible for alleged disparities</a:t>
            </a:r>
          </a:p>
          <a:p>
            <a:pPr eaLnBrk="1" hangingPunct="1">
              <a:lnSpc>
                <a:spcPct val="90000"/>
              </a:lnSpc>
              <a:buFont typeface="Arial" charset="0"/>
              <a:buChar char="•"/>
              <a:defRPr/>
            </a:pPr>
            <a:r>
              <a:rPr lang="en-US" spc="-150" dirty="0"/>
              <a:t>Documentation to establish RFOA is essential</a:t>
            </a:r>
          </a:p>
          <a:p>
            <a:pPr eaLnBrk="1" hangingPunct="1">
              <a:lnSpc>
                <a:spcPct val="90000"/>
              </a:lnSpc>
              <a:buFont typeface="Wingdings" pitchFamily="2" charset="2"/>
              <a:buNone/>
              <a:defRPr/>
            </a:pPr>
            <a:endParaRPr lang="en-US" sz="3000" dirty="0"/>
          </a:p>
          <a:p>
            <a:pPr eaLnBrk="1" hangingPunct="1">
              <a:lnSpc>
                <a:spcPct val="90000"/>
              </a:lnSpc>
              <a:buFont typeface="Arial" charset="0"/>
              <a:buChar char="•"/>
              <a:defRPr/>
            </a:pPr>
            <a:endParaRPr lang="en-US" sz="3000" dirty="0"/>
          </a:p>
        </p:txBody>
      </p:sp>
    </p:spTree>
    <p:extLst>
      <p:ext uri="{BB962C8B-B14F-4D97-AF65-F5344CB8AC3E}">
        <p14:creationId xmlns:p14="http://schemas.microsoft.com/office/powerpoint/2010/main" val="295073026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79438" y="381000"/>
            <a:ext cx="8229600" cy="1036638"/>
          </a:xfrm>
        </p:spPr>
        <p:txBody>
          <a:bodyPr rtlCol="0" anchor="t">
            <a:normAutofit/>
          </a:bodyPr>
          <a:lstStyle/>
          <a:p>
            <a:pPr eaLnBrk="1" fontAlgn="auto" hangingPunct="1">
              <a:spcAft>
                <a:spcPts val="0"/>
              </a:spcAft>
              <a:defRPr/>
            </a:pPr>
            <a:r>
              <a:rPr lang="en-US" sz="3600" dirty="0">
                <a:latin typeface="+mn-lt"/>
                <a:ea typeface="+mj-ea"/>
                <a:cs typeface="+mj-cs"/>
              </a:rPr>
              <a:t>EEO Legislation </a:t>
            </a:r>
          </a:p>
        </p:txBody>
      </p:sp>
      <p:sp>
        <p:nvSpPr>
          <p:cNvPr id="32770" name="Text Placeholder 2"/>
          <p:cNvSpPr>
            <a:spLocks noGrp="1"/>
          </p:cNvSpPr>
          <p:nvPr>
            <p:ph type="body" idx="1"/>
          </p:nvPr>
        </p:nvSpPr>
        <p:spPr>
          <a:xfrm>
            <a:off x="838200" y="1365250"/>
            <a:ext cx="4186238" cy="639763"/>
          </a:xfrm>
        </p:spPr>
        <p:txBody>
          <a:bodyPr/>
          <a:lstStyle/>
          <a:p>
            <a:pPr algn="ctr" eaLnBrk="1" hangingPunct="1">
              <a:lnSpc>
                <a:spcPct val="90000"/>
              </a:lnSpc>
              <a:spcBef>
                <a:spcPts val="0"/>
              </a:spcBef>
              <a:buFont typeface="Arial" pitchFamily="34" charset="0"/>
              <a:buNone/>
            </a:pPr>
            <a:r>
              <a:rPr lang="en-US" altLang="en-US" sz="2800" b="1" dirty="0">
                <a:ea typeface="ＭＳ Ｐゴシック" pitchFamily="34" charset="-128"/>
              </a:rPr>
              <a:t>Vocational Rehabilitation Act (1973)</a:t>
            </a:r>
          </a:p>
        </p:txBody>
      </p:sp>
      <p:sp>
        <p:nvSpPr>
          <p:cNvPr id="34819" name="Content Placeholder 3"/>
          <p:cNvSpPr>
            <a:spLocks noGrp="1"/>
          </p:cNvSpPr>
          <p:nvPr>
            <p:ph sz="half" idx="2"/>
          </p:nvPr>
        </p:nvSpPr>
        <p:spPr>
          <a:xfrm>
            <a:off x="996950" y="2165350"/>
            <a:ext cx="4184650" cy="4052888"/>
          </a:xfrm>
        </p:spPr>
        <p:style>
          <a:lnRef idx="1">
            <a:schemeClr val="accent1"/>
          </a:lnRef>
          <a:fillRef idx="2">
            <a:schemeClr val="accent1"/>
          </a:fillRef>
          <a:effectRef idx="1">
            <a:schemeClr val="accent1"/>
          </a:effectRef>
          <a:fontRef idx="minor">
            <a:schemeClr val="dk1"/>
          </a:fontRef>
        </p:style>
        <p:txBody>
          <a:bodyPr rtlCol="0">
            <a:normAutofit/>
          </a:bodyPr>
          <a:lstStyle/>
          <a:p>
            <a:pPr marL="274320" indent="-274320" eaLnBrk="1" fontAlgn="auto" hangingPunct="1">
              <a:spcAft>
                <a:spcPts val="0"/>
              </a:spcAft>
              <a:buFont typeface="Arial" charset="0"/>
              <a:buChar char="•"/>
              <a:defRPr/>
            </a:pPr>
            <a:r>
              <a:rPr lang="en-US" sz="2400" dirty="0">
                <a:cs typeface="Calibri"/>
              </a:rPr>
              <a:t>Covered organizations must engage in affirmative action for individuals with disabilities.</a:t>
            </a:r>
          </a:p>
          <a:p>
            <a:pPr marL="274320" indent="-274320" eaLnBrk="1" fontAlgn="auto" hangingPunct="1">
              <a:spcAft>
                <a:spcPts val="0"/>
              </a:spcAft>
              <a:buFont typeface="Arial" charset="0"/>
              <a:buChar char="•"/>
              <a:defRPr/>
            </a:pPr>
            <a:r>
              <a:rPr lang="en-US" sz="2400" dirty="0">
                <a:cs typeface="Calibri"/>
              </a:rPr>
              <a:t>Employers are encouraged to recruit qualified individuals with disabilities and make reasonable accommodations to them.</a:t>
            </a:r>
          </a:p>
        </p:txBody>
      </p:sp>
      <p:sp>
        <p:nvSpPr>
          <p:cNvPr id="32772" name="Text Placeholder 4"/>
          <p:cNvSpPr>
            <a:spLocks noGrp="1"/>
          </p:cNvSpPr>
          <p:nvPr>
            <p:ph type="body" sz="quarter" idx="3"/>
          </p:nvPr>
        </p:nvSpPr>
        <p:spPr>
          <a:xfrm>
            <a:off x="5232400" y="1295400"/>
            <a:ext cx="3987800" cy="595313"/>
          </a:xfrm>
        </p:spPr>
        <p:txBody>
          <a:bodyPr/>
          <a:lstStyle/>
          <a:p>
            <a:pPr algn="ctr" eaLnBrk="1" hangingPunct="1">
              <a:lnSpc>
                <a:spcPct val="80000"/>
              </a:lnSpc>
              <a:spcBef>
                <a:spcPts val="0"/>
              </a:spcBef>
              <a:buFont typeface="Arial" pitchFamily="34" charset="0"/>
              <a:buNone/>
            </a:pPr>
            <a:r>
              <a:rPr lang="en-US" altLang="en-US" sz="2800" b="1" dirty="0">
                <a:ea typeface="ＭＳ Ｐゴシック" pitchFamily="34" charset="-128"/>
              </a:rPr>
              <a:t>Vietnam Era Veteran’</a:t>
            </a:r>
            <a:r>
              <a:rPr lang="en-US" altLang="ja-JP" sz="2800" b="1" dirty="0">
                <a:ea typeface="ＭＳ Ｐゴシック" pitchFamily="34" charset="-128"/>
              </a:rPr>
              <a:t>s Readjustment Act (1974)</a:t>
            </a:r>
            <a:endParaRPr lang="en-US" altLang="en-US" sz="2800" b="1" dirty="0">
              <a:ea typeface="ＭＳ Ｐゴシック" pitchFamily="34" charset="-128"/>
            </a:endParaRPr>
          </a:p>
        </p:txBody>
      </p:sp>
      <p:sp>
        <p:nvSpPr>
          <p:cNvPr id="34821" name="Content Placeholder 5"/>
          <p:cNvSpPr>
            <a:spLocks noGrp="1"/>
          </p:cNvSpPr>
          <p:nvPr>
            <p:ph sz="quarter" idx="4"/>
          </p:nvPr>
        </p:nvSpPr>
        <p:spPr>
          <a:xfrm>
            <a:off x="5295900" y="2165350"/>
            <a:ext cx="3848100" cy="4073525"/>
          </a:xfrm>
        </p:spPr>
        <p:style>
          <a:lnRef idx="1">
            <a:schemeClr val="accent4"/>
          </a:lnRef>
          <a:fillRef idx="2">
            <a:schemeClr val="accent4"/>
          </a:fillRef>
          <a:effectRef idx="1">
            <a:schemeClr val="accent4"/>
          </a:effectRef>
          <a:fontRef idx="minor">
            <a:schemeClr val="dk1"/>
          </a:fontRef>
        </p:style>
        <p:txBody>
          <a:bodyPr rtlCol="0">
            <a:normAutofit/>
          </a:bodyPr>
          <a:lstStyle/>
          <a:p>
            <a:pPr marL="274320" indent="-274320" eaLnBrk="1" fontAlgn="auto" hangingPunct="1">
              <a:spcAft>
                <a:spcPts val="0"/>
              </a:spcAft>
              <a:buFont typeface="Arial" charset="0"/>
              <a:buChar char="•"/>
              <a:defRPr/>
            </a:pPr>
            <a:r>
              <a:rPr lang="en-US" sz="2400" dirty="0">
                <a:cs typeface="Calibri"/>
              </a:rPr>
              <a:t>Requires federal contractors and subcontractors to take affirmative action toward employing veterans   Vietnam War veterans.</a:t>
            </a:r>
          </a:p>
          <a:p>
            <a:pPr marL="274320" indent="-274320" eaLnBrk="1" fontAlgn="auto" hangingPunct="1">
              <a:spcAft>
                <a:spcPts val="0"/>
              </a:spcAft>
              <a:buFont typeface="Arial" charset="0"/>
              <a:buChar char="•"/>
              <a:defRPr/>
            </a:pPr>
            <a:r>
              <a:rPr lang="en-US" sz="2400" dirty="0">
                <a:cs typeface="Calibri"/>
              </a:rPr>
              <a:t>Covers veterans who served between August 5, 1964 and May 7, 1975.</a:t>
            </a:r>
          </a:p>
        </p:txBody>
      </p:sp>
      <p:sp>
        <p:nvSpPr>
          <p:cNvPr id="2" name="Decision 1"/>
          <p:cNvSpPr/>
          <p:nvPr/>
        </p:nvSpPr>
        <p:spPr>
          <a:xfrm>
            <a:off x="4998890" y="3651199"/>
            <a:ext cx="487510" cy="612648"/>
          </a:xfrm>
          <a:prstGeom prst="flowChartDecision">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546552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altLang="en-US" sz="3600" dirty="0">
                <a:ea typeface="ＭＳ Ｐゴシック" pitchFamily="34" charset="-128"/>
              </a:rPr>
              <a:t>Affirmative Action</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740709752"/>
              </p:ext>
            </p:extLst>
          </p:nvPr>
        </p:nvGraphicFramePr>
        <p:xfrm>
          <a:off x="1828800" y="1524000"/>
          <a:ext cx="6858000" cy="4008120"/>
        </p:xfrm>
        <a:graphic>
          <a:graphicData uri="http://schemas.openxmlformats.org/drawingml/2006/table">
            <a:tbl>
              <a:tblPr/>
              <a:tblGrid>
                <a:gridCol w="6858000">
                  <a:extLst>
                    <a:ext uri="{9D8B030D-6E8A-4147-A177-3AD203B41FA5}">
                      <a16:colId xmlns:a16="http://schemas.microsoft.com/office/drawing/2014/main" xmlns="" val="20000"/>
                    </a:ext>
                  </a:extLst>
                </a:gridCol>
              </a:tblGrid>
              <a:tr h="4008120">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ea typeface="ＭＳ Ｐゴシック" pitchFamily="34" charset="-128"/>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ea typeface="ＭＳ Ｐゴシック" pitchFamily="34" charset="-128"/>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ea typeface="ＭＳ Ｐゴシック" pitchFamily="34" charset="-128"/>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ea typeface="ＭＳ Ｐゴシック" pitchFamily="34" charset="-128"/>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ea typeface="ＭＳ Ｐゴシック"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rgbClr val="000090"/>
                          </a:solidFill>
                          <a:effectLst/>
                          <a:latin typeface="+mn-lt"/>
                          <a:ea typeface="ＭＳ Ｐゴシック" pitchFamily="34" charset="-128"/>
                        </a:rPr>
                        <a:t>An organization’s active effort to find opportunities to hire or promote people in a particular group.</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800" dirty="0">
                          <a:solidFill>
                            <a:srgbClr val="000090"/>
                          </a:solidFill>
                          <a:latin typeface="+mn-lt"/>
                          <a:ea typeface="ＭＳ Ｐゴシック" pitchFamily="34" charset="-128"/>
                        </a:rPr>
                        <a:t>Affirmative action may correct past discrimination, but quota-based activities can result in charges of reverse discrimination.</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2800" b="0" i="0" u="none" strike="noStrike" cap="none" normalizeH="0" baseline="0" dirty="0">
                        <a:ln>
                          <a:noFill/>
                        </a:ln>
                        <a:solidFill>
                          <a:srgbClr val="000090"/>
                        </a:solidFill>
                        <a:effectLst/>
                        <a:latin typeface="+mn-lt"/>
                        <a:ea typeface="ＭＳ Ｐゴシック" pitchFamily="34" charset="-128"/>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800" b="1" i="0" u="none" strike="noStrike" cap="none" normalizeH="0" baseline="0" dirty="0">
                        <a:ln>
                          <a:noFill/>
                        </a:ln>
                        <a:solidFill>
                          <a:srgbClr val="FFFFFF"/>
                        </a:solidFill>
                        <a:effectLst/>
                        <a:latin typeface="+mn-lt"/>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8511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568325" y="274638"/>
            <a:ext cx="8229600" cy="1143000"/>
          </a:xfrm>
        </p:spPr>
        <p:txBody>
          <a:bodyPr anchor="t"/>
          <a:lstStyle/>
          <a:p>
            <a:pPr eaLnBrk="1" hangingPunct="1"/>
            <a:r>
              <a:rPr lang="en-US" altLang="en-US">
                <a:latin typeface="Calibri" pitchFamily="34" charset="0"/>
                <a:ea typeface="ＭＳ Ｐゴシック" pitchFamily="34" charset="-128"/>
              </a:rPr>
              <a:t>EEO Legislation</a:t>
            </a:r>
          </a:p>
        </p:txBody>
      </p:sp>
      <p:sp>
        <p:nvSpPr>
          <p:cNvPr id="3" name="Text Placeholder 2"/>
          <p:cNvSpPr>
            <a:spLocks noGrp="1"/>
          </p:cNvSpPr>
          <p:nvPr>
            <p:ph type="body" idx="1"/>
          </p:nvPr>
        </p:nvSpPr>
        <p:spPr>
          <a:xfrm>
            <a:off x="1371599" y="1624012"/>
            <a:ext cx="3679825" cy="661988"/>
          </a:xfrm>
        </p:spPr>
        <p:txBody>
          <a:bodyPr rtlCol="0">
            <a:noAutofit/>
          </a:bodyPr>
          <a:lstStyle/>
          <a:p>
            <a:pPr eaLnBrk="1" fontAlgn="auto" hangingPunct="1">
              <a:lnSpc>
                <a:spcPct val="90000"/>
              </a:lnSpc>
              <a:spcBef>
                <a:spcPts val="0"/>
              </a:spcBef>
              <a:spcAft>
                <a:spcPts val="0"/>
              </a:spcAft>
              <a:buFont typeface="Arial" pitchFamily="34" charset="0"/>
              <a:buNone/>
              <a:defRPr/>
            </a:pPr>
            <a:r>
              <a:rPr sz="2800" b="1" dirty="0">
                <a:ea typeface="ＭＳ Ｐゴシック" pitchFamily="34" charset="-128"/>
                <a:cs typeface="+mn-cs"/>
              </a:rPr>
              <a:t>Pregnancy Discrimination Act (1978)</a:t>
            </a:r>
          </a:p>
        </p:txBody>
      </p:sp>
      <p:sp>
        <p:nvSpPr>
          <p:cNvPr id="36867" name="Content Placeholder 3"/>
          <p:cNvSpPr>
            <a:spLocks noGrp="1"/>
          </p:cNvSpPr>
          <p:nvPr>
            <p:ph sz="half" idx="2"/>
          </p:nvPr>
        </p:nvSpPr>
        <p:spPr>
          <a:xfrm>
            <a:off x="1338262" y="2276375"/>
            <a:ext cx="3843338" cy="3972025"/>
          </a:xfrm>
        </p:spPr>
        <p:style>
          <a:lnRef idx="1">
            <a:schemeClr val="accent2"/>
          </a:lnRef>
          <a:fillRef idx="2">
            <a:schemeClr val="accent2"/>
          </a:fillRef>
          <a:effectRef idx="1">
            <a:schemeClr val="accent2"/>
          </a:effectRef>
          <a:fontRef idx="minor">
            <a:schemeClr val="dk1"/>
          </a:fontRef>
        </p:style>
        <p:txBody>
          <a:bodyPr rtlCol="0">
            <a:normAutofit lnSpcReduction="10000"/>
          </a:bodyPr>
          <a:lstStyle/>
          <a:p>
            <a:pPr marL="274320" indent="-274320" eaLnBrk="1" fontAlgn="auto" hangingPunct="1">
              <a:lnSpc>
                <a:spcPct val="90000"/>
              </a:lnSpc>
              <a:spcAft>
                <a:spcPts val="0"/>
              </a:spcAft>
              <a:buFont typeface="Arial" charset="0"/>
              <a:buChar char="•"/>
              <a:defRPr/>
            </a:pPr>
            <a:r>
              <a:rPr lang="en-US" sz="2400" dirty="0">
                <a:cs typeface="Calibri"/>
              </a:rPr>
              <a:t>Defines discrimination on the basis of pregnancy, childbirth, or related form of medical condition to be a form of illegal sex discrimination.</a:t>
            </a:r>
          </a:p>
          <a:p>
            <a:pPr marL="274320" indent="-274320" eaLnBrk="1" fontAlgn="auto" hangingPunct="1">
              <a:lnSpc>
                <a:spcPct val="90000"/>
              </a:lnSpc>
              <a:spcAft>
                <a:spcPts val="0"/>
              </a:spcAft>
              <a:buFont typeface="Arial" charset="0"/>
              <a:buChar char="•"/>
              <a:defRPr/>
            </a:pPr>
            <a:r>
              <a:rPr lang="en-US" sz="2400" dirty="0">
                <a:cs typeface="Calibri"/>
              </a:rPr>
              <a:t>Benefits, including health insurance, should cover pregnancy and related medical conditions in the same way as other medical conditions. </a:t>
            </a:r>
          </a:p>
        </p:txBody>
      </p:sp>
      <p:sp>
        <p:nvSpPr>
          <p:cNvPr id="5" name="Text Placeholder 4"/>
          <p:cNvSpPr>
            <a:spLocks noGrp="1"/>
          </p:cNvSpPr>
          <p:nvPr>
            <p:ph type="body" sz="quarter" idx="3"/>
          </p:nvPr>
        </p:nvSpPr>
        <p:spPr>
          <a:xfrm>
            <a:off x="5410200" y="1555750"/>
            <a:ext cx="3546475" cy="730250"/>
          </a:xfrm>
        </p:spPr>
        <p:txBody>
          <a:bodyPr rtlCol="0">
            <a:noAutofit/>
          </a:bodyPr>
          <a:lstStyle/>
          <a:p>
            <a:pPr eaLnBrk="1" fontAlgn="auto" hangingPunct="1">
              <a:lnSpc>
                <a:spcPct val="90000"/>
              </a:lnSpc>
              <a:spcBef>
                <a:spcPts val="0"/>
              </a:spcBef>
              <a:spcAft>
                <a:spcPts val="0"/>
              </a:spcAft>
              <a:buFont typeface="Arial" pitchFamily="34" charset="0"/>
              <a:buNone/>
              <a:defRPr/>
            </a:pPr>
            <a:r>
              <a:rPr sz="2800" b="1" dirty="0">
                <a:ea typeface="ＭＳ Ｐゴシック" pitchFamily="34" charset="-128"/>
                <a:cs typeface="+mn-cs"/>
              </a:rPr>
              <a:t>Americans with Disabilities Act (ADA) of 1990</a:t>
            </a:r>
          </a:p>
        </p:txBody>
      </p:sp>
      <p:sp>
        <p:nvSpPr>
          <p:cNvPr id="36869" name="Content Placeholder 5"/>
          <p:cNvSpPr>
            <a:spLocks noGrp="1"/>
          </p:cNvSpPr>
          <p:nvPr>
            <p:ph sz="quarter" idx="4"/>
          </p:nvPr>
        </p:nvSpPr>
        <p:spPr>
          <a:xfrm>
            <a:off x="5335587" y="2250975"/>
            <a:ext cx="3797300" cy="3997425"/>
          </a:xfrm>
        </p:spPr>
        <p:style>
          <a:lnRef idx="1">
            <a:schemeClr val="accent5"/>
          </a:lnRef>
          <a:fillRef idx="2">
            <a:schemeClr val="accent5"/>
          </a:fillRef>
          <a:effectRef idx="1">
            <a:schemeClr val="accent5"/>
          </a:effectRef>
          <a:fontRef idx="minor">
            <a:schemeClr val="dk1"/>
          </a:fontRef>
        </p:style>
        <p:txBody>
          <a:bodyPr rtlCol="0">
            <a:normAutofit/>
          </a:bodyPr>
          <a:lstStyle/>
          <a:p>
            <a:pPr marL="274320" indent="-274320" eaLnBrk="1" fontAlgn="auto" hangingPunct="1">
              <a:lnSpc>
                <a:spcPct val="90000"/>
              </a:lnSpc>
              <a:spcAft>
                <a:spcPts val="0"/>
              </a:spcAft>
              <a:buFont typeface="Arial" charset="0"/>
              <a:buChar char="•"/>
              <a:defRPr/>
            </a:pPr>
            <a:r>
              <a:rPr lang="en-US" sz="2400" dirty="0">
                <a:cs typeface="Calibri"/>
              </a:rPr>
              <a:t>Protects individuals with disabilities from being discriminated against in the workplace.</a:t>
            </a:r>
          </a:p>
          <a:p>
            <a:pPr marL="274320" indent="-274320" eaLnBrk="1" fontAlgn="auto" hangingPunct="1">
              <a:lnSpc>
                <a:spcPct val="90000"/>
              </a:lnSpc>
              <a:spcAft>
                <a:spcPts val="0"/>
              </a:spcAft>
              <a:buFont typeface="Arial" charset="0"/>
              <a:buChar char="•"/>
              <a:defRPr/>
            </a:pPr>
            <a:r>
              <a:rPr lang="en-US" sz="2400" dirty="0">
                <a:cs typeface="Calibri"/>
              </a:rPr>
              <a:t>Prohibits discrimination based on disability in all employment practices.</a:t>
            </a:r>
          </a:p>
          <a:p>
            <a:pPr marL="274320" indent="-274320" eaLnBrk="1" fontAlgn="auto" hangingPunct="1">
              <a:lnSpc>
                <a:spcPct val="90000"/>
              </a:lnSpc>
              <a:spcAft>
                <a:spcPts val="0"/>
              </a:spcAft>
              <a:buFont typeface="Arial" charset="0"/>
              <a:buChar char="•"/>
              <a:defRPr/>
            </a:pPr>
            <a:r>
              <a:rPr lang="en-US" sz="2400" dirty="0">
                <a:cs typeface="Calibri"/>
              </a:rPr>
              <a:t>Employers must take steps to accommodate individuals covered by the act. </a:t>
            </a:r>
          </a:p>
          <a:p>
            <a:pPr marL="0" indent="0" eaLnBrk="1" fontAlgn="auto" hangingPunct="1">
              <a:lnSpc>
                <a:spcPct val="90000"/>
              </a:lnSpc>
              <a:spcAft>
                <a:spcPts val="0"/>
              </a:spcAft>
              <a:buFont typeface="Arial" charset="0"/>
              <a:buChar char="•"/>
              <a:defRPr/>
            </a:pPr>
            <a:endParaRPr lang="en-US" dirty="0">
              <a:latin typeface="Franklin Gothic Book" charset="0"/>
            </a:endParaRPr>
          </a:p>
        </p:txBody>
      </p:sp>
    </p:spTree>
    <p:extLst>
      <p:ext uri="{BB962C8B-B14F-4D97-AF65-F5344CB8AC3E}">
        <p14:creationId xmlns:p14="http://schemas.microsoft.com/office/powerpoint/2010/main" val="3760846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17550" y="304800"/>
            <a:ext cx="8731250" cy="963613"/>
          </a:xfrm>
        </p:spPr>
        <p:txBody>
          <a:bodyPr lIns="103236" tIns="51618" rIns="103236" bIns="51618" anchor="t"/>
          <a:lstStyle/>
          <a:p>
            <a:pPr eaLnBrk="1" hangingPunct="1">
              <a:lnSpc>
                <a:spcPct val="90000"/>
              </a:lnSpc>
            </a:pPr>
            <a:r>
              <a:rPr lang="en-US" altLang="en-US" sz="2800" b="1"/>
              <a:t>Disabilities Associated with Complaints</a:t>
            </a:r>
            <a:br>
              <a:rPr lang="en-US" altLang="en-US" sz="2800" b="1"/>
            </a:br>
            <a:r>
              <a:rPr lang="en-US" altLang="en-US" sz="2800" b="1"/>
              <a:t>Filed under ADA</a:t>
            </a:r>
          </a:p>
        </p:txBody>
      </p:sp>
      <p:sp>
        <p:nvSpPr>
          <p:cNvPr id="27651" name="Text Box 4"/>
          <p:cNvSpPr txBox="1">
            <a:spLocks noChangeArrowheads="1"/>
          </p:cNvSpPr>
          <p:nvPr/>
        </p:nvSpPr>
        <p:spPr bwMode="auto">
          <a:xfrm>
            <a:off x="236538" y="6651625"/>
            <a:ext cx="100488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809625" eaLnBrk="0" hangingPunct="0">
              <a:defRPr sz="2400">
                <a:solidFill>
                  <a:schemeClr val="tx1"/>
                </a:solidFill>
                <a:latin typeface="Times New Roman" panose="02020603050405020304" pitchFamily="18" charset="0"/>
              </a:defRPr>
            </a:lvl1pPr>
            <a:lvl2pPr marL="742950" indent="-285750" defTabSz="809625" eaLnBrk="0" hangingPunct="0">
              <a:defRPr sz="2400">
                <a:solidFill>
                  <a:schemeClr val="tx1"/>
                </a:solidFill>
                <a:latin typeface="Times New Roman" panose="02020603050405020304" pitchFamily="18" charset="0"/>
              </a:defRPr>
            </a:lvl2pPr>
            <a:lvl3pPr marL="1143000" indent="-228600" defTabSz="809625" eaLnBrk="0" hangingPunct="0">
              <a:defRPr sz="2400">
                <a:solidFill>
                  <a:schemeClr val="tx1"/>
                </a:solidFill>
                <a:latin typeface="Times New Roman" panose="02020603050405020304" pitchFamily="18" charset="0"/>
              </a:defRPr>
            </a:lvl3pPr>
            <a:lvl4pPr marL="1600200" indent="-228600" defTabSz="809625" eaLnBrk="0" hangingPunct="0">
              <a:defRPr sz="2400">
                <a:solidFill>
                  <a:schemeClr val="tx1"/>
                </a:solidFill>
                <a:latin typeface="Times New Roman" panose="02020603050405020304" pitchFamily="18" charset="0"/>
              </a:defRPr>
            </a:lvl4pPr>
            <a:lvl5pPr marL="2057400" indent="-228600" defTabSz="809625" eaLnBrk="0" hangingPunct="0">
              <a:defRPr sz="2400">
                <a:solidFill>
                  <a:schemeClr val="tx1"/>
                </a:solidFill>
                <a:latin typeface="Times New Roman" panose="02020603050405020304" pitchFamily="18" charset="0"/>
              </a:defRPr>
            </a:lvl5pPr>
            <a:lvl6pPr marL="2514600" indent="-228600" defTabSz="8096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096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096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096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900" b="1" i="1">
                <a:latin typeface="Book Antiqua" panose="02040602050305030304" pitchFamily="18" charset="0"/>
              </a:rPr>
              <a:t>McGraw-Hill/Irwin</a:t>
            </a:r>
            <a:endParaRPr lang="en-US" altLang="en-US" sz="1600">
              <a:latin typeface="Arial" panose="020B0604020202020204" pitchFamily="34" charset="0"/>
            </a:endParaRPr>
          </a:p>
        </p:txBody>
      </p:sp>
      <p:pic>
        <p:nvPicPr>
          <p:cNvPr id="27652" name="Content Placeholder 4" descr="noe81470_0302.jpg"/>
          <p:cNvPicPr>
            <a:picLocks noGrp="1" noChangeAspect="1"/>
          </p:cNvPicPr>
          <p:nvPr>
            <p:ph idx="1"/>
          </p:nvPr>
        </p:nvPicPr>
        <p:blipFill>
          <a:blip r:embed="rId3">
            <a:lum bright="-6000"/>
            <a:extLst>
              <a:ext uri="{28A0092B-C50C-407E-A947-70E740481C1C}">
                <a14:useLocalDpi xmlns:a14="http://schemas.microsoft.com/office/drawing/2010/main" val="0"/>
              </a:ext>
            </a:extLst>
          </a:blip>
          <a:srcRect l="-5051" r="-5051"/>
          <a:stretch>
            <a:fillRect/>
          </a:stretch>
        </p:blipFill>
        <p:spPr>
          <a:xfrm>
            <a:off x="1600200" y="1295400"/>
            <a:ext cx="7250113" cy="4724400"/>
          </a:xfrm>
          <a:noFill/>
        </p:spPr>
      </p:pic>
    </p:spTree>
    <p:extLst>
      <p:ext uri="{BB962C8B-B14F-4D97-AF65-F5344CB8AC3E}">
        <p14:creationId xmlns:p14="http://schemas.microsoft.com/office/powerpoint/2010/main" val="362730327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590550" y="393700"/>
            <a:ext cx="8229600" cy="1023938"/>
          </a:xfrm>
        </p:spPr>
        <p:txBody>
          <a:bodyPr anchor="t"/>
          <a:lstStyle/>
          <a:p>
            <a:pPr eaLnBrk="1" hangingPunct="1"/>
            <a:r>
              <a:rPr lang="en-US" altLang="en-US" sz="3600">
                <a:latin typeface="Calibri" pitchFamily="34" charset="0"/>
                <a:ea typeface="ＭＳ Ｐゴシック" pitchFamily="34" charset="-128"/>
              </a:rPr>
              <a:t>EEO Legislation </a:t>
            </a:r>
          </a:p>
        </p:txBody>
      </p:sp>
      <p:sp>
        <p:nvSpPr>
          <p:cNvPr id="40962" name="Text Placeholder 2"/>
          <p:cNvSpPr>
            <a:spLocks noGrp="1"/>
          </p:cNvSpPr>
          <p:nvPr>
            <p:ph type="body" idx="1"/>
          </p:nvPr>
        </p:nvSpPr>
        <p:spPr>
          <a:xfrm>
            <a:off x="1306330" y="1330325"/>
            <a:ext cx="3926070" cy="534987"/>
          </a:xfrm>
        </p:spPr>
        <p:txBody>
          <a:bodyPr/>
          <a:lstStyle/>
          <a:p>
            <a:pPr eaLnBrk="1" hangingPunct="1">
              <a:buFont typeface="Arial" pitchFamily="34" charset="0"/>
              <a:buNone/>
            </a:pPr>
            <a:r>
              <a:rPr lang="en-US" altLang="en-US" sz="2800" b="1" dirty="0">
                <a:ea typeface="ＭＳ Ｐゴシック" pitchFamily="34" charset="-128"/>
              </a:rPr>
              <a:t>Civil Rights Act (1991)</a:t>
            </a:r>
          </a:p>
        </p:txBody>
      </p:sp>
      <p:sp>
        <p:nvSpPr>
          <p:cNvPr id="40963" name="Content Placeholder 3"/>
          <p:cNvSpPr>
            <a:spLocks noGrp="1"/>
          </p:cNvSpPr>
          <p:nvPr>
            <p:ph sz="half" idx="2"/>
          </p:nvPr>
        </p:nvSpPr>
        <p:spPr>
          <a:xfrm>
            <a:off x="1295400" y="1960562"/>
            <a:ext cx="3810000" cy="4140200"/>
          </a:xfrm>
        </p:spPr>
        <p:style>
          <a:lnRef idx="1">
            <a:schemeClr val="accent3"/>
          </a:lnRef>
          <a:fillRef idx="2">
            <a:schemeClr val="accent3"/>
          </a:fillRef>
          <a:effectRef idx="1">
            <a:schemeClr val="accent3"/>
          </a:effectRef>
          <a:fontRef idx="minor">
            <a:schemeClr val="dk1"/>
          </a:fontRef>
        </p:style>
        <p:txBody>
          <a:bodyPr rtlCol="0">
            <a:normAutofit/>
          </a:bodyPr>
          <a:lstStyle/>
          <a:p>
            <a:pPr marL="274320" indent="-274320" eaLnBrk="1" fontAlgn="auto" hangingPunct="1">
              <a:spcAft>
                <a:spcPts val="0"/>
              </a:spcAft>
              <a:buFont typeface="Arial" charset="0"/>
              <a:buChar char="•"/>
              <a:defRPr/>
            </a:pPr>
            <a:r>
              <a:rPr lang="en-US" sz="2400" dirty="0"/>
              <a:t> Adds compensatory and punitive damages in cases of discrimination under Title VII and ADA.</a:t>
            </a:r>
          </a:p>
          <a:p>
            <a:pPr marL="274320" indent="-274320" eaLnBrk="1" fontAlgn="auto" hangingPunct="1">
              <a:spcAft>
                <a:spcPts val="0"/>
              </a:spcAft>
              <a:buFont typeface="Arial" charset="0"/>
              <a:buChar char="•"/>
              <a:defRPr/>
            </a:pPr>
            <a:r>
              <a:rPr lang="en-US" sz="2400" dirty="0"/>
              <a:t> Amount of punitive damages is limited by the act and depends on size of the organization charged with discrimination.</a:t>
            </a:r>
          </a:p>
        </p:txBody>
      </p:sp>
      <p:sp>
        <p:nvSpPr>
          <p:cNvPr id="5" name="Text Placeholder 4"/>
          <p:cNvSpPr>
            <a:spLocks noGrp="1"/>
          </p:cNvSpPr>
          <p:nvPr>
            <p:ph type="body" sz="quarter" idx="3"/>
          </p:nvPr>
        </p:nvSpPr>
        <p:spPr>
          <a:xfrm>
            <a:off x="5475288" y="1295400"/>
            <a:ext cx="3667125" cy="585787"/>
          </a:xfrm>
        </p:spPr>
        <p:txBody>
          <a:bodyPr rtlCol="0">
            <a:noAutofit/>
          </a:bodyPr>
          <a:lstStyle/>
          <a:p>
            <a:pPr eaLnBrk="1" fontAlgn="auto" hangingPunct="1">
              <a:lnSpc>
                <a:spcPct val="75000"/>
              </a:lnSpc>
              <a:spcAft>
                <a:spcPts val="0"/>
              </a:spcAft>
              <a:buFont typeface="Arial" pitchFamily="34" charset="0"/>
              <a:buNone/>
              <a:defRPr/>
            </a:pPr>
            <a:r>
              <a:rPr sz="2800" b="1" dirty="0">
                <a:ea typeface="ＭＳ Ｐゴシック" pitchFamily="34" charset="-128"/>
                <a:cs typeface="+mn-cs"/>
              </a:rPr>
              <a:t>Uniformed Services Rights Act</a:t>
            </a:r>
          </a:p>
        </p:txBody>
      </p:sp>
      <p:sp>
        <p:nvSpPr>
          <p:cNvPr id="40965" name="Content Placeholder 5"/>
          <p:cNvSpPr>
            <a:spLocks noGrp="1"/>
          </p:cNvSpPr>
          <p:nvPr>
            <p:ph sz="quarter" idx="4"/>
          </p:nvPr>
        </p:nvSpPr>
        <p:spPr>
          <a:xfrm>
            <a:off x="5219700" y="1960562"/>
            <a:ext cx="3924300" cy="4102100"/>
          </a:xfrm>
          <a:solidFill>
            <a:srgbClr val="FDC3A4"/>
          </a:solidFill>
        </p:spPr>
        <p:txBody>
          <a:bodyPr/>
          <a:lstStyle/>
          <a:p>
            <a:pPr marL="273050" indent="-273050" eaLnBrk="1" hangingPunct="1">
              <a:buFont typeface="Arial" pitchFamily="34" charset="0"/>
              <a:buChar char="•"/>
            </a:pPr>
            <a:r>
              <a:rPr lang="en-US" altLang="en-US" sz="2400">
                <a:solidFill>
                  <a:schemeClr val="tx1"/>
                </a:solidFill>
                <a:ea typeface="ＭＳ Ｐゴシック" pitchFamily="34" charset="-128"/>
              </a:rPr>
              <a:t>Employers must reemploy workers who left jobs to fulfill military duties for up to five years.</a:t>
            </a:r>
          </a:p>
          <a:p>
            <a:pPr marL="273050" indent="-273050" eaLnBrk="1" hangingPunct="1">
              <a:buFont typeface="Arial" pitchFamily="34" charset="0"/>
              <a:buChar char="•"/>
            </a:pPr>
            <a:r>
              <a:rPr lang="en-US" altLang="en-US" sz="2400">
                <a:solidFill>
                  <a:schemeClr val="tx1"/>
                </a:solidFill>
                <a:ea typeface="ＭＳ Ｐゴシック" pitchFamily="34" charset="-128"/>
              </a:rPr>
              <a:t>Should be in the job they would have held if they had not left to serve in the military.</a:t>
            </a:r>
          </a:p>
        </p:txBody>
      </p:sp>
    </p:spTree>
    <p:extLst>
      <p:ext uri="{BB962C8B-B14F-4D97-AF65-F5344CB8AC3E}">
        <p14:creationId xmlns:p14="http://schemas.microsoft.com/office/powerpoint/2010/main" val="2318192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1524000" y="1371600"/>
            <a:ext cx="7251700" cy="457200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eaLnBrk="1" hangingPunct="1">
              <a:buFont typeface="Wingdings" pitchFamily="2" charset="2"/>
              <a:buChar char="§"/>
            </a:pPr>
            <a:r>
              <a:rPr lang="en-US" altLang="en-US" dirty="0">
                <a:solidFill>
                  <a:srgbClr val="000000"/>
                </a:solidFill>
                <a:ea typeface="ＭＳ Ｐゴシック" pitchFamily="34" charset="-128"/>
              </a:rPr>
              <a:t>Employers may not use genetic information in making decision related to terms, conditions, or privileges of employment</a:t>
            </a:r>
          </a:p>
          <a:p>
            <a:pPr marL="457200" indent="-457200" eaLnBrk="1" hangingPunct="1">
              <a:buFont typeface="Wingdings" pitchFamily="2" charset="2"/>
              <a:buChar char="§"/>
            </a:pPr>
            <a:r>
              <a:rPr lang="en-US" altLang="en-US" dirty="0">
                <a:solidFill>
                  <a:srgbClr val="000000"/>
                </a:solidFill>
                <a:ea typeface="ＭＳ Ｐゴシック" pitchFamily="34" charset="-128"/>
              </a:rPr>
              <a:t>Includes a person’s</a:t>
            </a:r>
            <a:r>
              <a:rPr lang="en-US" altLang="ja-JP" dirty="0">
                <a:solidFill>
                  <a:srgbClr val="000000"/>
                </a:solidFill>
              </a:rPr>
              <a:t> genetic tests, genetic test of the person’s family members, and family medial histories</a:t>
            </a:r>
          </a:p>
          <a:p>
            <a:pPr marL="457200" indent="-457200" eaLnBrk="1" hangingPunct="1">
              <a:buFont typeface="Wingdings" pitchFamily="2" charset="2"/>
              <a:buChar char="§"/>
            </a:pPr>
            <a:r>
              <a:rPr lang="en-US" altLang="en-US" dirty="0">
                <a:solidFill>
                  <a:srgbClr val="000000"/>
                </a:solidFill>
                <a:ea typeface="ＭＳ Ｐゴシック" pitchFamily="34" charset="-128"/>
              </a:rPr>
              <a:t>Forbids unintentional collection of this data</a:t>
            </a:r>
          </a:p>
          <a:p>
            <a:pPr marL="457200" indent="-457200" eaLnBrk="1" hangingPunct="1">
              <a:buFont typeface="Wingdings" pitchFamily="2" charset="2"/>
              <a:buChar char="§"/>
            </a:pPr>
            <a:r>
              <a:rPr lang="en-US" altLang="en-US" dirty="0">
                <a:solidFill>
                  <a:srgbClr val="000000"/>
                </a:solidFill>
                <a:ea typeface="ＭＳ Ｐゴシック" pitchFamily="34" charset="-128"/>
              </a:rPr>
              <a:t>Forbids harassment of employee because of genetic information</a:t>
            </a:r>
          </a:p>
        </p:txBody>
      </p:sp>
      <p:sp>
        <p:nvSpPr>
          <p:cNvPr id="51201" name="Rectangle 2"/>
          <p:cNvSpPr>
            <a:spLocks noGrp="1" noChangeArrowheads="1"/>
          </p:cNvSpPr>
          <p:nvPr>
            <p:ph type="title"/>
          </p:nvPr>
        </p:nvSpPr>
        <p:spPr>
          <a:xfrm>
            <a:off x="571500" y="152400"/>
            <a:ext cx="8229600" cy="1016000"/>
          </a:xfrm>
          <a:ln>
            <a:headEnd/>
            <a:tailEnd/>
          </a:ln>
        </p:spPr>
        <p:txBody>
          <a:bodyPr rtlCol="0" anchor="t">
            <a:noAutofit/>
          </a:bodyPr>
          <a:lstStyle/>
          <a:p>
            <a:pPr eaLnBrk="1" fontAlgn="auto" hangingPunct="1">
              <a:spcAft>
                <a:spcPts val="0"/>
              </a:spcAft>
              <a:defRPr/>
            </a:pPr>
            <a:r>
              <a:rPr lang="en-US" sz="3600" dirty="0">
                <a:latin typeface="+mn-lt"/>
                <a:ea typeface="+mj-ea"/>
                <a:cs typeface="+mj-cs"/>
              </a:rPr>
              <a:t>Genetic Information</a:t>
            </a:r>
            <a:br>
              <a:rPr lang="en-US" sz="3600" dirty="0">
                <a:latin typeface="+mn-lt"/>
                <a:ea typeface="+mj-ea"/>
                <a:cs typeface="+mj-cs"/>
              </a:rPr>
            </a:br>
            <a:r>
              <a:rPr lang="en-US" sz="3600" dirty="0">
                <a:latin typeface="+mn-lt"/>
                <a:ea typeface="+mj-ea"/>
                <a:cs typeface="+mj-cs"/>
              </a:rPr>
              <a:t>Nondiscrimination Act of 2008 </a:t>
            </a:r>
            <a:r>
              <a:rPr lang="en-US" sz="3600" dirty="0">
                <a:solidFill>
                  <a:srgbClr val="AE0000"/>
                </a:solidFill>
                <a:latin typeface="+mn-lt"/>
                <a:ea typeface="+mj-ea"/>
                <a:cs typeface="+mj-cs"/>
              </a:rPr>
              <a:t>(GINA)</a:t>
            </a:r>
          </a:p>
        </p:txBody>
      </p:sp>
    </p:spTree>
    <p:extLst>
      <p:ext uri="{BB962C8B-B14F-4D97-AF65-F5344CB8AC3E}">
        <p14:creationId xmlns:p14="http://schemas.microsoft.com/office/powerpoint/2010/main" val="2086633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38200" y="274638"/>
            <a:ext cx="8229600" cy="1143000"/>
          </a:xfrm>
        </p:spPr>
        <p:txBody>
          <a:bodyPr lIns="103236" tIns="51618" rIns="103236" bIns="51618" anchor="t"/>
          <a:lstStyle/>
          <a:p>
            <a:pPr eaLnBrk="1" hangingPunct="1"/>
            <a:r>
              <a:rPr lang="en-US" altLang="en-US"/>
              <a:t>Executive Orders</a:t>
            </a:r>
          </a:p>
        </p:txBody>
      </p:sp>
      <p:sp>
        <p:nvSpPr>
          <p:cNvPr id="32771" name="Rectangle 3"/>
          <p:cNvSpPr>
            <a:spLocks noGrp="1" noChangeArrowheads="1"/>
          </p:cNvSpPr>
          <p:nvPr>
            <p:ph type="body" sz="half" idx="1"/>
          </p:nvPr>
        </p:nvSpPr>
        <p:spPr>
          <a:xfrm>
            <a:off x="1295400" y="1143000"/>
            <a:ext cx="4267200" cy="4524375"/>
          </a:xfrm>
        </p:spPr>
        <p:txBody>
          <a:bodyPr lIns="103236" tIns="51618" rIns="103236" bIns="51618"/>
          <a:lstStyle/>
          <a:p>
            <a:pPr eaLnBrk="1" hangingPunct="1">
              <a:spcBef>
                <a:spcPts val="0"/>
              </a:spcBef>
              <a:buFontTx/>
              <a:buNone/>
            </a:pPr>
            <a:r>
              <a:rPr lang="en-US" altLang="en-US" sz="2300" dirty="0"/>
              <a:t>Executive order 11246</a:t>
            </a:r>
          </a:p>
          <a:p>
            <a:pPr eaLnBrk="1" hangingPunct="1">
              <a:spcBef>
                <a:spcPts val="0"/>
              </a:spcBef>
            </a:pPr>
            <a:r>
              <a:rPr lang="en-US" altLang="en-US" sz="2300" dirty="0"/>
              <a:t>Prohibits federal contractors from discriminating based on race, color, religion, sex, or national origin</a:t>
            </a:r>
          </a:p>
          <a:p>
            <a:pPr eaLnBrk="1" hangingPunct="1">
              <a:spcBef>
                <a:spcPts val="0"/>
              </a:spcBef>
            </a:pPr>
            <a:r>
              <a:rPr lang="en-US" altLang="en-US" sz="2300" dirty="0"/>
              <a:t>Required </a:t>
            </a:r>
            <a:r>
              <a:rPr lang="en-US" altLang="en-US" sz="2300" b="1" dirty="0"/>
              <a:t>Affirmative Action:</a:t>
            </a:r>
            <a:r>
              <a:rPr lang="en-US" altLang="en-US" sz="2300" dirty="0"/>
              <a:t>  Active effort to find opportunities to hire or promote people in a particular group</a:t>
            </a:r>
          </a:p>
          <a:p>
            <a:pPr eaLnBrk="1" hangingPunct="1">
              <a:spcBef>
                <a:spcPts val="0"/>
              </a:spcBef>
              <a:buFontTx/>
              <a:buNone/>
            </a:pPr>
            <a:r>
              <a:rPr lang="en-US" altLang="en-US" sz="2300" dirty="0"/>
              <a:t>Executive order 11478 </a:t>
            </a:r>
          </a:p>
          <a:p>
            <a:pPr eaLnBrk="1" hangingPunct="1">
              <a:spcBef>
                <a:spcPts val="0"/>
              </a:spcBef>
            </a:pPr>
            <a:r>
              <a:rPr lang="en-US" altLang="en-US" sz="2300" dirty="0"/>
              <a:t>Fed. govt cannot discriminate based on race, color, religion, sex, or national origin</a:t>
            </a:r>
          </a:p>
        </p:txBody>
      </p:sp>
      <p:pic>
        <p:nvPicPr>
          <p:cNvPr id="32772" name="Picture 5" descr="bd0645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371601"/>
            <a:ext cx="3344862" cy="35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190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255588"/>
            <a:ext cx="8731250" cy="963612"/>
          </a:xfrm>
        </p:spPr>
        <p:txBody>
          <a:bodyPr lIns="103236" tIns="51618" rIns="103236" bIns="51618" anchor="t"/>
          <a:lstStyle/>
          <a:p>
            <a:pPr eaLnBrk="1" hangingPunct="1"/>
            <a:r>
              <a:rPr lang="en-US" altLang="en-US"/>
              <a:t>Government’s Role in EEO</a:t>
            </a:r>
          </a:p>
        </p:txBody>
      </p:sp>
      <p:sp>
        <p:nvSpPr>
          <p:cNvPr id="33795" name="Rectangle 3"/>
          <p:cNvSpPr>
            <a:spLocks noGrp="1" noChangeArrowheads="1"/>
          </p:cNvSpPr>
          <p:nvPr>
            <p:ph type="body" idx="1"/>
          </p:nvPr>
        </p:nvSpPr>
        <p:spPr>
          <a:xfrm>
            <a:off x="1179513" y="1219200"/>
            <a:ext cx="8574087" cy="5154613"/>
          </a:xfrm>
        </p:spPr>
        <p:txBody>
          <a:bodyPr lIns="103236" tIns="51618" rIns="103236" bIns="51618"/>
          <a:lstStyle/>
          <a:p>
            <a:pPr marL="381000" indent="-381000" defTabSz="809625" eaLnBrk="1" hangingPunct="1">
              <a:spcBef>
                <a:spcPts val="0"/>
              </a:spcBef>
            </a:pPr>
            <a:r>
              <a:rPr lang="en-US" altLang="en-US" sz="2400" b="1" dirty="0"/>
              <a:t>Equal Employment Opportunity Commission</a:t>
            </a:r>
            <a:r>
              <a:rPr lang="en-US" altLang="en-US" sz="2400" dirty="0"/>
              <a:t> </a:t>
            </a:r>
          </a:p>
          <a:p>
            <a:pPr marL="720725" lvl="1" indent="-381000" defTabSz="809625" eaLnBrk="1" hangingPunct="1">
              <a:spcBef>
                <a:spcPts val="0"/>
              </a:spcBef>
            </a:pPr>
            <a:r>
              <a:rPr lang="en-US" altLang="en-US" sz="2400" dirty="0"/>
              <a:t>Created by CRA 1964</a:t>
            </a:r>
          </a:p>
          <a:p>
            <a:pPr marL="720725" lvl="1" indent="-381000" defTabSz="809625" eaLnBrk="1" hangingPunct="1">
              <a:spcBef>
                <a:spcPts val="0"/>
              </a:spcBef>
            </a:pPr>
            <a:r>
              <a:rPr lang="en-US" altLang="en-US" sz="2400" dirty="0"/>
              <a:t>Enforces most EEO laws</a:t>
            </a:r>
          </a:p>
          <a:p>
            <a:pPr marL="720725" lvl="1" indent="-381000" defTabSz="809625" eaLnBrk="1" hangingPunct="1">
              <a:spcBef>
                <a:spcPts val="0"/>
              </a:spcBef>
            </a:pPr>
            <a:r>
              <a:rPr lang="en-US" altLang="en-US" sz="2400" dirty="0"/>
              <a:t>Receives and investigates complaints</a:t>
            </a:r>
          </a:p>
          <a:p>
            <a:pPr marL="720725" lvl="1" indent="-381000" defTabSz="809625" eaLnBrk="1" hangingPunct="1">
              <a:spcBef>
                <a:spcPts val="0"/>
              </a:spcBef>
            </a:pPr>
            <a:r>
              <a:rPr lang="en-US" altLang="en-US" sz="2400" dirty="0"/>
              <a:t>Issues guidelines</a:t>
            </a:r>
          </a:p>
          <a:p>
            <a:pPr marL="381000" indent="-381000" defTabSz="809625" eaLnBrk="1" hangingPunct="1">
              <a:spcBef>
                <a:spcPts val="0"/>
              </a:spcBef>
            </a:pPr>
            <a:r>
              <a:rPr lang="en-US" altLang="en-US" sz="2400" b="1" dirty="0"/>
              <a:t>Office of Federal </a:t>
            </a:r>
          </a:p>
          <a:p>
            <a:pPr marL="0" indent="0" defTabSz="809625" eaLnBrk="1" hangingPunct="1">
              <a:spcBef>
                <a:spcPts val="0"/>
              </a:spcBef>
              <a:buNone/>
            </a:pPr>
            <a:r>
              <a:rPr lang="en-US" altLang="en-US" sz="2400" b="1" dirty="0"/>
              <a:t>Contract Compliance</a:t>
            </a:r>
          </a:p>
          <a:p>
            <a:pPr marL="720725" lvl="1" indent="-381000" defTabSz="809625" eaLnBrk="1" hangingPunct="1">
              <a:spcBef>
                <a:spcPts val="0"/>
              </a:spcBef>
            </a:pPr>
            <a:r>
              <a:rPr lang="en-US" altLang="en-US" sz="2400" dirty="0"/>
              <a:t>Enforces </a:t>
            </a:r>
          </a:p>
          <a:p>
            <a:pPr marL="720725" lvl="1" indent="-381000" defTabSz="809625" eaLnBrk="1" hangingPunct="1">
              <a:spcBef>
                <a:spcPts val="0"/>
              </a:spcBef>
              <a:buFontTx/>
              <a:buNone/>
            </a:pPr>
            <a:r>
              <a:rPr lang="en-US" altLang="en-US" sz="2400" dirty="0"/>
              <a:t>Executive Orders</a:t>
            </a:r>
          </a:p>
          <a:p>
            <a:pPr marL="720725" lvl="1" indent="-381000" defTabSz="809625" eaLnBrk="1" hangingPunct="1">
              <a:spcBef>
                <a:spcPts val="0"/>
              </a:spcBef>
            </a:pPr>
            <a:r>
              <a:rPr lang="en-US" altLang="en-US" sz="2400" dirty="0"/>
              <a:t>Charges filed</a:t>
            </a:r>
          </a:p>
          <a:p>
            <a:pPr marL="720725" lvl="1" indent="-381000" defTabSz="809625" eaLnBrk="1" hangingPunct="1">
              <a:spcBef>
                <a:spcPts val="0"/>
              </a:spcBef>
              <a:buFontTx/>
              <a:buNone/>
            </a:pPr>
            <a:r>
              <a:rPr lang="en-US" altLang="en-US" sz="2400" dirty="0"/>
              <a:t>with EEOC</a:t>
            </a:r>
          </a:p>
          <a:p>
            <a:pPr marL="0" indent="0" eaLnBrk="1" hangingPunct="1">
              <a:spcBef>
                <a:spcPts val="0"/>
              </a:spcBef>
            </a:pPr>
            <a:r>
              <a:rPr lang="en-US" altLang="en-US" sz="2400" dirty="0">
                <a:solidFill>
                  <a:srgbClr val="000000"/>
                </a:solidFill>
                <a:ea typeface="ＭＳ Ｐゴシック" pitchFamily="34" charset="-128"/>
              </a:rPr>
              <a:t> Complaints must be filed within 180 days of incident.</a:t>
            </a:r>
          </a:p>
          <a:p>
            <a:pPr marL="0" indent="0" eaLnBrk="1" hangingPunct="1">
              <a:spcBef>
                <a:spcPts val="0"/>
              </a:spcBef>
            </a:pPr>
            <a:r>
              <a:rPr lang="en-US" altLang="en-US" sz="2400" dirty="0">
                <a:solidFill>
                  <a:srgbClr val="000000"/>
                </a:solidFill>
                <a:ea typeface="ＭＳ Ｐゴシック" pitchFamily="34" charset="-128"/>
              </a:rPr>
              <a:t> EEOC has 60 days to investigate complaint.</a:t>
            </a:r>
          </a:p>
          <a:p>
            <a:pPr marL="720725" lvl="1" indent="-381000" defTabSz="809625" eaLnBrk="1" hangingPunct="1">
              <a:spcBef>
                <a:spcPts val="0"/>
              </a:spcBef>
              <a:buFontTx/>
              <a:buNone/>
            </a:pPr>
            <a:endParaRPr lang="en-US" altLang="en-US" sz="2400" dirty="0"/>
          </a:p>
        </p:txBody>
      </p:sp>
      <p:sp>
        <p:nvSpPr>
          <p:cNvPr id="33796" name="Text Box 4"/>
          <p:cNvSpPr txBox="1">
            <a:spLocks noChangeArrowheads="1"/>
          </p:cNvSpPr>
          <p:nvPr/>
        </p:nvSpPr>
        <p:spPr bwMode="auto">
          <a:xfrm>
            <a:off x="236538" y="6651625"/>
            <a:ext cx="100488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809625" eaLnBrk="0" hangingPunct="0">
              <a:defRPr sz="2400">
                <a:solidFill>
                  <a:schemeClr val="tx1"/>
                </a:solidFill>
                <a:latin typeface="Times New Roman" panose="02020603050405020304" pitchFamily="18" charset="0"/>
              </a:defRPr>
            </a:lvl1pPr>
            <a:lvl2pPr marL="742950" indent="-285750" defTabSz="809625" eaLnBrk="0" hangingPunct="0">
              <a:defRPr sz="2400">
                <a:solidFill>
                  <a:schemeClr val="tx1"/>
                </a:solidFill>
                <a:latin typeface="Times New Roman" panose="02020603050405020304" pitchFamily="18" charset="0"/>
              </a:defRPr>
            </a:lvl2pPr>
            <a:lvl3pPr marL="1143000" indent="-228600" defTabSz="809625" eaLnBrk="0" hangingPunct="0">
              <a:defRPr sz="2400">
                <a:solidFill>
                  <a:schemeClr val="tx1"/>
                </a:solidFill>
                <a:latin typeface="Times New Roman" panose="02020603050405020304" pitchFamily="18" charset="0"/>
              </a:defRPr>
            </a:lvl3pPr>
            <a:lvl4pPr marL="1600200" indent="-228600" defTabSz="809625" eaLnBrk="0" hangingPunct="0">
              <a:defRPr sz="2400">
                <a:solidFill>
                  <a:schemeClr val="tx1"/>
                </a:solidFill>
                <a:latin typeface="Times New Roman" panose="02020603050405020304" pitchFamily="18" charset="0"/>
              </a:defRPr>
            </a:lvl4pPr>
            <a:lvl5pPr marL="2057400" indent="-228600" defTabSz="809625" eaLnBrk="0" hangingPunct="0">
              <a:defRPr sz="2400">
                <a:solidFill>
                  <a:schemeClr val="tx1"/>
                </a:solidFill>
                <a:latin typeface="Times New Roman" panose="02020603050405020304" pitchFamily="18" charset="0"/>
              </a:defRPr>
            </a:lvl5pPr>
            <a:lvl6pPr marL="2514600" indent="-228600" defTabSz="8096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096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096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096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900" b="1" i="1">
                <a:latin typeface="Book Antiqua" panose="02040602050305030304" pitchFamily="18" charset="0"/>
              </a:rPr>
              <a:t>McGraw-Hill/Irwin</a:t>
            </a:r>
            <a:endParaRPr lang="en-US" altLang="en-US" sz="1600">
              <a:latin typeface="Arial" panose="020B0604020202020204" pitchFamily="34" charset="0"/>
            </a:endParaRPr>
          </a:p>
        </p:txBody>
      </p:sp>
      <p:pic>
        <p:nvPicPr>
          <p:cNvPr id="33798" name="Content Placeholder 4" descr="noe81470_0303.jpg"/>
          <p:cNvPicPr>
            <a:picLocks noChangeAspect="1"/>
          </p:cNvPicPr>
          <p:nvPr/>
        </p:nvPicPr>
        <p:blipFill>
          <a:blip r:embed="rId3">
            <a:lum bright="-6000"/>
            <a:extLst>
              <a:ext uri="{28A0092B-C50C-407E-A947-70E740481C1C}">
                <a14:useLocalDpi xmlns:a14="http://schemas.microsoft.com/office/drawing/2010/main" val="0"/>
              </a:ext>
            </a:extLst>
          </a:blip>
          <a:srcRect t="-7503" b="-7503"/>
          <a:stretch>
            <a:fillRect/>
          </a:stretch>
        </p:blipFill>
        <p:spPr bwMode="auto">
          <a:xfrm>
            <a:off x="4267200" y="2743200"/>
            <a:ext cx="4837520" cy="253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165039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90600" y="274638"/>
            <a:ext cx="8229600" cy="1143000"/>
          </a:xfrm>
        </p:spPr>
        <p:txBody>
          <a:bodyPr lIns="103236" tIns="51618" rIns="103236" bIns="51618" anchor="t"/>
          <a:lstStyle/>
          <a:p>
            <a:pPr eaLnBrk="1" hangingPunct="1"/>
            <a:r>
              <a:rPr lang="en-US" altLang="en-US"/>
              <a:t>Avoiding Discrimination</a:t>
            </a:r>
          </a:p>
        </p:txBody>
      </p:sp>
      <p:sp>
        <p:nvSpPr>
          <p:cNvPr id="34819" name="Rectangle 3"/>
          <p:cNvSpPr>
            <a:spLocks noGrp="1" noChangeArrowheads="1"/>
          </p:cNvSpPr>
          <p:nvPr>
            <p:ph type="body" idx="1"/>
          </p:nvPr>
        </p:nvSpPr>
        <p:spPr>
          <a:xfrm>
            <a:off x="1371600" y="1295400"/>
            <a:ext cx="8229600" cy="4524375"/>
          </a:xfrm>
        </p:spPr>
        <p:txBody>
          <a:bodyPr lIns="103236" tIns="51618" rIns="103236" bIns="51618"/>
          <a:lstStyle/>
          <a:p>
            <a:pPr marL="457200" indent="-457200" defTabSz="809625" eaLnBrk="1" hangingPunct="1"/>
            <a:r>
              <a:rPr lang="en-US" altLang="en-US" sz="3600"/>
              <a:t>Key terms to be aware of:</a:t>
            </a:r>
          </a:p>
          <a:p>
            <a:pPr marL="758825" lvl="1" indent="-419100" defTabSz="809625" eaLnBrk="1" hangingPunct="1"/>
            <a:r>
              <a:rPr lang="en-US" altLang="en-US" sz="3200"/>
              <a:t>Disparate Treatment – differing treatment 	of individuals</a:t>
            </a:r>
          </a:p>
          <a:p>
            <a:pPr marL="758825" lvl="1" indent="-419100" defTabSz="809625" eaLnBrk="1" hangingPunct="1"/>
            <a:r>
              <a:rPr lang="en-US" altLang="en-US" sz="3200"/>
              <a:t>Disparate Impact – disproportionately exclude a protected group (Title VII).  		A common test of this is the 4/5 rule.</a:t>
            </a:r>
          </a:p>
          <a:p>
            <a:pPr marL="758825" lvl="1" indent="-419100" defTabSz="809625" eaLnBrk="1" hangingPunct="1"/>
            <a:r>
              <a:rPr lang="en-US" altLang="en-US" sz="3200"/>
              <a:t>Bona Fide Occupational Qualification (BFOQ)</a:t>
            </a:r>
          </a:p>
          <a:p>
            <a:pPr marL="758825" lvl="1" indent="-419100" defTabSz="809625" eaLnBrk="1" hangingPunct="1"/>
            <a:endParaRPr lang="en-US" altLang="en-US" sz="3200"/>
          </a:p>
        </p:txBody>
      </p:sp>
    </p:spTree>
    <p:extLst>
      <p:ext uri="{BB962C8B-B14F-4D97-AF65-F5344CB8AC3E}">
        <p14:creationId xmlns:p14="http://schemas.microsoft.com/office/powerpoint/2010/main" val="2690843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274638"/>
            <a:ext cx="8229600" cy="1143000"/>
          </a:xfrm>
        </p:spPr>
        <p:txBody>
          <a:bodyPr lIns="103236" tIns="51618" rIns="103236" bIns="51618" anchor="t"/>
          <a:lstStyle/>
          <a:p>
            <a:pPr eaLnBrk="1" hangingPunct="1"/>
            <a:r>
              <a:rPr lang="en-US" altLang="en-US"/>
              <a:t>Employee Rights &amp; Relations</a:t>
            </a:r>
          </a:p>
        </p:txBody>
      </p:sp>
      <p:sp>
        <p:nvSpPr>
          <p:cNvPr id="38915" name="Rectangle 3"/>
          <p:cNvSpPr>
            <a:spLocks noGrp="1" noChangeArrowheads="1"/>
          </p:cNvSpPr>
          <p:nvPr>
            <p:ph idx="1"/>
          </p:nvPr>
        </p:nvSpPr>
        <p:spPr>
          <a:xfrm>
            <a:off x="1447800" y="1143000"/>
            <a:ext cx="7620000" cy="4524375"/>
          </a:xfrm>
        </p:spPr>
        <p:txBody>
          <a:bodyPr lIns="103236" tIns="51618" rIns="103236" bIns="51618" rtlCol="0">
            <a:normAutofit lnSpcReduction="10000"/>
          </a:bodyPr>
          <a:lstStyle/>
          <a:p>
            <a:pPr marL="457200" indent="-457200" defTabSz="809625" eaLnBrk="1" fontAlgn="auto" hangingPunct="1">
              <a:lnSpc>
                <a:spcPct val="80000"/>
              </a:lnSpc>
              <a:spcBef>
                <a:spcPts val="0"/>
              </a:spcBef>
              <a:spcAft>
                <a:spcPts val="0"/>
              </a:spcAft>
              <a:defRPr/>
            </a:pPr>
            <a:r>
              <a:rPr lang="en-US" sz="2800" dirty="0"/>
              <a:t>Negligent Hiring</a:t>
            </a:r>
          </a:p>
          <a:p>
            <a:pPr marL="758825" lvl="1" indent="-419100" defTabSz="809625" eaLnBrk="1" fontAlgn="auto" hangingPunct="1">
              <a:lnSpc>
                <a:spcPct val="80000"/>
              </a:lnSpc>
              <a:spcBef>
                <a:spcPts val="0"/>
              </a:spcBef>
              <a:spcAft>
                <a:spcPts val="0"/>
              </a:spcAft>
              <a:defRPr/>
            </a:pPr>
            <a:r>
              <a:rPr lang="en-US" sz="2500" dirty="0"/>
              <a:t>Employers responsible for thorough background check</a:t>
            </a:r>
          </a:p>
          <a:p>
            <a:pPr marL="457200" indent="-457200" defTabSz="809625" eaLnBrk="1" fontAlgn="auto" hangingPunct="1">
              <a:lnSpc>
                <a:spcPct val="80000"/>
              </a:lnSpc>
              <a:spcBef>
                <a:spcPts val="0"/>
              </a:spcBef>
              <a:spcAft>
                <a:spcPts val="0"/>
              </a:spcAft>
              <a:defRPr/>
            </a:pPr>
            <a:r>
              <a:rPr lang="en-US" sz="2800" dirty="0"/>
              <a:t>Immigration Reform &amp; Control Act (1986)</a:t>
            </a:r>
          </a:p>
          <a:p>
            <a:pPr marL="758825" lvl="1" indent="-419100" defTabSz="809625" eaLnBrk="1" fontAlgn="auto" hangingPunct="1">
              <a:lnSpc>
                <a:spcPct val="80000"/>
              </a:lnSpc>
              <a:spcBef>
                <a:spcPts val="0"/>
              </a:spcBef>
              <a:spcAft>
                <a:spcPts val="0"/>
              </a:spcAft>
              <a:defRPr/>
            </a:pPr>
            <a:r>
              <a:rPr lang="en-US" sz="2500" dirty="0"/>
              <a:t>Assure that applicants are legally qualified to work in US (I-9 forms)</a:t>
            </a:r>
          </a:p>
          <a:p>
            <a:pPr marL="457200" indent="-457200" defTabSz="809625" eaLnBrk="1" fontAlgn="auto" hangingPunct="1">
              <a:lnSpc>
                <a:spcPct val="80000"/>
              </a:lnSpc>
              <a:spcBef>
                <a:spcPts val="0"/>
              </a:spcBef>
              <a:spcAft>
                <a:spcPts val="0"/>
              </a:spcAft>
              <a:defRPr/>
            </a:pPr>
            <a:r>
              <a:rPr lang="en-US" sz="2800" dirty="0"/>
              <a:t>Employment-at-will: 					Unless specified in a contract, employer may end employment relationship at any time w/o cause.</a:t>
            </a:r>
          </a:p>
          <a:p>
            <a:pPr marL="857250" lvl="1" indent="-457200" defTabSz="809625" eaLnBrk="1" fontAlgn="auto" hangingPunct="1">
              <a:lnSpc>
                <a:spcPct val="80000"/>
              </a:lnSpc>
              <a:spcBef>
                <a:spcPts val="0"/>
              </a:spcBef>
              <a:spcAft>
                <a:spcPts val="0"/>
              </a:spcAft>
              <a:buFont typeface="Arial" panose="020B0604020202020204" pitchFamily="34" charset="0"/>
              <a:buNone/>
              <a:defRPr/>
            </a:pPr>
            <a:r>
              <a:rPr lang="en-US" sz="2400" dirty="0"/>
              <a:t>Exceptions: contract (explicit or implied), public policy violation (ask to perjure), breach of good faith (avoid paying bonus)</a:t>
            </a:r>
          </a:p>
          <a:p>
            <a:pPr marL="457200" indent="-457200" defTabSz="809625" eaLnBrk="1" fontAlgn="auto" hangingPunct="1">
              <a:lnSpc>
                <a:spcPct val="80000"/>
              </a:lnSpc>
              <a:spcBef>
                <a:spcPts val="0"/>
              </a:spcBef>
              <a:spcAft>
                <a:spcPts val="0"/>
              </a:spcAft>
              <a:buFont typeface="Arial" panose="020B0604020202020204" pitchFamily="34" charset="0"/>
              <a:buNone/>
              <a:defRPr/>
            </a:pPr>
            <a:endParaRPr lang="en-US" dirty="0"/>
          </a:p>
          <a:p>
            <a:pPr marL="457200" indent="-457200" defTabSz="809625" eaLnBrk="1" fontAlgn="auto" hangingPunct="1">
              <a:lnSpc>
                <a:spcPct val="80000"/>
              </a:lnSpc>
              <a:spcBef>
                <a:spcPts val="0"/>
              </a:spcBef>
              <a:spcAft>
                <a:spcPts val="0"/>
              </a:spcAft>
              <a:buFont typeface="Arial" panose="020B0604020202020204" pitchFamily="34" charset="0"/>
              <a:buNone/>
              <a:defRPr/>
            </a:pPr>
            <a:r>
              <a:rPr lang="en-US" dirty="0"/>
              <a:t>Also - Drug Testing , Polygraphs, Closures</a:t>
            </a:r>
          </a:p>
        </p:txBody>
      </p:sp>
    </p:spTree>
    <p:extLst>
      <p:ext uri="{BB962C8B-B14F-4D97-AF65-F5344CB8AC3E}">
        <p14:creationId xmlns:p14="http://schemas.microsoft.com/office/powerpoint/2010/main" val="2624607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90600" y="274638"/>
            <a:ext cx="8229600" cy="1143000"/>
          </a:xfrm>
        </p:spPr>
        <p:txBody>
          <a:bodyPr lIns="103236" tIns="51618" rIns="103236" bIns="51618" anchor="t"/>
          <a:lstStyle/>
          <a:p>
            <a:pPr eaLnBrk="1" hangingPunct="1"/>
            <a:r>
              <a:rPr lang="en-US" altLang="en-US"/>
              <a:t>Calculating Disparate Impact</a:t>
            </a:r>
          </a:p>
        </p:txBody>
      </p:sp>
      <p:pic>
        <p:nvPicPr>
          <p:cNvPr id="35843" name="Picture 3" descr="noe25677_03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19200"/>
            <a:ext cx="7239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1621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4"/>
          <p:cNvSpPr>
            <a:spLocks noGrp="1"/>
          </p:cNvSpPr>
          <p:nvPr>
            <p:ph idx="1"/>
          </p:nvPr>
        </p:nvSpPr>
        <p:spPr>
          <a:xfrm>
            <a:off x="1904999" y="1447801"/>
            <a:ext cx="6767513" cy="4419600"/>
          </a:xfrm>
        </p:spPr>
        <p:style>
          <a:lnRef idx="1">
            <a:schemeClr val="accent3"/>
          </a:lnRef>
          <a:fillRef idx="2">
            <a:schemeClr val="accent3"/>
          </a:fillRef>
          <a:effectRef idx="1">
            <a:schemeClr val="accent3"/>
          </a:effectRef>
          <a:fontRef idx="minor">
            <a:schemeClr val="dk1"/>
          </a:fontRef>
        </p:style>
        <p:txBody>
          <a:bodyPr>
            <a:normAutofit/>
          </a:bodyPr>
          <a:lstStyle/>
          <a:p>
            <a:pPr marL="0" indent="0" eaLnBrk="1" hangingPunct="1">
              <a:lnSpc>
                <a:spcPct val="90000"/>
              </a:lnSpc>
              <a:buFont typeface="Arial" pitchFamily="34" charset="0"/>
              <a:buNone/>
            </a:pPr>
            <a:r>
              <a:rPr lang="en-US" altLang="en-US" b="1">
                <a:solidFill>
                  <a:srgbClr val="000090"/>
                </a:solidFill>
                <a:latin typeface="Calibri" pitchFamily="34" charset="0"/>
                <a:ea typeface="ＭＳ Ｐゴシック" pitchFamily="34" charset="-128"/>
              </a:rPr>
              <a:t>Reasonable Accommodation</a:t>
            </a:r>
            <a:r>
              <a:rPr lang="en-US" altLang="en-US">
                <a:solidFill>
                  <a:srgbClr val="000090"/>
                </a:solidFill>
                <a:latin typeface="Calibri" pitchFamily="34" charset="0"/>
                <a:ea typeface="ＭＳ Ｐゴシック" pitchFamily="34" charset="-128"/>
              </a:rPr>
              <a:t>: </a:t>
            </a:r>
            <a:r>
              <a:rPr lang="en-US" altLang="en-US">
                <a:solidFill>
                  <a:srgbClr val="000000"/>
                </a:solidFill>
                <a:latin typeface="Calibri" pitchFamily="34" charset="0"/>
                <a:ea typeface="ＭＳ Ｐゴシック" pitchFamily="34" charset="-128"/>
              </a:rPr>
              <a:t>An employer’</a:t>
            </a:r>
            <a:r>
              <a:rPr lang="en-US" altLang="ja-JP">
                <a:solidFill>
                  <a:srgbClr val="000000"/>
                </a:solidFill>
                <a:latin typeface="Calibri" pitchFamily="34" charset="0"/>
              </a:rPr>
              <a:t>s obligation to do something to enable an otherwise qualified person to perform a job.</a:t>
            </a:r>
          </a:p>
          <a:p>
            <a:pPr marL="647700" lvl="3" indent="-457200" eaLnBrk="1" hangingPunct="1">
              <a:lnSpc>
                <a:spcPct val="90000"/>
              </a:lnSpc>
              <a:buFont typeface="Arial" pitchFamily="34" charset="0"/>
              <a:buChar char="•"/>
            </a:pPr>
            <a:r>
              <a:rPr lang="en-US" altLang="en-US" sz="2400">
                <a:solidFill>
                  <a:srgbClr val="000000"/>
                </a:solidFill>
                <a:latin typeface="Calibri" pitchFamily="34" charset="0"/>
                <a:ea typeface="ＭＳ Ｐゴシック" pitchFamily="34" charset="-128"/>
              </a:rPr>
              <a:t>Companies should recognize needs based on individuals</a:t>
            </a:r>
            <a:r>
              <a:rPr lang="ja-JP" altLang="en-US" sz="2400">
                <a:solidFill>
                  <a:srgbClr val="000000"/>
                </a:solidFill>
                <a:latin typeface="Calibri" pitchFamily="34" charset="0"/>
                <a:cs typeface="ＭＳ Ｐゴシック" pitchFamily="34" charset="-128"/>
              </a:rPr>
              <a:t>’</a:t>
            </a:r>
            <a:r>
              <a:rPr lang="en-US" altLang="ja-JP" sz="2400">
                <a:solidFill>
                  <a:srgbClr val="000000"/>
                </a:solidFill>
                <a:latin typeface="Calibri" pitchFamily="34" charset="0"/>
                <a:cs typeface="ＭＳ Ｐゴシック" pitchFamily="34" charset="-128"/>
              </a:rPr>
              <a:t> religion or disabilities.</a:t>
            </a:r>
          </a:p>
          <a:p>
            <a:pPr marL="647700" lvl="3" indent="-457200" eaLnBrk="1" hangingPunct="1">
              <a:lnSpc>
                <a:spcPct val="90000"/>
              </a:lnSpc>
              <a:buFont typeface="Arial" pitchFamily="34" charset="0"/>
              <a:buChar char="•"/>
            </a:pPr>
            <a:r>
              <a:rPr lang="en-US" altLang="en-US" sz="2400">
                <a:solidFill>
                  <a:srgbClr val="000000"/>
                </a:solidFill>
                <a:latin typeface="Calibri" pitchFamily="34" charset="0"/>
                <a:ea typeface="ＭＳ Ｐゴシック" pitchFamily="34" charset="-128"/>
              </a:rPr>
              <a:t>Employers may need to make such accommodations as adjusting work schedules or dress codes, making the workplace more accessible, or restructuring jobs.</a:t>
            </a:r>
          </a:p>
        </p:txBody>
      </p:sp>
      <p:sp>
        <p:nvSpPr>
          <p:cNvPr id="32770" name="Title 1"/>
          <p:cNvSpPr>
            <a:spLocks noGrp="1"/>
          </p:cNvSpPr>
          <p:nvPr>
            <p:ph type="title"/>
          </p:nvPr>
        </p:nvSpPr>
        <p:spPr>
          <a:xfrm>
            <a:off x="1173162" y="304800"/>
            <a:ext cx="7894638" cy="947738"/>
          </a:xfrm>
        </p:spPr>
        <p:txBody>
          <a:bodyPr anchor="t">
            <a:normAutofit fontScale="90000"/>
          </a:bodyPr>
          <a:lstStyle/>
          <a:p>
            <a:pPr eaLnBrk="1" hangingPunct="1"/>
            <a:r>
              <a:rPr lang="en-US" altLang="en-US" dirty="0">
                <a:ea typeface="ＭＳ Ｐゴシック" pitchFamily="34" charset="-128"/>
              </a:rPr>
              <a:t>Businesses’ </a:t>
            </a:r>
            <a:r>
              <a:rPr lang="en-US" altLang="ja-JP" dirty="0">
                <a:ea typeface="HGP明朝E" charset="-128"/>
              </a:rPr>
              <a:t>Role in Providing for EEO:</a:t>
            </a:r>
            <a:br>
              <a:rPr lang="en-US" altLang="ja-JP" dirty="0">
                <a:ea typeface="HGP明朝E" charset="-128"/>
              </a:rPr>
            </a:br>
            <a:r>
              <a:rPr lang="en-US" altLang="ja-JP" sz="2800" i="1" dirty="0">
                <a:solidFill>
                  <a:srgbClr val="AE0000"/>
                </a:solidFill>
                <a:latin typeface="Calibri" pitchFamily="34" charset="0"/>
                <a:ea typeface="HGP明朝E" charset="-128"/>
              </a:rPr>
              <a:t>Avoiding Discrimination</a:t>
            </a:r>
            <a:r>
              <a:rPr lang="en-US" altLang="ja-JP" sz="2800" dirty="0">
                <a:solidFill>
                  <a:srgbClr val="AE0000"/>
                </a:solidFill>
                <a:latin typeface="Calibri" pitchFamily="34" charset="0"/>
                <a:ea typeface="HGP明朝E" charset="-128"/>
              </a:rPr>
              <a:t> </a:t>
            </a:r>
            <a:endParaRPr lang="en-US" altLang="en-US" dirty="0">
              <a:solidFill>
                <a:srgbClr val="AE0000"/>
              </a:solidFill>
              <a:latin typeface="Calibri" pitchFamily="34" charset="0"/>
              <a:ea typeface="ＭＳ Ｐゴシック" pitchFamily="34" charset="-128"/>
            </a:endParaRPr>
          </a:p>
        </p:txBody>
      </p:sp>
      <p:pic>
        <p:nvPicPr>
          <p:cNvPr id="63492" name="Picture 2" descr="HRMSocia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75" y="1631916"/>
            <a:ext cx="8080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0400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Content Placeholder 4" descr="noe81470_0305.jpg"/>
          <p:cNvPicPr>
            <a:picLocks noGrp="1" noChangeAspect="1"/>
          </p:cNvPicPr>
          <p:nvPr>
            <p:ph idx="1"/>
          </p:nvPr>
        </p:nvPicPr>
        <p:blipFill>
          <a:blip r:embed="rId3"/>
          <a:stretch>
            <a:fillRect/>
          </a:stretch>
        </p:blipFill>
        <p:spPr>
          <a:xfrm>
            <a:off x="1341884" y="1930400"/>
            <a:ext cx="6460232" cy="4195763"/>
          </a:xfrm>
          <a:solidFill>
            <a:srgbClr val="FFAE37"/>
          </a:solidFill>
        </p:spPr>
      </p:pic>
      <p:sp>
        <p:nvSpPr>
          <p:cNvPr id="71681" name="Title 6"/>
          <p:cNvSpPr>
            <a:spLocks noGrp="1"/>
          </p:cNvSpPr>
          <p:nvPr>
            <p:ph type="title"/>
          </p:nvPr>
        </p:nvSpPr>
        <p:spPr>
          <a:xfrm>
            <a:off x="657225" y="0"/>
            <a:ext cx="8229600" cy="1417638"/>
          </a:xfrm>
          <a:ln>
            <a:headEnd/>
            <a:tailEnd/>
          </a:ln>
        </p:spPr>
        <p:txBody>
          <a:bodyPr rtlCol="0" anchor="t">
            <a:normAutofit fontScale="90000"/>
          </a:bodyPr>
          <a:lstStyle/>
          <a:p>
            <a:pPr algn="r" eaLnBrk="1" fontAlgn="auto" hangingPunct="1">
              <a:spcAft>
                <a:spcPts val="0"/>
              </a:spcAft>
              <a:defRPr/>
            </a:pPr>
            <a:r>
              <a:rPr lang="en-US" dirty="0">
                <a:solidFill>
                  <a:srgbClr val="FF0000"/>
                </a:solidFill>
                <a:latin typeface="Calibri" charset="0"/>
                <a:ea typeface="+mj-ea"/>
                <a:cs typeface="+mj-cs"/>
              </a:rPr>
              <a:t> </a:t>
            </a:r>
            <a:r>
              <a:rPr lang="en-US" sz="2200" dirty="0">
                <a:solidFill>
                  <a:srgbClr val="FF0000"/>
                </a:solidFill>
                <a:latin typeface="Calibri" charset="0"/>
                <a:ea typeface="+mj-ea"/>
                <a:cs typeface="+mj-cs"/>
              </a:rPr>
              <a:t>Figure 3.5</a:t>
            </a:r>
            <a:br>
              <a:rPr lang="en-US" sz="2200" dirty="0">
                <a:solidFill>
                  <a:srgbClr val="FF0000"/>
                </a:solidFill>
                <a:latin typeface="Calibri" charset="0"/>
                <a:ea typeface="+mj-ea"/>
                <a:cs typeface="+mj-cs"/>
              </a:rPr>
            </a:br>
            <a:r>
              <a:rPr lang="en-US" sz="4000" dirty="0">
                <a:latin typeface="Calibri" charset="0"/>
                <a:ea typeface="+mj-ea"/>
                <a:cs typeface="+mj-cs"/>
              </a:rPr>
              <a:t>Reasonable Accommodation under the ADA</a:t>
            </a:r>
          </a:p>
        </p:txBody>
      </p:sp>
    </p:spTree>
    <p:extLst>
      <p:ext uri="{BB962C8B-B14F-4D97-AF65-F5344CB8AC3E}">
        <p14:creationId xmlns:p14="http://schemas.microsoft.com/office/powerpoint/2010/main" val="41929808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Harassment</a:t>
            </a:r>
          </a:p>
        </p:txBody>
      </p:sp>
      <p:sp>
        <p:nvSpPr>
          <p:cNvPr id="4" name="Rectangle 7"/>
          <p:cNvSpPr>
            <a:spLocks noGrp="1" noChangeArrowheads="1"/>
          </p:cNvSpPr>
          <p:nvPr>
            <p:ph type="body" sz="quarter" idx="11"/>
          </p:nvPr>
        </p:nvSpPr>
        <p:spPr>
          <a:xfrm>
            <a:off x="1371600" y="1600221"/>
            <a:ext cx="7406593" cy="4114780"/>
          </a:xfrm>
        </p:spPr>
        <p:txBody>
          <a:bodyPr/>
          <a:lstStyle/>
          <a:p>
            <a:pPr>
              <a:spcAft>
                <a:spcPts val="600"/>
              </a:spcAft>
            </a:pPr>
            <a:r>
              <a:rPr lang="en-US" sz="2800" dirty="0"/>
              <a:t>Quid Pro Quo Harassment</a:t>
            </a:r>
          </a:p>
          <a:p>
            <a:pPr lvl="1">
              <a:spcAft>
                <a:spcPts val="1200"/>
              </a:spcAft>
            </a:pPr>
            <a:r>
              <a:rPr lang="en-US" sz="2400" dirty="0"/>
              <a:t>Occurs when “submission to or rejection of sexual conduct is used as a basis for employment decisions.”</a:t>
            </a:r>
          </a:p>
          <a:p>
            <a:pPr lvl="1"/>
            <a:r>
              <a:rPr lang="en-US" sz="2400" dirty="0"/>
              <a:t>Involves a tangible or economic consequence, </a:t>
            </a:r>
            <a:br>
              <a:rPr lang="en-US" sz="2400" dirty="0"/>
            </a:br>
            <a:r>
              <a:rPr lang="en-US" sz="2400" dirty="0"/>
              <a:t>such as a demotion or loss of pay.</a:t>
            </a:r>
          </a:p>
        </p:txBody>
      </p:sp>
    </p:spTree>
    <p:extLst>
      <p:ext uri="{BB962C8B-B14F-4D97-AF65-F5344CB8AC3E}">
        <p14:creationId xmlns:p14="http://schemas.microsoft.com/office/powerpoint/2010/main" val="1543181714"/>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US" dirty="0"/>
              <a:t>Sexual Harassment </a:t>
            </a:r>
            <a:r>
              <a:rPr lang="en-US" dirty="0">
                <a:latin typeface="Arial" pitchFamily="34" charset="0"/>
                <a:cs typeface="Arial" pitchFamily="34" charset="0"/>
              </a:rPr>
              <a:t>(cont.) </a:t>
            </a:r>
            <a:endParaRPr lang="en-US" dirty="0"/>
          </a:p>
        </p:txBody>
      </p:sp>
      <p:sp>
        <p:nvSpPr>
          <p:cNvPr id="5" name="Rectangle 3"/>
          <p:cNvSpPr>
            <a:spLocks noGrp="1" noChangeArrowheads="1"/>
          </p:cNvSpPr>
          <p:nvPr>
            <p:ph type="body" sz="quarter" idx="11"/>
          </p:nvPr>
        </p:nvSpPr>
        <p:spPr>
          <a:xfrm>
            <a:off x="1524000" y="1447800"/>
            <a:ext cx="7254193" cy="4267180"/>
          </a:xfrm>
        </p:spPr>
        <p:txBody>
          <a:bodyPr>
            <a:noAutofit/>
          </a:bodyPr>
          <a:lstStyle/>
          <a:p>
            <a:r>
              <a:rPr lang="en-US" sz="2800" dirty="0"/>
              <a:t>Hostile Environment</a:t>
            </a:r>
          </a:p>
          <a:p>
            <a:pPr lvl="1">
              <a:spcAft>
                <a:spcPts val="1200"/>
              </a:spcAft>
            </a:pPr>
            <a:r>
              <a:rPr lang="en-US" sz="2400" dirty="0"/>
              <a:t>Occurs when unwelcome sexual conduct “has the purpose or effect of unreasonably interfering with job performance or creating an intimidating, hostile, or offensive working environment.”</a:t>
            </a:r>
          </a:p>
          <a:p>
            <a:pPr lvl="1">
              <a:spcAft>
                <a:spcPts val="1200"/>
              </a:spcAft>
            </a:pPr>
            <a:r>
              <a:rPr lang="en-US" sz="2400" dirty="0"/>
              <a:t>Dirty jokes, vulgar slang, nude pictures, swearing, and personal ridicule and insult constitute sexual harassment when an employee finds them offensive.</a:t>
            </a:r>
          </a:p>
          <a:p>
            <a:pPr lvl="1">
              <a:spcAft>
                <a:spcPts val="1200"/>
              </a:spcAft>
            </a:pPr>
            <a:r>
              <a:rPr lang="en-US" sz="2400" dirty="0"/>
              <a:t>Courts use a “reasonable person” test for hostile environment.</a:t>
            </a:r>
          </a:p>
        </p:txBody>
      </p:sp>
    </p:spTree>
    <p:extLst>
      <p:ext uri="{BB962C8B-B14F-4D97-AF65-F5344CB8AC3E}">
        <p14:creationId xmlns:p14="http://schemas.microsoft.com/office/powerpoint/2010/main" val="1022661046"/>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43000" y="304800"/>
            <a:ext cx="8229600" cy="1143000"/>
          </a:xfrm>
        </p:spPr>
        <p:txBody>
          <a:bodyPr lIns="103236" tIns="51618" rIns="103236" bIns="51618" anchor="t"/>
          <a:lstStyle/>
          <a:p>
            <a:pPr eaLnBrk="1" hangingPunct="1"/>
            <a:r>
              <a:rPr lang="en-US" altLang="en-US" sz="4000" dirty="0"/>
              <a:t>Preventing Sexual Harassment</a:t>
            </a:r>
          </a:p>
        </p:txBody>
      </p:sp>
      <p:sp>
        <p:nvSpPr>
          <p:cNvPr id="36867" name="Rectangle 3"/>
          <p:cNvSpPr>
            <a:spLocks noGrp="1" noChangeArrowheads="1"/>
          </p:cNvSpPr>
          <p:nvPr>
            <p:ph type="body" idx="1"/>
          </p:nvPr>
        </p:nvSpPr>
        <p:spPr>
          <a:xfrm>
            <a:off x="1331913" y="1295400"/>
            <a:ext cx="7812087" cy="5154613"/>
          </a:xfrm>
        </p:spPr>
        <p:txBody>
          <a:bodyPr lIns="103236" tIns="51618" rIns="103236" bIns="51618"/>
          <a:lstStyle/>
          <a:p>
            <a:pPr marL="457200" indent="-457200" defTabSz="809625" eaLnBrk="1" hangingPunct="1">
              <a:lnSpc>
                <a:spcPct val="90000"/>
              </a:lnSpc>
            </a:pPr>
            <a:r>
              <a:rPr lang="en-US" altLang="en-US" sz="2800"/>
              <a:t>Sexual Harassment refers to unwelcome sexual advances</a:t>
            </a:r>
          </a:p>
          <a:p>
            <a:pPr marL="758825" lvl="1" indent="-419100" defTabSz="809625" eaLnBrk="1" hangingPunct="1">
              <a:lnSpc>
                <a:spcPct val="90000"/>
              </a:lnSpc>
            </a:pPr>
            <a:r>
              <a:rPr lang="en-US" altLang="en-US" sz="2500"/>
              <a:t>Quid pro quo – this for that</a:t>
            </a:r>
          </a:p>
          <a:p>
            <a:pPr marL="758825" lvl="1" indent="-419100" defTabSz="809625" eaLnBrk="1" hangingPunct="1">
              <a:lnSpc>
                <a:spcPct val="90000"/>
              </a:lnSpc>
            </a:pPr>
            <a:r>
              <a:rPr lang="en-US" altLang="en-US" sz="2500"/>
              <a:t>Hostile work environment</a:t>
            </a:r>
          </a:p>
          <a:p>
            <a:pPr marL="457200" indent="-457200" defTabSz="809625" eaLnBrk="1" hangingPunct="1">
              <a:lnSpc>
                <a:spcPct val="90000"/>
              </a:lnSpc>
            </a:pPr>
            <a:r>
              <a:rPr lang="en-US" altLang="en-US" sz="2800"/>
              <a:t>Applies to same-sex harassment, male to female, and female to male. </a:t>
            </a:r>
          </a:p>
          <a:p>
            <a:pPr marL="457200" indent="-457200" defTabSz="809625" eaLnBrk="1" hangingPunct="1">
              <a:lnSpc>
                <a:spcPct val="90000"/>
              </a:lnSpc>
            </a:pPr>
            <a:r>
              <a:rPr lang="en-US" altLang="en-US" sz="2800"/>
              <a:t>Avoid sexual harassment claims</a:t>
            </a:r>
          </a:p>
          <a:p>
            <a:pPr marL="758825" lvl="1" indent="-419100" defTabSz="809625" eaLnBrk="1" hangingPunct="1">
              <a:lnSpc>
                <a:spcPct val="90000"/>
              </a:lnSpc>
              <a:buSzPct val="75000"/>
            </a:pPr>
            <a:r>
              <a:rPr lang="en-US" altLang="en-US" sz="2500">
                <a:solidFill>
                  <a:srgbClr val="AEAC5A"/>
                </a:solidFill>
              </a:rPr>
              <a:t>Develop a policy statement</a:t>
            </a:r>
          </a:p>
          <a:p>
            <a:pPr marL="758825" lvl="1" indent="-419100" defTabSz="809625" eaLnBrk="1" hangingPunct="1">
              <a:lnSpc>
                <a:spcPct val="90000"/>
              </a:lnSpc>
              <a:buSzPct val="75000"/>
            </a:pPr>
            <a:r>
              <a:rPr lang="en-US" altLang="en-US" sz="2500">
                <a:solidFill>
                  <a:srgbClr val="AEAC5A"/>
                </a:solidFill>
              </a:rPr>
              <a:t>Train employees</a:t>
            </a:r>
          </a:p>
          <a:p>
            <a:pPr marL="758825" lvl="1" indent="-419100" defTabSz="809625" eaLnBrk="1" hangingPunct="1">
              <a:lnSpc>
                <a:spcPct val="90000"/>
              </a:lnSpc>
              <a:buSzPct val="75000"/>
            </a:pPr>
            <a:r>
              <a:rPr lang="en-US" altLang="en-US" sz="2500">
                <a:solidFill>
                  <a:srgbClr val="AEAC5A"/>
                </a:solidFill>
              </a:rPr>
              <a:t>Develop a reporting mechanism</a:t>
            </a:r>
          </a:p>
          <a:p>
            <a:pPr marL="758825" lvl="1" indent="-419100" defTabSz="809625" eaLnBrk="1" hangingPunct="1">
              <a:lnSpc>
                <a:spcPct val="90000"/>
              </a:lnSpc>
              <a:buSzPct val="75000"/>
            </a:pPr>
            <a:r>
              <a:rPr lang="en-US" altLang="en-US" sz="2500">
                <a:solidFill>
                  <a:srgbClr val="AEAC5A"/>
                </a:solidFill>
              </a:rPr>
              <a:t>Act promptly with discipline and protection</a:t>
            </a:r>
          </a:p>
        </p:txBody>
      </p:sp>
    </p:spTree>
    <p:extLst>
      <p:ext uri="{BB962C8B-B14F-4D97-AF65-F5344CB8AC3E}">
        <p14:creationId xmlns:p14="http://schemas.microsoft.com/office/powerpoint/2010/main" val="2314250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066800" y="298450"/>
            <a:ext cx="8229600" cy="920750"/>
          </a:xfrm>
        </p:spPr>
        <p:txBody>
          <a:bodyPr anchor="t"/>
          <a:lstStyle/>
          <a:p>
            <a:pPr eaLnBrk="1" hangingPunct="1"/>
            <a:r>
              <a:rPr lang="en-US" altLang="en-US" sz="3200"/>
              <a:t>Supreme Court Further Expands Retaliation </a:t>
            </a:r>
          </a:p>
        </p:txBody>
      </p:sp>
      <p:sp>
        <p:nvSpPr>
          <p:cNvPr id="37891" name="Rectangle 3"/>
          <p:cNvSpPr>
            <a:spLocks noGrp="1" noChangeArrowheads="1"/>
          </p:cNvSpPr>
          <p:nvPr>
            <p:ph type="body" idx="1"/>
          </p:nvPr>
        </p:nvSpPr>
        <p:spPr>
          <a:xfrm>
            <a:off x="1295400" y="1144588"/>
            <a:ext cx="7848600" cy="5256212"/>
          </a:xfrm>
        </p:spPr>
        <p:txBody>
          <a:bodyPr/>
          <a:lstStyle/>
          <a:p>
            <a:pPr marL="511175" indent="-419100" eaLnBrk="1" hangingPunct="1">
              <a:lnSpc>
                <a:spcPct val="80000"/>
              </a:lnSpc>
              <a:buFont typeface="Wingdings" panose="05000000000000000000" pitchFamily="2" charset="2"/>
              <a:buChar char="n"/>
            </a:pPr>
            <a:r>
              <a:rPr lang="en-US" altLang="en-US" sz="2400"/>
              <a:t>Protected activity (the basis of a retaliation claim) covers more than just the filing of formal charges and lawsuits:</a:t>
            </a:r>
          </a:p>
          <a:p>
            <a:pPr marL="895350" lvl="1" indent="-381000" eaLnBrk="1" hangingPunct="1">
              <a:lnSpc>
                <a:spcPct val="80000"/>
              </a:lnSpc>
              <a:spcBef>
                <a:spcPct val="0"/>
              </a:spcBef>
              <a:buFont typeface="Symbol" panose="05050102010706020507" pitchFamily="18" charset="2"/>
              <a:buChar char="-"/>
            </a:pPr>
            <a:r>
              <a:rPr lang="en-US" altLang="en-US" sz="2000" u="sng"/>
              <a:t>Crawford v. Metro Gov’t of Nashville</a:t>
            </a:r>
            <a:r>
              <a:rPr lang="en-US" altLang="en-US" sz="2000"/>
              <a:t>, 129 S. Ct. 846 (2009).</a:t>
            </a:r>
          </a:p>
          <a:p>
            <a:pPr marL="1257300" lvl="2" indent="-342900" eaLnBrk="1" hangingPunct="1">
              <a:lnSpc>
                <a:spcPct val="80000"/>
              </a:lnSpc>
              <a:spcBef>
                <a:spcPct val="0"/>
              </a:spcBef>
              <a:buFont typeface="Wingdings" panose="05000000000000000000" pitchFamily="2" charset="2"/>
              <a:buChar char="¨"/>
            </a:pPr>
            <a:r>
              <a:rPr lang="en-US" altLang="en-US" sz="2000"/>
              <a:t>sexual harassment investigation of supervisor</a:t>
            </a:r>
          </a:p>
          <a:p>
            <a:pPr marL="1257300" lvl="2" indent="-342900" eaLnBrk="1" hangingPunct="1">
              <a:lnSpc>
                <a:spcPct val="80000"/>
              </a:lnSpc>
              <a:spcBef>
                <a:spcPct val="0"/>
              </a:spcBef>
              <a:buFont typeface="Wingdings" panose="05000000000000000000" pitchFamily="2" charset="2"/>
              <a:buChar char="¨"/>
            </a:pPr>
            <a:r>
              <a:rPr lang="en-US" altLang="en-US" sz="2000"/>
              <a:t>Plaintiff stated in response to questioning that she had been harassed</a:t>
            </a:r>
          </a:p>
          <a:p>
            <a:pPr marL="1257300" lvl="2" indent="-342900" eaLnBrk="1" hangingPunct="1">
              <a:lnSpc>
                <a:spcPct val="80000"/>
              </a:lnSpc>
              <a:spcBef>
                <a:spcPct val="0"/>
              </a:spcBef>
              <a:buFont typeface="Wingdings" panose="05000000000000000000" pitchFamily="2" charset="2"/>
              <a:buChar char="¨"/>
            </a:pPr>
            <a:r>
              <a:rPr lang="en-US" altLang="en-US" sz="2000"/>
              <a:t>after investigation, supervisor was not disciplined, &amp; 3 employees who had stated they had been harassed were terminated</a:t>
            </a:r>
          </a:p>
          <a:p>
            <a:pPr marL="1257300" lvl="2" indent="-342900" eaLnBrk="1" hangingPunct="1">
              <a:lnSpc>
                <a:spcPct val="80000"/>
              </a:lnSpc>
              <a:spcBef>
                <a:spcPct val="0"/>
              </a:spcBef>
              <a:buFont typeface="Wingdings" panose="05000000000000000000" pitchFamily="2" charset="2"/>
              <a:buChar char="¨"/>
            </a:pPr>
            <a:r>
              <a:rPr lang="en-US" altLang="en-US" sz="2000"/>
              <a:t>Plaintiff filed lawsuit alleging retaliation for opposing unlawful conduct</a:t>
            </a:r>
          </a:p>
          <a:p>
            <a:pPr marL="1257300" lvl="2" indent="-342900" eaLnBrk="1" hangingPunct="1">
              <a:lnSpc>
                <a:spcPct val="80000"/>
              </a:lnSpc>
              <a:spcBef>
                <a:spcPct val="0"/>
              </a:spcBef>
              <a:buFont typeface="Wingdings" panose="05000000000000000000" pitchFamily="2" charset="2"/>
              <a:buChar char="¨"/>
            </a:pPr>
            <a:r>
              <a:rPr lang="en-US" altLang="en-US" sz="2000"/>
              <a:t>Sixth Circuit held that, as Plaintiff never “instigated or initiated” any complaint of harassment, she had not sufficiently “opposed” unlawful conduct</a:t>
            </a:r>
          </a:p>
          <a:p>
            <a:pPr marL="1257300" lvl="2" indent="-342900" eaLnBrk="1" hangingPunct="1">
              <a:lnSpc>
                <a:spcPct val="80000"/>
              </a:lnSpc>
              <a:spcBef>
                <a:spcPct val="0"/>
              </a:spcBef>
              <a:buFont typeface="Wingdings" panose="05000000000000000000" pitchFamily="2" charset="2"/>
              <a:buChar char="¨"/>
            </a:pPr>
            <a:r>
              <a:rPr lang="en-US" altLang="en-US" sz="2000"/>
              <a:t>Supreme Court reversed, holding that employee’s communication to her employer of a belief that discrimination has occurred constitutes opposition under Title VII</a:t>
            </a:r>
          </a:p>
          <a:p>
            <a:pPr marL="1257300" lvl="2" indent="-342900" eaLnBrk="1" hangingPunct="1">
              <a:lnSpc>
                <a:spcPct val="80000"/>
              </a:lnSpc>
              <a:spcBef>
                <a:spcPct val="0"/>
              </a:spcBef>
              <a:buFont typeface="Wingdings" panose="05000000000000000000" pitchFamily="2" charset="2"/>
              <a:buChar char="¨"/>
            </a:pPr>
            <a:r>
              <a:rPr lang="en-US" altLang="en-US" sz="2000"/>
              <a:t>it is not necessary that the individual initiate a formal complaint, charge, or investigation</a:t>
            </a:r>
          </a:p>
        </p:txBody>
      </p:sp>
    </p:spTree>
    <p:extLst>
      <p:ext uri="{BB962C8B-B14F-4D97-AF65-F5344CB8AC3E}">
        <p14:creationId xmlns:p14="http://schemas.microsoft.com/office/powerpoint/2010/main" val="37997064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19199" y="274342"/>
            <a:ext cx="7833311" cy="960122"/>
          </a:xfrm>
        </p:spPr>
        <p:txBody>
          <a:bodyPr/>
          <a:lstStyle/>
          <a:p>
            <a:r>
              <a:rPr lang="en-US" dirty="0"/>
              <a:t>Sexual Orientation</a:t>
            </a:r>
          </a:p>
        </p:txBody>
      </p:sp>
      <p:sp>
        <p:nvSpPr>
          <p:cNvPr id="5" name="Rectangle 3"/>
          <p:cNvSpPr>
            <a:spLocks noGrp="1" noChangeArrowheads="1"/>
          </p:cNvSpPr>
          <p:nvPr>
            <p:ph type="body" sz="quarter" idx="11"/>
          </p:nvPr>
        </p:nvSpPr>
        <p:spPr>
          <a:xfrm>
            <a:off x="1447800" y="1143000"/>
            <a:ext cx="7604711" cy="4297633"/>
          </a:xfrm>
        </p:spPr>
        <p:txBody>
          <a:bodyPr>
            <a:noAutofit/>
          </a:bodyPr>
          <a:lstStyle/>
          <a:p>
            <a:pPr>
              <a:spcAft>
                <a:spcPts val="600"/>
              </a:spcAft>
            </a:pPr>
            <a:r>
              <a:rPr lang="en-US" sz="2800" dirty="0"/>
              <a:t>Title VII of the Civil Rights Act of 1964 lists</a:t>
            </a:r>
            <a:br>
              <a:rPr lang="en-US" sz="2800" dirty="0"/>
            </a:br>
            <a:r>
              <a:rPr lang="en-US" sz="2800" dirty="0"/>
              <a:t> “sex” (gender) as a protected class.</a:t>
            </a:r>
          </a:p>
          <a:p>
            <a:pPr lvl="1">
              <a:spcAft>
                <a:spcPts val="300"/>
              </a:spcAft>
            </a:pPr>
            <a:r>
              <a:rPr lang="en-US" sz="2400" dirty="0"/>
              <a:t>Sexual orientation is not a valid defense against discrimination—gender applies to one’s sex at the time of birth and not to one’s sexual orientation.</a:t>
            </a:r>
          </a:p>
          <a:p>
            <a:pPr lvl="1">
              <a:spcAft>
                <a:spcPts val="300"/>
              </a:spcAft>
            </a:pPr>
            <a:r>
              <a:rPr lang="en-US" sz="2400" dirty="0"/>
              <a:t>No federal law bars discrimination based on </a:t>
            </a:r>
            <a:br>
              <a:rPr lang="en-US" sz="2400" dirty="0"/>
            </a:br>
            <a:r>
              <a:rPr lang="en-US" sz="2400" dirty="0"/>
              <a:t>sexual orientation, or transgender and </a:t>
            </a:r>
            <a:br>
              <a:rPr lang="en-US" sz="2400" dirty="0"/>
            </a:br>
            <a:r>
              <a:rPr lang="en-US" sz="2400" dirty="0"/>
              <a:t>transsexual individuals.</a:t>
            </a:r>
          </a:p>
          <a:p>
            <a:pPr lvl="1">
              <a:spcAft>
                <a:spcPts val="300"/>
              </a:spcAft>
            </a:pPr>
            <a:r>
              <a:rPr lang="en-US" sz="2400" dirty="0"/>
              <a:t>Companies in support of their diversity initiatives are fostering “gay-friendly” work places.</a:t>
            </a:r>
          </a:p>
          <a:p>
            <a:pPr lvl="1">
              <a:spcAft>
                <a:spcPts val="300"/>
              </a:spcAft>
            </a:pPr>
            <a:r>
              <a:rPr lang="en-US" sz="2400" dirty="0"/>
              <a:t>Most companies in the Fortune 500 now offer health benefits to same-sex couples</a:t>
            </a:r>
          </a:p>
        </p:txBody>
      </p:sp>
    </p:spTree>
    <p:extLst>
      <p:ext uri="{BB962C8B-B14F-4D97-AF65-F5344CB8AC3E}">
        <p14:creationId xmlns:p14="http://schemas.microsoft.com/office/powerpoint/2010/main" val="3242185284"/>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066800" y="274638"/>
            <a:ext cx="8229600" cy="1143000"/>
          </a:xfrm>
        </p:spPr>
        <p:txBody>
          <a:bodyPr lIns="103236" tIns="51618" rIns="103236" bIns="51618" anchor="t"/>
          <a:lstStyle/>
          <a:p>
            <a:pPr eaLnBrk="1" hangingPunct="1"/>
            <a:r>
              <a:rPr lang="en-US" altLang="en-US"/>
              <a:t>Occupational Safety and Health</a:t>
            </a:r>
          </a:p>
        </p:txBody>
      </p:sp>
      <p:sp>
        <p:nvSpPr>
          <p:cNvPr id="38915" name="Rectangle 3"/>
          <p:cNvSpPr>
            <a:spLocks noGrp="1" noChangeArrowheads="1"/>
          </p:cNvSpPr>
          <p:nvPr>
            <p:ph type="body" idx="1"/>
          </p:nvPr>
        </p:nvSpPr>
        <p:spPr>
          <a:xfrm>
            <a:off x="1447800" y="1219200"/>
            <a:ext cx="7620000" cy="4524375"/>
          </a:xfrm>
        </p:spPr>
        <p:txBody>
          <a:bodyPr lIns="103236" tIns="51618" rIns="103236" bIns="51618"/>
          <a:lstStyle/>
          <a:p>
            <a:pPr marL="457200" indent="-457200" defTabSz="809625" eaLnBrk="1" hangingPunct="1">
              <a:lnSpc>
                <a:spcPct val="80000"/>
              </a:lnSpc>
            </a:pPr>
            <a:r>
              <a:rPr lang="en-US" altLang="en-US" sz="2800"/>
              <a:t>Occupational Safety and Health Act (OSH Act)</a:t>
            </a:r>
          </a:p>
          <a:p>
            <a:pPr marL="758825" lvl="1" indent="-419100" defTabSz="809625" eaLnBrk="1" hangingPunct="1">
              <a:lnSpc>
                <a:spcPct val="80000"/>
              </a:lnSpc>
            </a:pPr>
            <a:r>
              <a:rPr lang="en-US" altLang="en-US" sz="2500"/>
              <a:t>All places of employment engaging in Interstate Commerce</a:t>
            </a:r>
          </a:p>
          <a:p>
            <a:pPr marL="758825" lvl="1" indent="-419100" defTabSz="809625" eaLnBrk="1" hangingPunct="1">
              <a:lnSpc>
                <a:spcPct val="80000"/>
              </a:lnSpc>
            </a:pPr>
            <a:r>
              <a:rPr lang="en-US" altLang="en-US" sz="2500"/>
              <a:t>Authorized establishment and enforcement of occupational safety and health standards</a:t>
            </a:r>
          </a:p>
          <a:p>
            <a:pPr marL="758825" lvl="1" indent="-419100" defTabSz="809625" eaLnBrk="1" hangingPunct="1">
              <a:lnSpc>
                <a:spcPct val="80000"/>
              </a:lnSpc>
            </a:pPr>
            <a:r>
              <a:rPr lang="en-US" altLang="en-US" sz="2500"/>
              <a:t>Divided enforcement between DOL &amp; DOH</a:t>
            </a:r>
          </a:p>
          <a:p>
            <a:pPr marL="457200" indent="-457200" defTabSz="809625" eaLnBrk="1" hangingPunct="1">
              <a:lnSpc>
                <a:spcPct val="80000"/>
              </a:lnSpc>
            </a:pPr>
            <a:r>
              <a:rPr lang="en-US" altLang="en-US" sz="2800"/>
              <a:t>Occupational Safety and Health Administration (OSHA) – Under DOL</a:t>
            </a:r>
          </a:p>
          <a:p>
            <a:pPr marL="758825" lvl="1" indent="-419100" defTabSz="809625" eaLnBrk="1" hangingPunct="1">
              <a:lnSpc>
                <a:spcPct val="80000"/>
              </a:lnSpc>
            </a:pPr>
            <a:r>
              <a:rPr lang="en-US" altLang="en-US" sz="2500"/>
              <a:t>Agency responsible for inspecting employers, applying safety and health standards, and levying fines for violation</a:t>
            </a:r>
          </a:p>
          <a:p>
            <a:pPr marL="457200" indent="-457200" defTabSz="809625" eaLnBrk="1" hangingPunct="1">
              <a:lnSpc>
                <a:spcPct val="80000"/>
              </a:lnSpc>
            </a:pPr>
            <a:r>
              <a:rPr lang="en-US" altLang="en-US" sz="2800"/>
              <a:t>National Institute for Occupational Safety and Health  (NIOSH) – Under DOH (Research)</a:t>
            </a:r>
          </a:p>
        </p:txBody>
      </p:sp>
    </p:spTree>
    <p:extLst>
      <p:ext uri="{BB962C8B-B14F-4D97-AF65-F5344CB8AC3E}">
        <p14:creationId xmlns:p14="http://schemas.microsoft.com/office/powerpoint/2010/main" val="1211643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66800" y="274638"/>
            <a:ext cx="8229600" cy="1143000"/>
          </a:xfrm>
        </p:spPr>
        <p:txBody>
          <a:bodyPr lIns="103236" tIns="51618" rIns="103236" bIns="51618" anchor="t"/>
          <a:lstStyle/>
          <a:p>
            <a:pPr eaLnBrk="1" hangingPunct="1"/>
            <a:r>
              <a:rPr lang="en-US" altLang="en-US"/>
              <a:t>Occupational Safety and Health</a:t>
            </a:r>
          </a:p>
        </p:txBody>
      </p:sp>
      <p:sp>
        <p:nvSpPr>
          <p:cNvPr id="39939" name="Rectangle 3"/>
          <p:cNvSpPr>
            <a:spLocks noGrp="1" noChangeArrowheads="1"/>
          </p:cNvSpPr>
          <p:nvPr>
            <p:ph type="body" idx="1"/>
          </p:nvPr>
        </p:nvSpPr>
        <p:spPr>
          <a:xfrm>
            <a:off x="1371600" y="1219200"/>
            <a:ext cx="7772400" cy="5089525"/>
          </a:xfrm>
        </p:spPr>
        <p:txBody>
          <a:bodyPr lIns="103236" tIns="51618" rIns="103236" bIns="51618"/>
          <a:lstStyle/>
          <a:p>
            <a:pPr marL="457200" indent="-457200" defTabSz="809625" eaLnBrk="1" hangingPunct="1">
              <a:lnSpc>
                <a:spcPct val="90000"/>
              </a:lnSpc>
            </a:pPr>
            <a:r>
              <a:rPr lang="en-US" altLang="en-US" sz="2800"/>
              <a:t>General Duty Clause – employer must provide an employee with a safe place of employment</a:t>
            </a:r>
          </a:p>
          <a:p>
            <a:pPr marL="457200" indent="-457200" defTabSz="809625" eaLnBrk="1" hangingPunct="1">
              <a:lnSpc>
                <a:spcPct val="90000"/>
              </a:lnSpc>
            </a:pPr>
            <a:r>
              <a:rPr lang="en-US" altLang="en-US" sz="2800"/>
              <a:t>Employees’ Rights:</a:t>
            </a:r>
          </a:p>
          <a:p>
            <a:pPr marL="758825" lvl="1" indent="-419100" defTabSz="809625" eaLnBrk="1" hangingPunct="1">
              <a:lnSpc>
                <a:spcPct val="90000"/>
              </a:lnSpc>
              <a:buSzPct val="75000"/>
            </a:pPr>
            <a:r>
              <a:rPr lang="en-US" altLang="en-US" sz="2500">
                <a:solidFill>
                  <a:srgbClr val="AEAC5A"/>
                </a:solidFill>
              </a:rPr>
              <a:t>Request an inspection</a:t>
            </a:r>
          </a:p>
          <a:p>
            <a:pPr marL="758825" lvl="1" indent="-419100" defTabSz="809625" eaLnBrk="1" hangingPunct="1">
              <a:lnSpc>
                <a:spcPct val="90000"/>
              </a:lnSpc>
              <a:buSzPct val="75000"/>
            </a:pPr>
            <a:r>
              <a:rPr lang="en-US" altLang="en-US" sz="2500">
                <a:solidFill>
                  <a:srgbClr val="AEAC5A"/>
                </a:solidFill>
              </a:rPr>
              <a:t>Have a representative present an inspection</a:t>
            </a:r>
          </a:p>
          <a:p>
            <a:pPr marL="758825" lvl="1" indent="-419100" defTabSz="809625" eaLnBrk="1" hangingPunct="1">
              <a:lnSpc>
                <a:spcPct val="90000"/>
              </a:lnSpc>
              <a:buSzPct val="75000"/>
            </a:pPr>
            <a:r>
              <a:rPr lang="en-US" altLang="en-US" sz="2500">
                <a:solidFill>
                  <a:srgbClr val="AEAC5A"/>
                </a:solidFill>
              </a:rPr>
              <a:t>Have dangerous substances removed</a:t>
            </a:r>
          </a:p>
          <a:p>
            <a:pPr marL="758825" lvl="1" indent="-419100" defTabSz="809625" eaLnBrk="1" hangingPunct="1">
              <a:lnSpc>
                <a:spcPct val="90000"/>
              </a:lnSpc>
              <a:buSzPct val="75000"/>
            </a:pPr>
            <a:r>
              <a:rPr lang="en-US" altLang="en-US" sz="2500">
                <a:solidFill>
                  <a:srgbClr val="AEAC5A"/>
                </a:solidFill>
              </a:rPr>
              <a:t>Be promptly informed</a:t>
            </a:r>
          </a:p>
          <a:p>
            <a:pPr marL="758825" lvl="1" indent="-419100" defTabSz="809625" eaLnBrk="1" hangingPunct="1">
              <a:lnSpc>
                <a:spcPct val="90000"/>
              </a:lnSpc>
              <a:buSzPct val="75000"/>
            </a:pPr>
            <a:r>
              <a:rPr lang="en-US" altLang="en-US" sz="2500">
                <a:solidFill>
                  <a:srgbClr val="AEAC5A"/>
                </a:solidFill>
              </a:rPr>
              <a:t>Have violations posted</a:t>
            </a:r>
          </a:p>
          <a:p>
            <a:pPr marL="457200" indent="-457200" defTabSz="809625" eaLnBrk="1" hangingPunct="1">
              <a:lnSpc>
                <a:spcPct val="90000"/>
              </a:lnSpc>
              <a:buSzPct val="75000"/>
            </a:pPr>
            <a:r>
              <a:rPr lang="en-US" altLang="en-US" sz="2800"/>
              <a:t>“Right to Know” Laws – health risks with exposure to certain substances</a:t>
            </a:r>
          </a:p>
          <a:p>
            <a:pPr marL="457200" indent="-457200" defTabSz="809625" eaLnBrk="1" hangingPunct="1">
              <a:lnSpc>
                <a:spcPct val="90000"/>
              </a:lnSpc>
              <a:buSzPct val="75000"/>
            </a:pPr>
            <a:r>
              <a:rPr lang="en-US" altLang="en-US" sz="2800"/>
              <a:t>HAZCOM – Hazardous Communications</a:t>
            </a:r>
          </a:p>
        </p:txBody>
      </p:sp>
    </p:spTree>
    <p:extLst>
      <p:ext uri="{BB962C8B-B14F-4D97-AF65-F5344CB8AC3E}">
        <p14:creationId xmlns:p14="http://schemas.microsoft.com/office/powerpoint/2010/main" val="307634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1447800" y="3265487"/>
            <a:ext cx="7696200" cy="4354513"/>
          </a:xfrm>
        </p:spPr>
        <p:txBody>
          <a:bodyPr/>
          <a:lstStyle/>
          <a:p>
            <a:pPr>
              <a:defRPr/>
            </a:pPr>
            <a:r>
              <a:rPr lang="en-US" altLang="en-US" dirty="0">
                <a:solidFill>
                  <a:schemeClr val="tx2">
                    <a:lumMod val="75000"/>
                  </a:schemeClr>
                </a:solidFill>
              </a:rPr>
              <a:t>Recurring Themes</a:t>
            </a:r>
            <a:endParaRPr lang="en-US" altLang="en-US" sz="2000" dirty="0">
              <a:solidFill>
                <a:schemeClr val="tx2">
                  <a:lumMod val="75000"/>
                </a:schemeClr>
              </a:solidFill>
            </a:endParaRPr>
          </a:p>
          <a:p>
            <a:pPr lvl="1">
              <a:defRPr/>
            </a:pPr>
            <a:r>
              <a:rPr lang="en-US" altLang="en-US" sz="2000" dirty="0">
                <a:solidFill>
                  <a:schemeClr val="tx2">
                    <a:lumMod val="75000"/>
                  </a:schemeClr>
                </a:solidFill>
              </a:rPr>
              <a:t>Co-employment / Joint Employer Liability</a:t>
            </a:r>
          </a:p>
          <a:p>
            <a:pPr lvl="1">
              <a:defRPr/>
            </a:pPr>
            <a:r>
              <a:rPr lang="en-US" altLang="en-US" sz="2000" dirty="0">
                <a:solidFill>
                  <a:schemeClr val="tx2">
                    <a:lumMod val="75000"/>
                  </a:schemeClr>
                </a:solidFill>
              </a:rPr>
              <a:t>Impact of Recent NLRB Decisions</a:t>
            </a:r>
          </a:p>
          <a:p>
            <a:pPr lvl="1">
              <a:defRPr/>
            </a:pPr>
            <a:r>
              <a:rPr lang="en-US" altLang="en-US" sz="2000" dirty="0">
                <a:solidFill>
                  <a:schemeClr val="tx2">
                    <a:lumMod val="75000"/>
                  </a:schemeClr>
                </a:solidFill>
              </a:rPr>
              <a:t>Proliferation of State Laws</a:t>
            </a:r>
          </a:p>
          <a:p>
            <a:pPr lvl="1">
              <a:defRPr/>
            </a:pPr>
            <a:r>
              <a:rPr lang="en-US" altLang="en-US" sz="2000" dirty="0">
                <a:solidFill>
                  <a:schemeClr val="tx2">
                    <a:lumMod val="75000"/>
                  </a:schemeClr>
                </a:solidFill>
              </a:rPr>
              <a:t>Increased Agency Enforcement &amp; Systemic Initiatives</a:t>
            </a:r>
            <a:endParaRPr lang="en-US" altLang="en-US" dirty="0">
              <a:solidFill>
                <a:schemeClr val="tx2">
                  <a:lumMod val="75000"/>
                </a:schemeClr>
              </a:solidFill>
            </a:endParaRPr>
          </a:p>
          <a:p>
            <a:pPr>
              <a:defRPr/>
            </a:pPr>
            <a:r>
              <a:rPr lang="en-US" altLang="en-US" sz="2400" b="1" i="1" dirty="0">
                <a:solidFill>
                  <a:schemeClr val="tx2">
                    <a:lumMod val="75000"/>
                  </a:schemeClr>
                </a:solidFill>
              </a:rPr>
              <a:t>What does this all mean and what should we be doing?</a:t>
            </a:r>
          </a:p>
        </p:txBody>
      </p:sp>
      <p:sp>
        <p:nvSpPr>
          <p:cNvPr id="6" name="Title 3"/>
          <p:cNvSpPr txBox="1">
            <a:spLocks/>
          </p:cNvSpPr>
          <p:nvPr/>
        </p:nvSpPr>
        <p:spPr bwMode="auto">
          <a:xfrm>
            <a:off x="1447800" y="1055077"/>
            <a:ext cx="7217898" cy="9158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defRPr/>
            </a:pPr>
            <a:r>
              <a:rPr lang="en-US" altLang="en-US" b="1" dirty="0">
                <a:solidFill>
                  <a:schemeClr val="tx2">
                    <a:lumMod val="75000"/>
                  </a:schemeClr>
                </a:solidFill>
              </a:rPr>
              <a:t>Employment Law Update</a:t>
            </a:r>
            <a:br>
              <a:rPr lang="en-US" altLang="en-US" b="1" dirty="0">
                <a:solidFill>
                  <a:schemeClr val="tx2">
                    <a:lumMod val="75000"/>
                  </a:schemeClr>
                </a:solidFill>
              </a:rPr>
            </a:br>
            <a:r>
              <a:rPr lang="en-US" altLang="en-US" b="1" dirty="0">
                <a:solidFill>
                  <a:schemeClr val="tx2">
                    <a:lumMod val="75000"/>
                  </a:schemeClr>
                </a:solidFill>
              </a:rPr>
              <a:t>Association of Corporate Counsel </a:t>
            </a:r>
          </a:p>
        </p:txBody>
      </p:sp>
    </p:spTree>
    <p:extLst>
      <p:ext uri="{BB962C8B-B14F-4D97-AF65-F5344CB8AC3E}">
        <p14:creationId xmlns:p14="http://schemas.microsoft.com/office/powerpoint/2010/main" val="15008963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5"/>
          <p:cNvSpPr>
            <a:spLocks noGrp="1"/>
          </p:cNvSpPr>
          <p:nvPr>
            <p:ph idx="1"/>
          </p:nvPr>
        </p:nvSpPr>
        <p:spPr>
          <a:xfrm>
            <a:off x="1524000" y="1219200"/>
            <a:ext cx="7419278" cy="4800600"/>
          </a:xfrm>
          <a:gradFill rotWithShape="1">
            <a:gsLst>
              <a:gs pos="0">
                <a:srgbClr val="FFE1D9"/>
              </a:gs>
              <a:gs pos="64999">
                <a:srgbClr val="FFB9A4"/>
              </a:gs>
              <a:gs pos="100000">
                <a:srgbClr val="FF9D7D"/>
              </a:gs>
            </a:gsLst>
            <a:lin ang="5400000" scaled="1"/>
          </a:gradFill>
          <a:ln cap="flat">
            <a:solidFill>
              <a:srgbClr val="F96615"/>
            </a:solidFill>
            <a:miter lim="800000"/>
            <a:headEnd/>
            <a:tailEnd/>
          </a:ln>
          <a:effectLst>
            <a:outerShdw blurRad="40000" dist="20000" dir="5400000" rotWithShape="0">
              <a:srgbClr val="000000">
                <a:alpha val="37999"/>
              </a:srgbClr>
            </a:outerShdw>
          </a:effectLst>
        </p:spPr>
        <p:txBody>
          <a:bodyPr/>
          <a:lstStyle/>
          <a:p>
            <a:pPr marL="0" indent="0" eaLnBrk="1" fontAlgn="auto" hangingPunct="1">
              <a:spcAft>
                <a:spcPts val="0"/>
              </a:spcAft>
              <a:defRPr/>
            </a:pPr>
            <a:r>
              <a:rPr lang="en-US" sz="2900" dirty="0">
                <a:solidFill>
                  <a:srgbClr val="AE0000"/>
                </a:solidFill>
                <a:ea typeface="+mn-ea"/>
                <a:cs typeface="+mn-cs"/>
              </a:rPr>
              <a:t>Employees have the right to:</a:t>
            </a:r>
          </a:p>
          <a:p>
            <a:pPr marL="320040" indent="-320040" eaLnBrk="1" fontAlgn="auto" hangingPunct="1">
              <a:spcAft>
                <a:spcPts val="0"/>
              </a:spcAft>
              <a:buFont typeface="Calibri" charset="0"/>
              <a:buAutoNum type="arabicPeriod"/>
              <a:defRPr/>
            </a:pPr>
            <a:r>
              <a:rPr lang="en-US" sz="2900" dirty="0">
                <a:solidFill>
                  <a:schemeClr val="dk1"/>
                </a:solidFill>
                <a:ea typeface="+mn-ea"/>
                <a:cs typeface="+mn-cs"/>
              </a:rPr>
              <a:t> Request an inspection.</a:t>
            </a:r>
          </a:p>
          <a:p>
            <a:pPr marL="320040" indent="-320040" eaLnBrk="1" fontAlgn="auto" hangingPunct="1">
              <a:spcAft>
                <a:spcPts val="0"/>
              </a:spcAft>
              <a:buFont typeface="Calibri" charset="0"/>
              <a:buAutoNum type="arabicPeriod"/>
              <a:defRPr/>
            </a:pPr>
            <a:r>
              <a:rPr lang="en-US" sz="2900" dirty="0">
                <a:solidFill>
                  <a:schemeClr val="dk1"/>
                </a:solidFill>
                <a:ea typeface="+mn-ea"/>
                <a:cs typeface="+mn-cs"/>
              </a:rPr>
              <a:t> Have a representative present at an inspection.</a:t>
            </a:r>
          </a:p>
          <a:p>
            <a:pPr marL="320040" indent="-320040" eaLnBrk="1" fontAlgn="auto" hangingPunct="1">
              <a:spcAft>
                <a:spcPts val="0"/>
              </a:spcAft>
              <a:buFont typeface="Calibri" charset="0"/>
              <a:buAutoNum type="arabicPeriod"/>
              <a:defRPr/>
            </a:pPr>
            <a:r>
              <a:rPr lang="en-US" sz="2900" dirty="0">
                <a:solidFill>
                  <a:schemeClr val="dk1"/>
                </a:solidFill>
                <a:ea typeface="+mn-ea"/>
                <a:cs typeface="+mn-cs"/>
              </a:rPr>
              <a:t> Have dangerous substances identified.</a:t>
            </a:r>
          </a:p>
          <a:p>
            <a:pPr marL="320040" indent="-320040" eaLnBrk="1" fontAlgn="auto" hangingPunct="1">
              <a:spcAft>
                <a:spcPts val="0"/>
              </a:spcAft>
              <a:buFont typeface="Calibri" charset="0"/>
              <a:buAutoNum type="arabicPeriod"/>
              <a:defRPr/>
            </a:pPr>
            <a:r>
              <a:rPr lang="en-US" sz="2900" dirty="0">
                <a:solidFill>
                  <a:schemeClr val="dk1"/>
                </a:solidFill>
                <a:ea typeface="+mn-ea"/>
                <a:cs typeface="+mn-cs"/>
              </a:rPr>
              <a:t> Be promptly informed about exposure to hazards and be given access to accurate records regarding exposure.</a:t>
            </a:r>
          </a:p>
          <a:p>
            <a:pPr marL="320040" indent="-320040" eaLnBrk="1" fontAlgn="auto" hangingPunct="1">
              <a:spcAft>
                <a:spcPts val="0"/>
              </a:spcAft>
              <a:buFont typeface="Calibri" charset="0"/>
              <a:buAutoNum type="arabicPeriod"/>
              <a:defRPr/>
            </a:pPr>
            <a:r>
              <a:rPr lang="en-US" sz="2900" dirty="0">
                <a:solidFill>
                  <a:schemeClr val="dk1"/>
                </a:solidFill>
                <a:ea typeface="+mn-ea"/>
                <a:cs typeface="+mn-cs"/>
              </a:rPr>
              <a:t> Have employer violations posted at work site.</a:t>
            </a:r>
          </a:p>
        </p:txBody>
      </p:sp>
      <p:sp>
        <p:nvSpPr>
          <p:cNvPr id="79874" name="Title 4"/>
          <p:cNvSpPr>
            <a:spLocks noGrp="1"/>
          </p:cNvSpPr>
          <p:nvPr>
            <p:ph type="title"/>
          </p:nvPr>
        </p:nvSpPr>
        <p:spPr>
          <a:xfrm>
            <a:off x="635000" y="393700"/>
            <a:ext cx="8229600" cy="1023938"/>
          </a:xfrm>
        </p:spPr>
        <p:txBody>
          <a:bodyPr anchor="t"/>
          <a:lstStyle/>
          <a:p>
            <a:pPr eaLnBrk="1" hangingPunct="1">
              <a:lnSpc>
                <a:spcPct val="90000"/>
              </a:lnSpc>
            </a:pPr>
            <a:r>
              <a:rPr lang="en-US" altLang="en-US" dirty="0">
                <a:latin typeface="Calibri" pitchFamily="34" charset="0"/>
                <a:ea typeface="ＭＳ Ｐゴシック" pitchFamily="34" charset="-128"/>
              </a:rPr>
              <a:t>Employee Rights Under OSH Act</a:t>
            </a:r>
          </a:p>
        </p:txBody>
      </p:sp>
    </p:spTree>
    <p:extLst>
      <p:ext uri="{BB962C8B-B14F-4D97-AF65-F5344CB8AC3E}">
        <p14:creationId xmlns:p14="http://schemas.microsoft.com/office/powerpoint/2010/main" val="19582692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9"/>
          <p:cNvSpPr>
            <a:spLocks noGrp="1"/>
          </p:cNvSpPr>
          <p:nvPr>
            <p:ph type="title"/>
          </p:nvPr>
        </p:nvSpPr>
        <p:spPr>
          <a:xfrm>
            <a:off x="125413" y="273050"/>
            <a:ext cx="8559800" cy="754063"/>
          </a:xfrm>
        </p:spPr>
        <p:txBody>
          <a:bodyPr/>
          <a:lstStyle/>
          <a:p>
            <a:pPr algn="r" eaLnBrk="1" hangingPunct="1"/>
            <a:r>
              <a:rPr lang="en-US" altLang="en-US" sz="2000">
                <a:solidFill>
                  <a:srgbClr val="FF0000"/>
                </a:solidFill>
                <a:latin typeface="Calibri" pitchFamily="34" charset="0"/>
                <a:ea typeface="ＭＳ Ｐゴシック" pitchFamily="34" charset="-128"/>
              </a:rPr>
              <a:t>Figure 3.6</a:t>
            </a:r>
            <a:br>
              <a:rPr lang="en-US" altLang="en-US" sz="2000">
                <a:solidFill>
                  <a:srgbClr val="FF0000"/>
                </a:solidFill>
                <a:latin typeface="Calibri" pitchFamily="34" charset="0"/>
                <a:ea typeface="ＭＳ Ｐゴシック" pitchFamily="34" charset="-128"/>
              </a:rPr>
            </a:br>
            <a:r>
              <a:rPr lang="en-US" altLang="en-US" sz="3600">
                <a:solidFill>
                  <a:schemeClr val="bg1"/>
                </a:solidFill>
                <a:latin typeface="Calibri" pitchFamily="34" charset="0"/>
                <a:ea typeface="ＭＳ Ｐゴシック" pitchFamily="34" charset="-128"/>
              </a:rPr>
              <a:t>OSHA Form</a:t>
            </a:r>
          </a:p>
        </p:txBody>
      </p:sp>
      <p:pic>
        <p:nvPicPr>
          <p:cNvPr id="77826" name="Content Placeholder 4" descr="noe30468_0306.jpg"/>
          <p:cNvPicPr>
            <a:picLocks noGrp="1" noChangeAspect="1"/>
          </p:cNvPicPr>
          <p:nvPr>
            <p:ph idx="1"/>
          </p:nvPr>
        </p:nvPicPr>
        <p:blipFill>
          <a:blip r:embed="rId3"/>
          <a:stretch>
            <a:fillRect/>
          </a:stretch>
        </p:blipFill>
        <p:spPr>
          <a:xfrm>
            <a:off x="831850" y="1461154"/>
            <a:ext cx="7664450" cy="4711980"/>
          </a:xfrm>
        </p:spPr>
      </p:pic>
    </p:spTree>
    <p:extLst>
      <p:ext uri="{BB962C8B-B14F-4D97-AF65-F5344CB8AC3E}">
        <p14:creationId xmlns:p14="http://schemas.microsoft.com/office/powerpoint/2010/main" val="28173031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838200" y="331788"/>
            <a:ext cx="8731250" cy="963612"/>
          </a:xfrm>
        </p:spPr>
        <p:txBody>
          <a:bodyPr lIns="103236" tIns="51618" rIns="103236" bIns="51618" anchor="t"/>
          <a:lstStyle/>
          <a:p>
            <a:pPr eaLnBrk="1" hangingPunct="1"/>
            <a:r>
              <a:rPr lang="en-US" altLang="en-US" sz="3200"/>
              <a:t>Employer Sponsored Safety &amp; Health Programs</a:t>
            </a:r>
          </a:p>
        </p:txBody>
      </p:sp>
      <p:pic>
        <p:nvPicPr>
          <p:cNvPr id="40963" name="Picture 4" descr="bd04969_"/>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7315200" y="3962400"/>
            <a:ext cx="1676400" cy="2057400"/>
          </a:xfrm>
        </p:spPr>
      </p:pic>
      <p:sp>
        <p:nvSpPr>
          <p:cNvPr id="7" name="Content Placeholder 2"/>
          <p:cNvSpPr txBox="1">
            <a:spLocks/>
          </p:cNvSpPr>
          <p:nvPr/>
        </p:nvSpPr>
        <p:spPr>
          <a:xfrm>
            <a:off x="1371600" y="1143000"/>
            <a:ext cx="7448550" cy="4800600"/>
          </a:xfrm>
          <a:prstGeom prst="rect">
            <a:avLst/>
          </a:prstGeom>
        </p:spPr>
        <p:txBody>
          <a:bodyPr/>
          <a:lstStyle/>
          <a:p>
            <a:pPr marL="342900" indent="-342900" eaLnBrk="0" hangingPunct="0">
              <a:spcBef>
                <a:spcPts val="0"/>
              </a:spcBef>
              <a:buFontTx/>
              <a:buChar char="•"/>
              <a:defRPr/>
            </a:pPr>
            <a:r>
              <a:rPr lang="en-US" sz="2800" kern="0" dirty="0">
                <a:latin typeface="+mn-lt"/>
                <a:ea typeface="ＭＳ Ｐゴシック" pitchFamily="34" charset="-128"/>
              </a:rPr>
              <a:t>Under the Occupational Safety and Health Act, employers have a general duty to provide employees a place of employment free from recognized safety and health hazards.</a:t>
            </a:r>
          </a:p>
          <a:p>
            <a:pPr marL="342900" indent="-342900" eaLnBrk="0" hangingPunct="0">
              <a:spcBef>
                <a:spcPts val="0"/>
              </a:spcBef>
              <a:buFontTx/>
              <a:buChar char="•"/>
              <a:defRPr/>
            </a:pPr>
            <a:r>
              <a:rPr lang="en-US" sz="2800" kern="0" dirty="0">
                <a:latin typeface="+mn-lt"/>
                <a:ea typeface="ＭＳ Ｐゴシック" pitchFamily="34" charset="-128"/>
              </a:rPr>
              <a:t>The Occupational Safety and Health Administration publishes regulations and conducts inspections.</a:t>
            </a:r>
          </a:p>
          <a:p>
            <a:pPr marL="342900" indent="-342900" eaLnBrk="0" hangingPunct="0">
              <a:spcBef>
                <a:spcPts val="0"/>
              </a:spcBef>
              <a:buFontTx/>
              <a:buChar char="•"/>
              <a:defRPr/>
            </a:pPr>
            <a:r>
              <a:rPr lang="en-US" sz="2800" kern="0" dirty="0">
                <a:latin typeface="+mn-lt"/>
                <a:ea typeface="ＭＳ Ｐゴシック" pitchFamily="34" charset="-128"/>
              </a:rPr>
              <a:t>Besides complying with OSHA          regulations, employers often establish        safety awareness programs designed                 to instill an emphasis on safety.</a:t>
            </a:r>
          </a:p>
        </p:txBody>
      </p:sp>
    </p:spTree>
    <p:extLst>
      <p:ext uri="{BB962C8B-B14F-4D97-AF65-F5344CB8AC3E}">
        <p14:creationId xmlns:p14="http://schemas.microsoft.com/office/powerpoint/2010/main" val="15083047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233487"/>
            <a:ext cx="7620000" cy="4681538"/>
          </a:xfrm>
        </p:spPr>
        <p:txBody>
          <a:bodyPr>
            <a:normAutofit fontScale="77500" lnSpcReduction="20000"/>
          </a:bodyPr>
          <a:lstStyle/>
          <a:p>
            <a:pPr>
              <a:spcBef>
                <a:spcPts val="600"/>
              </a:spcBef>
              <a:spcAft>
                <a:spcPts val="0"/>
              </a:spcAft>
              <a:defRPr/>
            </a:pPr>
            <a:r>
              <a:rPr lang="en-US" sz="2600" b="1" dirty="0">
                <a:solidFill>
                  <a:schemeClr val="tx2">
                    <a:lumMod val="75000"/>
                  </a:schemeClr>
                </a:solidFill>
              </a:rPr>
              <a:t>Wage &amp; Hour Issues</a:t>
            </a:r>
          </a:p>
          <a:p>
            <a:pPr lvl="1">
              <a:spcBef>
                <a:spcPts val="600"/>
              </a:spcBef>
              <a:spcAft>
                <a:spcPts val="0"/>
              </a:spcAft>
              <a:defRPr/>
            </a:pPr>
            <a:r>
              <a:rPr lang="en-US" sz="2600" dirty="0">
                <a:solidFill>
                  <a:schemeClr val="tx2">
                    <a:lumMod val="75000"/>
                  </a:schemeClr>
                </a:solidFill>
              </a:rPr>
              <a:t>Wage &amp; Hour claims represent over 90% of the employment class actions filed every year</a:t>
            </a:r>
          </a:p>
          <a:p>
            <a:pPr lvl="1">
              <a:spcBef>
                <a:spcPts val="600"/>
              </a:spcBef>
              <a:spcAft>
                <a:spcPts val="0"/>
              </a:spcAft>
              <a:defRPr/>
            </a:pPr>
            <a:r>
              <a:rPr lang="en-US" sz="2600" dirty="0">
                <a:solidFill>
                  <a:schemeClr val="tx2">
                    <a:lumMod val="75000"/>
                  </a:schemeClr>
                </a:solidFill>
              </a:rPr>
              <a:t>Federal wage &amp; hour lawsuits filed nationally have increased more than 400% since 2000, with a record high in 2015 of 8,781</a:t>
            </a:r>
          </a:p>
          <a:p>
            <a:pPr>
              <a:spcBef>
                <a:spcPts val="600"/>
              </a:spcBef>
              <a:spcAft>
                <a:spcPts val="0"/>
              </a:spcAft>
              <a:defRPr/>
            </a:pPr>
            <a:r>
              <a:rPr lang="en-US" sz="2600" b="1" dirty="0">
                <a:solidFill>
                  <a:schemeClr val="tx2">
                    <a:lumMod val="75000"/>
                  </a:schemeClr>
                </a:solidFill>
              </a:rPr>
              <a:t>Employee Misclassification</a:t>
            </a:r>
          </a:p>
          <a:p>
            <a:pPr lvl="1">
              <a:spcBef>
                <a:spcPts val="600"/>
              </a:spcBef>
              <a:spcAft>
                <a:spcPts val="0"/>
              </a:spcAft>
              <a:defRPr/>
            </a:pPr>
            <a:r>
              <a:rPr lang="en-US" sz="2600" dirty="0">
                <a:solidFill>
                  <a:schemeClr val="tx2">
                    <a:lumMod val="75000"/>
                  </a:schemeClr>
                </a:solidFill>
              </a:rPr>
              <a:t>Exempt v. Non-Exempt Status</a:t>
            </a:r>
          </a:p>
          <a:p>
            <a:pPr lvl="3">
              <a:spcBef>
                <a:spcPts val="600"/>
              </a:spcBef>
              <a:spcAft>
                <a:spcPts val="0"/>
              </a:spcAft>
              <a:defRPr/>
            </a:pPr>
            <a:r>
              <a:rPr lang="en-US" sz="2600" dirty="0">
                <a:solidFill>
                  <a:schemeClr val="tx2">
                    <a:lumMod val="75000"/>
                  </a:schemeClr>
                </a:solidFill>
              </a:rPr>
              <a:t>New White Collar Exemption Regulation</a:t>
            </a:r>
          </a:p>
          <a:p>
            <a:pPr lvl="1">
              <a:spcBef>
                <a:spcPts val="600"/>
              </a:spcBef>
              <a:spcAft>
                <a:spcPts val="0"/>
              </a:spcAft>
              <a:defRPr/>
            </a:pPr>
            <a:r>
              <a:rPr lang="en-US" sz="2600" dirty="0">
                <a:solidFill>
                  <a:schemeClr val="tx2">
                    <a:lumMod val="75000"/>
                  </a:schemeClr>
                </a:solidFill>
              </a:rPr>
              <a:t>Resulting in the failure to pay overtime wages, failure to provide meal and rest breaks, and to account for off-the-clock work</a:t>
            </a:r>
          </a:p>
          <a:p>
            <a:pPr>
              <a:spcBef>
                <a:spcPts val="600"/>
              </a:spcBef>
              <a:spcAft>
                <a:spcPts val="0"/>
              </a:spcAft>
              <a:defRPr/>
            </a:pPr>
            <a:r>
              <a:rPr lang="en-US" sz="2600" b="1" dirty="0">
                <a:solidFill>
                  <a:schemeClr val="tx2">
                    <a:lumMod val="75000"/>
                  </a:schemeClr>
                </a:solidFill>
              </a:rPr>
              <a:t>Expansion of joint employer liability</a:t>
            </a:r>
          </a:p>
          <a:p>
            <a:pPr>
              <a:spcBef>
                <a:spcPts val="600"/>
              </a:spcBef>
              <a:spcAft>
                <a:spcPts val="0"/>
              </a:spcAft>
              <a:defRPr/>
            </a:pPr>
            <a:r>
              <a:rPr lang="en-US" sz="2600" b="1" dirty="0">
                <a:solidFill>
                  <a:schemeClr val="tx2">
                    <a:lumMod val="75000"/>
                  </a:schemeClr>
                </a:solidFill>
              </a:rPr>
              <a:t>Pay Practices Issues Continue to Evolve at the State &amp; Local Level</a:t>
            </a:r>
          </a:p>
          <a:p>
            <a:pPr>
              <a:spcBef>
                <a:spcPts val="600"/>
              </a:spcBef>
              <a:spcAft>
                <a:spcPts val="0"/>
              </a:spcAft>
              <a:defRPr/>
            </a:pPr>
            <a:r>
              <a:rPr lang="en-US" sz="2600" b="1" dirty="0">
                <a:solidFill>
                  <a:schemeClr val="tx2">
                    <a:lumMod val="75000"/>
                  </a:schemeClr>
                </a:solidFill>
              </a:rPr>
              <a:t>Arbitration with Class Action Waiver to the Rescue?</a:t>
            </a:r>
          </a:p>
          <a:p>
            <a:pPr lvl="1">
              <a:defRPr/>
            </a:pPr>
            <a:endParaRPr lang="en-US" dirty="0"/>
          </a:p>
          <a:p>
            <a:pPr>
              <a:defRPr/>
            </a:pPr>
            <a:endParaRPr lang="en-US" dirty="0"/>
          </a:p>
        </p:txBody>
      </p:sp>
      <p:sp>
        <p:nvSpPr>
          <p:cNvPr id="21507" name="Title 1"/>
          <p:cNvSpPr>
            <a:spLocks noGrp="1"/>
          </p:cNvSpPr>
          <p:nvPr>
            <p:ph type="title"/>
          </p:nvPr>
        </p:nvSpPr>
        <p:spPr bwMode="auto">
          <a:xfrm>
            <a:off x="1524000" y="381000"/>
            <a:ext cx="7391400" cy="8001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a:defRPr/>
            </a:pPr>
            <a:r>
              <a:rPr lang="en-US" altLang="en-US" sz="3600" b="1" dirty="0">
                <a:solidFill>
                  <a:schemeClr val="accent6">
                    <a:lumMod val="75000"/>
                  </a:schemeClr>
                </a:solidFill>
              </a:rPr>
              <a:t>Wage and Hour Legal Trends Update</a:t>
            </a:r>
          </a:p>
        </p:txBody>
      </p:sp>
    </p:spTree>
    <p:extLst>
      <p:ext uri="{BB962C8B-B14F-4D97-AF65-F5344CB8AC3E}">
        <p14:creationId xmlns:p14="http://schemas.microsoft.com/office/powerpoint/2010/main" val="281521964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1089025" y="1600200"/>
            <a:ext cx="4953000" cy="4343400"/>
          </a:xfrm>
        </p:spPr>
        <p:txBody>
          <a:bodyPr/>
          <a:lstStyle/>
          <a:p>
            <a:pPr>
              <a:defRPr/>
            </a:pPr>
            <a:r>
              <a:rPr lang="en-US" altLang="en-US" sz="2000" b="1" dirty="0">
                <a:solidFill>
                  <a:schemeClr val="tx2">
                    <a:lumMod val="75000"/>
                  </a:schemeClr>
                </a:solidFill>
              </a:rPr>
              <a:t>Salary basis test:</a:t>
            </a:r>
          </a:p>
          <a:p>
            <a:pPr marL="457200" lvl="1" indent="0">
              <a:buFont typeface="Arial" panose="020B0604020202020204" pitchFamily="34" charset="0"/>
              <a:buNone/>
              <a:defRPr/>
            </a:pPr>
            <a:r>
              <a:rPr lang="en-US" altLang="en-US" sz="1800" dirty="0">
                <a:solidFill>
                  <a:schemeClr val="tx2">
                    <a:lumMod val="75000"/>
                  </a:schemeClr>
                </a:solidFill>
              </a:rPr>
              <a:t>Employee must be paid a predetermined and fixed salary that is not subject to reduction because of variations in the quality or quantity of work performed. </a:t>
            </a:r>
          </a:p>
          <a:p>
            <a:pPr>
              <a:defRPr/>
            </a:pPr>
            <a:r>
              <a:rPr lang="en-US" altLang="en-US" sz="2000" b="1" dirty="0">
                <a:solidFill>
                  <a:schemeClr val="tx2">
                    <a:lumMod val="75000"/>
                  </a:schemeClr>
                </a:solidFill>
              </a:rPr>
              <a:t>Salary level test:</a:t>
            </a:r>
          </a:p>
          <a:p>
            <a:pPr marL="457200" lvl="1" indent="0">
              <a:buFont typeface="Arial" panose="020B0604020202020204" pitchFamily="34" charset="0"/>
              <a:buNone/>
              <a:defRPr/>
            </a:pPr>
            <a:r>
              <a:rPr lang="en-US" altLang="en-US" sz="1800" dirty="0">
                <a:solidFill>
                  <a:schemeClr val="tx2">
                    <a:lumMod val="75000"/>
                  </a:schemeClr>
                </a:solidFill>
              </a:rPr>
              <a:t>The amount of salary paid must meet a minimum specified in the regulations.</a:t>
            </a:r>
          </a:p>
          <a:p>
            <a:pPr>
              <a:defRPr/>
            </a:pPr>
            <a:r>
              <a:rPr lang="en-US" altLang="en-US" sz="2000" b="1" dirty="0">
                <a:solidFill>
                  <a:schemeClr val="tx2">
                    <a:lumMod val="75000"/>
                  </a:schemeClr>
                </a:solidFill>
              </a:rPr>
              <a:t>Duties test:</a:t>
            </a:r>
          </a:p>
          <a:p>
            <a:pPr marL="457200" lvl="1" indent="0">
              <a:buFont typeface="Arial" panose="020B0604020202020204" pitchFamily="34" charset="0"/>
              <a:buNone/>
              <a:defRPr/>
            </a:pPr>
            <a:r>
              <a:rPr lang="en-US" altLang="en-US" sz="1800" dirty="0">
                <a:solidFill>
                  <a:schemeClr val="tx2">
                    <a:lumMod val="75000"/>
                  </a:schemeClr>
                </a:solidFill>
              </a:rPr>
              <a:t>Primary duties must involve executive, administrative, or professional duties, as defined in regulations. </a:t>
            </a:r>
          </a:p>
        </p:txBody>
      </p:sp>
      <p:sp>
        <p:nvSpPr>
          <p:cNvPr id="22531" name="Content Placeholder 2"/>
          <p:cNvSpPr txBox="1">
            <a:spLocks/>
          </p:cNvSpPr>
          <p:nvPr/>
        </p:nvSpPr>
        <p:spPr bwMode="auto">
          <a:xfrm>
            <a:off x="6248400" y="2295525"/>
            <a:ext cx="2895600" cy="3276600"/>
          </a:xfrm>
          <a:prstGeom prst="rect">
            <a:avLst/>
          </a:prstGeom>
          <a:solidFill>
            <a:srgbClr val="FCFDE7"/>
          </a:solidFill>
          <a:ln w="34925" cmpd="thinThick">
            <a:solidFill>
              <a:srgbClr val="6E89A2"/>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800"/>
              </a:spcBef>
              <a:spcAft>
                <a:spcPts val="600"/>
              </a:spcAft>
              <a:buFontTx/>
              <a:buNone/>
              <a:defRPr/>
            </a:pPr>
            <a:r>
              <a:rPr lang="en-US" altLang="en-US" sz="1800" b="1" i="1" dirty="0">
                <a:solidFill>
                  <a:schemeClr val="accent6">
                    <a:lumMod val="75000"/>
                  </a:schemeClr>
                </a:solidFill>
              </a:rPr>
              <a:t>Rationale for white collar exemptions:</a:t>
            </a:r>
          </a:p>
          <a:p>
            <a:pPr>
              <a:spcBef>
                <a:spcPts val="800"/>
              </a:spcBef>
              <a:spcAft>
                <a:spcPts val="600"/>
              </a:spcAft>
              <a:buFontTx/>
              <a:buNone/>
              <a:defRPr/>
            </a:pPr>
            <a:r>
              <a:rPr lang="en-US" altLang="en-US" sz="1600" i="1" dirty="0"/>
              <a:t>Typically earn salaries well above the minimum wage and enjoy other privileges that compensate them for longer work hours—fringe benefits, job security, advancement.  </a:t>
            </a:r>
          </a:p>
          <a:p>
            <a:pPr>
              <a:spcBef>
                <a:spcPts val="800"/>
              </a:spcBef>
              <a:spcAft>
                <a:spcPts val="600"/>
              </a:spcAft>
              <a:buFontTx/>
              <a:buNone/>
              <a:defRPr/>
            </a:pPr>
            <a:r>
              <a:rPr lang="en-US" altLang="en-US" sz="1600" i="1" dirty="0"/>
              <a:t>Work cannot be dispersed easily to other workers. </a:t>
            </a:r>
          </a:p>
          <a:p>
            <a:pPr lvl="1">
              <a:spcAft>
                <a:spcPts val="600"/>
              </a:spcAft>
              <a:buClr>
                <a:srgbClr val="984807"/>
              </a:buClr>
              <a:buFont typeface="Courier New" panose="02070309020205020404" pitchFamily="49" charset="0"/>
              <a:buChar char="o"/>
              <a:defRPr/>
            </a:pPr>
            <a:endParaRPr lang="en-US" altLang="en-US" sz="2000" dirty="0">
              <a:solidFill>
                <a:srgbClr val="1E1C11"/>
              </a:solidFill>
            </a:endParaRPr>
          </a:p>
          <a:p>
            <a:pPr>
              <a:spcBef>
                <a:spcPts val="800"/>
              </a:spcBef>
              <a:spcAft>
                <a:spcPts val="600"/>
              </a:spcAft>
              <a:buFontTx/>
              <a:buBlip>
                <a:blip r:embed="rId3"/>
              </a:buBlip>
              <a:defRPr/>
            </a:pPr>
            <a:endParaRPr lang="en-US" altLang="en-US" sz="2400" dirty="0">
              <a:solidFill>
                <a:srgbClr val="1E1C11"/>
              </a:solidFill>
            </a:endParaRPr>
          </a:p>
        </p:txBody>
      </p:sp>
      <p:sp>
        <p:nvSpPr>
          <p:cNvPr id="22532" name="Title 1"/>
          <p:cNvSpPr>
            <a:spLocks noGrp="1"/>
          </p:cNvSpPr>
          <p:nvPr>
            <p:ph type="title"/>
          </p:nvPr>
        </p:nvSpPr>
        <p:spPr bwMode="auto">
          <a:xfrm>
            <a:off x="762000" y="304800"/>
            <a:ext cx="8229600" cy="83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a:defRPr/>
            </a:pPr>
            <a:r>
              <a:rPr lang="en-US" altLang="en-US" b="1" dirty="0">
                <a:solidFill>
                  <a:schemeClr val="accent6">
                    <a:lumMod val="75000"/>
                  </a:schemeClr>
                </a:solidFill>
              </a:rPr>
              <a:t>White Collar Exemptions</a:t>
            </a:r>
          </a:p>
        </p:txBody>
      </p:sp>
    </p:spTree>
    <p:extLst>
      <p:ext uri="{BB962C8B-B14F-4D97-AF65-F5344CB8AC3E}">
        <p14:creationId xmlns:p14="http://schemas.microsoft.com/office/powerpoint/2010/main" val="19981718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1295400" y="1541462"/>
            <a:ext cx="7848600" cy="3497263"/>
          </a:xfrm>
        </p:spPr>
        <p:txBody>
          <a:bodyPr/>
          <a:lstStyle/>
          <a:p>
            <a:pPr>
              <a:defRPr/>
            </a:pPr>
            <a:r>
              <a:rPr lang="en-US" altLang="en-US" sz="2000" dirty="0">
                <a:solidFill>
                  <a:schemeClr val="tx2">
                    <a:lumMod val="75000"/>
                  </a:schemeClr>
                </a:solidFill>
              </a:rPr>
              <a:t>New salary level for White Collar Exemptions:  equal to the 40th percentile of weekly earnings for full-time salaried workers based on BLS data:</a:t>
            </a:r>
          </a:p>
          <a:p>
            <a:pPr lvl="1">
              <a:defRPr/>
            </a:pPr>
            <a:r>
              <a:rPr lang="en-US" altLang="en-US" sz="1800" dirty="0">
                <a:solidFill>
                  <a:schemeClr val="tx2">
                    <a:lumMod val="75000"/>
                  </a:schemeClr>
                </a:solidFill>
              </a:rPr>
              <a:t>$913 per week or $47,476 a year. </a:t>
            </a:r>
          </a:p>
          <a:p>
            <a:pPr lvl="1">
              <a:defRPr/>
            </a:pPr>
            <a:r>
              <a:rPr lang="en-US" altLang="en-US" sz="1800" dirty="0">
                <a:solidFill>
                  <a:schemeClr val="tx2">
                    <a:lumMod val="75000"/>
                  </a:schemeClr>
                </a:solidFill>
              </a:rPr>
              <a:t>BLS began tabulating data in 2015 at the request of the DOL.</a:t>
            </a:r>
          </a:p>
          <a:p>
            <a:pPr marL="457200" lvl="1" indent="0">
              <a:buFont typeface="Arial" panose="020B0604020202020204" pitchFamily="34" charset="0"/>
              <a:buNone/>
              <a:defRPr/>
            </a:pPr>
            <a:endParaRPr lang="en-US" altLang="en-US" sz="1800" dirty="0">
              <a:solidFill>
                <a:schemeClr val="tx2">
                  <a:lumMod val="75000"/>
                </a:schemeClr>
              </a:solidFill>
            </a:endParaRPr>
          </a:p>
          <a:p>
            <a:pPr>
              <a:defRPr/>
            </a:pPr>
            <a:r>
              <a:rPr lang="en-US" altLang="en-US" sz="2000" dirty="0">
                <a:solidFill>
                  <a:schemeClr val="tx2">
                    <a:lumMod val="75000"/>
                  </a:schemeClr>
                </a:solidFill>
              </a:rPr>
              <a:t>New salary level for Highly Compensated Exemption: equal to the 90th percentile of earnings for full-time salaried workers based on BLS data:</a:t>
            </a:r>
          </a:p>
          <a:p>
            <a:pPr lvl="1">
              <a:defRPr/>
            </a:pPr>
            <a:r>
              <a:rPr lang="en-US" altLang="en-US" sz="1800" dirty="0">
                <a:solidFill>
                  <a:schemeClr val="tx2">
                    <a:lumMod val="75000"/>
                  </a:schemeClr>
                </a:solidFill>
              </a:rPr>
              <a:t>Final Rule is $134,004 per year--$2,577 per week. </a:t>
            </a:r>
          </a:p>
          <a:p>
            <a:pPr lvl="1">
              <a:defRPr/>
            </a:pPr>
            <a:r>
              <a:rPr lang="en-US" altLang="en-US" sz="1800" dirty="0">
                <a:solidFill>
                  <a:schemeClr val="tx2">
                    <a:lumMod val="75000"/>
                  </a:schemeClr>
                </a:solidFill>
              </a:rPr>
              <a:t>HCE only requires employee to have one exempt duty, effectively amounting to anyone making more than $134,004 is exempt.</a:t>
            </a:r>
          </a:p>
          <a:p>
            <a:pPr>
              <a:defRPr/>
            </a:pPr>
            <a:endParaRPr lang="en-US" altLang="en-US" sz="2000" dirty="0"/>
          </a:p>
          <a:p>
            <a:pPr>
              <a:defRPr/>
            </a:pPr>
            <a:endParaRPr lang="en-US" altLang="en-US" sz="2000" dirty="0"/>
          </a:p>
        </p:txBody>
      </p:sp>
      <p:sp>
        <p:nvSpPr>
          <p:cNvPr id="24579" name="Title 1"/>
          <p:cNvSpPr txBox="1">
            <a:spLocks/>
          </p:cNvSpPr>
          <p:nvPr/>
        </p:nvSpPr>
        <p:spPr bwMode="auto">
          <a:xfrm>
            <a:off x="1295400" y="381000"/>
            <a:ext cx="78486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4000" b="1">
                <a:solidFill>
                  <a:schemeClr val="accent6">
                    <a:lumMod val="75000"/>
                  </a:schemeClr>
                </a:solidFill>
              </a:rPr>
              <a:t>Changes: Salary Level Will Increase</a:t>
            </a:r>
          </a:p>
        </p:txBody>
      </p:sp>
    </p:spTree>
    <p:extLst>
      <p:ext uri="{BB962C8B-B14F-4D97-AF65-F5344CB8AC3E}">
        <p14:creationId xmlns:p14="http://schemas.microsoft.com/office/powerpoint/2010/main" val="192920401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533400"/>
            <a:ext cx="7162800" cy="5226050"/>
          </a:xfrm>
        </p:spPr>
        <p:txBody>
          <a:bodyPr/>
          <a:lstStyle/>
          <a:p>
            <a:pPr marL="0" indent="0" algn="ctr">
              <a:buFont typeface="Arial" panose="020B0604020202020204" pitchFamily="34" charset="0"/>
              <a:buNone/>
              <a:defRPr/>
            </a:pPr>
            <a:r>
              <a:rPr lang="en-US" b="1" dirty="0">
                <a:solidFill>
                  <a:schemeClr val="accent6">
                    <a:lumMod val="75000"/>
                  </a:schemeClr>
                </a:solidFill>
              </a:rPr>
              <a:t>Who are Contingent Workers? </a:t>
            </a:r>
          </a:p>
          <a:p>
            <a:pPr marL="0" indent="0">
              <a:buFont typeface="Arial" panose="020B0604020202020204" pitchFamily="34" charset="0"/>
              <a:buNone/>
              <a:defRPr/>
            </a:pPr>
            <a:r>
              <a:rPr lang="en-US" sz="2800" dirty="0">
                <a:solidFill>
                  <a:schemeClr val="tx2">
                    <a:lumMod val="75000"/>
                  </a:schemeClr>
                </a:solidFill>
              </a:rPr>
              <a:t>Anyone your organization engages to perform work but who is not your organization’s employee.  </a:t>
            </a:r>
          </a:p>
          <a:p>
            <a:pPr marL="0" indent="0">
              <a:buFont typeface="Arial" panose="020B0604020202020204" pitchFamily="34" charset="0"/>
              <a:buNone/>
              <a:defRPr/>
            </a:pPr>
            <a:r>
              <a:rPr lang="en-US" sz="2800" dirty="0">
                <a:solidFill>
                  <a:schemeClr val="tx2">
                    <a:lumMod val="75000"/>
                  </a:schemeClr>
                </a:solidFill>
              </a:rPr>
              <a:t>Includes</a:t>
            </a:r>
          </a:p>
          <a:p>
            <a:pPr>
              <a:defRPr/>
            </a:pPr>
            <a:r>
              <a:rPr lang="en-US" sz="2800" b="1" dirty="0">
                <a:solidFill>
                  <a:schemeClr val="tx2">
                    <a:lumMod val="75000"/>
                  </a:schemeClr>
                </a:solidFill>
              </a:rPr>
              <a:t>Independent Contractors</a:t>
            </a:r>
          </a:p>
          <a:p>
            <a:pPr lvl="1">
              <a:defRPr/>
            </a:pPr>
            <a:r>
              <a:rPr lang="en-US" sz="2400" dirty="0">
                <a:solidFill>
                  <a:schemeClr val="tx2">
                    <a:lumMod val="75000"/>
                  </a:schemeClr>
                </a:solidFill>
              </a:rPr>
              <a:t>Consultants; Technical experts</a:t>
            </a:r>
          </a:p>
          <a:p>
            <a:pPr lvl="1">
              <a:defRPr/>
            </a:pPr>
            <a:r>
              <a:rPr lang="en-US" sz="2400" dirty="0">
                <a:solidFill>
                  <a:schemeClr val="tx2">
                    <a:lumMod val="75000"/>
                  </a:schemeClr>
                </a:solidFill>
              </a:rPr>
              <a:t>You pay them directly, frequently by 1099</a:t>
            </a:r>
          </a:p>
          <a:p>
            <a:pPr>
              <a:defRPr/>
            </a:pPr>
            <a:r>
              <a:rPr lang="en-US" sz="2800" b="1" dirty="0">
                <a:solidFill>
                  <a:schemeClr val="tx2">
                    <a:lumMod val="75000"/>
                  </a:schemeClr>
                </a:solidFill>
              </a:rPr>
              <a:t>Other Employer’s Employees</a:t>
            </a:r>
          </a:p>
          <a:p>
            <a:pPr lvl="1">
              <a:defRPr/>
            </a:pPr>
            <a:r>
              <a:rPr lang="en-US" sz="2400" dirty="0">
                <a:solidFill>
                  <a:schemeClr val="tx2">
                    <a:lumMod val="75000"/>
                  </a:schemeClr>
                </a:solidFill>
              </a:rPr>
              <a:t>Staff augmentation; Outsourced labor</a:t>
            </a:r>
          </a:p>
          <a:p>
            <a:pPr lvl="1">
              <a:defRPr/>
            </a:pPr>
            <a:r>
              <a:rPr lang="en-US" sz="2400" dirty="0">
                <a:solidFill>
                  <a:schemeClr val="tx2">
                    <a:lumMod val="75000"/>
                  </a:schemeClr>
                </a:solidFill>
              </a:rPr>
              <a:t>You pay a third-party supplier</a:t>
            </a:r>
          </a:p>
        </p:txBody>
      </p:sp>
    </p:spTree>
    <p:extLst>
      <p:ext uri="{BB962C8B-B14F-4D97-AF65-F5344CB8AC3E}">
        <p14:creationId xmlns:p14="http://schemas.microsoft.com/office/powerpoint/2010/main" val="442500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10961</TotalTime>
  <Words>6159</Words>
  <Application>Microsoft Office PowerPoint</Application>
  <PresentationFormat>On-screen Show (4:3)</PresentationFormat>
  <Paragraphs>629</Paragraphs>
  <Slides>52</Slides>
  <Notes>32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52</vt:i4>
      </vt:variant>
    </vt:vector>
  </HeadingPairs>
  <TitlesOfParts>
    <vt:vector size="66" baseType="lpstr">
      <vt:lpstr>ＭＳ Ｐゴシック</vt:lpstr>
      <vt:lpstr>Arial</vt:lpstr>
      <vt:lpstr>Arial Black</vt:lpstr>
      <vt:lpstr>Book Antiqua</vt:lpstr>
      <vt:lpstr>Calibri</vt:lpstr>
      <vt:lpstr>Candara</vt:lpstr>
      <vt:lpstr>Courier New</vt:lpstr>
      <vt:lpstr>Franklin Gothic Book</vt:lpstr>
      <vt:lpstr>HGP明朝E</vt:lpstr>
      <vt:lpstr>Symbol</vt:lpstr>
      <vt:lpstr>Times</vt:lpstr>
      <vt:lpstr>Times New Roman</vt:lpstr>
      <vt:lpstr>Wingdings</vt:lpstr>
      <vt:lpstr>Office Theme</vt:lpstr>
      <vt:lpstr>PowerPoint Presentation</vt:lpstr>
      <vt:lpstr>Introduction</vt:lpstr>
      <vt:lpstr>The Regulation of HR Management</vt:lpstr>
      <vt:lpstr>Employee Rights &amp; Relations</vt:lpstr>
      <vt:lpstr>PowerPoint Presentation</vt:lpstr>
      <vt:lpstr>Wage and Hour Legal Trends Update</vt:lpstr>
      <vt:lpstr>White Collar Exemptions</vt:lpstr>
      <vt:lpstr>PowerPoint Presentation</vt:lpstr>
      <vt:lpstr>PowerPoint Presentation</vt:lpstr>
      <vt:lpstr>PowerPoint Presentation</vt:lpstr>
      <vt:lpstr>What’s New: NLRB Year in Review</vt:lpstr>
      <vt:lpstr>PowerPoint Presentation</vt:lpstr>
      <vt:lpstr>PowerPoint Presentation</vt:lpstr>
      <vt:lpstr>PowerPoint Presentation</vt:lpstr>
      <vt:lpstr>Pregnancy Accommodations</vt:lpstr>
      <vt:lpstr> Jurisdictions That Have Paid Sick Leave Laws</vt:lpstr>
      <vt:lpstr> Jurisdictions That Have Paid Family Leave Laws</vt:lpstr>
      <vt:lpstr>PowerPoint Presentation</vt:lpstr>
      <vt:lpstr>PowerPoint Presentation</vt:lpstr>
      <vt:lpstr>PowerPoint Presentation</vt:lpstr>
      <vt:lpstr>PowerPoint Presentation</vt:lpstr>
      <vt:lpstr> </vt:lpstr>
      <vt:lpstr>EEO</vt:lpstr>
      <vt:lpstr> Table 3.1 Summary of Major EEO Laws  and Regulations</vt:lpstr>
      <vt:lpstr>Major National Employment Legislation</vt:lpstr>
      <vt:lpstr>EEO: Constitutional Amendments</vt:lpstr>
      <vt:lpstr>EEO: Legislation</vt:lpstr>
      <vt:lpstr>EEO: Legislation</vt:lpstr>
      <vt:lpstr>Age Discrimination in Employment Act (ADEA)</vt:lpstr>
      <vt:lpstr>ADEA in U.S. SUPREME COURT</vt:lpstr>
      <vt:lpstr>EEO Legislation </vt:lpstr>
      <vt:lpstr>Affirmative Action</vt:lpstr>
      <vt:lpstr>EEO Legislation</vt:lpstr>
      <vt:lpstr>Disabilities Associated with Complaints Filed under ADA</vt:lpstr>
      <vt:lpstr>EEO Legislation </vt:lpstr>
      <vt:lpstr>Genetic Information Nondiscrimination Act of 2008 (GINA)</vt:lpstr>
      <vt:lpstr>Executive Orders</vt:lpstr>
      <vt:lpstr>Government’s Role in EEO</vt:lpstr>
      <vt:lpstr>Avoiding Discrimination</vt:lpstr>
      <vt:lpstr>Calculating Disparate Impact</vt:lpstr>
      <vt:lpstr>Businesses’ Role in Providing for EEO: Avoiding Discrimination </vt:lpstr>
      <vt:lpstr> Figure 3.5 Reasonable Accommodation under the ADA</vt:lpstr>
      <vt:lpstr>Sexual Harassment</vt:lpstr>
      <vt:lpstr>Sexual Harassment (cont.) </vt:lpstr>
      <vt:lpstr>Preventing Sexual Harassment</vt:lpstr>
      <vt:lpstr>Supreme Court Further Expands Retaliation </vt:lpstr>
      <vt:lpstr>Sexual Orientation</vt:lpstr>
      <vt:lpstr>Occupational Safety and Health</vt:lpstr>
      <vt:lpstr>Occupational Safety and Health</vt:lpstr>
      <vt:lpstr>Employee Rights Under OSH Act</vt:lpstr>
      <vt:lpstr>Figure 3.6 OSHA Form</vt:lpstr>
      <vt:lpstr>Employer Sponsored Safety &amp; Health Programs</vt:lpstr>
    </vt:vector>
  </TitlesOfParts>
  <Company>SHRM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Dnamura</dc:creator>
  <cp:lastModifiedBy>Jonathan Beutel</cp:lastModifiedBy>
  <cp:revision>181</cp:revision>
  <dcterms:created xsi:type="dcterms:W3CDTF">2002-10-08T17:10:44Z</dcterms:created>
  <dcterms:modified xsi:type="dcterms:W3CDTF">2017-05-15T13:35:20Z</dcterms:modified>
</cp:coreProperties>
</file>