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62" r:id="rId3"/>
    <p:sldId id="263" r:id="rId4"/>
    <p:sldId id="264" r:id="rId5"/>
    <p:sldId id="288" r:id="rId6"/>
    <p:sldId id="265" r:id="rId7"/>
    <p:sldId id="266" r:id="rId8"/>
    <p:sldId id="267" r:id="rId9"/>
    <p:sldId id="268" r:id="rId10"/>
    <p:sldId id="269" r:id="rId11"/>
    <p:sldId id="289" r:id="rId12"/>
    <p:sldId id="271" r:id="rId13"/>
    <p:sldId id="270" r:id="rId14"/>
    <p:sldId id="272" r:id="rId15"/>
    <p:sldId id="292" r:id="rId16"/>
    <p:sldId id="273" r:id="rId17"/>
    <p:sldId id="274" r:id="rId18"/>
    <p:sldId id="260" r:id="rId19"/>
    <p:sldId id="290" r:id="rId20"/>
    <p:sldId id="276" r:id="rId21"/>
    <p:sldId id="275" r:id="rId22"/>
    <p:sldId id="277" r:id="rId23"/>
    <p:sldId id="279" r:id="rId24"/>
    <p:sldId id="280" r:id="rId25"/>
    <p:sldId id="281" r:id="rId26"/>
    <p:sldId id="291" r:id="rId27"/>
    <p:sldId id="282" r:id="rId28"/>
    <p:sldId id="261" r:id="rId29"/>
    <p:sldId id="283" r:id="rId30"/>
    <p:sldId id="284" r:id="rId31"/>
    <p:sldId id="285" r:id="rId32"/>
    <p:sldId id="286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3a: Total Quality Management" id="{E2189E7E-1706-4036-85EE-E9FC701F0E91}">
          <p14:sldIdLst>
            <p14:sldId id="256"/>
            <p14:sldId id="262"/>
            <p14:sldId id="263"/>
            <p14:sldId id="264"/>
            <p14:sldId id="288"/>
            <p14:sldId id="265"/>
            <p14:sldId id="266"/>
            <p14:sldId id="267"/>
            <p14:sldId id="268"/>
            <p14:sldId id="269"/>
          </p14:sldIdLst>
        </p14:section>
        <p14:section name="3b: Six Sigma" id="{E5568B02-B245-4784-A36A-F8A6AE4E7C69}">
          <p14:sldIdLst>
            <p14:sldId id="289"/>
            <p14:sldId id="271"/>
            <p14:sldId id="270"/>
            <p14:sldId id="272"/>
            <p14:sldId id="292"/>
            <p14:sldId id="273"/>
            <p14:sldId id="274"/>
            <p14:sldId id="260"/>
          </p14:sldIdLst>
        </p14:section>
        <p14:section name="3c: ISO 9001" id="{0A4DD92B-DC48-4CA6-BDA1-CE0F3F7DB825}">
          <p14:sldIdLst>
            <p14:sldId id="290"/>
            <p14:sldId id="276"/>
            <p14:sldId id="275"/>
            <p14:sldId id="277"/>
            <p14:sldId id="279"/>
            <p14:sldId id="280"/>
            <p14:sldId id="281"/>
          </p14:sldIdLst>
        </p14:section>
        <p14:section name="3d: Quality and Services" id="{A0E55314-31D8-4CB6-8D05-3C733A65E33C}">
          <p14:sldIdLst>
            <p14:sldId id="291"/>
            <p14:sldId id="282"/>
            <p14:sldId id="261"/>
            <p14:sldId id="283"/>
            <p14:sldId id="284"/>
            <p14:sldId id="285"/>
            <p14:sldId id="286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5" autoAdjust="0"/>
    <p:restoredTop sz="94680" autoAdjust="0"/>
  </p:normalViewPr>
  <p:slideViewPr>
    <p:cSldViewPr snapToGrid="0">
      <p:cViewPr varScale="1">
        <p:scale>
          <a:sx n="47" d="100"/>
          <a:sy n="47" d="100"/>
        </p:scale>
        <p:origin x="-72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lineChart>
        <c:grouping val="standard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Sheet1!$E$2:$E$122</c:f>
              <c:numCache>
                <c:formatCode>General</c:formatCode>
                <c:ptCount val="121"/>
                <c:pt idx="0">
                  <c:v>-3</c:v>
                </c:pt>
                <c:pt idx="1">
                  <c:v>-2.9499999999999997</c:v>
                </c:pt>
                <c:pt idx="2">
                  <c:v>-2.9</c:v>
                </c:pt>
                <c:pt idx="3">
                  <c:v>-2.8499999999999996</c:v>
                </c:pt>
                <c:pt idx="4">
                  <c:v>-2.8</c:v>
                </c:pt>
                <c:pt idx="5">
                  <c:v>-2.75</c:v>
                </c:pt>
                <c:pt idx="6">
                  <c:v>-2.7</c:v>
                </c:pt>
                <c:pt idx="7">
                  <c:v>-2.65</c:v>
                </c:pt>
                <c:pt idx="8">
                  <c:v>-2.6</c:v>
                </c:pt>
                <c:pt idx="9">
                  <c:v>-2.5499999999999998</c:v>
                </c:pt>
                <c:pt idx="10">
                  <c:v>-2.5</c:v>
                </c:pt>
                <c:pt idx="11">
                  <c:v>-2.4499999999999997</c:v>
                </c:pt>
                <c:pt idx="12">
                  <c:v>-2.4</c:v>
                </c:pt>
                <c:pt idx="13">
                  <c:v>-2.3499999999999996</c:v>
                </c:pt>
                <c:pt idx="14">
                  <c:v>-2.2999999999999998</c:v>
                </c:pt>
                <c:pt idx="15">
                  <c:v>-2.25</c:v>
                </c:pt>
                <c:pt idx="16">
                  <c:v>-2.2000000000000002</c:v>
                </c:pt>
                <c:pt idx="17">
                  <c:v>-2.15</c:v>
                </c:pt>
                <c:pt idx="18">
                  <c:v>-2.1</c:v>
                </c:pt>
                <c:pt idx="19">
                  <c:v>-2.0499999999999998</c:v>
                </c:pt>
                <c:pt idx="20">
                  <c:v>-2</c:v>
                </c:pt>
                <c:pt idx="21">
                  <c:v>-1.95</c:v>
                </c:pt>
                <c:pt idx="22">
                  <c:v>-1.9</c:v>
                </c:pt>
                <c:pt idx="23">
                  <c:v>-1.85</c:v>
                </c:pt>
                <c:pt idx="24">
                  <c:v>-1.8</c:v>
                </c:pt>
                <c:pt idx="25">
                  <c:v>-1.7500000000000002</c:v>
                </c:pt>
                <c:pt idx="26">
                  <c:v>-1.7000000000000002</c:v>
                </c:pt>
                <c:pt idx="27">
                  <c:v>-1.6500000000000001</c:v>
                </c:pt>
                <c:pt idx="28">
                  <c:v>-1.6</c:v>
                </c:pt>
                <c:pt idx="29">
                  <c:v>-1.55000000000001</c:v>
                </c:pt>
                <c:pt idx="30">
                  <c:v>-1.50000000000001</c:v>
                </c:pt>
                <c:pt idx="31">
                  <c:v>-1.4500000000000099</c:v>
                </c:pt>
                <c:pt idx="32">
                  <c:v>-1.4000000000000099</c:v>
                </c:pt>
                <c:pt idx="33">
                  <c:v>-1.3500000000000101</c:v>
                </c:pt>
                <c:pt idx="34">
                  <c:v>-1.30000000000001</c:v>
                </c:pt>
                <c:pt idx="35">
                  <c:v>-1.25000000000001</c:v>
                </c:pt>
                <c:pt idx="36">
                  <c:v>-1.2000000000000099</c:v>
                </c:pt>
                <c:pt idx="37">
                  <c:v>-1.1500000000000101</c:v>
                </c:pt>
                <c:pt idx="38">
                  <c:v>-1.1000000000000101</c:v>
                </c:pt>
                <c:pt idx="39">
                  <c:v>-1.05000000000001</c:v>
                </c:pt>
                <c:pt idx="40">
                  <c:v>-1.00000000000001</c:v>
                </c:pt>
                <c:pt idx="41">
                  <c:v>-0.95000000000001006</c:v>
                </c:pt>
                <c:pt idx="42">
                  <c:v>-0.90000000000001001</c:v>
                </c:pt>
                <c:pt idx="43">
                  <c:v>-0.85000000000001008</c:v>
                </c:pt>
                <c:pt idx="44">
                  <c:v>-0.80000000000001004</c:v>
                </c:pt>
                <c:pt idx="45">
                  <c:v>-0.7500000000000101</c:v>
                </c:pt>
                <c:pt idx="46">
                  <c:v>-0.70000000000001006</c:v>
                </c:pt>
                <c:pt idx="47">
                  <c:v>-0.65000000000001013</c:v>
                </c:pt>
                <c:pt idx="48">
                  <c:v>-0.60000000000001008</c:v>
                </c:pt>
                <c:pt idx="49">
                  <c:v>-0.55000000000001004</c:v>
                </c:pt>
                <c:pt idx="50">
                  <c:v>-0.50000000000000999</c:v>
                </c:pt>
                <c:pt idx="51">
                  <c:v>-0.45000000000001</c:v>
                </c:pt>
                <c:pt idx="52">
                  <c:v>-0.40000000000001001</c:v>
                </c:pt>
                <c:pt idx="53">
                  <c:v>-0.35000000000001003</c:v>
                </c:pt>
                <c:pt idx="54">
                  <c:v>-0.30000000000001004</c:v>
                </c:pt>
                <c:pt idx="55">
                  <c:v>-0.25000000000000999</c:v>
                </c:pt>
                <c:pt idx="56">
                  <c:v>-0.20000000000001</c:v>
                </c:pt>
                <c:pt idx="57">
                  <c:v>-0.15000000000001001</c:v>
                </c:pt>
                <c:pt idx="58">
                  <c:v>-0.10000000000001001</c:v>
                </c:pt>
                <c:pt idx="59">
                  <c:v>-5.0000000000010009E-2</c:v>
                </c:pt>
                <c:pt idx="60">
                  <c:v>0</c:v>
                </c:pt>
                <c:pt idx="61">
                  <c:v>4.9999999999990108E-2</c:v>
                </c:pt>
                <c:pt idx="62">
                  <c:v>9.999999999998993E-2</c:v>
                </c:pt>
                <c:pt idx="63">
                  <c:v>0.14999999999999006</c:v>
                </c:pt>
                <c:pt idx="64">
                  <c:v>0.19999999999999007</c:v>
                </c:pt>
                <c:pt idx="65">
                  <c:v>0.24999999999999006</c:v>
                </c:pt>
                <c:pt idx="66">
                  <c:v>0.29999999999999011</c:v>
                </c:pt>
                <c:pt idx="67">
                  <c:v>0.34999999999999015</c:v>
                </c:pt>
                <c:pt idx="68">
                  <c:v>0.39999999999999014</c:v>
                </c:pt>
                <c:pt idx="69">
                  <c:v>0.44999999999999013</c:v>
                </c:pt>
                <c:pt idx="70">
                  <c:v>0.49999999999999012</c:v>
                </c:pt>
                <c:pt idx="71">
                  <c:v>0.54999999999999005</c:v>
                </c:pt>
                <c:pt idx="72">
                  <c:v>0.5999999999999901</c:v>
                </c:pt>
                <c:pt idx="73">
                  <c:v>0.64999999999999014</c:v>
                </c:pt>
                <c:pt idx="74">
                  <c:v>0.69999999999999019</c:v>
                </c:pt>
                <c:pt idx="75">
                  <c:v>0.74999999999999012</c:v>
                </c:pt>
                <c:pt idx="76">
                  <c:v>0.79999999999999005</c:v>
                </c:pt>
                <c:pt idx="77">
                  <c:v>0.8499999999999901</c:v>
                </c:pt>
                <c:pt idx="78">
                  <c:v>0.89999999999999014</c:v>
                </c:pt>
                <c:pt idx="79">
                  <c:v>0.94999999999999007</c:v>
                </c:pt>
                <c:pt idx="80">
                  <c:v>0.99999999999999001</c:v>
                </c:pt>
                <c:pt idx="81">
                  <c:v>1.0499999999999896</c:v>
                </c:pt>
                <c:pt idx="82">
                  <c:v>1.0999999999999897</c:v>
                </c:pt>
                <c:pt idx="83">
                  <c:v>1.1499999999999897</c:v>
                </c:pt>
                <c:pt idx="84">
                  <c:v>1.1999999999999897</c:v>
                </c:pt>
                <c:pt idx="85">
                  <c:v>1.2499999999999796</c:v>
                </c:pt>
                <c:pt idx="86">
                  <c:v>1.2999999999999796</c:v>
                </c:pt>
                <c:pt idx="87">
                  <c:v>1.3499999999999797</c:v>
                </c:pt>
                <c:pt idx="88">
                  <c:v>1.3999999999999797</c:v>
                </c:pt>
                <c:pt idx="89">
                  <c:v>1.4499999999999786</c:v>
                </c:pt>
                <c:pt idx="90">
                  <c:v>1.4999999999999796</c:v>
                </c:pt>
                <c:pt idx="91">
                  <c:v>1.5499999999999796</c:v>
                </c:pt>
                <c:pt idx="92">
                  <c:v>1.5999999999999797</c:v>
                </c:pt>
                <c:pt idx="93">
                  <c:v>1.6499999999999797</c:v>
                </c:pt>
                <c:pt idx="94">
                  <c:v>1.6999999999999797</c:v>
                </c:pt>
                <c:pt idx="95">
                  <c:v>1.7499999999999798</c:v>
                </c:pt>
                <c:pt idx="96">
                  <c:v>1.7999999999999798</c:v>
                </c:pt>
                <c:pt idx="97">
                  <c:v>1.8499999999999797</c:v>
                </c:pt>
                <c:pt idx="98">
                  <c:v>1.8999999999999797</c:v>
                </c:pt>
                <c:pt idx="99">
                  <c:v>1.9499999999999786</c:v>
                </c:pt>
                <c:pt idx="100">
                  <c:v>1.9999999999999796</c:v>
                </c:pt>
                <c:pt idx="101">
                  <c:v>2.0499999999999798</c:v>
                </c:pt>
                <c:pt idx="102">
                  <c:v>2.0999999999999797</c:v>
                </c:pt>
                <c:pt idx="103">
                  <c:v>2.1499999999999799</c:v>
                </c:pt>
                <c:pt idx="104">
                  <c:v>2.1999999999999797</c:v>
                </c:pt>
                <c:pt idx="105">
                  <c:v>2.24999999999998</c:v>
                </c:pt>
                <c:pt idx="106">
                  <c:v>2.2999999999999798</c:v>
                </c:pt>
                <c:pt idx="107">
                  <c:v>2.3499999999999797</c:v>
                </c:pt>
                <c:pt idx="108">
                  <c:v>2.3999999999999786</c:v>
                </c:pt>
                <c:pt idx="109">
                  <c:v>2.4499999999999797</c:v>
                </c:pt>
                <c:pt idx="110">
                  <c:v>2.4999999999999796</c:v>
                </c:pt>
                <c:pt idx="111">
                  <c:v>2.5499999999999798</c:v>
                </c:pt>
                <c:pt idx="112">
                  <c:v>2.5999999999999797</c:v>
                </c:pt>
                <c:pt idx="113">
                  <c:v>2.6499999999999799</c:v>
                </c:pt>
                <c:pt idx="114">
                  <c:v>2.6999999999999797</c:v>
                </c:pt>
                <c:pt idx="115">
                  <c:v>2.74999999999998</c:v>
                </c:pt>
                <c:pt idx="116">
                  <c:v>2.7999999999999798</c:v>
                </c:pt>
                <c:pt idx="117">
                  <c:v>2.8499999999999797</c:v>
                </c:pt>
                <c:pt idx="118">
                  <c:v>2.8999999999999786</c:v>
                </c:pt>
                <c:pt idx="119">
                  <c:v>2.9499999999999797</c:v>
                </c:pt>
                <c:pt idx="120">
                  <c:v>2.9999999999999796</c:v>
                </c:pt>
              </c:numCache>
            </c:numRef>
          </c:cat>
          <c:val>
            <c:numRef>
              <c:f>Sheet1!$F$2:$F$122</c:f>
              <c:numCache>
                <c:formatCode>General</c:formatCode>
                <c:ptCount val="121"/>
                <c:pt idx="0">
                  <c:v>4.431848411938011E-3</c:v>
                </c:pt>
                <c:pt idx="1">
                  <c:v>5.1426409230539418E-3</c:v>
                </c:pt>
                <c:pt idx="2">
                  <c:v>5.9525324197758521E-3</c:v>
                </c:pt>
                <c:pt idx="3">
                  <c:v>6.8727666906139729E-3</c:v>
                </c:pt>
                <c:pt idx="4">
                  <c:v>7.9154515829799703E-3</c:v>
                </c:pt>
                <c:pt idx="5">
                  <c:v>9.0935625015910512E-3</c:v>
                </c:pt>
                <c:pt idx="6">
                  <c:v>1.04209348144226E-2</c:v>
                </c:pt>
                <c:pt idx="7">
                  <c:v>1.19122436076052E-2</c:v>
                </c:pt>
                <c:pt idx="8">
                  <c:v>1.3582969233685602E-2</c:v>
                </c:pt>
                <c:pt idx="9">
                  <c:v>1.54493471343952E-2</c:v>
                </c:pt>
                <c:pt idx="10">
                  <c:v>1.7528300493568506E-2</c:v>
                </c:pt>
                <c:pt idx="11">
                  <c:v>1.9837354391795303E-2</c:v>
                </c:pt>
                <c:pt idx="12">
                  <c:v>2.2394530294842906E-2</c:v>
                </c:pt>
                <c:pt idx="13">
                  <c:v>2.5218219915194406E-2</c:v>
                </c:pt>
                <c:pt idx="14">
                  <c:v>2.8327037741601203E-2</c:v>
                </c:pt>
                <c:pt idx="15">
                  <c:v>3.1739651835667418E-2</c:v>
                </c:pt>
                <c:pt idx="16">
                  <c:v>3.5474592846231397E-2</c:v>
                </c:pt>
                <c:pt idx="17">
                  <c:v>3.9550041589370213E-2</c:v>
                </c:pt>
                <c:pt idx="18">
                  <c:v>4.3983595980427205E-2</c:v>
                </c:pt>
                <c:pt idx="19">
                  <c:v>4.8792018579182812E-2</c:v>
                </c:pt>
                <c:pt idx="20">
                  <c:v>5.3990966513188111E-2</c:v>
                </c:pt>
                <c:pt idx="21">
                  <c:v>5.9594706068816103E-2</c:v>
                </c:pt>
                <c:pt idx="22">
                  <c:v>6.5615814774676609E-2</c:v>
                </c:pt>
                <c:pt idx="23">
                  <c:v>7.2064874336218027E-2</c:v>
                </c:pt>
                <c:pt idx="24">
                  <c:v>7.8950158300894094E-2</c:v>
                </c:pt>
                <c:pt idx="25">
                  <c:v>8.6277318826511518E-2</c:v>
                </c:pt>
                <c:pt idx="26">
                  <c:v>9.4049077376886933E-2</c:v>
                </c:pt>
                <c:pt idx="27">
                  <c:v>0.10226492456397802</c:v>
                </c:pt>
                <c:pt idx="28">
                  <c:v>0.110920834679456</c:v>
                </c:pt>
                <c:pt idx="29">
                  <c:v>0.120009000696984</c:v>
                </c:pt>
                <c:pt idx="30">
                  <c:v>0.12951759566589002</c:v>
                </c:pt>
                <c:pt idx="31">
                  <c:v>0.13943056644535801</c:v>
                </c:pt>
                <c:pt idx="32">
                  <c:v>0.14972746563574302</c:v>
                </c:pt>
                <c:pt idx="33">
                  <c:v>0.16038332734191701</c:v>
                </c:pt>
                <c:pt idx="34">
                  <c:v>0.17136859204780502</c:v>
                </c:pt>
                <c:pt idx="35">
                  <c:v>0.18264908538902005</c:v>
                </c:pt>
                <c:pt idx="36">
                  <c:v>0.19418605498321101</c:v>
                </c:pt>
                <c:pt idx="37">
                  <c:v>0.20593626871997203</c:v>
                </c:pt>
                <c:pt idx="38">
                  <c:v>0.217852177032548</c:v>
                </c:pt>
                <c:pt idx="39">
                  <c:v>0.22988214068423105</c:v>
                </c:pt>
                <c:pt idx="40">
                  <c:v>0.24197072451914101</c:v>
                </c:pt>
                <c:pt idx="41">
                  <c:v>0.25405905646918592</c:v>
                </c:pt>
                <c:pt idx="42">
                  <c:v>0.26608524989875204</c:v>
                </c:pt>
                <c:pt idx="43">
                  <c:v>0.27798488613099409</c:v>
                </c:pt>
                <c:pt idx="44">
                  <c:v>0.28969155276147995</c:v>
                </c:pt>
                <c:pt idx="45">
                  <c:v>0.30113743215480204</c:v>
                </c:pt>
                <c:pt idx="46">
                  <c:v>0.31225393336675905</c:v>
                </c:pt>
                <c:pt idx="47">
                  <c:v>0.3229723596679121</c:v>
                </c:pt>
                <c:pt idx="48">
                  <c:v>0.33322460289179806</c:v>
                </c:pt>
                <c:pt idx="49">
                  <c:v>0.34294385501938207</c:v>
                </c:pt>
                <c:pt idx="50">
                  <c:v>0.35206532676429803</c:v>
                </c:pt>
                <c:pt idx="51">
                  <c:v>0.36052696246164612</c:v>
                </c:pt>
                <c:pt idx="52">
                  <c:v>0.368270140303322</c:v>
                </c:pt>
                <c:pt idx="53">
                  <c:v>0.37524034691693597</c:v>
                </c:pt>
                <c:pt idx="54">
                  <c:v>0.38138781546052308</c:v>
                </c:pt>
                <c:pt idx="55">
                  <c:v>0.38666811680284813</c:v>
                </c:pt>
                <c:pt idx="56">
                  <c:v>0.39104269397545516</c:v>
                </c:pt>
                <c:pt idx="57">
                  <c:v>0.39447933090788811</c:v>
                </c:pt>
                <c:pt idx="58">
                  <c:v>0.39695254747701109</c:v>
                </c:pt>
                <c:pt idx="59">
                  <c:v>0.3984439140947641</c:v>
                </c:pt>
                <c:pt idx="60">
                  <c:v>0.39894228040143304</c:v>
                </c:pt>
                <c:pt idx="61">
                  <c:v>0.3984439140947641</c:v>
                </c:pt>
                <c:pt idx="62">
                  <c:v>0.39695254747701209</c:v>
                </c:pt>
                <c:pt idx="63">
                  <c:v>0.39447933090789011</c:v>
                </c:pt>
                <c:pt idx="64">
                  <c:v>0.39104269397545716</c:v>
                </c:pt>
                <c:pt idx="65">
                  <c:v>0.38666811680285013</c:v>
                </c:pt>
                <c:pt idx="66">
                  <c:v>0.38138781546052508</c:v>
                </c:pt>
                <c:pt idx="67">
                  <c:v>0.37524034691693897</c:v>
                </c:pt>
                <c:pt idx="68">
                  <c:v>0.368270140303325</c:v>
                </c:pt>
                <c:pt idx="69">
                  <c:v>0.36052696246165011</c:v>
                </c:pt>
                <c:pt idx="70">
                  <c:v>0.35206532676430102</c:v>
                </c:pt>
                <c:pt idx="71">
                  <c:v>0.34294385501938607</c:v>
                </c:pt>
                <c:pt idx="72">
                  <c:v>0.33322460289180211</c:v>
                </c:pt>
                <c:pt idx="73">
                  <c:v>0.3229723596679161</c:v>
                </c:pt>
                <c:pt idx="74">
                  <c:v>0.31225393336676405</c:v>
                </c:pt>
                <c:pt idx="75">
                  <c:v>0.30113743215480704</c:v>
                </c:pt>
                <c:pt idx="76">
                  <c:v>0.28969155276148495</c:v>
                </c:pt>
                <c:pt idx="77">
                  <c:v>0.27798488613099909</c:v>
                </c:pt>
                <c:pt idx="78">
                  <c:v>0.26608524989875704</c:v>
                </c:pt>
                <c:pt idx="79">
                  <c:v>0.25405905646919091</c:v>
                </c:pt>
                <c:pt idx="80">
                  <c:v>0.241970724519146</c:v>
                </c:pt>
                <c:pt idx="81">
                  <c:v>0.22988214068423504</c:v>
                </c:pt>
                <c:pt idx="82">
                  <c:v>0.217852177032553</c:v>
                </c:pt>
                <c:pt idx="83">
                  <c:v>0.20593626871997703</c:v>
                </c:pt>
                <c:pt idx="84">
                  <c:v>0.19418605498321501</c:v>
                </c:pt>
                <c:pt idx="85">
                  <c:v>0.18264908538902705</c:v>
                </c:pt>
                <c:pt idx="86">
                  <c:v>0.17136859204781202</c:v>
                </c:pt>
                <c:pt idx="87">
                  <c:v>0.16038332734192404</c:v>
                </c:pt>
                <c:pt idx="88">
                  <c:v>0.14972746563574901</c:v>
                </c:pt>
                <c:pt idx="89">
                  <c:v>0.13943056644536403</c:v>
                </c:pt>
                <c:pt idx="90">
                  <c:v>0.12951759566589602</c:v>
                </c:pt>
                <c:pt idx="91">
                  <c:v>0.12000900069698901</c:v>
                </c:pt>
                <c:pt idx="92">
                  <c:v>0.11092083467945901</c:v>
                </c:pt>
                <c:pt idx="93">
                  <c:v>0.10226492456398104</c:v>
                </c:pt>
                <c:pt idx="94">
                  <c:v>9.4049077376890222E-2</c:v>
                </c:pt>
                <c:pt idx="95">
                  <c:v>8.6277318826514515E-2</c:v>
                </c:pt>
                <c:pt idx="96">
                  <c:v>7.8950158300896994E-2</c:v>
                </c:pt>
                <c:pt idx="97">
                  <c:v>7.2064874336220719E-2</c:v>
                </c:pt>
                <c:pt idx="98">
                  <c:v>6.5615814774679121E-2</c:v>
                </c:pt>
                <c:pt idx="99">
                  <c:v>5.9594706068818407E-2</c:v>
                </c:pt>
                <c:pt idx="100">
                  <c:v>5.3990966513190214E-2</c:v>
                </c:pt>
                <c:pt idx="101">
                  <c:v>4.8792018579184811E-2</c:v>
                </c:pt>
                <c:pt idx="102">
                  <c:v>4.3983595980429002E-2</c:v>
                </c:pt>
                <c:pt idx="103">
                  <c:v>3.9550041589371913E-2</c:v>
                </c:pt>
                <c:pt idx="104">
                  <c:v>3.5474592846232993E-2</c:v>
                </c:pt>
                <c:pt idx="105">
                  <c:v>3.1739651835668813E-2</c:v>
                </c:pt>
                <c:pt idx="106">
                  <c:v>2.8327037741602501E-2</c:v>
                </c:pt>
                <c:pt idx="107">
                  <c:v>2.5218219915195607E-2</c:v>
                </c:pt>
                <c:pt idx="108">
                  <c:v>2.239453029484401E-2</c:v>
                </c:pt>
                <c:pt idx="109">
                  <c:v>1.9837354391796302E-2</c:v>
                </c:pt>
                <c:pt idx="110">
                  <c:v>1.7528300493569404E-2</c:v>
                </c:pt>
                <c:pt idx="111">
                  <c:v>1.5449347134396002E-2</c:v>
                </c:pt>
                <c:pt idx="112">
                  <c:v>1.3582969233686303E-2</c:v>
                </c:pt>
                <c:pt idx="113">
                  <c:v>1.19122436076058E-2</c:v>
                </c:pt>
                <c:pt idx="114">
                  <c:v>1.04209348144231E-2</c:v>
                </c:pt>
                <c:pt idx="115">
                  <c:v>9.0935625015915508E-3</c:v>
                </c:pt>
                <c:pt idx="116">
                  <c:v>7.9154515829804126E-3</c:v>
                </c:pt>
                <c:pt idx="117">
                  <c:v>6.8727666906143623E-3</c:v>
                </c:pt>
                <c:pt idx="118">
                  <c:v>5.9525324197762025E-3</c:v>
                </c:pt>
                <c:pt idx="119">
                  <c:v>5.142640923054242E-3</c:v>
                </c:pt>
                <c:pt idx="120">
                  <c:v>4.4318484119382807E-3</c:v>
                </c:pt>
              </c:numCache>
            </c:numRef>
          </c:val>
        </c:ser>
        <c:dLbls/>
        <c:marker val="1"/>
        <c:axId val="67482752"/>
        <c:axId val="67484288"/>
      </c:lineChart>
      <c:catAx>
        <c:axId val="67482752"/>
        <c:scaling>
          <c:orientation val="minMax"/>
        </c:scaling>
        <c:delete val="1"/>
        <c:axPos val="b"/>
        <c:numFmt formatCode="General" sourceLinked="1"/>
        <c:majorTickMark val="none"/>
        <c:tickLblPos val="nextTo"/>
        <c:crossAx val="67484288"/>
        <c:crosses val="autoZero"/>
        <c:auto val="1"/>
        <c:lblAlgn val="ctr"/>
        <c:lblOffset val="100"/>
      </c:catAx>
      <c:valAx>
        <c:axId val="67484288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67482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2E4451-E1B6-4777-A04E-CF5123DB7C49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20CDE60-3D82-4D15-BBF1-675BA5DC6F66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Customer Defines Quality</a:t>
          </a:r>
          <a:endParaRPr lang="en-US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28D8FE-E216-40D1-A8B3-7AC1BD22F352}" type="parTrans" cxnId="{E2C3F70A-ED52-4066-9065-5AE0E3D1AF79}">
      <dgm:prSet/>
      <dgm:spPr/>
      <dgm:t>
        <a:bodyPr/>
        <a:lstStyle/>
        <a:p>
          <a:endParaRPr lang="en-US"/>
        </a:p>
      </dgm:t>
    </dgm:pt>
    <dgm:pt modelId="{403F39BA-F51C-4222-8A0D-0C571ADFED6C}" type="sibTrans" cxnId="{E2C3F70A-ED52-4066-9065-5AE0E3D1AF79}">
      <dgm:prSet/>
      <dgm:spPr>
        <a:solidFill>
          <a:schemeClr val="bg1"/>
        </a:solidFill>
      </dgm:spPr>
      <dgm:t>
        <a:bodyPr/>
        <a:lstStyle/>
        <a:p>
          <a:endParaRPr lang="en-US"/>
        </a:p>
      </dgm:t>
    </dgm:pt>
    <dgm:pt modelId="{E818BBD2-9D21-44C1-B715-914DB9F22308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Continuous Improvement</a:t>
          </a:r>
          <a:endParaRPr lang="en-US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D2814EC-5771-4A3E-A448-25A47C889AAA}" type="parTrans" cxnId="{CE7A6FF3-6824-4135-9815-7C41BD1F77AD}">
      <dgm:prSet/>
      <dgm:spPr/>
      <dgm:t>
        <a:bodyPr/>
        <a:lstStyle/>
        <a:p>
          <a:endParaRPr lang="en-US"/>
        </a:p>
      </dgm:t>
    </dgm:pt>
    <dgm:pt modelId="{C46E7CA8-DCF5-482E-8A5B-48A9D353C0F4}" type="sibTrans" cxnId="{CE7A6FF3-6824-4135-9815-7C41BD1F77AD}">
      <dgm:prSet/>
      <dgm:spPr>
        <a:solidFill>
          <a:schemeClr val="bg1"/>
        </a:solidFill>
      </dgm:spPr>
      <dgm:t>
        <a:bodyPr/>
        <a:lstStyle/>
        <a:p>
          <a:endParaRPr lang="en-US"/>
        </a:p>
      </dgm:t>
    </dgm:pt>
    <dgm:pt modelId="{D5043CC0-592C-43E2-9D83-51A06E3F8968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Employee Involvement</a:t>
          </a:r>
          <a:endParaRPr lang="en-US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91E4C0-041B-4A72-89F8-65F949EC294A}" type="parTrans" cxnId="{7DF52E25-40BF-42DC-89C4-2A0C7BFB5E21}">
      <dgm:prSet/>
      <dgm:spPr/>
      <dgm:t>
        <a:bodyPr/>
        <a:lstStyle/>
        <a:p>
          <a:endParaRPr lang="en-US"/>
        </a:p>
      </dgm:t>
    </dgm:pt>
    <dgm:pt modelId="{6891C449-86C3-4A5E-9974-BC467E42210D}" type="sibTrans" cxnId="{7DF52E25-40BF-42DC-89C4-2A0C7BFB5E21}">
      <dgm:prSet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79299734-4CF6-4428-B3E5-C7DF5E4FC3A3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Benchmarking</a:t>
          </a:r>
          <a:endParaRPr lang="en-US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216F1A-4A3A-46F5-8CBF-FAB4A0516D1D}" type="parTrans" cxnId="{CFF47C4A-A49C-47FC-A9CD-381B4E0A95EF}">
      <dgm:prSet/>
      <dgm:spPr/>
      <dgm:t>
        <a:bodyPr/>
        <a:lstStyle/>
        <a:p>
          <a:endParaRPr lang="en-US"/>
        </a:p>
      </dgm:t>
    </dgm:pt>
    <dgm:pt modelId="{6FB5A186-F4DB-4E24-9115-AF94E3CE2A24}" type="sibTrans" cxnId="{CFF47C4A-A49C-47FC-A9CD-381B4E0A95EF}">
      <dgm:prSet/>
      <dgm:spPr>
        <a:solidFill>
          <a:schemeClr val="bg1"/>
        </a:solidFill>
      </dgm:spPr>
      <dgm:t>
        <a:bodyPr/>
        <a:lstStyle/>
        <a:p>
          <a:endParaRPr lang="en-US"/>
        </a:p>
      </dgm:t>
    </dgm:pt>
    <dgm:pt modelId="{24FBAE83-519C-47D6-AF08-884321EF4547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Just-In-Time</a:t>
          </a:r>
          <a:endParaRPr lang="en-US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E6BD834-4429-45BD-8E3B-2D3A6B757D99}" type="parTrans" cxnId="{8F270230-0E34-4E89-A4A9-467E17DF062F}">
      <dgm:prSet/>
      <dgm:spPr/>
      <dgm:t>
        <a:bodyPr/>
        <a:lstStyle/>
        <a:p>
          <a:endParaRPr lang="en-US"/>
        </a:p>
      </dgm:t>
    </dgm:pt>
    <dgm:pt modelId="{8F5D10FF-2A40-4110-9E71-5576428EEEA4}" type="sibTrans" cxnId="{8F270230-0E34-4E89-A4A9-467E17DF062F}">
      <dgm:prSet/>
      <dgm:spPr>
        <a:solidFill>
          <a:schemeClr val="bg1"/>
        </a:solidFill>
      </dgm:spPr>
      <dgm:t>
        <a:bodyPr/>
        <a:lstStyle/>
        <a:p>
          <a:endParaRPr lang="en-US"/>
        </a:p>
      </dgm:t>
    </dgm:pt>
    <dgm:pt modelId="{9FA59826-97B8-48DF-803B-05E2213C0438}" type="pres">
      <dgm:prSet presAssocID="{2B2E4451-E1B6-4777-A04E-CF5123DB7C4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74F01E-D5D2-4AA4-A8BF-8F6272A6DDDA}" type="pres">
      <dgm:prSet presAssocID="{720CDE60-3D82-4D15-BBF1-675BA5DC6F66}" presName="node" presStyleLbl="node1" presStyleIdx="0" presStyleCnt="5" custScaleX="156248" custScaleY="1290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FFBC38-6FC9-401E-A3BB-5D1A5BE8B5FE}" type="pres">
      <dgm:prSet presAssocID="{403F39BA-F51C-4222-8A0D-0C571ADFED6C}" presName="sibTrans" presStyleLbl="sibTrans2D1" presStyleIdx="0" presStyleCnt="5"/>
      <dgm:spPr/>
      <dgm:t>
        <a:bodyPr/>
        <a:lstStyle/>
        <a:p>
          <a:endParaRPr lang="en-US"/>
        </a:p>
      </dgm:t>
    </dgm:pt>
    <dgm:pt modelId="{0648C6FE-94F8-4167-BADC-B82040B1087C}" type="pres">
      <dgm:prSet presAssocID="{403F39BA-F51C-4222-8A0D-0C571ADFED6C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2071C27A-6883-404F-A5B1-62A7B6DD93AF}" type="pres">
      <dgm:prSet presAssocID="{E818BBD2-9D21-44C1-B715-914DB9F22308}" presName="node" presStyleLbl="node1" presStyleIdx="1" presStyleCnt="5" custScaleX="146000" custScaleY="129021" custRadScaleRad="127035" custRadScaleInc="75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A4E846-BA68-43FC-B95E-488F365CA4AE}" type="pres">
      <dgm:prSet presAssocID="{C46E7CA8-DCF5-482E-8A5B-48A9D353C0F4}" presName="sibTrans" presStyleLbl="sibTrans2D1" presStyleIdx="1" presStyleCnt="5"/>
      <dgm:spPr/>
      <dgm:t>
        <a:bodyPr/>
        <a:lstStyle/>
        <a:p>
          <a:endParaRPr lang="en-US"/>
        </a:p>
      </dgm:t>
    </dgm:pt>
    <dgm:pt modelId="{3FB75E6A-5060-4320-AB48-438425E70C88}" type="pres">
      <dgm:prSet presAssocID="{C46E7CA8-DCF5-482E-8A5B-48A9D353C0F4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61207DB6-80E0-4E70-BFB5-F466645A8872}" type="pres">
      <dgm:prSet presAssocID="{D5043CC0-592C-43E2-9D83-51A06E3F8968}" presName="node" presStyleLbl="node1" presStyleIdx="2" presStyleCnt="5" custScaleX="164569" custScaleY="133116" custRadScaleRad="98301" custRadScaleInc="-266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A7F46E-F581-45BF-BDFD-D995D6C75BCB}" type="pres">
      <dgm:prSet presAssocID="{6891C449-86C3-4A5E-9974-BC467E42210D}" presName="sibTrans" presStyleLbl="sibTrans2D1" presStyleIdx="2" presStyleCnt="5" custLinFactNeighborX="18438" custLinFactNeighborY="-2102"/>
      <dgm:spPr/>
      <dgm:t>
        <a:bodyPr/>
        <a:lstStyle/>
        <a:p>
          <a:endParaRPr lang="en-US"/>
        </a:p>
      </dgm:t>
    </dgm:pt>
    <dgm:pt modelId="{862835C1-5FA9-4D33-AF85-727E77C82151}" type="pres">
      <dgm:prSet presAssocID="{6891C449-86C3-4A5E-9974-BC467E42210D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71C80F1D-B2A8-4650-8D7C-77FB659182A8}" type="pres">
      <dgm:prSet presAssocID="{79299734-4CF6-4428-B3E5-C7DF5E4FC3A3}" presName="node" presStyleLbl="node1" presStyleIdx="3" presStyleCnt="5" custScaleX="170453" custScaleY="129021" custRadScaleRad="99277" custRadScaleInc="232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9C0C39-C7F8-4714-AB35-69EEF5D350FD}" type="pres">
      <dgm:prSet presAssocID="{6FB5A186-F4DB-4E24-9115-AF94E3CE2A24}" presName="sibTrans" presStyleLbl="sibTrans2D1" presStyleIdx="3" presStyleCnt="5"/>
      <dgm:spPr/>
      <dgm:t>
        <a:bodyPr/>
        <a:lstStyle/>
        <a:p>
          <a:endParaRPr lang="en-US"/>
        </a:p>
      </dgm:t>
    </dgm:pt>
    <dgm:pt modelId="{FA98AF37-4978-4094-B1E8-98A143760075}" type="pres">
      <dgm:prSet presAssocID="{6FB5A186-F4DB-4E24-9115-AF94E3CE2A24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05D88E08-8F19-466F-9F99-7428AD202CBC}" type="pres">
      <dgm:prSet presAssocID="{24FBAE83-519C-47D6-AF08-884321EF4547}" presName="node" presStyleLbl="node1" presStyleIdx="4" presStyleCnt="5" custScaleX="142827" custScaleY="129021" custRadScaleRad="115034" custRadScaleInc="45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6A59C1-47A5-47A0-A9DC-E45073B111D2}" type="pres">
      <dgm:prSet presAssocID="{8F5D10FF-2A40-4110-9E71-5576428EEEA4}" presName="sibTrans" presStyleLbl="sibTrans2D1" presStyleIdx="4" presStyleCnt="5"/>
      <dgm:spPr/>
      <dgm:t>
        <a:bodyPr/>
        <a:lstStyle/>
        <a:p>
          <a:endParaRPr lang="en-US"/>
        </a:p>
      </dgm:t>
    </dgm:pt>
    <dgm:pt modelId="{A0A6F03B-7CCD-485D-9B3C-FD0534964EBC}" type="pres">
      <dgm:prSet presAssocID="{8F5D10FF-2A40-4110-9E71-5576428EEEA4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988147ED-5A85-4426-91E9-9534492065E2}" type="presOf" srcId="{8F5D10FF-2A40-4110-9E71-5576428EEEA4}" destId="{A0A6F03B-7CCD-485D-9B3C-FD0534964EBC}" srcOrd="1" destOrd="0" presId="urn:microsoft.com/office/officeart/2005/8/layout/cycle2"/>
    <dgm:cxn modelId="{76280109-AEAA-4D6A-A3A4-9E92F5D0BF2F}" type="presOf" srcId="{720CDE60-3D82-4D15-BBF1-675BA5DC6F66}" destId="{2374F01E-D5D2-4AA4-A8BF-8F6272A6DDDA}" srcOrd="0" destOrd="0" presId="urn:microsoft.com/office/officeart/2005/8/layout/cycle2"/>
    <dgm:cxn modelId="{F544F0AA-EF56-48E6-BC7C-8ED3B24FB555}" type="presOf" srcId="{C46E7CA8-DCF5-482E-8A5B-48A9D353C0F4}" destId="{3FB75E6A-5060-4320-AB48-438425E70C88}" srcOrd="1" destOrd="0" presId="urn:microsoft.com/office/officeart/2005/8/layout/cycle2"/>
    <dgm:cxn modelId="{7EA69922-4D6F-42D9-A32C-29D727A497DA}" type="presOf" srcId="{D5043CC0-592C-43E2-9D83-51A06E3F8968}" destId="{61207DB6-80E0-4E70-BFB5-F466645A8872}" srcOrd="0" destOrd="0" presId="urn:microsoft.com/office/officeart/2005/8/layout/cycle2"/>
    <dgm:cxn modelId="{D3A5D93E-381D-4864-9234-658535B7211D}" type="presOf" srcId="{2B2E4451-E1B6-4777-A04E-CF5123DB7C49}" destId="{9FA59826-97B8-48DF-803B-05E2213C0438}" srcOrd="0" destOrd="0" presId="urn:microsoft.com/office/officeart/2005/8/layout/cycle2"/>
    <dgm:cxn modelId="{E2C3F70A-ED52-4066-9065-5AE0E3D1AF79}" srcId="{2B2E4451-E1B6-4777-A04E-CF5123DB7C49}" destId="{720CDE60-3D82-4D15-BBF1-675BA5DC6F66}" srcOrd="0" destOrd="0" parTransId="{B128D8FE-E216-40D1-A8B3-7AC1BD22F352}" sibTransId="{403F39BA-F51C-4222-8A0D-0C571ADFED6C}"/>
    <dgm:cxn modelId="{5D210CE5-F221-462E-97E5-DCE3F1901794}" type="presOf" srcId="{79299734-4CF6-4428-B3E5-C7DF5E4FC3A3}" destId="{71C80F1D-B2A8-4650-8D7C-77FB659182A8}" srcOrd="0" destOrd="0" presId="urn:microsoft.com/office/officeart/2005/8/layout/cycle2"/>
    <dgm:cxn modelId="{9D12A176-1FC9-4675-9AA5-259C8F6057EF}" type="presOf" srcId="{C46E7CA8-DCF5-482E-8A5B-48A9D353C0F4}" destId="{2AA4E846-BA68-43FC-B95E-488F365CA4AE}" srcOrd="0" destOrd="0" presId="urn:microsoft.com/office/officeart/2005/8/layout/cycle2"/>
    <dgm:cxn modelId="{BF2E077B-AC72-4968-A3B5-8FC146E76A7D}" type="presOf" srcId="{6891C449-86C3-4A5E-9974-BC467E42210D}" destId="{92A7F46E-F581-45BF-BDFD-D995D6C75BCB}" srcOrd="0" destOrd="0" presId="urn:microsoft.com/office/officeart/2005/8/layout/cycle2"/>
    <dgm:cxn modelId="{7DF52E25-40BF-42DC-89C4-2A0C7BFB5E21}" srcId="{2B2E4451-E1B6-4777-A04E-CF5123DB7C49}" destId="{D5043CC0-592C-43E2-9D83-51A06E3F8968}" srcOrd="2" destOrd="0" parTransId="{0491E4C0-041B-4A72-89F8-65F949EC294A}" sibTransId="{6891C449-86C3-4A5E-9974-BC467E42210D}"/>
    <dgm:cxn modelId="{23379135-7BA4-4406-8C10-A7CEB0FFB764}" type="presOf" srcId="{8F5D10FF-2A40-4110-9E71-5576428EEEA4}" destId="{CB6A59C1-47A5-47A0-A9DC-E45073B111D2}" srcOrd="0" destOrd="0" presId="urn:microsoft.com/office/officeart/2005/8/layout/cycle2"/>
    <dgm:cxn modelId="{3976DA88-0A3B-456C-B501-E6AB8BF19BB5}" type="presOf" srcId="{403F39BA-F51C-4222-8A0D-0C571ADFED6C}" destId="{0648C6FE-94F8-4167-BADC-B82040B1087C}" srcOrd="1" destOrd="0" presId="urn:microsoft.com/office/officeart/2005/8/layout/cycle2"/>
    <dgm:cxn modelId="{8F270230-0E34-4E89-A4A9-467E17DF062F}" srcId="{2B2E4451-E1B6-4777-A04E-CF5123DB7C49}" destId="{24FBAE83-519C-47D6-AF08-884321EF4547}" srcOrd="4" destOrd="0" parTransId="{1E6BD834-4429-45BD-8E3B-2D3A6B757D99}" sibTransId="{8F5D10FF-2A40-4110-9E71-5576428EEEA4}"/>
    <dgm:cxn modelId="{AF6DF4A1-1B8D-4524-9A37-8B5C06BCA130}" type="presOf" srcId="{E818BBD2-9D21-44C1-B715-914DB9F22308}" destId="{2071C27A-6883-404F-A5B1-62A7B6DD93AF}" srcOrd="0" destOrd="0" presId="urn:microsoft.com/office/officeart/2005/8/layout/cycle2"/>
    <dgm:cxn modelId="{C106D4A3-D470-4FC2-8EBD-4DAA0A0D3C8D}" type="presOf" srcId="{24FBAE83-519C-47D6-AF08-884321EF4547}" destId="{05D88E08-8F19-466F-9F99-7428AD202CBC}" srcOrd="0" destOrd="0" presId="urn:microsoft.com/office/officeart/2005/8/layout/cycle2"/>
    <dgm:cxn modelId="{96684BFE-EF43-4413-BB0A-3D5C2C48D2C3}" type="presOf" srcId="{6FB5A186-F4DB-4E24-9115-AF94E3CE2A24}" destId="{FA98AF37-4978-4094-B1E8-98A143760075}" srcOrd="1" destOrd="0" presId="urn:microsoft.com/office/officeart/2005/8/layout/cycle2"/>
    <dgm:cxn modelId="{A863617C-CEDF-48EA-A18C-9A8C10114E3B}" type="presOf" srcId="{6891C449-86C3-4A5E-9974-BC467E42210D}" destId="{862835C1-5FA9-4D33-AF85-727E77C82151}" srcOrd="1" destOrd="0" presId="urn:microsoft.com/office/officeart/2005/8/layout/cycle2"/>
    <dgm:cxn modelId="{66F332AD-FB0E-4D61-95DB-98F677F9053A}" type="presOf" srcId="{403F39BA-F51C-4222-8A0D-0C571ADFED6C}" destId="{0AFFBC38-6FC9-401E-A3BB-5D1A5BE8B5FE}" srcOrd="0" destOrd="0" presId="urn:microsoft.com/office/officeart/2005/8/layout/cycle2"/>
    <dgm:cxn modelId="{8F2835BE-64B0-4CF1-BB28-9FA31959AF43}" type="presOf" srcId="{6FB5A186-F4DB-4E24-9115-AF94E3CE2A24}" destId="{2C9C0C39-C7F8-4714-AB35-69EEF5D350FD}" srcOrd="0" destOrd="0" presId="urn:microsoft.com/office/officeart/2005/8/layout/cycle2"/>
    <dgm:cxn modelId="{CE7A6FF3-6824-4135-9815-7C41BD1F77AD}" srcId="{2B2E4451-E1B6-4777-A04E-CF5123DB7C49}" destId="{E818BBD2-9D21-44C1-B715-914DB9F22308}" srcOrd="1" destOrd="0" parTransId="{3D2814EC-5771-4A3E-A448-25A47C889AAA}" sibTransId="{C46E7CA8-DCF5-482E-8A5B-48A9D353C0F4}"/>
    <dgm:cxn modelId="{CFF47C4A-A49C-47FC-A9CD-381B4E0A95EF}" srcId="{2B2E4451-E1B6-4777-A04E-CF5123DB7C49}" destId="{79299734-4CF6-4428-B3E5-C7DF5E4FC3A3}" srcOrd="3" destOrd="0" parTransId="{33216F1A-4A3A-46F5-8CBF-FAB4A0516D1D}" sibTransId="{6FB5A186-F4DB-4E24-9115-AF94E3CE2A24}"/>
    <dgm:cxn modelId="{DCF24A49-F35B-4CE7-8572-F34DCE5C38F4}" type="presParOf" srcId="{9FA59826-97B8-48DF-803B-05E2213C0438}" destId="{2374F01E-D5D2-4AA4-A8BF-8F6272A6DDDA}" srcOrd="0" destOrd="0" presId="urn:microsoft.com/office/officeart/2005/8/layout/cycle2"/>
    <dgm:cxn modelId="{907E5398-2C33-4B2A-9A8B-320A5985C303}" type="presParOf" srcId="{9FA59826-97B8-48DF-803B-05E2213C0438}" destId="{0AFFBC38-6FC9-401E-A3BB-5D1A5BE8B5FE}" srcOrd="1" destOrd="0" presId="urn:microsoft.com/office/officeart/2005/8/layout/cycle2"/>
    <dgm:cxn modelId="{F4F0FF5B-58C3-423C-93E6-FA9F463361D1}" type="presParOf" srcId="{0AFFBC38-6FC9-401E-A3BB-5D1A5BE8B5FE}" destId="{0648C6FE-94F8-4167-BADC-B82040B1087C}" srcOrd="0" destOrd="0" presId="urn:microsoft.com/office/officeart/2005/8/layout/cycle2"/>
    <dgm:cxn modelId="{2D0353FA-9CCA-4799-A5ED-4F128769D9E9}" type="presParOf" srcId="{9FA59826-97B8-48DF-803B-05E2213C0438}" destId="{2071C27A-6883-404F-A5B1-62A7B6DD93AF}" srcOrd="2" destOrd="0" presId="urn:microsoft.com/office/officeart/2005/8/layout/cycle2"/>
    <dgm:cxn modelId="{45F52CB6-FB93-44D0-ABC3-021310746300}" type="presParOf" srcId="{9FA59826-97B8-48DF-803B-05E2213C0438}" destId="{2AA4E846-BA68-43FC-B95E-488F365CA4AE}" srcOrd="3" destOrd="0" presId="urn:microsoft.com/office/officeart/2005/8/layout/cycle2"/>
    <dgm:cxn modelId="{E0BD5417-D41E-4548-B9F7-EBC3B4315975}" type="presParOf" srcId="{2AA4E846-BA68-43FC-B95E-488F365CA4AE}" destId="{3FB75E6A-5060-4320-AB48-438425E70C88}" srcOrd="0" destOrd="0" presId="urn:microsoft.com/office/officeart/2005/8/layout/cycle2"/>
    <dgm:cxn modelId="{10A76DC3-9712-433B-AB30-386DAAABA744}" type="presParOf" srcId="{9FA59826-97B8-48DF-803B-05E2213C0438}" destId="{61207DB6-80E0-4E70-BFB5-F466645A8872}" srcOrd="4" destOrd="0" presId="urn:microsoft.com/office/officeart/2005/8/layout/cycle2"/>
    <dgm:cxn modelId="{53AD7B53-6E6D-4E82-90F9-CB61D0D58E3B}" type="presParOf" srcId="{9FA59826-97B8-48DF-803B-05E2213C0438}" destId="{92A7F46E-F581-45BF-BDFD-D995D6C75BCB}" srcOrd="5" destOrd="0" presId="urn:microsoft.com/office/officeart/2005/8/layout/cycle2"/>
    <dgm:cxn modelId="{433110D0-B129-4FE7-81D6-0F7980FF8232}" type="presParOf" srcId="{92A7F46E-F581-45BF-BDFD-D995D6C75BCB}" destId="{862835C1-5FA9-4D33-AF85-727E77C82151}" srcOrd="0" destOrd="0" presId="urn:microsoft.com/office/officeart/2005/8/layout/cycle2"/>
    <dgm:cxn modelId="{8BEEEF8D-2698-46B3-8CE9-848E1B71B16D}" type="presParOf" srcId="{9FA59826-97B8-48DF-803B-05E2213C0438}" destId="{71C80F1D-B2A8-4650-8D7C-77FB659182A8}" srcOrd="6" destOrd="0" presId="urn:microsoft.com/office/officeart/2005/8/layout/cycle2"/>
    <dgm:cxn modelId="{B7E1F9A1-AA9B-458B-B0C4-C71F38C11865}" type="presParOf" srcId="{9FA59826-97B8-48DF-803B-05E2213C0438}" destId="{2C9C0C39-C7F8-4714-AB35-69EEF5D350FD}" srcOrd="7" destOrd="0" presId="urn:microsoft.com/office/officeart/2005/8/layout/cycle2"/>
    <dgm:cxn modelId="{DB3B4997-5F92-4AB3-8702-1D6C9B4B570D}" type="presParOf" srcId="{2C9C0C39-C7F8-4714-AB35-69EEF5D350FD}" destId="{FA98AF37-4978-4094-B1E8-98A143760075}" srcOrd="0" destOrd="0" presId="urn:microsoft.com/office/officeart/2005/8/layout/cycle2"/>
    <dgm:cxn modelId="{BC8342ED-8094-4DD2-9D75-F57788F1E60E}" type="presParOf" srcId="{9FA59826-97B8-48DF-803B-05E2213C0438}" destId="{05D88E08-8F19-466F-9F99-7428AD202CBC}" srcOrd="8" destOrd="0" presId="urn:microsoft.com/office/officeart/2005/8/layout/cycle2"/>
    <dgm:cxn modelId="{BADFBC62-2826-4E3F-8577-A295E7FC88D7}" type="presParOf" srcId="{9FA59826-97B8-48DF-803B-05E2213C0438}" destId="{CB6A59C1-47A5-47A0-A9DC-E45073B111D2}" srcOrd="9" destOrd="0" presId="urn:microsoft.com/office/officeart/2005/8/layout/cycle2"/>
    <dgm:cxn modelId="{EDF9FC7E-6A9D-4E3C-9B16-F89ECFDC5A7D}" type="presParOf" srcId="{CB6A59C1-47A5-47A0-A9DC-E45073B111D2}" destId="{A0A6F03B-7CCD-485D-9B3C-FD0534964EB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74F01E-D5D2-4AA4-A8BF-8F6272A6DDDA}">
      <dsp:nvSpPr>
        <dsp:cNvPr id="0" name=""/>
        <dsp:cNvSpPr/>
      </dsp:nvSpPr>
      <dsp:spPr>
        <a:xfrm>
          <a:off x="2328668" y="-242753"/>
          <a:ext cx="2447887" cy="2021330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Customer Defines Quality</a:t>
          </a:r>
          <a:endParaRPr lang="en-US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87153" y="53264"/>
        <a:ext cx="1730917" cy="1429296"/>
      </dsp:txXfrm>
    </dsp:sp>
    <dsp:sp modelId="{0AFFBC38-6FC9-401E-A3BB-5D1A5BE8B5FE}">
      <dsp:nvSpPr>
        <dsp:cNvPr id="0" name=""/>
        <dsp:cNvSpPr/>
      </dsp:nvSpPr>
      <dsp:spPr>
        <a:xfrm rot="1721573">
          <a:off x="4653521" y="1179058"/>
          <a:ext cx="266642" cy="528750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4658432" y="1265605"/>
        <a:ext cx="186649" cy="317250"/>
      </dsp:txXfrm>
    </dsp:sp>
    <dsp:sp modelId="{2071C27A-6883-404F-A5B1-62A7B6DD93AF}">
      <dsp:nvSpPr>
        <dsp:cNvPr id="0" name=""/>
        <dsp:cNvSpPr/>
      </dsp:nvSpPr>
      <dsp:spPr>
        <a:xfrm>
          <a:off x="4842744" y="1089320"/>
          <a:ext cx="2287335" cy="2021330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Continuous Improvement</a:t>
          </a:r>
          <a:endParaRPr lang="en-US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77716" y="1385337"/>
        <a:ext cx="1617391" cy="1429296"/>
      </dsp:txXfrm>
    </dsp:sp>
    <dsp:sp modelId="{2AA4E846-BA68-43FC-B95E-488F365CA4AE}">
      <dsp:nvSpPr>
        <dsp:cNvPr id="0" name=""/>
        <dsp:cNvSpPr/>
      </dsp:nvSpPr>
      <dsp:spPr>
        <a:xfrm rot="6999882">
          <a:off x="5437692" y="2835561"/>
          <a:ext cx="93136" cy="528750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10800000">
        <a:off x="5457932" y="2928826"/>
        <a:ext cx="65195" cy="317250"/>
      </dsp:txXfrm>
    </dsp:sp>
    <dsp:sp modelId="{61207DB6-80E0-4E70-BFB5-F466645A8872}">
      <dsp:nvSpPr>
        <dsp:cNvPr id="0" name=""/>
        <dsp:cNvSpPr/>
      </dsp:nvSpPr>
      <dsp:spPr>
        <a:xfrm>
          <a:off x="3669378" y="3104153"/>
          <a:ext cx="2578249" cy="2085485"/>
        </a:xfrm>
        <a:prstGeom prst="ellipse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Employee Involvement</a:t>
          </a:r>
          <a:endParaRPr lang="en-US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46954" y="3409565"/>
        <a:ext cx="1823097" cy="1474661"/>
      </dsp:txXfrm>
    </dsp:sp>
    <dsp:sp modelId="{92A7F46E-F581-45BF-BDFD-D995D6C75BCB}">
      <dsp:nvSpPr>
        <dsp:cNvPr id="0" name=""/>
        <dsp:cNvSpPr/>
      </dsp:nvSpPr>
      <dsp:spPr>
        <a:xfrm rot="10746702">
          <a:off x="3557273" y="3892686"/>
          <a:ext cx="91289" cy="528750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 rot="10800000">
        <a:off x="3584658" y="3998224"/>
        <a:ext cx="63902" cy="317250"/>
      </dsp:txXfrm>
    </dsp:sp>
    <dsp:sp modelId="{71C80F1D-B2A8-4650-8D7C-77FB659182A8}">
      <dsp:nvSpPr>
        <dsp:cNvPr id="0" name=""/>
        <dsp:cNvSpPr/>
      </dsp:nvSpPr>
      <dsp:spPr>
        <a:xfrm>
          <a:off x="827238" y="3179583"/>
          <a:ext cx="2670432" cy="20213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Benchmarking</a:t>
          </a:r>
          <a:endParaRPr lang="en-US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18314" y="3475600"/>
        <a:ext cx="1888280" cy="1429296"/>
      </dsp:txXfrm>
    </dsp:sp>
    <dsp:sp modelId="{2C9C0C39-C7F8-4714-AB35-69EEF5D350FD}">
      <dsp:nvSpPr>
        <dsp:cNvPr id="0" name=""/>
        <dsp:cNvSpPr/>
      </dsp:nvSpPr>
      <dsp:spPr>
        <a:xfrm rot="15026899">
          <a:off x="1700068" y="2826033"/>
          <a:ext cx="143591" cy="528750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10800000">
        <a:off x="1728815" y="2952080"/>
        <a:ext cx="100514" cy="317250"/>
      </dsp:txXfrm>
    </dsp:sp>
    <dsp:sp modelId="{05D88E08-8F19-466F-9F99-7428AD202CBC}">
      <dsp:nvSpPr>
        <dsp:cNvPr id="0" name=""/>
        <dsp:cNvSpPr/>
      </dsp:nvSpPr>
      <dsp:spPr>
        <a:xfrm>
          <a:off x="264592" y="985904"/>
          <a:ext cx="2237624" cy="2021330"/>
        </a:xfrm>
        <a:prstGeom prst="ellipse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Just-In-Time</a:t>
          </a:r>
          <a:endParaRPr lang="en-US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2284" y="1281921"/>
        <a:ext cx="1582240" cy="1429296"/>
      </dsp:txXfrm>
    </dsp:sp>
    <dsp:sp modelId="{CB6A59C1-47A5-47A0-A9DC-E45073B111D2}">
      <dsp:nvSpPr>
        <dsp:cNvPr id="0" name=""/>
        <dsp:cNvSpPr/>
      </dsp:nvSpPr>
      <dsp:spPr>
        <a:xfrm rot="19828345">
          <a:off x="2369549" y="1137062"/>
          <a:ext cx="129131" cy="528750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2372065" y="1252358"/>
        <a:ext cx="90392" cy="3172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8EE086-00BA-AA4B-9C8A-B79F27DE0084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07C54F-43E6-104F-B209-5E7DC43D7C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2891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AD36-CCD4-492E-AD4F-7437C1C5731A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9E94-2919-454E-95AE-31B448F1399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MSU_FELICIANO_RGB_stacke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9438" y="214193"/>
            <a:ext cx="2615926" cy="1407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73704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AD36-CCD4-492E-AD4F-7437C1C5731A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9E94-2919-454E-95AE-31B448F139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3968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AD36-CCD4-492E-AD4F-7437C1C5731A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9E94-2919-454E-95AE-31B448F139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009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AD36-CCD4-492E-AD4F-7437C1C5731A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9E94-2919-454E-95AE-31B448F139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2665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AD36-CCD4-492E-AD4F-7437C1C5731A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9E94-2919-454E-95AE-31B448F139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4900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AD36-CCD4-492E-AD4F-7437C1C5731A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9E94-2919-454E-95AE-31B448F139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6650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AD36-CCD4-492E-AD4F-7437C1C5731A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9E94-2919-454E-95AE-31B448F139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2456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AD36-CCD4-492E-AD4F-7437C1C5731A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9E94-2919-454E-95AE-31B448F139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7577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AD36-CCD4-492E-AD4F-7437C1C5731A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9E94-2919-454E-95AE-31B448F139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0578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AD36-CCD4-492E-AD4F-7437C1C5731A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9E94-2919-454E-95AE-31B448F139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8586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AD36-CCD4-492E-AD4F-7437C1C5731A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9E94-2919-454E-95AE-31B448F139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537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9AD36-CCD4-492E-AD4F-7437C1C5731A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69E94-2919-454E-95AE-31B448F139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0871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50573" y="1122363"/>
            <a:ext cx="11357113" cy="2387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Clr>
                <a:srgbClr val="C31B31"/>
              </a:buClr>
              <a:buSzPct val="25000"/>
            </a:pPr>
            <a:r>
              <a:rPr lang="en-US" sz="4800" dirty="0">
                <a:solidFill>
                  <a:srgbClr val="AA153D"/>
                </a:solidFill>
                <a:latin typeface="Arial"/>
                <a:ea typeface="Arial"/>
                <a:cs typeface="Arial"/>
                <a:sym typeface="Arial"/>
              </a:rPr>
              <a:t>INFO 564</a:t>
            </a:r>
            <a:br>
              <a:rPr lang="en-US" sz="4800" dirty="0">
                <a:solidFill>
                  <a:srgbClr val="AA153D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800" dirty="0">
                <a:solidFill>
                  <a:srgbClr val="AA153D"/>
                </a:solidFill>
                <a:latin typeface="Arial"/>
                <a:ea typeface="Arial"/>
                <a:cs typeface="Arial"/>
                <a:sym typeface="Arial"/>
              </a:rPr>
              <a:t>Operations &amp; Supply Chain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600" dirty="0" smtClean="0">
              <a:solidFill>
                <a:srgbClr val="0E78AD"/>
              </a:solidFill>
              <a:latin typeface="Arial"/>
              <a:ea typeface="Arial"/>
              <a:cs typeface="Arial"/>
            </a:endParaRPr>
          </a:p>
          <a:p>
            <a:r>
              <a:rPr lang="en-US" sz="3600" dirty="0" smtClean="0">
                <a:solidFill>
                  <a:srgbClr val="0E78AD"/>
                </a:solidFill>
                <a:latin typeface="Arial"/>
                <a:ea typeface="Arial"/>
                <a:cs typeface="Arial"/>
              </a:rPr>
              <a:t>Module 3a: </a:t>
            </a:r>
            <a:r>
              <a:rPr lang="en-US" sz="3600" dirty="0">
                <a:solidFill>
                  <a:srgbClr val="0E78AD"/>
                </a:solidFill>
                <a:latin typeface="Arial"/>
                <a:ea typeface="Arial"/>
                <a:cs typeface="Arial"/>
              </a:rPr>
              <a:t>Total </a:t>
            </a:r>
            <a:r>
              <a:rPr lang="en-US" sz="3600" dirty="0">
                <a:solidFill>
                  <a:srgbClr val="0E78AD"/>
                </a:solidFill>
                <a:latin typeface="Arial"/>
                <a:ea typeface="Arial"/>
                <a:cs typeface="Arial"/>
                <a:sym typeface="Arial"/>
              </a:rPr>
              <a:t>Quality</a:t>
            </a:r>
            <a:r>
              <a:rPr lang="en-US" sz="3600" dirty="0">
                <a:solidFill>
                  <a:srgbClr val="0E78AD"/>
                </a:solidFill>
                <a:latin typeface="Arial"/>
                <a:ea typeface="Arial"/>
                <a:cs typeface="Arial"/>
              </a:rPr>
              <a:t> Management</a:t>
            </a:r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Copyright 2017 </a:t>
            </a:r>
            <a:r>
              <a:rPr lang="en-US" dirty="0" smtClean="0"/>
              <a:t>Montclair State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6310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Prerequisites to Success of TQM</a:t>
            </a:r>
            <a:endParaRPr lang="en-US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677939" cy="4787210"/>
          </a:xfrm>
        </p:spPr>
        <p:txBody>
          <a:bodyPr>
            <a:normAutofit/>
          </a:bodyPr>
          <a:lstStyle/>
          <a:p>
            <a:pPr>
              <a:buClr>
                <a:schemeClr val="accent1"/>
              </a:buClr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Complete commitment from top management</a:t>
            </a:r>
            <a:b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chemeClr val="accent1"/>
              </a:buClr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Long-term</a:t>
            </a:r>
          </a:p>
          <a:p>
            <a:pPr lvl="1">
              <a:buClr>
                <a:schemeClr val="accent1"/>
              </a:buClr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Appropriate level of resources (skills, training, equipment, organizational)</a:t>
            </a:r>
          </a:p>
          <a:p>
            <a:pPr lvl="1">
              <a:buClr>
                <a:schemeClr val="accent1"/>
              </a:buClr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Integration into all aspects of company’s operations</a:t>
            </a:r>
          </a:p>
          <a:p>
            <a:pPr lvl="1">
              <a:buClr>
                <a:schemeClr val="accent1"/>
              </a:buClr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Integration into decision making at all levels</a:t>
            </a:r>
          </a:p>
          <a:p>
            <a:pPr lvl="1">
              <a:buClr>
                <a:schemeClr val="accent1"/>
              </a:buClr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Ensuring communication</a:t>
            </a:r>
          </a:p>
          <a:p>
            <a:pPr lvl="1">
              <a:buClr>
                <a:schemeClr val="accent1"/>
              </a:buClr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Supportive environment</a:t>
            </a:r>
          </a:p>
        </p:txBody>
      </p:sp>
    </p:spTree>
    <p:extLst>
      <p:ext uri="{BB962C8B-B14F-4D97-AF65-F5344CB8AC3E}">
        <p14:creationId xmlns:p14="http://schemas.microsoft.com/office/powerpoint/2010/main" xmlns="" val="414383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0573" y="1122363"/>
            <a:ext cx="11357113" cy="2387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Clr>
                <a:srgbClr val="C31B31"/>
              </a:buClr>
              <a:buSzPct val="25000"/>
            </a:pPr>
            <a:r>
              <a:rPr lang="en-US" sz="4800" dirty="0">
                <a:solidFill>
                  <a:srgbClr val="AA153D"/>
                </a:solidFill>
                <a:latin typeface="Arial"/>
                <a:ea typeface="Arial"/>
                <a:cs typeface="Arial"/>
                <a:sym typeface="Arial"/>
              </a:rPr>
              <a:t>INFO 564</a:t>
            </a:r>
            <a:br>
              <a:rPr lang="en-US" sz="4800" dirty="0">
                <a:solidFill>
                  <a:srgbClr val="AA153D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800" dirty="0">
                <a:solidFill>
                  <a:srgbClr val="AA153D"/>
                </a:solidFill>
                <a:latin typeface="Arial"/>
                <a:ea typeface="Arial"/>
                <a:cs typeface="Arial"/>
                <a:sym typeface="Arial"/>
              </a:rPr>
              <a:t>Operations &amp; Supply Chain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600" dirty="0" smtClean="0">
              <a:solidFill>
                <a:srgbClr val="0E78AD"/>
              </a:solidFill>
              <a:latin typeface="Arial"/>
              <a:ea typeface="Arial"/>
              <a:cs typeface="Arial"/>
            </a:endParaRPr>
          </a:p>
          <a:p>
            <a:r>
              <a:rPr lang="en-US" sz="3600" dirty="0" smtClean="0">
                <a:solidFill>
                  <a:srgbClr val="0E78AD"/>
                </a:solidFill>
                <a:latin typeface="Arial"/>
                <a:ea typeface="Arial"/>
                <a:cs typeface="Arial"/>
              </a:rPr>
              <a:t>Module 3b: Six Sigma</a:t>
            </a:r>
            <a:endParaRPr lang="en-US" sz="3600" dirty="0">
              <a:solidFill>
                <a:srgbClr val="0E78AD"/>
              </a:solidFill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278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 of Six Sigma</a:t>
            </a:r>
            <a:endParaRPr lang="en-US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835" y="1690688"/>
            <a:ext cx="10836965" cy="5067921"/>
          </a:xfrm>
        </p:spPr>
        <p:txBody>
          <a:bodyPr>
            <a:noAutofit/>
          </a:bodyPr>
          <a:lstStyle/>
          <a:p>
            <a:pPr>
              <a:buClr>
                <a:schemeClr val="accent1"/>
              </a:buClr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Set of statistical techniques for process control</a:t>
            </a:r>
          </a:p>
          <a:p>
            <a:pPr>
              <a:buClr>
                <a:schemeClr val="accent1"/>
              </a:buClr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Developed at Motorola in the 1980s</a:t>
            </a:r>
          </a:p>
          <a:p>
            <a:pPr>
              <a:buClr>
                <a:schemeClr val="accent1"/>
              </a:buClr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Aims for very high levels of quality (or low levels of defects)</a:t>
            </a:r>
          </a:p>
          <a:p>
            <a:pPr>
              <a:buClr>
                <a:schemeClr val="accent1"/>
              </a:buClr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Widely-adopted approach and philosophy</a:t>
            </a:r>
          </a:p>
          <a:p>
            <a:pPr lvl="1">
              <a:buClr>
                <a:schemeClr val="accent1"/>
              </a:buClr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Organization-wide</a:t>
            </a:r>
          </a:p>
          <a:p>
            <a:pPr lvl="1">
              <a:buClr>
                <a:schemeClr val="accent1"/>
              </a:buClr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improvement</a:t>
            </a:r>
          </a:p>
          <a:p>
            <a:pPr lvl="2">
              <a:buClr>
                <a:schemeClr val="accent1"/>
              </a:buClr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Variation reduction</a:t>
            </a:r>
          </a:p>
          <a:p>
            <a:pPr lvl="1">
              <a:buClr>
                <a:schemeClr val="accent1"/>
              </a:buClr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Measurement and data driven</a:t>
            </a:r>
          </a:p>
          <a:p>
            <a:pPr lvl="1">
              <a:buClr>
                <a:schemeClr val="accent1"/>
              </a:buClr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Often seen as part of TQM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90556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Six-Sigma (6</a:t>
            </a:r>
            <a:r>
              <a:rPr lang="el-GR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</a:t>
            </a:r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)?</a:t>
            </a:r>
            <a:endParaRPr lang="en-US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313" y="1537252"/>
            <a:ext cx="10969487" cy="5320748"/>
          </a:xfrm>
        </p:spPr>
        <p:txBody>
          <a:bodyPr>
            <a:normAutofit/>
          </a:bodyPr>
          <a:lstStyle/>
          <a:p>
            <a:pPr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Set of tools and techniques for process control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Charts and graphs for problem identification and diagnosis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Control charts for process control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Process capability measures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Covered in more detail in Module 4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1"/>
              </a:buClr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hilosophy of business problem solving – the </a:t>
            </a:r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DMAIC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approach</a:t>
            </a:r>
          </a:p>
          <a:p>
            <a:pPr lvl="1">
              <a:buClr>
                <a:schemeClr val="accent1"/>
              </a:buClr>
            </a:pPr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efine, </a:t>
            </a:r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easure, </a:t>
            </a:r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nalyze, </a:t>
            </a:r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mprove, and </a:t>
            </a:r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ontrol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Organization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 ambitious quality standard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Variation in output is half of variation considered “tolerable”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 more than 3.4 defects per million opportunities</a:t>
            </a:r>
          </a:p>
        </p:txBody>
      </p:sp>
    </p:spTree>
    <p:extLst>
      <p:ext uri="{BB962C8B-B14F-4D97-AF65-F5344CB8AC3E}">
        <p14:creationId xmlns:p14="http://schemas.microsoft.com/office/powerpoint/2010/main" xmlns="" val="189155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244" y="216779"/>
            <a:ext cx="5257800" cy="91926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DMAIC approach</a:t>
            </a:r>
            <a:endParaRPr lang="en-US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1" name="Group 20" descr="DMAIC Cycle"/>
          <p:cNvGrpSpPr/>
          <p:nvPr/>
        </p:nvGrpSpPr>
        <p:grpSpPr>
          <a:xfrm>
            <a:off x="863679" y="1397274"/>
            <a:ext cx="5480988" cy="4887702"/>
            <a:chOff x="1960959" y="1022370"/>
            <a:chExt cx="5480988" cy="4887702"/>
          </a:xfrm>
        </p:grpSpPr>
        <p:sp>
          <p:nvSpPr>
            <p:cNvPr id="7" name="Rectangle 6"/>
            <p:cNvSpPr/>
            <p:nvPr/>
          </p:nvSpPr>
          <p:spPr>
            <a:xfrm>
              <a:off x="3983649" y="1022370"/>
              <a:ext cx="1435608" cy="142646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DEFINE</a:t>
              </a:r>
            </a:p>
            <a:p>
              <a:pPr algn="ctr"/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the problem with the process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6006339" y="2122138"/>
              <a:ext cx="1435608" cy="1426464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MEASURE</a:t>
              </a:r>
            </a:p>
            <a:p>
              <a:pPr algn="ctr"/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the impact of the problem on the process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347716" y="4419995"/>
              <a:ext cx="1435608" cy="1426464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ANALYZE</a:t>
              </a:r>
            </a:p>
            <a:p>
              <a:pPr algn="ctr"/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the data to understand the cause 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744724" y="4483608"/>
              <a:ext cx="1435608" cy="142646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IMPROVE</a:t>
              </a:r>
            </a:p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y eliminating the cause 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960959" y="2290572"/>
              <a:ext cx="1435608" cy="1426464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CONTROL</a:t>
              </a:r>
            </a:p>
            <a:p>
              <a:pPr algn="ctr"/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maintain the improvement 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7" name="Group 26" descr="Arrows expressing a cycle"/>
          <p:cNvGrpSpPr/>
          <p:nvPr/>
        </p:nvGrpSpPr>
        <p:grpSpPr>
          <a:xfrm>
            <a:off x="2665349" y="2812001"/>
            <a:ext cx="1620701" cy="1759484"/>
            <a:chOff x="2665349" y="2812001"/>
            <a:chExt cx="1620701" cy="1759484"/>
          </a:xfrm>
        </p:grpSpPr>
        <p:sp>
          <p:nvSpPr>
            <p:cNvPr id="25" name="Circular Arrow 24"/>
            <p:cNvSpPr/>
            <p:nvPr/>
          </p:nvSpPr>
          <p:spPr>
            <a:xfrm rot="1812818">
              <a:off x="2977916" y="3014866"/>
              <a:ext cx="1308134" cy="1556619"/>
            </a:xfrm>
            <a:prstGeom prst="circular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Circular Arrow 25"/>
            <p:cNvSpPr/>
            <p:nvPr/>
          </p:nvSpPr>
          <p:spPr>
            <a:xfrm rot="12376416">
              <a:off x="2665349" y="2812001"/>
              <a:ext cx="1308134" cy="1556619"/>
            </a:xfrm>
            <a:prstGeom prst="circular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2" name="Content Placeholder 21"/>
          <p:cNvSpPr>
            <a:spLocks noGrp="1"/>
          </p:cNvSpPr>
          <p:nvPr>
            <p:ph idx="1"/>
          </p:nvPr>
        </p:nvSpPr>
        <p:spPr>
          <a:xfrm>
            <a:off x="7039768" y="956153"/>
            <a:ext cx="4688935" cy="5674043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0" indent="0">
              <a:buClr>
                <a:schemeClr val="accent1"/>
              </a:buClr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 continuous cycle of process quality improvement</a:t>
            </a:r>
          </a:p>
          <a:p>
            <a:pPr lvl="1">
              <a:buClr>
                <a:schemeClr val="accent1"/>
              </a:buClr>
            </a:pP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Define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problem - scope, customer, and symptoms</a:t>
            </a:r>
          </a:p>
          <a:p>
            <a:pPr lvl="1">
              <a:buClr>
                <a:schemeClr val="accent1"/>
              </a:buClr>
            </a:pP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Measure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impact of the problem by collecting data on the symptoms</a:t>
            </a:r>
          </a:p>
          <a:p>
            <a:pPr lvl="1">
              <a:buClr>
                <a:schemeClr val="accent1"/>
              </a:buClr>
            </a:pP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Analyze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data collected to identify root causes</a:t>
            </a:r>
          </a:p>
          <a:p>
            <a:pPr lvl="1">
              <a:buClr>
                <a:schemeClr val="accent1"/>
              </a:buClr>
            </a:pP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Improve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the process by treating or eliminating root causes</a:t>
            </a:r>
          </a:p>
          <a:p>
            <a:pPr lvl="1">
              <a:buClr>
                <a:schemeClr val="accent1"/>
              </a:buClr>
            </a:pP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the process by implementing the fixes and monitoring the symptoms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901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28244" y="216779"/>
            <a:ext cx="4130504" cy="85664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DMAIC approach</a:t>
            </a:r>
            <a:endParaRPr lang="en-US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1" name="Group 20" descr="DMAIC Cycle"/>
          <p:cNvGrpSpPr/>
          <p:nvPr/>
        </p:nvGrpSpPr>
        <p:grpSpPr>
          <a:xfrm>
            <a:off x="2014330" y="132523"/>
            <a:ext cx="8017566" cy="6493564"/>
            <a:chOff x="1960959" y="1022370"/>
            <a:chExt cx="5480988" cy="4887702"/>
          </a:xfrm>
        </p:grpSpPr>
        <p:sp>
          <p:nvSpPr>
            <p:cNvPr id="7" name="Rectangle 6"/>
            <p:cNvSpPr/>
            <p:nvPr/>
          </p:nvSpPr>
          <p:spPr>
            <a:xfrm>
              <a:off x="3983649" y="1022370"/>
              <a:ext cx="1435608" cy="142646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DEFINE</a:t>
              </a:r>
            </a:p>
            <a:p>
              <a:pPr algn="ctr"/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the problem with the process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6006339" y="2122138"/>
              <a:ext cx="1435608" cy="1426464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MEASURE</a:t>
              </a:r>
            </a:p>
            <a:p>
              <a:pPr algn="ctr"/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the impact of the problem on the process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347716" y="4419995"/>
              <a:ext cx="1435608" cy="1426464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ANALYZE</a:t>
              </a:r>
            </a:p>
            <a:p>
              <a:pPr algn="ctr"/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the data to understand the cause 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744724" y="4483608"/>
              <a:ext cx="1435608" cy="142646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IMPROVE</a:t>
              </a:r>
            </a:p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y eliminating the cause 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960959" y="2290572"/>
              <a:ext cx="1435608" cy="1426464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CONTROL</a:t>
              </a:r>
            </a:p>
            <a:p>
              <a:pPr algn="ctr"/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maintain the improvement 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7" name="Group 26" descr="Arrows expressing a cycle"/>
          <p:cNvGrpSpPr/>
          <p:nvPr/>
        </p:nvGrpSpPr>
        <p:grpSpPr>
          <a:xfrm>
            <a:off x="4833746" y="2231980"/>
            <a:ext cx="2378731" cy="2513543"/>
            <a:chOff x="2665349" y="2812001"/>
            <a:chExt cx="1620701" cy="1759484"/>
          </a:xfrm>
        </p:grpSpPr>
        <p:sp>
          <p:nvSpPr>
            <p:cNvPr id="25" name="Circular Arrow 24"/>
            <p:cNvSpPr/>
            <p:nvPr/>
          </p:nvSpPr>
          <p:spPr>
            <a:xfrm rot="1812818">
              <a:off x="2977916" y="3014866"/>
              <a:ext cx="1308134" cy="1556619"/>
            </a:xfrm>
            <a:prstGeom prst="circular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Circular Arrow 25"/>
            <p:cNvSpPr/>
            <p:nvPr/>
          </p:nvSpPr>
          <p:spPr>
            <a:xfrm rot="12376416">
              <a:off x="2665349" y="2812001"/>
              <a:ext cx="1308134" cy="1556619"/>
            </a:xfrm>
            <a:prstGeom prst="circular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80216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 Improvement Organization</a:t>
            </a:r>
            <a:endParaRPr lang="en-US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1352" y="1542160"/>
            <a:ext cx="10515600" cy="5044169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Master Blackbelts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Coaches or leaders of process improvement teams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Expertise in DMAIC approach and statistical analysis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Training responsibilities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Blackbelts</a:t>
            </a:r>
          </a:p>
          <a:p>
            <a:pPr lvl="1">
              <a:buClr>
                <a:schemeClr val="accent1"/>
              </a:buClr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Coaches or leaders of process improvement teams</a:t>
            </a:r>
          </a:p>
          <a:p>
            <a:pPr lvl="1">
              <a:buClr>
                <a:schemeClr val="accent1"/>
              </a:buClr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Expertise in DMAIC approach and statistical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Greenbelts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Some training DMAIC approach and statistical analysis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Work under supervision of BBs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Project champions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Business leader of project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977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Six Sigma as a Quality Standard</a:t>
            </a:r>
            <a:endParaRPr lang="en-US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3960" y="2185416"/>
            <a:ext cx="5237226" cy="3786423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Clr>
                <a:schemeClr val="accent1"/>
              </a:buClr>
            </a:pP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All processes have some natural variation</a:t>
            </a:r>
          </a:p>
          <a:p>
            <a:pPr>
              <a:buClr>
                <a:schemeClr val="accent1"/>
              </a:buClr>
            </a:pP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Six Sigma aims for very high quality (very low defect) levels</a:t>
            </a:r>
          </a:p>
          <a:p>
            <a:pPr>
              <a:buClr>
                <a:schemeClr val="accent1"/>
              </a:buClr>
            </a:pP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By cutting natural variation to less than half of tolerable variation</a:t>
            </a:r>
          </a:p>
          <a:p>
            <a:pPr lvl="1">
              <a:buClr>
                <a:schemeClr val="accent1"/>
              </a:buClr>
            </a:pP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process improvement</a:t>
            </a:r>
          </a:p>
          <a:p>
            <a:pPr lvl="1">
              <a:buClr>
                <a:schemeClr val="accent1"/>
              </a:buClr>
            </a:pP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Reducing process standard deviation </a:t>
            </a:r>
            <a:r>
              <a:rPr lang="el-G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σ</a:t>
            </a:r>
            <a:endParaRPr lang="en-US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1"/>
              </a:buClr>
            </a:pP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Probability of a defective product (falling outside tolerable variation) is 0.0000034</a:t>
            </a:r>
          </a:p>
          <a:p>
            <a:pPr lvl="1">
              <a:buClr>
                <a:schemeClr val="accent1"/>
              </a:buClr>
            </a:pP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3.4 defects per million</a:t>
            </a: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4" descr="Graph of Process Output Distribution"/>
          <p:cNvGrpSpPr/>
          <p:nvPr/>
        </p:nvGrpSpPr>
        <p:grpSpPr>
          <a:xfrm>
            <a:off x="354331" y="2185416"/>
            <a:ext cx="5432297" cy="4306824"/>
            <a:chOff x="354331" y="2185416"/>
            <a:chExt cx="5432297" cy="4306824"/>
          </a:xfrm>
        </p:grpSpPr>
        <p:sp>
          <p:nvSpPr>
            <p:cNvPr id="28" name="TextBox 27"/>
            <p:cNvSpPr txBox="1"/>
            <p:nvPr/>
          </p:nvSpPr>
          <p:spPr>
            <a:xfrm>
              <a:off x="1787270" y="2185416"/>
              <a:ext cx="284873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Process Output Distribution</a:t>
              </a:r>
              <a:endParaRPr lang="en-US" sz="1600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54331" y="3029810"/>
              <a:ext cx="130263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σ</a:t>
              </a: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= Process Standard Deviation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707136" y="4961374"/>
              <a:ext cx="0" cy="2238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09599" y="5185234"/>
              <a:ext cx="6309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LTL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5406390" y="4961374"/>
              <a:ext cx="0" cy="2238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5141976" y="5185234"/>
              <a:ext cx="6446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UTL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241298" y="5197614"/>
              <a:ext cx="3799332" cy="3778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Tolerable Variation=12</a:t>
              </a:r>
              <a:r>
                <a:rPr lang="el-GR" dirty="0" smtClean="0">
                  <a:latin typeface="Arial" panose="020B0604020202020204" pitchFamily="34" charset="0"/>
                  <a:cs typeface="Arial" panose="020B0604020202020204" pitchFamily="34" charset="0"/>
                </a:rPr>
                <a:t>σ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342644" y="4322472"/>
              <a:ext cx="3799332" cy="3778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Natural Process Variation=6</a:t>
              </a:r>
              <a:r>
                <a:rPr lang="el-GR" dirty="0" smtClean="0">
                  <a:latin typeface="Arial" panose="020B0604020202020204" pitchFamily="34" charset="0"/>
                  <a:cs typeface="Arial" panose="020B0604020202020204" pitchFamily="34" charset="0"/>
                </a:rPr>
                <a:t>σ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1953767" y="4205116"/>
              <a:ext cx="2350008" cy="0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" name="Chart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xmlns="" val="3704587318"/>
                </p:ext>
              </p:extLst>
            </p:nvPr>
          </p:nvGraphicFramePr>
          <p:xfrm>
            <a:off x="1787270" y="2427116"/>
            <a:ext cx="2686050" cy="1778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9" name="Straight Arrow Connector 8"/>
            <p:cNvCxnSpPr/>
            <p:nvPr/>
          </p:nvCxnSpPr>
          <p:spPr>
            <a:xfrm flipV="1">
              <a:off x="707136" y="5115647"/>
              <a:ext cx="4700016" cy="27432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Line Callout 1 28"/>
            <p:cNvSpPr/>
            <p:nvPr/>
          </p:nvSpPr>
          <p:spPr>
            <a:xfrm>
              <a:off x="1953767" y="6035040"/>
              <a:ext cx="3188209" cy="457200"/>
            </a:xfrm>
            <a:prstGeom prst="borderCallout1">
              <a:avLst>
                <a:gd name="adj1" fmla="val 4750"/>
                <a:gd name="adj2" fmla="val 51896"/>
                <a:gd name="adj3" fmla="val -103500"/>
                <a:gd name="adj4" fmla="val 37097"/>
              </a:avLst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Customer will accept product that is in this range</a:t>
              </a:r>
              <a:endPara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20966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Success of Six Sigma</a:t>
            </a:r>
            <a:endParaRPr lang="en-US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071" y="1825624"/>
            <a:ext cx="11092068" cy="5032375"/>
          </a:xfrm>
        </p:spPr>
        <p:txBody>
          <a:bodyPr>
            <a:normAutofit/>
          </a:bodyPr>
          <a:lstStyle/>
          <a:p>
            <a:pPr>
              <a:buClr>
                <a:schemeClr val="accent1"/>
              </a:buClr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Complete commitment from top management</a:t>
            </a:r>
          </a:p>
          <a:p>
            <a:pPr lvl="1">
              <a:buClr>
                <a:schemeClr val="accent1"/>
              </a:buClr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Long-term</a:t>
            </a:r>
          </a:p>
          <a:p>
            <a:pPr lvl="1">
              <a:buClr>
                <a:schemeClr val="accent1"/>
              </a:buClr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Appropriate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investment in resources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(skills, training, equipment, organizational)</a:t>
            </a:r>
          </a:p>
          <a:p>
            <a:pPr lvl="1">
              <a:buClr>
                <a:schemeClr val="accent1"/>
              </a:buClr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Problem-solving approach integrated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into all aspects of company’s operations</a:t>
            </a:r>
          </a:p>
          <a:p>
            <a:pPr lvl="1">
              <a:buClr>
                <a:schemeClr val="accent1"/>
              </a:buClr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Commitment to a measurement mind-set</a:t>
            </a:r>
          </a:p>
          <a:p>
            <a:pPr lvl="1">
              <a:buClr>
                <a:schemeClr val="accent1"/>
              </a:buClr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Belief in and support of data-driven statistical techniques</a:t>
            </a:r>
          </a:p>
          <a:p>
            <a:pPr lvl="1">
              <a:buClr>
                <a:schemeClr val="accent1"/>
              </a:buClr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97401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0573" y="1122363"/>
            <a:ext cx="11357113" cy="2387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Clr>
                <a:srgbClr val="C31B31"/>
              </a:buClr>
              <a:buSzPct val="25000"/>
            </a:pPr>
            <a:r>
              <a:rPr lang="en-US" sz="4800" dirty="0">
                <a:solidFill>
                  <a:srgbClr val="AA153D"/>
                </a:solidFill>
                <a:latin typeface="Arial"/>
                <a:ea typeface="Arial"/>
                <a:cs typeface="Arial"/>
                <a:sym typeface="Arial"/>
              </a:rPr>
              <a:t>INFO 564</a:t>
            </a:r>
            <a:br>
              <a:rPr lang="en-US" sz="4800" dirty="0">
                <a:solidFill>
                  <a:srgbClr val="AA153D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800" dirty="0">
                <a:solidFill>
                  <a:srgbClr val="AA153D"/>
                </a:solidFill>
                <a:latin typeface="Arial"/>
                <a:ea typeface="Arial"/>
                <a:cs typeface="Arial"/>
                <a:sym typeface="Arial"/>
              </a:rPr>
              <a:t>Operations &amp; Supply Chain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600" dirty="0" smtClean="0">
              <a:solidFill>
                <a:srgbClr val="0E78AD"/>
              </a:solidFill>
              <a:latin typeface="Arial"/>
              <a:ea typeface="Arial"/>
              <a:cs typeface="Arial"/>
            </a:endParaRPr>
          </a:p>
          <a:p>
            <a:r>
              <a:rPr lang="en-US" sz="3600" dirty="0" smtClean="0">
                <a:solidFill>
                  <a:srgbClr val="0E78AD"/>
                </a:solidFill>
                <a:latin typeface="Arial"/>
                <a:ea typeface="Arial"/>
                <a:cs typeface="Arial"/>
              </a:rPr>
              <a:t>Module 3c: ISO 9001</a:t>
            </a:r>
            <a:endParaRPr lang="en-US" sz="3600" dirty="0">
              <a:solidFill>
                <a:srgbClr val="0E78AD"/>
              </a:solidFill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375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304" y="1690688"/>
            <a:ext cx="11598759" cy="4981575"/>
          </a:xfrm>
        </p:spPr>
        <p:txBody>
          <a:bodyPr>
            <a:normAutofit/>
          </a:bodyPr>
          <a:lstStyle/>
          <a:p>
            <a:pPr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Quality as inspection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Focus on output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Quality as an organizational-wide effort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Purchasing, engineering, training &amp; supervision, process management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Quality as customer-defined, continuous improvement, competitive advantage.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Customer-defined quality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Enlarged process view of quality to include product, process, timeliness, cost, service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TQM – Total Quality Management</a:t>
            </a:r>
          </a:p>
        </p:txBody>
      </p:sp>
    </p:spTree>
    <p:extLst>
      <p:ext uri="{BB962C8B-B14F-4D97-AF65-F5344CB8AC3E}">
        <p14:creationId xmlns:p14="http://schemas.microsoft.com/office/powerpoint/2010/main" xmlns="" val="36173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 9001 – A Quality Management System</a:t>
            </a:r>
            <a:endParaRPr lang="en-US" sz="4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783957" cy="4826966"/>
          </a:xfrm>
        </p:spPr>
        <p:txBody>
          <a:bodyPr>
            <a:normAutofit/>
          </a:bodyPr>
          <a:lstStyle/>
          <a:p>
            <a:pPr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ISO: International Standards Organization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Representatives from 165 countries</a:t>
            </a:r>
          </a:p>
          <a:p>
            <a:pPr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How organizations can meet the needs of their customers</a:t>
            </a:r>
          </a:p>
          <a:p>
            <a:pPr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Based on seven principles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Adapted to specific industries – Petrochemicals, software engineering, medical devices, local government, etc.</a:t>
            </a:r>
          </a:p>
          <a:p>
            <a:pPr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Organizations implement the system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External certification of implementation by certified third parties</a:t>
            </a:r>
          </a:p>
          <a:p>
            <a:pPr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Over a million organizations certified world-wide</a:t>
            </a:r>
          </a:p>
          <a:p>
            <a:pPr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Some evidence of higher product and process quality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91790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783" y="365125"/>
            <a:ext cx="11900452" cy="1325563"/>
          </a:xfrm>
        </p:spPr>
        <p:txBody>
          <a:bodyPr>
            <a:normAutofit/>
          </a:bodyPr>
          <a:lstStyle/>
          <a:p>
            <a:r>
              <a:rPr lang="en-US" sz="39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 </a:t>
            </a:r>
            <a:r>
              <a:rPr lang="en-US" sz="39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9001-The </a:t>
            </a:r>
            <a:r>
              <a:rPr lang="en-US" sz="39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Seven Quality </a:t>
            </a:r>
            <a:r>
              <a:rPr lang="en-US" sz="39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Principles</a:t>
            </a:r>
            <a:endParaRPr lang="en-US" sz="39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Customer focus</a:t>
            </a:r>
          </a:p>
          <a:p>
            <a:pPr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Leadership</a:t>
            </a:r>
          </a:p>
          <a:p>
            <a:pPr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Engagement of people</a:t>
            </a:r>
          </a:p>
          <a:p>
            <a:pPr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Improvement</a:t>
            </a:r>
          </a:p>
          <a:p>
            <a:pPr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Process approach</a:t>
            </a:r>
          </a:p>
          <a:p>
            <a:pPr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Evidence-based decision making</a:t>
            </a:r>
          </a:p>
          <a:p>
            <a:pPr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Relationship management with external providers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43928" y="3151124"/>
            <a:ext cx="1636776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Similar to TQM and Six Sigma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ight Brace 7" descr="Object expressing how bullet points are similar to TQM and Six Sigma"/>
          <p:cNvSpPr/>
          <p:nvPr/>
        </p:nvSpPr>
        <p:spPr>
          <a:xfrm>
            <a:off x="5943600" y="1997533"/>
            <a:ext cx="896112" cy="2953512"/>
          </a:xfrm>
          <a:prstGeom prst="rightBrac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564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 9001 - Prescriptions</a:t>
            </a:r>
            <a:endParaRPr lang="en-US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/>
              </a:buClr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Focus on processes</a:t>
            </a:r>
          </a:p>
          <a:p>
            <a:pPr lvl="1">
              <a:buClr>
                <a:schemeClr val="accent1"/>
              </a:buClr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Aligning quality with business strategy</a:t>
            </a:r>
          </a:p>
          <a:p>
            <a:pPr lvl="1">
              <a:buClr>
                <a:schemeClr val="accent1"/>
              </a:buClr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Designing processes so that only the right outcomes are possible</a:t>
            </a:r>
          </a:p>
          <a:p>
            <a:pPr lvl="1">
              <a:buClr>
                <a:schemeClr val="accent1"/>
              </a:buClr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Collecting and analyzing evidence</a:t>
            </a:r>
          </a:p>
          <a:p>
            <a:pPr lvl="1">
              <a:buClr>
                <a:schemeClr val="accent1"/>
              </a:buClr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Risk-based thinking</a:t>
            </a:r>
          </a:p>
          <a:p>
            <a:pPr lvl="1">
              <a:buClr>
                <a:schemeClr val="accent1"/>
              </a:buClr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PDCA cycle</a:t>
            </a:r>
          </a:p>
          <a:p>
            <a:pPr lvl="1">
              <a:buClr>
                <a:schemeClr val="accent1"/>
              </a:buClr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Documentation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287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 9001 – Certification Process</a:t>
            </a:r>
            <a:endParaRPr lang="en-US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" name="Group 14" descr="Cycle showing the Certification Process"/>
          <p:cNvGrpSpPr/>
          <p:nvPr/>
        </p:nvGrpSpPr>
        <p:grpSpPr>
          <a:xfrm>
            <a:off x="1522476" y="1424919"/>
            <a:ext cx="7799832" cy="4629087"/>
            <a:chOff x="1303020" y="1534647"/>
            <a:chExt cx="7799832" cy="4629087"/>
          </a:xfrm>
        </p:grpSpPr>
        <p:sp>
          <p:nvSpPr>
            <p:cNvPr id="4" name="Rounded Rectangle 3"/>
            <p:cNvSpPr/>
            <p:nvPr/>
          </p:nvSpPr>
          <p:spPr>
            <a:xfrm>
              <a:off x="1303020" y="3133503"/>
              <a:ext cx="2252472" cy="84124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Audit</a:t>
              </a:r>
            </a:p>
            <a:p>
              <a:pPr algn="ctr"/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Auditor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Right Arrow 8"/>
            <p:cNvSpPr/>
            <p:nvPr/>
          </p:nvSpPr>
          <p:spPr>
            <a:xfrm rot="19529027">
              <a:off x="3022661" y="2211792"/>
              <a:ext cx="1109019" cy="618733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4288536" y="1534647"/>
              <a:ext cx="2276856" cy="109728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Problems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Right Arrow 10"/>
            <p:cNvSpPr/>
            <p:nvPr/>
          </p:nvSpPr>
          <p:spPr>
            <a:xfrm rot="1842092">
              <a:off x="6759100" y="2300207"/>
              <a:ext cx="1023808" cy="634147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6850380" y="3140014"/>
              <a:ext cx="2252472" cy="841248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Improvement Plan</a:t>
              </a:r>
            </a:p>
            <a:p>
              <a:pPr algn="ctr"/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Organization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Right Arrow 11"/>
            <p:cNvSpPr/>
            <p:nvPr/>
          </p:nvSpPr>
          <p:spPr>
            <a:xfrm rot="6805773">
              <a:off x="7070322" y="4351106"/>
              <a:ext cx="1024677" cy="710311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6144768" y="5299965"/>
              <a:ext cx="2252472" cy="841248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Corrective </a:t>
              </a:r>
              <a:r>
                <a:rPr lang="en-US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Action</a:t>
              </a:r>
            </a:p>
            <a:p>
              <a:pPr algn="ctr"/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Organization</a:t>
              </a:r>
              <a:endParaRPr 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Right Arrow 9"/>
            <p:cNvSpPr/>
            <p:nvPr/>
          </p:nvSpPr>
          <p:spPr>
            <a:xfrm rot="10800000">
              <a:off x="4816600" y="5450563"/>
              <a:ext cx="1046988" cy="585094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201415" y="5322486"/>
              <a:ext cx="2252472" cy="84124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Certification</a:t>
              </a:r>
            </a:p>
            <a:p>
              <a:pPr algn="ctr"/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Auditor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Right Arrow 12"/>
            <p:cNvSpPr/>
            <p:nvPr/>
          </p:nvSpPr>
          <p:spPr>
            <a:xfrm rot="13419785">
              <a:off x="2545898" y="4252852"/>
              <a:ext cx="1056088" cy="625256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288536" y="3098280"/>
              <a:ext cx="2121408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12-18 month process</a:t>
              </a:r>
            </a:p>
            <a:p>
              <a:pPr algn="ctr"/>
              <a:endParaRPr lang="en-US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Certification renewed periodically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11213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 9001</a:t>
            </a:r>
            <a:endParaRPr lang="en-US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Certification is a desirable badge</a:t>
            </a:r>
          </a:p>
          <a:p>
            <a:pPr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Often required by customers and regulators</a:t>
            </a:r>
          </a:p>
          <a:p>
            <a:pPr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Many companies have reported higher quality products and processes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Greater awareness of quality-focused operations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More competitive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Greater growth in sales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Safety of operations</a:t>
            </a:r>
          </a:p>
        </p:txBody>
      </p:sp>
    </p:spTree>
    <p:extLst>
      <p:ext uri="{BB962C8B-B14F-4D97-AF65-F5344CB8AC3E}">
        <p14:creationId xmlns:p14="http://schemas.microsoft.com/office/powerpoint/2010/main" xmlns="" val="2637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Requirements for Success</a:t>
            </a:r>
            <a:endParaRPr lang="en-US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Long-term orientation</a:t>
            </a:r>
          </a:p>
          <a:p>
            <a:pPr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Top management commitment and support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Goal-setting</a:t>
            </a:r>
          </a:p>
          <a:p>
            <a:pPr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Organization-wide commitment and support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Employee education and empowerment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Communication</a:t>
            </a:r>
          </a:p>
          <a:p>
            <a:pPr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High organization morale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7675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0573" y="1122363"/>
            <a:ext cx="11357113" cy="2387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Clr>
                <a:srgbClr val="C31B31"/>
              </a:buClr>
              <a:buSzPct val="25000"/>
            </a:pPr>
            <a:r>
              <a:rPr lang="en-US" sz="4800" dirty="0">
                <a:solidFill>
                  <a:srgbClr val="AA153D"/>
                </a:solidFill>
                <a:latin typeface="Arial"/>
                <a:ea typeface="Arial"/>
                <a:cs typeface="Arial"/>
                <a:sym typeface="Arial"/>
              </a:rPr>
              <a:t>INFO 564</a:t>
            </a:r>
            <a:br>
              <a:rPr lang="en-US" sz="4800" dirty="0">
                <a:solidFill>
                  <a:srgbClr val="AA153D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800" dirty="0">
                <a:solidFill>
                  <a:srgbClr val="AA153D"/>
                </a:solidFill>
                <a:latin typeface="Arial"/>
                <a:ea typeface="Arial"/>
                <a:cs typeface="Arial"/>
                <a:sym typeface="Arial"/>
              </a:rPr>
              <a:t>Operations &amp; Supply Chain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600" dirty="0" smtClean="0">
              <a:solidFill>
                <a:srgbClr val="0E78AD"/>
              </a:solidFill>
              <a:latin typeface="Arial"/>
              <a:ea typeface="Arial"/>
              <a:cs typeface="Arial"/>
            </a:endParaRPr>
          </a:p>
          <a:p>
            <a:r>
              <a:rPr lang="en-US" sz="3600" dirty="0" smtClean="0">
                <a:solidFill>
                  <a:srgbClr val="0E78AD"/>
                </a:solidFill>
                <a:latin typeface="Arial"/>
                <a:ea typeface="Arial"/>
                <a:cs typeface="Arial"/>
              </a:rPr>
              <a:t>Module 3d: Quality and Services</a:t>
            </a:r>
            <a:endParaRPr lang="en-US" sz="3600" dirty="0">
              <a:solidFill>
                <a:srgbClr val="0E78AD"/>
              </a:solidFill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887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  <a:endParaRPr lang="en-US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 very big part of business landscape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Well over 80% of US economy employment is service-based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Banks and insurance, transportation, education, retailers, health-care, construction, entertainment, etc.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Thoroughly integrated into US economy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Present challenges in managing quality</a:t>
            </a:r>
          </a:p>
        </p:txBody>
      </p:sp>
    </p:spTree>
    <p:extLst>
      <p:ext uri="{BB962C8B-B14F-4D97-AF65-F5344CB8AC3E}">
        <p14:creationId xmlns:p14="http://schemas.microsoft.com/office/powerpoint/2010/main" xmlns="" val="298073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– Challenges with Quality</a:t>
            </a:r>
            <a:endParaRPr lang="en-US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0949"/>
          </a:xfrm>
        </p:spPr>
        <p:txBody>
          <a:bodyPr>
            <a:normAutofit/>
          </a:bodyPr>
          <a:lstStyle/>
          <a:p>
            <a:pPr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Output of service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Intangible components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Customer involvement in service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Not fully controllable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Labor intensiveness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Services often delivered by humans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Perceptions of quality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 eye of customer</a:t>
            </a:r>
          </a:p>
        </p:txBody>
      </p:sp>
    </p:spTree>
    <p:extLst>
      <p:ext uri="{BB962C8B-B14F-4D97-AF65-F5344CB8AC3E}">
        <p14:creationId xmlns:p14="http://schemas.microsoft.com/office/powerpoint/2010/main" xmlns="" val="28340820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Output of a Service</a:t>
            </a:r>
            <a:endParaRPr lang="en-US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104" y="1825625"/>
            <a:ext cx="10717696" cy="4508914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Service outputs are often a mix of tangible and intangible components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Tangible components: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food, drugs, money, college degree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Intangible components: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safety, security, pleasure, relief, prestige, fun, pride</a:t>
            </a:r>
            <a:b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Intangible components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Hard to define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Cannot count or measure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Difficult to create conformance specifications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Impact of process on intangible components is unclear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910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descr="Diagram breaking down total quality management"/>
          <p:cNvGrpSpPr/>
          <p:nvPr/>
        </p:nvGrpSpPr>
        <p:grpSpPr>
          <a:xfrm>
            <a:off x="2384982" y="1668544"/>
            <a:ext cx="7130080" cy="5189456"/>
            <a:chOff x="6931150" y="1780543"/>
            <a:chExt cx="5673286" cy="4620257"/>
          </a:xfrm>
        </p:grpSpPr>
        <p:sp>
          <p:nvSpPr>
            <p:cNvPr id="6" name="TextBox 5"/>
            <p:cNvSpPr txBox="1"/>
            <p:nvPr/>
          </p:nvSpPr>
          <p:spPr>
            <a:xfrm>
              <a:off x="8967690" y="3791682"/>
              <a:ext cx="1600205" cy="59797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Total Quality Management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5" name="Diagram 4"/>
            <p:cNvGraphicFramePr/>
            <p:nvPr>
              <p:extLst>
                <p:ext uri="{D42A27DB-BD31-4B8C-83A1-F6EECF244321}">
                  <p14:modId xmlns:p14="http://schemas.microsoft.com/office/powerpoint/2010/main" xmlns="" val="601302802"/>
                </p:ext>
              </p:extLst>
            </p:nvPr>
          </p:nvGraphicFramePr>
          <p:xfrm>
            <a:off x="6931150" y="1780543"/>
            <a:ext cx="5673286" cy="462025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Quality Management</a:t>
            </a:r>
            <a:endParaRPr lang="en-US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948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 Involvement</a:t>
            </a:r>
            <a:endParaRPr lang="en-US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Customer part of the process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Provides input needed to provide service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Specifies output needed</a:t>
            </a:r>
          </a:p>
          <a:p>
            <a:pPr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Adds uncontrollable variability to the process</a:t>
            </a:r>
          </a:p>
          <a:p>
            <a:pPr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People skills become important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Politeness, courtesy, attentiveness, promptness become part of service expectations </a:t>
            </a:r>
          </a:p>
          <a:p>
            <a:pPr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Forces consideration of customer comfort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Servicescape: environment in which service is provided – lighting, music, seating, etc.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60533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 Intensiveness</a:t>
            </a:r>
            <a:endParaRPr lang="en-US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Humans still a big part of service delivery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Receive inputs from customers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Provide knowledge, experience, physical skills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Hard to automate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Human actions have high degree of variability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Variability impacts quality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Reduced through standardization, training, and supervision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30750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Perceptions of Quality</a:t>
            </a:r>
            <a:endParaRPr lang="en-US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3958"/>
          </a:xfrm>
        </p:spPr>
        <p:txBody>
          <a:bodyPr>
            <a:normAutofit/>
          </a:bodyPr>
          <a:lstStyle/>
          <a:p>
            <a:pPr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Perceptions of quality are important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May be at odds with “actual” or “objective” quality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First impressions are important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Once set, perceptions are hard to shape or change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Perceptions will vary among customers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Market research to understand perceptions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Marketing strategies to shape perceptions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How much effort to expend on improving objective quality versus improving perceived quality</a:t>
            </a:r>
          </a:p>
        </p:txBody>
      </p:sp>
    </p:spTree>
    <p:extLst>
      <p:ext uri="{BB962C8B-B14F-4D97-AF65-F5344CB8AC3E}">
        <p14:creationId xmlns:p14="http://schemas.microsoft.com/office/powerpoint/2010/main" xmlns="" val="1397062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 Defines Quality</a:t>
            </a:r>
            <a:endParaRPr lang="en-US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817" y="1690688"/>
            <a:ext cx="7129670" cy="4816129"/>
          </a:xfrm>
        </p:spPr>
        <p:txBody>
          <a:bodyPr>
            <a:normAutofit/>
          </a:bodyPr>
          <a:lstStyle/>
          <a:p>
            <a:pPr>
              <a:buClr>
                <a:schemeClr val="accent1"/>
              </a:buClr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Who are our customers?</a:t>
            </a:r>
            <a:b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1"/>
              </a:buClr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What do they want from us?</a:t>
            </a:r>
          </a:p>
          <a:p>
            <a:pPr lvl="1">
              <a:buClr>
                <a:schemeClr val="accent1"/>
              </a:buClr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What are their needs?</a:t>
            </a:r>
          </a:p>
          <a:p>
            <a:pPr lvl="1">
              <a:buClr>
                <a:schemeClr val="accent1"/>
              </a:buClr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How are they currently being met?</a:t>
            </a:r>
          </a:p>
          <a:p>
            <a:pPr lvl="1">
              <a:buClr>
                <a:schemeClr val="accent1"/>
              </a:buClr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How do their needs evolve?</a:t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1"/>
              </a:buClr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Customer perceptions of our quality</a:t>
            </a:r>
          </a:p>
          <a:p>
            <a:pPr lvl="1">
              <a:buClr>
                <a:schemeClr val="accent1"/>
              </a:buClr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Entrenched perceptions are hard to change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991856" y="3154680"/>
            <a:ext cx="749808" cy="7589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Us</a:t>
            </a:r>
            <a:endParaRPr lang="en-US" sz="1600" dirty="0"/>
          </a:p>
        </p:txBody>
      </p:sp>
      <p:sp>
        <p:nvSpPr>
          <p:cNvPr id="6" name="Right Arrow 5"/>
          <p:cNvSpPr/>
          <p:nvPr/>
        </p:nvSpPr>
        <p:spPr>
          <a:xfrm>
            <a:off x="8859012" y="3332988"/>
            <a:ext cx="1289304" cy="4023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Product/Service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0265664" y="3154680"/>
            <a:ext cx="1182624" cy="75895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Customer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rved Right Arrow 6"/>
          <p:cNvSpPr/>
          <p:nvPr/>
        </p:nvSpPr>
        <p:spPr>
          <a:xfrm rot="5400000">
            <a:off x="8996357" y="979508"/>
            <a:ext cx="1192413" cy="2858008"/>
          </a:xfrm>
          <a:prstGeom prst="curved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Feedback on Quality (Demand, Surveys, Complaints, Returns)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rved Right Arrow 7"/>
          <p:cNvSpPr/>
          <p:nvPr/>
        </p:nvSpPr>
        <p:spPr>
          <a:xfrm rot="16200000">
            <a:off x="9294574" y="3003804"/>
            <a:ext cx="753460" cy="28163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 and Advertising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Shaping Quality Perception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800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5168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 Feedback</a:t>
            </a:r>
            <a:endParaRPr lang="en-US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046982" y="3339447"/>
            <a:ext cx="1889094" cy="14809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Us</a:t>
            </a:r>
            <a:endParaRPr lang="en-US" sz="3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4274246" y="3497055"/>
            <a:ext cx="2351380" cy="8319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Product/Service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868878" y="3369360"/>
            <a:ext cx="2315058" cy="140064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Customer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rved Right Arrow 6"/>
          <p:cNvSpPr/>
          <p:nvPr/>
        </p:nvSpPr>
        <p:spPr>
          <a:xfrm rot="5400000">
            <a:off x="5025155" y="-1064657"/>
            <a:ext cx="1558059" cy="6467959"/>
          </a:xfrm>
          <a:prstGeom prst="curved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Feedback on Quality 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(Demand, Surveys, Complaints, Returns)</a:t>
            </a: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rved Right Arrow 7"/>
          <p:cNvSpPr/>
          <p:nvPr/>
        </p:nvSpPr>
        <p:spPr>
          <a:xfrm rot="16200000">
            <a:off x="5305926" y="3125760"/>
            <a:ext cx="1558060" cy="590641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 and Advertising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Shaping Quality Perception</a:t>
            </a: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734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582" y="458934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Continuous Improvement</a:t>
            </a:r>
            <a:endParaRPr lang="en-US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347" y="1669774"/>
            <a:ext cx="10933043" cy="4982817"/>
          </a:xfrm>
        </p:spPr>
        <p:txBody>
          <a:bodyPr>
            <a:noAutofit/>
          </a:bodyPr>
          <a:lstStyle/>
          <a:p>
            <a:pPr>
              <a:buClr>
                <a:schemeClr val="accent1"/>
              </a:buClr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Quality can always be improved</a:t>
            </a:r>
          </a:p>
          <a:p>
            <a:pPr lvl="1">
              <a:buClr>
                <a:schemeClr val="accent1"/>
              </a:buClr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Product</a:t>
            </a:r>
          </a:p>
          <a:p>
            <a:pPr lvl="2">
              <a:buClr>
                <a:schemeClr val="accent1"/>
              </a:buClr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Design, production, better materials</a:t>
            </a:r>
          </a:p>
          <a:p>
            <a:pPr lvl="1">
              <a:buClr>
                <a:schemeClr val="accent1"/>
              </a:buClr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</a:p>
          <a:p>
            <a:pPr lvl="2">
              <a:buClr>
                <a:schemeClr val="accent1"/>
              </a:buClr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Cost, waste, time taken, worker effort, inventory</a:t>
            </a:r>
          </a:p>
          <a:p>
            <a:pPr lvl="1">
              <a:buClr>
                <a:schemeClr val="accent1"/>
              </a:buClr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Timely delivery</a:t>
            </a:r>
          </a:p>
          <a:p>
            <a:pPr lvl="2">
              <a:buClr>
                <a:schemeClr val="accent1"/>
              </a:buClr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Providing options</a:t>
            </a:r>
          </a:p>
          <a:p>
            <a:pPr lvl="1">
              <a:buClr>
                <a:schemeClr val="accent1"/>
              </a:buClr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Service</a:t>
            </a:r>
          </a:p>
          <a:p>
            <a:pPr lvl="2">
              <a:buClr>
                <a:schemeClr val="accent1"/>
              </a:buClr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During sales, emergencies, after sales</a:t>
            </a:r>
          </a:p>
          <a:p>
            <a:pPr lvl="1">
              <a:buClr>
                <a:schemeClr val="accent1"/>
              </a:buClr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Warranty</a:t>
            </a:r>
          </a:p>
          <a:p>
            <a:pPr lvl="1">
              <a:buClr>
                <a:schemeClr val="accent1"/>
              </a:buClr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Reuse and recycling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663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1883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Continuous Improvement Cycle</a:t>
            </a:r>
            <a:endParaRPr lang="en-US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 descr="Improvement Cycle"/>
          <p:cNvGrpSpPr/>
          <p:nvPr/>
        </p:nvGrpSpPr>
        <p:grpSpPr>
          <a:xfrm>
            <a:off x="1335024" y="1572768"/>
            <a:ext cx="5013960" cy="4361688"/>
            <a:chOff x="1335024" y="1572768"/>
            <a:chExt cx="5013960" cy="4361688"/>
          </a:xfrm>
        </p:grpSpPr>
        <p:grpSp>
          <p:nvGrpSpPr>
            <p:cNvPr id="19" name="Group 18"/>
            <p:cNvGrpSpPr/>
            <p:nvPr/>
          </p:nvGrpSpPr>
          <p:grpSpPr>
            <a:xfrm>
              <a:off x="1335024" y="1572768"/>
              <a:ext cx="5013960" cy="4361688"/>
              <a:chOff x="3465576" y="1618488"/>
              <a:chExt cx="5013960" cy="4361688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3465576" y="1618488"/>
                <a:ext cx="1435608" cy="1426464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PLAN</a:t>
                </a:r>
              </a:p>
              <a:p>
                <a:pPr algn="ctr"/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Identify quality improvement opportunity</a:t>
                </a:r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" name="Right Arrow 12"/>
              <p:cNvSpPr/>
              <p:nvPr/>
            </p:nvSpPr>
            <p:spPr>
              <a:xfrm>
                <a:off x="5111496" y="1965960"/>
                <a:ext cx="1636776" cy="86868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Analyze &amp; identify Possible Solution</a:t>
                </a:r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7043928" y="1618488"/>
                <a:ext cx="1435608" cy="1426464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DO</a:t>
                </a:r>
                <a:endParaRPr lang="en-US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Implement a small scale solution</a:t>
                </a:r>
                <a:endParaRPr lang="en-US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" name="Right Arrow 15"/>
              <p:cNvSpPr/>
              <p:nvPr/>
            </p:nvSpPr>
            <p:spPr>
              <a:xfrm rot="5400000">
                <a:off x="7089648" y="3364992"/>
                <a:ext cx="1344168" cy="86868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Monitor Solution</a:t>
                </a:r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7043928" y="4553712"/>
                <a:ext cx="1435608" cy="1426464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CHECK</a:t>
                </a:r>
              </a:p>
              <a:p>
                <a:pPr algn="ctr"/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Did it work?</a:t>
                </a:r>
                <a:endParaRPr lang="en-US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" name="Down Arrow 17"/>
              <p:cNvSpPr/>
              <p:nvPr/>
            </p:nvSpPr>
            <p:spPr>
              <a:xfrm rot="5400000">
                <a:off x="5415788" y="4541012"/>
                <a:ext cx="1028192" cy="1636776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en-US" sz="1200" dirty="0" smtClean="0"/>
                  <a:t>Put  SOPs and Processes in Place</a:t>
                </a:r>
                <a:endParaRPr lang="en-US" sz="1200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3465576" y="4553712"/>
                <a:ext cx="1435608" cy="1426464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ACT</a:t>
                </a:r>
                <a:endParaRPr lang="en-US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Implement on full scale</a:t>
                </a:r>
                <a:endParaRPr lang="en-US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" name="Right Arrow 13"/>
              <p:cNvSpPr/>
              <p:nvPr/>
            </p:nvSpPr>
            <p:spPr>
              <a:xfrm rot="16200000">
                <a:off x="3511296" y="3316224"/>
                <a:ext cx="1344168" cy="86868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Collect</a:t>
                </a:r>
                <a:r>
                  <a:rPr lang="en-US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1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Process </a:t>
                </a:r>
                <a:r>
                  <a:rPr lang="en-US" sz="1100" dirty="0" smtClean="0"/>
                  <a:t>Data</a:t>
                </a:r>
                <a:endParaRPr lang="en-US" sz="1100" dirty="0"/>
              </a:p>
            </p:txBody>
          </p:sp>
        </p:grpSp>
        <p:sp>
          <p:nvSpPr>
            <p:cNvPr id="2" name="Down Arrow 1"/>
            <p:cNvSpPr/>
            <p:nvPr/>
          </p:nvSpPr>
          <p:spPr>
            <a:xfrm rot="7786687">
              <a:off x="3265548" y="2669982"/>
              <a:ext cx="1097280" cy="2266946"/>
            </a:xfrm>
            <a:prstGeom prst="downArrow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It didn’t work.  Why?</a:t>
              </a:r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7251191" y="2224913"/>
            <a:ext cx="4582999" cy="2930183"/>
          </a:xfrm>
        </p:spPr>
        <p:txBody>
          <a:bodyPr>
            <a:noAutofit/>
          </a:bodyPr>
          <a:lstStyle/>
          <a:p>
            <a:pPr>
              <a:buClr>
                <a:schemeClr val="accent1"/>
              </a:buClr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PDCA</a:t>
            </a:r>
          </a:p>
          <a:p>
            <a:pPr>
              <a:buClr>
                <a:schemeClr val="accent1"/>
              </a:buClr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Deming or Shewhart Circle</a:t>
            </a:r>
          </a:p>
          <a:p>
            <a:pPr>
              <a:buClr>
                <a:schemeClr val="accent1"/>
              </a:buClr>
            </a:pP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Kaizen</a:t>
            </a:r>
          </a:p>
          <a:p>
            <a:pPr>
              <a:buClr>
                <a:schemeClr val="accent1"/>
              </a:buClr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Zero defects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549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Employee Involvement &amp; Empowerment</a:t>
            </a:r>
            <a:endParaRPr lang="en-US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365" y="1524000"/>
            <a:ext cx="10999305" cy="4903304"/>
          </a:xfrm>
        </p:spPr>
        <p:txBody>
          <a:bodyPr>
            <a:normAutofit/>
          </a:bodyPr>
          <a:lstStyle/>
          <a:p>
            <a:pPr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Quality is everyone’s responsibility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Employees often know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When a problem is about to arise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Where and how to fix it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Formal involvement of employees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Problem identification, solution, and implementation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Quality circles, suggestion schemes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Organization that fosters and rewards participation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294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Benchmarking</a:t>
            </a:r>
            <a:endParaRPr lang="en-US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0992"/>
            <a:ext cx="10515600" cy="5128592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accent1"/>
              </a:buClr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Selecting an external or internal process to learn from and emulate</a:t>
            </a:r>
            <a:b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1"/>
              </a:buClr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External benchmarking</a:t>
            </a:r>
          </a:p>
          <a:p>
            <a:pPr lvl="1">
              <a:buClr>
                <a:schemeClr val="accent1"/>
              </a:buClr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 competitor (GM and Toyota)</a:t>
            </a:r>
          </a:p>
          <a:p>
            <a:pPr lvl="1">
              <a:buClr>
                <a:schemeClr val="accent1"/>
              </a:buClr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Non-competitor within the industry (US healthcare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elivery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etworks and Geisinger Health Care)</a:t>
            </a:r>
          </a:p>
          <a:p>
            <a:pPr lvl="1">
              <a:buClr>
                <a:schemeClr val="accent1"/>
              </a:buClr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Universities benchmarking each other</a:t>
            </a:r>
          </a:p>
          <a:p>
            <a:pPr lvl="1">
              <a:buClr>
                <a:schemeClr val="accent1"/>
              </a:buClr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Outside the industry</a:t>
            </a:r>
          </a:p>
          <a:p>
            <a:pPr lvl="2"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Xerox and Mercedes Benz benchmarked L.L. Bean for inventory management</a:t>
            </a:r>
          </a:p>
          <a:p>
            <a:pPr lvl="2">
              <a:buClr>
                <a:schemeClr val="accent1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Great Ormond Street Hospital benchmarked the Ferrari Racing Team on process management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1"/>
              </a:buClr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Internal benchmarking</a:t>
            </a:r>
          </a:p>
          <a:p>
            <a:pPr lvl="1">
              <a:buClr>
                <a:schemeClr val="accent1"/>
              </a:buClr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Division A learns from Division B in the company; </a:t>
            </a:r>
          </a:p>
          <a:p>
            <a:pPr lvl="1">
              <a:buClr>
                <a:schemeClr val="accent1"/>
              </a:buClr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Cordis (a J&amp;J Company) learns about managing sales-force incentives from Ortho-McNeil (another J&amp;J Company)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11676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6420</TotalTime>
  <Words>1026</Words>
  <Application>Microsoft Macintosh PowerPoint</Application>
  <PresentationFormat>Custom</PresentationFormat>
  <Paragraphs>303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INFO 564 Operations &amp; Supply Chain Management</vt:lpstr>
      <vt:lpstr>History </vt:lpstr>
      <vt:lpstr>Total Quality Management</vt:lpstr>
      <vt:lpstr>Customer Defines Quality</vt:lpstr>
      <vt:lpstr>Customer Feedback</vt:lpstr>
      <vt:lpstr>Continuous Improvement</vt:lpstr>
      <vt:lpstr>The Continuous Improvement Cycle</vt:lpstr>
      <vt:lpstr>Employee Involvement &amp; Empowerment</vt:lpstr>
      <vt:lpstr>Benchmarking</vt:lpstr>
      <vt:lpstr>Prerequisites to Success of TQM</vt:lpstr>
      <vt:lpstr>INFO 564 Operations &amp; Supply Chain Management</vt:lpstr>
      <vt:lpstr>History of Six Sigma</vt:lpstr>
      <vt:lpstr>What is Six-Sigma (6σ)?</vt:lpstr>
      <vt:lpstr>The DMAIC approach</vt:lpstr>
      <vt:lpstr>The DMAIC approach</vt:lpstr>
      <vt:lpstr>Process Improvement Organization</vt:lpstr>
      <vt:lpstr>Six Sigma as a Quality Standard</vt:lpstr>
      <vt:lpstr>Success of Six Sigma</vt:lpstr>
      <vt:lpstr>INFO 564 Operations &amp; Supply Chain Management</vt:lpstr>
      <vt:lpstr>ISO 9001 – A Quality Management System</vt:lpstr>
      <vt:lpstr>ISO 9001-The Seven Quality Management Principles</vt:lpstr>
      <vt:lpstr>ISO 9001 - Prescriptions</vt:lpstr>
      <vt:lpstr>ISO 9001 – Certification Process</vt:lpstr>
      <vt:lpstr>ISO 9001</vt:lpstr>
      <vt:lpstr>Requirements for Success</vt:lpstr>
      <vt:lpstr>INFO 564 Operations &amp; Supply Chain Management</vt:lpstr>
      <vt:lpstr>Services</vt:lpstr>
      <vt:lpstr>Services – Challenges with Quality</vt:lpstr>
      <vt:lpstr>Output of a Service</vt:lpstr>
      <vt:lpstr>Customer Involvement</vt:lpstr>
      <vt:lpstr>Labor Intensiveness</vt:lpstr>
      <vt:lpstr>Perceptions of Quality</vt:lpstr>
    </vt:vector>
  </TitlesOfParts>
  <Company>Montclair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</dc:title>
  <dc:creator>Handanhal Ravinder</dc:creator>
  <cp:lastModifiedBy>Joseh</cp:lastModifiedBy>
  <cp:revision>107</cp:revision>
  <dcterms:created xsi:type="dcterms:W3CDTF">2017-03-30T14:21:28Z</dcterms:created>
  <dcterms:modified xsi:type="dcterms:W3CDTF">2018-09-19T02:20:54Z</dcterms:modified>
</cp:coreProperties>
</file>