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C0DE5-B42B-4FB5-B5FD-72DB0287877C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32FC4-3B9F-4DFE-86EA-0E4C3680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9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32FC4-3B9F-4DFE-86EA-0E4C3680F6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3CB2799D-913A-4D44-9B2A-B48E5F332280}" type="slidenum">
              <a:rPr lang="en-AU" sz="1200" b="1" smtClean="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GB" sz="1200" smtClean="0">
              <a:latin typeface="Arial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79388" y="1412875"/>
            <a:ext cx="1871662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Book Cover</a:t>
            </a:r>
          </a:p>
          <a:p>
            <a:pPr eaLnBrk="1" hangingPunct="1">
              <a:defRPr/>
            </a:pPr>
            <a:r>
              <a:rPr lang="en-US" smtClean="0"/>
              <a:t>Here</a:t>
            </a:r>
          </a:p>
        </p:txBody>
      </p:sp>
      <p:pic>
        <p:nvPicPr>
          <p:cNvPr id="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367463"/>
            <a:ext cx="24209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88913"/>
            <a:ext cx="24209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4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9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7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BFF40-1F6D-4C1D-8534-621C22BDE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2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0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9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5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 dirty="0" smtClean="0">
                <a:latin typeface="+mn-lt"/>
              </a:defRPr>
            </a:lvl1pPr>
          </a:lstStyle>
          <a:p>
            <a:r>
              <a:rPr lang="en-US" smtClean="0"/>
              <a:t>Copyright © 2014, Elsevier Inc. All Rights Reserved</a:t>
            </a:r>
            <a:endParaRPr lang="en-US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2E028329-050B-4827-9996-F9091E927404}" type="slidenum">
              <a:rPr lang="en-AU" sz="1200" b="1" smtClean="0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GB" sz="1200" smtClean="0">
              <a:latin typeface="Arial" charset="0"/>
            </a:endParaRPr>
          </a:p>
        </p:txBody>
      </p:sp>
      <p:pic>
        <p:nvPicPr>
          <p:cNvPr id="4104" name="Picture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367463"/>
            <a:ext cx="24209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2014, Elsevier Inc. All Rights Reserved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0" y="1066800"/>
            <a:ext cx="2819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19400" y="2590800"/>
            <a:ext cx="85344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Getting Started with </a:t>
            </a:r>
          </a:p>
          <a:p>
            <a:pPr marL="0" indent="0">
              <a:buNone/>
            </a:pPr>
            <a:r>
              <a:rPr lang="en-US" dirty="0" smtClean="0"/>
              <a:t>Program Evaluation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599"/>
            <a:ext cx="1982326" cy="246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Maryland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Identified Programs in Three Categories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Works</a:t>
            </a:r>
          </a:p>
          <a:p>
            <a:pPr lvl="3" indent="-342900"/>
            <a:r>
              <a:rPr lang="en-US" dirty="0" smtClean="0"/>
              <a:t>Family and Parent Training</a:t>
            </a:r>
          </a:p>
          <a:p>
            <a:pPr lvl="3" indent="-342900"/>
            <a:r>
              <a:rPr lang="en-US" dirty="0" smtClean="0"/>
              <a:t>Coaching of High-Risk Youth in “Thinking Skills”</a:t>
            </a:r>
          </a:p>
          <a:p>
            <a:pPr lvl="3" indent="-342900"/>
            <a:r>
              <a:rPr lang="en-US" dirty="0" smtClean="0"/>
              <a:t>Nuisance Abatement Action on Landlords</a:t>
            </a:r>
          </a:p>
          <a:p>
            <a:pPr lvl="3" indent="-342900"/>
            <a:r>
              <a:rPr lang="en-US" dirty="0" smtClean="0"/>
              <a:t>Crime “Hot Spots”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What’s Promising</a:t>
            </a:r>
          </a:p>
          <a:p>
            <a:pPr marL="1828800" lvl="3" indent="-514350"/>
            <a:r>
              <a:rPr lang="en-US" dirty="0" smtClean="0"/>
              <a:t>Proactive Drunk Driving Arrests</a:t>
            </a:r>
          </a:p>
          <a:p>
            <a:pPr marL="1828800" lvl="3" indent="-514350"/>
            <a:r>
              <a:rPr lang="en-US" dirty="0" smtClean="0"/>
              <a:t>Community Policing Programs</a:t>
            </a:r>
          </a:p>
          <a:p>
            <a:pPr marL="1828800" lvl="3" indent="-514350"/>
            <a:r>
              <a:rPr lang="en-US" dirty="0" smtClean="0"/>
              <a:t>Mailing Arrest Warrants to Domestic Violence Suspects</a:t>
            </a:r>
          </a:p>
          <a:p>
            <a:pPr marL="1828800" lvl="3" indent="-514350"/>
            <a:r>
              <a:rPr lang="en-US" dirty="0" smtClean="0"/>
              <a:t>Gang Monitoring by Community Workers and Probation and Parole Officers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Maryland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Programs in Three Categories</a:t>
            </a:r>
          </a:p>
          <a:p>
            <a:pPr marL="457200" lvl="1" indent="0">
              <a:buNone/>
            </a:pPr>
            <a:r>
              <a:rPr lang="en-US" dirty="0" smtClean="0"/>
              <a:t>3. “What Doesn’t Work”</a:t>
            </a:r>
          </a:p>
          <a:p>
            <a:pPr lvl="3"/>
            <a:r>
              <a:rPr lang="en-US" dirty="0" smtClean="0"/>
              <a:t>Gun “Buy Back” Programs</a:t>
            </a:r>
          </a:p>
          <a:p>
            <a:pPr lvl="3"/>
            <a:r>
              <a:rPr lang="en-US" dirty="0" smtClean="0"/>
              <a:t>D.A.R.E.</a:t>
            </a:r>
          </a:p>
          <a:p>
            <a:pPr lvl="3"/>
            <a:r>
              <a:rPr lang="en-US" dirty="0" smtClean="0"/>
              <a:t>“Scared Straight” Programs</a:t>
            </a:r>
          </a:p>
          <a:p>
            <a:pPr lvl="3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Meta-Analysis</a:t>
            </a:r>
          </a:p>
          <a:p>
            <a:pPr lvl="1"/>
            <a:r>
              <a:rPr lang="en-US" dirty="0" smtClean="0"/>
              <a:t>Sophisticated Approach to Reviewing the Literature on a Particular Intervention </a:t>
            </a:r>
          </a:p>
          <a:p>
            <a:pPr lvl="1"/>
            <a:r>
              <a:rPr lang="en-US" dirty="0" smtClean="0"/>
              <a:t>The effect indicates how many hits on average are related to the dependent variable.  It can also reflect the relationships between the independent and dependent variables.</a:t>
            </a:r>
          </a:p>
          <a:p>
            <a:pPr lvl="1"/>
            <a:r>
              <a:rPr lang="en-US" dirty="0" smtClean="0"/>
              <a:t>The key strategy is to identify all available studies on a policy or program and code their findings and methodologies into objective categories and then conduct quantitative analysis.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Several Distinct Differences over Traditional Reviews of the Literature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Provides a “Single Precise Estimate” of the Effect Size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Obtain the Effect Size of the Relationship Across Different Methodologies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Consider a Subject Over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Meta-Analysis Should be Performed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Clarify the Relationship between an Intervention and its Effectiveness when Published Studies of It Have Generated “Mixed”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Asses Whether a Policy or Program “Works” Across Time and Place by Examining the Literature on the Intervention and Generating an Effect Size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81987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Campbell Collaboration (Crime and Justice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70875" cy="3962400"/>
          </a:xfrm>
        </p:spPr>
        <p:txBody>
          <a:bodyPr/>
          <a:lstStyle/>
          <a:p>
            <a:r>
              <a:rPr lang="en-US" dirty="0" smtClean="0"/>
              <a:t>The Collaboration was Established to Prepare, Maintain, and Disseminate Evidence-Based Research on the Effects of Interventions </a:t>
            </a:r>
          </a:p>
          <a:p>
            <a:r>
              <a:rPr lang="en-US" dirty="0" smtClean="0"/>
              <a:t>Crime and Justice Group Aims to Prepare and Maintain Systematic Reviews of Crime Programs and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Introduction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The Aim of Program Evaluation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Effectiveness of Crime Prevention Programs</a:t>
            </a:r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Valid Indicators of Performance</a:t>
            </a:r>
          </a:p>
          <a:p>
            <a:r>
              <a:rPr lang="en-US" dirty="0" smtClean="0"/>
              <a:t>The Role of Evaluation Research</a:t>
            </a:r>
          </a:p>
          <a:p>
            <a:pPr lvl="1"/>
            <a:r>
              <a:rPr lang="en-US" dirty="0" smtClean="0"/>
              <a:t>Provide Evidence about the Effects of Programs and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The Administrator and The Evaluat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Administrator</a:t>
            </a:r>
          </a:p>
          <a:p>
            <a:pPr lvl="1"/>
            <a:r>
              <a:rPr lang="en-US" dirty="0" smtClean="0"/>
              <a:t>Must be Committed to Research</a:t>
            </a:r>
          </a:p>
          <a:p>
            <a:r>
              <a:rPr lang="en-US" dirty="0" smtClean="0"/>
              <a:t>The Evaluator</a:t>
            </a:r>
          </a:p>
          <a:p>
            <a:pPr lvl="1"/>
            <a:r>
              <a:rPr lang="en-US" dirty="0" smtClean="0"/>
              <a:t>Must Guide the Conduct of the Research Process</a:t>
            </a:r>
          </a:p>
          <a:p>
            <a:r>
              <a:rPr lang="en-US" dirty="0" smtClean="0"/>
              <a:t>Both Actors Must Work Together to Achieve Success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Administrator and The 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Major Aspects of the Demand for Evaluation Research: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Social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Service Agencies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Public</a:t>
            </a:r>
          </a:p>
          <a:p>
            <a:pPr marL="571500" indent="-514350"/>
            <a:r>
              <a:rPr lang="en-US" dirty="0" smtClean="0"/>
              <a:t>Monitoring the Program is Essential for Program Results</a:t>
            </a:r>
          </a:p>
          <a:p>
            <a:pPr marL="571500" indent="-514350"/>
            <a:r>
              <a:rPr lang="en-US" dirty="0" smtClean="0"/>
              <a:t>Two Monitoring Approaches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External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81987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and Weaknesses of 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a Political and Scientific Process</a:t>
            </a:r>
          </a:p>
          <a:p>
            <a:r>
              <a:rPr lang="en-US" dirty="0" smtClean="0"/>
              <a:t>Evaluation Research is Unique in 7 Ways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for Decision Making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Program-Derived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Judgmental Quality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Action Setting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Role Conflicts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Publication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Allegiance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81987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and Weaknesses of 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70875" cy="5111750"/>
          </a:xfrm>
        </p:spPr>
        <p:txBody>
          <a:bodyPr/>
          <a:lstStyle/>
          <a:p>
            <a:r>
              <a:rPr lang="en-US" dirty="0" smtClean="0"/>
              <a:t>Determining the Effectiveness of a Program is the Crucial Factor for the Evaluator</a:t>
            </a:r>
          </a:p>
          <a:p>
            <a:r>
              <a:rPr lang="en-US" dirty="0" smtClean="0"/>
              <a:t>Program Operations Drive the Evaluation and its Design</a:t>
            </a:r>
          </a:p>
          <a:p>
            <a:r>
              <a:rPr lang="en-US" dirty="0" smtClean="0"/>
              <a:t>Must Have a Balance between the Needs of the Evaluation and of the Program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81987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and Weaknesses of 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70875" cy="5111750"/>
          </a:xfrm>
        </p:spPr>
        <p:txBody>
          <a:bodyPr/>
          <a:lstStyle/>
          <a:p>
            <a:r>
              <a:rPr lang="en-US" dirty="0" smtClean="0"/>
              <a:t>The Ultimate Goal of Evaluation is to Guide Rational Policy</a:t>
            </a:r>
          </a:p>
          <a:p>
            <a:r>
              <a:rPr lang="en-US" dirty="0" smtClean="0"/>
              <a:t>“Evidence-Based” Best Practices</a:t>
            </a:r>
          </a:p>
          <a:p>
            <a:pPr lvl="1"/>
            <a:r>
              <a:rPr lang="en-US" dirty="0" smtClean="0"/>
              <a:t>Focus Upon the Rationality of a Program</a:t>
            </a:r>
          </a:p>
          <a:p>
            <a:r>
              <a:rPr lang="en-US" dirty="0" smtClean="0"/>
              <a:t>Search for “What Works”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Based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Systematic Review</a:t>
            </a:r>
          </a:p>
          <a:p>
            <a:pPr lvl="1"/>
            <a:r>
              <a:rPr lang="en-US" dirty="0" smtClean="0"/>
              <a:t>“Use Rigorous Methods to Locate, Appraise and Synthesize Findings from Criminal Justice Program Evaluation Studies.”</a:t>
            </a:r>
          </a:p>
          <a:p>
            <a:pPr lvl="1"/>
            <a:r>
              <a:rPr lang="en-US" dirty="0" smtClean="0"/>
              <a:t>Example: Braga (2001) Hot Spot Policing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Maryland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Maryland Report was Set Up to Identify Criminal Justice Programs that are Most Effective</a:t>
            </a:r>
          </a:p>
          <a:p>
            <a:r>
              <a:rPr lang="en-US" dirty="0" smtClean="0"/>
              <a:t>“Maryland Scale of Scientific Methods”</a:t>
            </a:r>
          </a:p>
          <a:p>
            <a:pPr lvl="1"/>
            <a:r>
              <a:rPr lang="en-US" dirty="0" smtClean="0"/>
              <a:t>Three Primary Factors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Control of Other Variables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Measurement Error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Statistical Power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2014, Elsevier Inc.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Anderson-PPT Lecture Slides Template</Template>
  <TotalTime>148</TotalTime>
  <Words>722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1_cod4e</vt:lpstr>
      <vt:lpstr>Chapter 1</vt:lpstr>
      <vt:lpstr>Introduction</vt:lpstr>
      <vt:lpstr>The Administrator and The Evaluator</vt:lpstr>
      <vt:lpstr>The Administrator and The Evaluator</vt:lpstr>
      <vt:lpstr>Strengths and Weaknesses of Program Evaluation</vt:lpstr>
      <vt:lpstr>Strengths and Weaknesses of Program Evaluation</vt:lpstr>
      <vt:lpstr>Strengths and Weaknesses of Program Evaluation</vt:lpstr>
      <vt:lpstr>Evidence Based Practices</vt:lpstr>
      <vt:lpstr>The Maryland Report</vt:lpstr>
      <vt:lpstr>The Maryland Report</vt:lpstr>
      <vt:lpstr>The Maryland Report</vt:lpstr>
      <vt:lpstr>Meta-Analysis</vt:lpstr>
      <vt:lpstr>Meta-Analysis</vt:lpstr>
      <vt:lpstr>Meta-Analysis</vt:lpstr>
      <vt:lpstr>The Campbell Collaboration (Crime and Justice Group)</vt:lpstr>
    </vt:vector>
  </TitlesOfParts>
  <Company>University of Louisville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Vito,Anthony Gennaro</dc:creator>
  <cp:lastModifiedBy>SC Al Pacino</cp:lastModifiedBy>
  <cp:revision>14</cp:revision>
  <dcterms:created xsi:type="dcterms:W3CDTF">2013-06-14T16:11:32Z</dcterms:created>
  <dcterms:modified xsi:type="dcterms:W3CDTF">2018-03-16T04:22:10Z</dcterms:modified>
</cp:coreProperties>
</file>