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00" y="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94A1C-74B2-496B-9B5E-AC8C57D3ACDB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E341B-A615-435B-BFE2-DB993408B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4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E341B-A615-435B-BFE2-DB993408B6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21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endParaRPr lang="en-GB" sz="2400">
              <a:solidFill>
                <a:schemeClr val="bg1"/>
              </a:solidFill>
            </a:endParaRP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0" y="765175"/>
            <a:ext cx="9144000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19"/>
          <p:cNvSpPr>
            <a:spLocks noChangeArrowheads="1"/>
          </p:cNvSpPr>
          <p:nvPr/>
        </p:nvSpPr>
        <p:spPr bwMode="auto">
          <a:xfrm>
            <a:off x="2197100" y="765175"/>
            <a:ext cx="46038" cy="5732463"/>
          </a:xfrm>
          <a:prstGeom prst="rect">
            <a:avLst/>
          </a:prstGeom>
          <a:gradFill rotWithShape="1">
            <a:gsLst>
              <a:gs pos="0">
                <a:srgbClr val="808080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39"/>
          <p:cNvSpPr>
            <a:spLocks noChangeArrowheads="1"/>
          </p:cNvSpPr>
          <p:nvPr/>
        </p:nvSpPr>
        <p:spPr bwMode="auto">
          <a:xfrm>
            <a:off x="0" y="6308725"/>
            <a:ext cx="9144000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8388350" y="6497638"/>
            <a:ext cx="5762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fld id="{E5954E59-CA6D-406D-94EA-A321004A556D}" type="slidenum">
              <a:rPr lang="en-AU" sz="1200" b="1" smtClean="0"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‹#›</a:t>
            </a:fld>
            <a:endParaRPr lang="en-GB" sz="1200" smtClean="0">
              <a:latin typeface="Arial" charset="0"/>
            </a:endParaRPr>
          </a:p>
        </p:txBody>
      </p:sp>
      <p:sp>
        <p:nvSpPr>
          <p:cNvPr id="8" name="TextBox 17"/>
          <p:cNvSpPr txBox="1">
            <a:spLocks noChangeArrowheads="1"/>
          </p:cNvSpPr>
          <p:nvPr/>
        </p:nvSpPr>
        <p:spPr bwMode="auto">
          <a:xfrm>
            <a:off x="179388" y="1412875"/>
            <a:ext cx="1871662" cy="166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defRPr/>
            </a:pPr>
            <a:r>
              <a:rPr lang="en-US" smtClean="0"/>
              <a:t>Book Cover</a:t>
            </a:r>
          </a:p>
          <a:p>
            <a:pPr eaLnBrk="1" hangingPunct="1">
              <a:defRPr/>
            </a:pPr>
            <a:r>
              <a:rPr lang="en-US" smtClean="0"/>
              <a:t>Here</a:t>
            </a:r>
          </a:p>
        </p:txBody>
      </p:sp>
      <p:pic>
        <p:nvPicPr>
          <p:cNvPr id="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6367463"/>
            <a:ext cx="24209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188913"/>
            <a:ext cx="24209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 smtClean="0"/>
              <a:t>Copyright © 2014, Elsevier Inc. All Rights Reserved</a:t>
            </a:r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2895600" y="1512093"/>
            <a:ext cx="4724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2362200" y="3200400"/>
            <a:ext cx="62230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056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416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9113" y="115888"/>
            <a:ext cx="2085975" cy="612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15888"/>
            <a:ext cx="6105525" cy="612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29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81987" cy="701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4213" y="1125538"/>
            <a:ext cx="8270875" cy="5111750"/>
          </a:xfrm>
        </p:spPr>
        <p:txBody>
          <a:bodyPr/>
          <a:lstStyle/>
          <a:p>
            <a:pPr lvl="0"/>
            <a:r>
              <a:rPr lang="en-US" noProof="0" smtClean="0"/>
              <a:t>Click icon to add SmartArt graphic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044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81987" cy="701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187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2014, Elsevier Inc.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2EE41B-7862-4521-A9D9-F2FB44BE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901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936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92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6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8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87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242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2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0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28" name="Rectangle 12"/>
          <p:cNvSpPr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9" name="Rectangle 13"/>
          <p:cNvSpPr>
            <a:spLocks noChangeArrowheads="1"/>
          </p:cNvSpPr>
          <p:nvPr/>
        </p:nvSpPr>
        <p:spPr bwMode="auto">
          <a:xfrm>
            <a:off x="0" y="6308725"/>
            <a:ext cx="9144000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125538"/>
            <a:ext cx="8270875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381750"/>
            <a:ext cx="727233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 b="1" dirty="0" smtClean="0">
                <a:latin typeface="+mn-lt"/>
              </a:defRPr>
            </a:lvl1pPr>
          </a:lstStyle>
          <a:p>
            <a:r>
              <a:rPr lang="en-US" smtClean="0"/>
              <a:t>Copyright © 2014, Elsevier Inc. All Rights Reserved</a:t>
            </a:r>
            <a:endParaRPr lang="en-US"/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15888"/>
            <a:ext cx="82819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4103" name="Text Box 14"/>
          <p:cNvSpPr txBox="1">
            <a:spLocks noChangeArrowheads="1"/>
          </p:cNvSpPr>
          <p:nvPr/>
        </p:nvSpPr>
        <p:spPr bwMode="auto">
          <a:xfrm>
            <a:off x="8388350" y="6497638"/>
            <a:ext cx="5762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fld id="{F264CADD-958E-48AA-8204-BCFD6974F943}" type="slidenum">
              <a:rPr lang="en-AU" sz="1200" b="1" smtClean="0"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‹#›</a:t>
            </a:fld>
            <a:endParaRPr lang="en-GB" sz="1200" smtClean="0">
              <a:latin typeface="Arial" charset="0"/>
            </a:endParaRPr>
          </a:p>
        </p:txBody>
      </p:sp>
      <p:pic>
        <p:nvPicPr>
          <p:cNvPr id="4104" name="Picture 10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6367463"/>
            <a:ext cx="24209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SzPct val="60000"/>
        <a:buFont typeface="Wingdings" pitchFamily="2" charset="2"/>
        <a:buChar char="n"/>
        <a:defRPr sz="32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55000"/>
        <a:buFont typeface="Wingdings" pitchFamily="2" charset="2"/>
        <a:buChar char="n"/>
        <a:defRPr sz="2800">
          <a:solidFill>
            <a:srgbClr val="0033CC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SzPct val="50000"/>
        <a:buFont typeface="Wingdings" pitchFamily="2" charset="2"/>
        <a:buChar char="n"/>
        <a:defRPr sz="2400">
          <a:solidFill>
            <a:srgbClr val="000066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SzPct val="55000"/>
        <a:buFont typeface="Wingdings" pitchFamily="2" charset="2"/>
        <a:buChar char="n"/>
        <a:defRPr sz="2000">
          <a:solidFill>
            <a:srgbClr val="0066F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2014, Elsevier Inc. All Rights Reserved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Planning a Program Evaluation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90599"/>
            <a:ext cx="1982326" cy="246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994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the data necessary to perform the evaluation</a:t>
            </a:r>
          </a:p>
          <a:p>
            <a:r>
              <a:rPr lang="en-US" dirty="0" smtClean="0"/>
              <a:t>The evaluator must decide if the measures are valid indicators</a:t>
            </a:r>
          </a:p>
          <a:p>
            <a:r>
              <a:rPr lang="en-US" dirty="0" smtClean="0"/>
              <a:t>The Evaluator must determine the cost of obtaining data</a:t>
            </a:r>
          </a:p>
          <a:p>
            <a:r>
              <a:rPr lang="en-US" dirty="0" smtClean="0"/>
              <a:t>Data must be carefully collected</a:t>
            </a:r>
          </a:p>
          <a:p>
            <a:pPr lvl="1"/>
            <a:r>
              <a:rPr lang="en-US" dirty="0" smtClean="0"/>
              <a:t>“Quality Control”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8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Analysis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evaluator must decide between quantitative and qualitative methods</a:t>
            </a:r>
          </a:p>
          <a:p>
            <a:r>
              <a:rPr lang="en-US" dirty="0" smtClean="0"/>
              <a:t>Four Strategies for Understanding the Problem that the Proposed Program Addresses:</a:t>
            </a:r>
          </a:p>
          <a:p>
            <a:pPr marL="800100" lvl="2" indent="0">
              <a:buNone/>
            </a:pPr>
            <a:r>
              <a:rPr lang="en-US" dirty="0" smtClean="0"/>
              <a:t>1.Hold </a:t>
            </a:r>
            <a:r>
              <a:rPr lang="en-US" dirty="0"/>
              <a:t>discussions with research clients or sponsors to obtain the clearest possible picture of their concerns.</a:t>
            </a:r>
          </a:p>
          <a:p>
            <a:pPr marL="800100" lvl="2" indent="0">
              <a:buNone/>
            </a:pPr>
            <a:r>
              <a:rPr lang="en-US" dirty="0" smtClean="0"/>
              <a:t>2.Review </a:t>
            </a:r>
            <a:r>
              <a:rPr lang="en-US" dirty="0"/>
              <a:t>the relevant literature on the subject.</a:t>
            </a:r>
          </a:p>
          <a:p>
            <a:pPr marL="800100" lvl="2" indent="0">
              <a:buNone/>
            </a:pPr>
            <a:r>
              <a:rPr lang="en-US" dirty="0" smtClean="0"/>
              <a:t>3.Gather </a:t>
            </a:r>
            <a:r>
              <a:rPr lang="en-US" dirty="0"/>
              <a:t>current information from experts and major interested parties on the issue.</a:t>
            </a:r>
          </a:p>
          <a:p>
            <a:pPr marL="800100" lvl="2" indent="0">
              <a:buNone/>
            </a:pPr>
            <a:r>
              <a:rPr lang="en-US" dirty="0" smtClean="0"/>
              <a:t>4.Conduct </a:t>
            </a:r>
            <a:r>
              <a:rPr lang="en-US" dirty="0"/>
              <a:t>information-gathering visits and observations to obtain a real-world sense of the context and talk with persons actively involved in the issue.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7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Theory Informs Program Operations By: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Driving the selection of treatments.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Clarifying the description of the services provided to clients with defined needs.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Helping to determine what variables need to be measured.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Driving how one interprets a simple comparison of the outcomes of two programs to deeper analyses in terms of research on the topical area in general.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08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Logic Model- specifies the conceptual framework of an evaluation by establishing the variables to be measured and the expected relationships between </a:t>
            </a:r>
            <a:r>
              <a:rPr lang="en-US" dirty="0" smtClean="0"/>
              <a:t>them</a:t>
            </a:r>
          </a:p>
          <a:p>
            <a:pPr lvl="1"/>
            <a:r>
              <a:rPr lang="en-US" dirty="0" smtClean="0"/>
              <a:t>Help explain how the program is intended </a:t>
            </a:r>
            <a:r>
              <a:rPr lang="en-US" smtClean="0"/>
              <a:t>to work</a:t>
            </a:r>
            <a:endParaRPr lang="en-US" dirty="0" smtClean="0"/>
          </a:p>
          <a:p>
            <a:pPr lvl="1"/>
            <a:r>
              <a:rPr lang="en-US" dirty="0" smtClean="0"/>
              <a:t>“Clear Road Map”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4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701675"/>
          </a:xfrm>
        </p:spPr>
        <p:txBody>
          <a:bodyPr/>
          <a:lstStyle/>
          <a:p>
            <a:r>
              <a:rPr lang="en-US" dirty="0" smtClean="0"/>
              <a:t>The Politics of Evaluation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trapped administrator is committed to the relevance and significance of the </a:t>
            </a:r>
            <a:r>
              <a:rPr lang="en-US" dirty="0" smtClean="0"/>
              <a:t>program</a:t>
            </a:r>
          </a:p>
          <a:p>
            <a:r>
              <a:rPr lang="en-US" dirty="0"/>
              <a:t>The experimental administrator has a decidedly broader view and </a:t>
            </a:r>
            <a:r>
              <a:rPr lang="en-US" dirty="0" smtClean="0"/>
              <a:t>is committed </a:t>
            </a:r>
            <a:r>
              <a:rPr lang="en-US" dirty="0"/>
              <a:t>to the improvement of public policy rather than the promotion of a particular program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73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9067800" cy="701675"/>
          </a:xfrm>
        </p:spPr>
        <p:txBody>
          <a:bodyPr/>
          <a:lstStyle/>
          <a:p>
            <a:r>
              <a:rPr lang="en-US" dirty="0" smtClean="0"/>
              <a:t>The Politics of Evaluation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Answers Program Administrators Seek: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Evaluate: How well is my agency performing?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Control: How can I ensure that my subordinates are doing the right thing?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Manage the Budget: On what programs, people, or projects should my agency spend the public’s money?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Motivate: How can I motivate line staff, middle managers, nonprofit and for </a:t>
            </a:r>
            <a:r>
              <a:rPr lang="en-US" dirty="0" smtClean="0"/>
              <a:t>-profit </a:t>
            </a:r>
            <a:r>
              <a:rPr lang="en-US" dirty="0"/>
              <a:t>collaborators, stakeholders, and citizens to do the things necessary to improve performance?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Promote: How can I convince political superiors, legislators, stakeholders, journalists, and citizens that my agency is doing a good job?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Celebrate: What accomplishments are worthy of the important organizational ritual of celebrating success?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Learn: Know why a program is working or </a:t>
            </a:r>
            <a:r>
              <a:rPr lang="en-US" dirty="0" smtClean="0"/>
              <a:t>not</a:t>
            </a:r>
            <a:endParaRPr lang="en-US" dirty="0"/>
          </a:p>
          <a:p>
            <a:pPr lvl="1"/>
            <a:r>
              <a:rPr lang="en-US" dirty="0" smtClean="0"/>
              <a:t>To </a:t>
            </a:r>
            <a:r>
              <a:rPr lang="en-US" dirty="0"/>
              <a:t>Improve: What exactly should </a:t>
            </a:r>
            <a:r>
              <a:rPr lang="en-US" dirty="0" smtClean="0"/>
              <a:t>everyone </a:t>
            </a:r>
            <a:r>
              <a:rPr lang="en-US" dirty="0"/>
              <a:t>do differently to improve performance?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0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Ethics of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ultimate aim is to prevent harm to research subjects while promoting a research design that will generate valid and relevant results that will help inform public policy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13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Ethics of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Five Ethical Principles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Systematic Inquiry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Competence of Evaluators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Integrity and Honesty of Evaluators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Respect for People</a:t>
            </a:r>
          </a:p>
          <a:p>
            <a:pPr marL="1371600" lvl="2" indent="-514350">
              <a:buFont typeface="Wingdings" pitchFamily="2" charset="2"/>
              <a:buChar char="Ø"/>
            </a:pPr>
            <a:r>
              <a:rPr lang="en-US" dirty="0" smtClean="0"/>
              <a:t>Anonymity</a:t>
            </a:r>
          </a:p>
          <a:p>
            <a:pPr marL="1371600" lvl="2" indent="-514350">
              <a:buFont typeface="Wingdings" pitchFamily="2" charset="2"/>
              <a:buChar char="Ø"/>
            </a:pPr>
            <a:r>
              <a:rPr lang="en-US" dirty="0" smtClean="0"/>
              <a:t>Confidentiality</a:t>
            </a:r>
          </a:p>
          <a:p>
            <a:pPr marL="1371600" lvl="2" indent="-514350">
              <a:buFont typeface="Wingdings" pitchFamily="2" charset="2"/>
              <a:buChar char="Ø"/>
            </a:pPr>
            <a:r>
              <a:rPr lang="en-US" dirty="0" smtClean="0"/>
              <a:t>The Full Disclosure of Potential Harm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Upholds the Evaluator’s Responsibilities for the General and Public Welfare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021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81987" cy="7016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Ethics and Social Relationships in Evaluation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270875" cy="5111750"/>
          </a:xfrm>
        </p:spPr>
        <p:txBody>
          <a:bodyPr/>
          <a:lstStyle/>
          <a:p>
            <a:r>
              <a:rPr lang="en-US" dirty="0" smtClean="0"/>
              <a:t>Distinguish between an evaluator and a consultant</a:t>
            </a:r>
          </a:p>
          <a:p>
            <a:r>
              <a:rPr lang="en-US" dirty="0"/>
              <a:t>The evaluator must maintain an independent and objective stance but may be called upon to offer advice about program operations as it is designed, </a:t>
            </a:r>
            <a:r>
              <a:rPr lang="en-US" dirty="0" smtClean="0"/>
              <a:t>implemented, </a:t>
            </a:r>
            <a:r>
              <a:rPr lang="en-US" dirty="0"/>
              <a:t>and becomes operational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15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71152"/>
            <a:ext cx="8281987" cy="7016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Ethics and Social Relationships in Evaluation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70875" cy="4132262"/>
          </a:xfrm>
        </p:spPr>
        <p:txBody>
          <a:bodyPr/>
          <a:lstStyle/>
          <a:p>
            <a:r>
              <a:rPr lang="en-US" dirty="0" smtClean="0"/>
              <a:t>Research Contract Can Lead to Several Misinterpretations and Ethical Difficulties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 contract often clouds the issue of who owns the research work and results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Uncertainty of the findings can </a:t>
            </a:r>
            <a:r>
              <a:rPr lang="en-US" dirty="0"/>
              <a:t>a</a:t>
            </a:r>
            <a:r>
              <a:rPr lang="en-US" dirty="0" smtClean="0"/>
              <a:t>ffect the program administrator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Evaluator must maintain both independence and objectivity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82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SARA</a:t>
            </a:r>
          </a:p>
          <a:p>
            <a:pPr lvl="1"/>
            <a:r>
              <a:rPr lang="en-US" dirty="0" smtClean="0"/>
              <a:t>Scanning: Identify recurring problems and how they affect community safety</a:t>
            </a:r>
          </a:p>
          <a:p>
            <a:pPr lvl="1"/>
            <a:r>
              <a:rPr lang="en-US" dirty="0" smtClean="0"/>
              <a:t>Analysis: Determine the causes of the problem</a:t>
            </a:r>
          </a:p>
          <a:p>
            <a:pPr lvl="1"/>
            <a:r>
              <a:rPr lang="en-US" dirty="0" smtClean="0"/>
              <a:t>Response: Seek out, select, and implement activities to solve the problem</a:t>
            </a:r>
          </a:p>
          <a:p>
            <a:pPr lvl="1"/>
            <a:r>
              <a:rPr lang="en-US" dirty="0" smtClean="0"/>
              <a:t>Assessment: Determine if the response was effective or identify new strategies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20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Oriented Policing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</a:t>
            </a:r>
          </a:p>
          <a:p>
            <a:pPr lvl="1"/>
            <a:r>
              <a:rPr lang="en-US" dirty="0" smtClean="0"/>
              <a:t>Emphasizes Identifying and Analyzing Problems</a:t>
            </a:r>
          </a:p>
          <a:p>
            <a:pPr lvl="1"/>
            <a:r>
              <a:rPr lang="en-US" dirty="0" smtClean="0"/>
              <a:t>Implements Solutions to Deal with the Root Causes of the Problem</a:t>
            </a:r>
          </a:p>
          <a:p>
            <a:pPr lvl="1"/>
            <a:r>
              <a:rPr lang="en-US" dirty="0" smtClean="0"/>
              <a:t>Focuses on the Problem as a Long- Term Solution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Oriented Policing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Ways to Define a Problem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Problem for an Individual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Problem for a Group of Citizens</a:t>
            </a:r>
          </a:p>
          <a:p>
            <a:pPr marL="571500" indent="-514350"/>
            <a:r>
              <a:rPr lang="en-US" dirty="0" smtClean="0"/>
              <a:t>Basis for an Outcome Evaluation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Concerns with the Data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Resource Questions to be Addressed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8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an Evaluation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Evaluation Planning involves the Completing of Five Basic Steps: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Stating the Goals of the Program in Clear and Measurable Terms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Determining the Relationship between Goals and Objectives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Developing Evaluation Measures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Determining the Data to be Collected on these Measures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Determining Analysis Methods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2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9067800" cy="701675"/>
          </a:xfrm>
        </p:spPr>
        <p:txBody>
          <a:bodyPr/>
          <a:lstStyle/>
          <a:p>
            <a:r>
              <a:rPr lang="en-US" dirty="0" smtClean="0"/>
              <a:t>Stating Goals in Measurable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70875" cy="2836862"/>
          </a:xfrm>
        </p:spPr>
        <p:txBody>
          <a:bodyPr/>
          <a:lstStyle/>
          <a:p>
            <a:r>
              <a:rPr lang="en-US" dirty="0" smtClean="0"/>
              <a:t>Program Goals are based on the wishes of a particular group rather than a definite target</a:t>
            </a:r>
          </a:p>
          <a:p>
            <a:r>
              <a:rPr lang="en-US" dirty="0" smtClean="0"/>
              <a:t>Evaluator Attempts to State the Goals</a:t>
            </a:r>
          </a:p>
          <a:p>
            <a:pPr lvl="1"/>
            <a:r>
              <a:rPr lang="en-US" dirty="0" smtClean="0"/>
              <a:t>i.e. Percentage of crime reduction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6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Goal/Objective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achieve the goal or objective of the program in relationship to surrounding areas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2014, Elsevier Inc. All Rights Reserved</a:t>
            </a:r>
            <a:endParaRPr lang="en-US"/>
          </a:p>
        </p:txBody>
      </p:sp>
      <p:pic>
        <p:nvPicPr>
          <p:cNvPr id="1026" name="Picture 2" descr="C:\Users\lafleurm\AppData\Local\Microsoft\Windows\Temporary Internet Files\Content.IE5\TPR8JL2S\MC90043961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667000"/>
            <a:ext cx="3418434" cy="3758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332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Evaluation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Identify the Evaluation Measures for the Program Under Consideration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Effectiveness- measures that determine the degree of success of the program in dealing with the problem at hand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Efficiency- measures should indicate how well the problem has been implemented and whether it has been implemented according to the original plan for the program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Attitudinal- measures can indicate whether the program has been successful by assessing the attitudes of the program clients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0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Evaluation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Valid Performance Measures: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Should be Credible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Provide a Fair Indication of Program Performance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mtClean="0"/>
              <a:t>Should be Clear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5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d4e">
  <a:themeElements>
    <a:clrScheme name="1_cod4e 7">
      <a:dk1>
        <a:srgbClr val="000000"/>
      </a:dk1>
      <a:lt1>
        <a:srgbClr val="FFFFFF"/>
      </a:lt1>
      <a:dk2>
        <a:srgbClr val="0039A6"/>
      </a:dk2>
      <a:lt2>
        <a:srgbClr val="808080"/>
      </a:lt2>
      <a:accent1>
        <a:srgbClr val="9FCAD3"/>
      </a:accent1>
      <a:accent2>
        <a:srgbClr val="C0C0C0"/>
      </a:accent2>
      <a:accent3>
        <a:srgbClr val="FFFFFF"/>
      </a:accent3>
      <a:accent4>
        <a:srgbClr val="000000"/>
      </a:accent4>
      <a:accent5>
        <a:srgbClr val="CDE1E6"/>
      </a:accent5>
      <a:accent6>
        <a:srgbClr val="AEAEAE"/>
      </a:accent6>
      <a:hlink>
        <a:srgbClr val="91AFBF"/>
      </a:hlink>
      <a:folHlink>
        <a:srgbClr val="ECEAAC"/>
      </a:folHlink>
    </a:clrScheme>
    <a:fontScheme name="1_cod4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60000"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60000"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1_cod4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d4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d4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7">
        <a:dk1>
          <a:srgbClr val="000000"/>
        </a:dk1>
        <a:lt1>
          <a:srgbClr val="FFFFFF"/>
        </a:lt1>
        <a:dk2>
          <a:srgbClr val="0039A6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Anderson-PPT Lecture Slides Template</Template>
  <TotalTime>154</TotalTime>
  <Words>1085</Words>
  <Application>Microsoft Office PowerPoint</Application>
  <PresentationFormat>On-screen Show (4:3)</PresentationFormat>
  <Paragraphs>119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1_cod4e</vt:lpstr>
      <vt:lpstr>Chapter 2</vt:lpstr>
      <vt:lpstr>Introduction</vt:lpstr>
      <vt:lpstr>Problem Oriented Policing</vt:lpstr>
      <vt:lpstr>Problem Oriented Policing</vt:lpstr>
      <vt:lpstr>Planning an Evaluation Strategy</vt:lpstr>
      <vt:lpstr>Stating Goals in Measurable Terms</vt:lpstr>
      <vt:lpstr>Goal/Objective Relationship</vt:lpstr>
      <vt:lpstr>Developing Evaluation Measures</vt:lpstr>
      <vt:lpstr>Developing Evaluation Measures</vt:lpstr>
      <vt:lpstr>Data Collection</vt:lpstr>
      <vt:lpstr>Determining Analysis Methods</vt:lpstr>
      <vt:lpstr>Logic Model</vt:lpstr>
      <vt:lpstr>Logic Model</vt:lpstr>
      <vt:lpstr>The Politics of Evaluation Research</vt:lpstr>
      <vt:lpstr>The Politics of Evaluation Research</vt:lpstr>
      <vt:lpstr>The Ethics of Research</vt:lpstr>
      <vt:lpstr>The Ethics of Research</vt:lpstr>
      <vt:lpstr>Ethics and Social Relationships in Evaluation Research</vt:lpstr>
      <vt:lpstr>Ethics and Social Relationships in Evaluation Research</vt:lpstr>
    </vt:vector>
  </TitlesOfParts>
  <Company>University of Louisville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Vito,Anthony Gennaro</dc:creator>
  <cp:lastModifiedBy>SC Al Pacino</cp:lastModifiedBy>
  <cp:revision>11</cp:revision>
  <dcterms:created xsi:type="dcterms:W3CDTF">2013-07-01T17:18:11Z</dcterms:created>
  <dcterms:modified xsi:type="dcterms:W3CDTF">2018-03-16T04:24:15Z</dcterms:modified>
</cp:coreProperties>
</file>