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63" r:id="rId2"/>
    <p:sldId id="256" r:id="rId3"/>
    <p:sldId id="264" r:id="rId4"/>
    <p:sldId id="262" r:id="rId5"/>
    <p:sldId id="258" r:id="rId6"/>
    <p:sldId id="257" r:id="rId7"/>
    <p:sldId id="259" r:id="rId8"/>
    <p:sldId id="261" r:id="rId9"/>
    <p:sldId id="265" r:id="rId10"/>
    <p:sldId id="266" r:id="rId11"/>
    <p:sldId id="267" r:id="rId12"/>
    <p:sldId id="268" r:id="rId13"/>
    <p:sldId id="269" r:id="rId14"/>
    <p:sldId id="260"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AEDC85-363B-4B64-9466-F182D8292591}" type="datetimeFigureOut">
              <a:rPr lang="en-US" smtClean="0"/>
              <a:pPr/>
              <a:t>8/7/2018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4417D1-CC1C-4C99-981A-0630894124E5}" type="slidenum">
              <a:rPr lang="en-US" smtClean="0"/>
              <a:pPr/>
              <a:t>‹#›</a:t>
            </a:fld>
            <a:endParaRPr lang="en-US"/>
          </a:p>
        </p:txBody>
      </p:sp>
    </p:spTree>
    <p:extLst>
      <p:ext uri="{BB962C8B-B14F-4D97-AF65-F5344CB8AC3E}">
        <p14:creationId xmlns:p14="http://schemas.microsoft.com/office/powerpoint/2010/main" val="2722266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Theories within Behavioral studies, consist primarily of more than one theory in behavior, however for the benefit of this assignment, 2 are discussed. Behavioral Management Theory &amp; Social Cognitive Theory. With the Social Theory, there are 3 model dynamics that interact </a:t>
            </a:r>
            <a:r>
              <a:rPr lang="en-US" dirty="0" err="1"/>
              <a:t>continuasly</a:t>
            </a:r>
            <a:r>
              <a:rPr lang="en-US" dirty="0"/>
              <a:t>. This includes environmental, behavior and personal factors. With Behavioral Management Theory, this is understanding the behavior of humans (obviously). Expectations, group dynamics, motivation &amp; conflict will gradually increase productivity. </a:t>
            </a:r>
          </a:p>
        </p:txBody>
      </p:sp>
      <p:sp>
        <p:nvSpPr>
          <p:cNvPr id="4" name="Slide Number Placeholder 3"/>
          <p:cNvSpPr>
            <a:spLocks noGrp="1"/>
          </p:cNvSpPr>
          <p:nvPr>
            <p:ph type="sldNum" sz="quarter" idx="10"/>
          </p:nvPr>
        </p:nvSpPr>
        <p:spPr/>
        <p:txBody>
          <a:bodyPr/>
          <a:lstStyle/>
          <a:p>
            <a:fld id="{494417D1-CC1C-4C99-981A-0630894124E5}" type="slidenum">
              <a:rPr lang="en-US" smtClean="0"/>
              <a:pPr/>
              <a:t>3</a:t>
            </a:fld>
            <a:endParaRPr lang="en-US"/>
          </a:p>
        </p:txBody>
      </p:sp>
    </p:spTree>
    <p:extLst>
      <p:ext uri="{BB962C8B-B14F-4D97-AF65-F5344CB8AC3E}">
        <p14:creationId xmlns:p14="http://schemas.microsoft.com/office/powerpoint/2010/main" val="4146088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Elton Mayo’s management theory and matrix can be applied in the community and corrections because in short it basically states that showing a person some positive attention and showing some concern about their environment encourages them to be successful. The matrix shows that placing someone in a group with negative behaviors, attitudes, work ethic, etc. will yield a negative result. Mayo used a gang as an example. They have a high group cohesiveness, which means they work together well, but the standards are low, which returns a negative impact. Knowing that individuals work better in groups along with showing them some positive attention, increases the chances of them being successful. If an individual is in the correctional system, they should be placed in a group of individuals who have positive attitudes, behaviors and goals. Also, those individuals should be praised when doing a good job, as well as critique when not. Overall, Mayo’s theory can be applied by having groups of people with positive goals, behaviors and attitudes, show them some positive attention, such as saying good job when they have done one.</a:t>
            </a:r>
          </a:p>
        </p:txBody>
      </p:sp>
      <p:sp>
        <p:nvSpPr>
          <p:cNvPr id="4" name="Slide Number Placeholder 3"/>
          <p:cNvSpPr>
            <a:spLocks noGrp="1"/>
          </p:cNvSpPr>
          <p:nvPr>
            <p:ph type="sldNum" sz="quarter" idx="10"/>
          </p:nvPr>
        </p:nvSpPr>
        <p:spPr/>
        <p:txBody>
          <a:bodyPr/>
          <a:lstStyle/>
          <a:p>
            <a:fld id="{494417D1-CC1C-4C99-981A-0630894124E5}" type="slidenum">
              <a:rPr lang="en-US" smtClean="0"/>
              <a:pPr/>
              <a:t>12</a:t>
            </a:fld>
            <a:endParaRPr lang="en-US"/>
          </a:p>
        </p:txBody>
      </p:sp>
    </p:spTree>
    <p:extLst>
      <p:ext uri="{BB962C8B-B14F-4D97-AF65-F5344CB8AC3E}">
        <p14:creationId xmlns:p14="http://schemas.microsoft.com/office/powerpoint/2010/main" val="687937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4417D1-CC1C-4C99-981A-0630894124E5}" type="slidenum">
              <a:rPr lang="en-US" smtClean="0"/>
              <a:pPr/>
              <a:t>13</a:t>
            </a:fld>
            <a:endParaRPr lang="en-US"/>
          </a:p>
        </p:txBody>
      </p:sp>
    </p:spTree>
    <p:extLst>
      <p:ext uri="{BB962C8B-B14F-4D97-AF65-F5344CB8AC3E}">
        <p14:creationId xmlns:p14="http://schemas.microsoft.com/office/powerpoint/2010/main" val="3875502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Albert</a:t>
            </a:r>
            <a:r>
              <a:rPr lang="en-US" baseline="0" dirty="0"/>
              <a:t> is famously recognized through his works in aggressive behavior and social cognitive theory (</a:t>
            </a:r>
            <a:r>
              <a:rPr lang="en-US" sz="1200" dirty="0">
                <a:latin typeface="Times New Roman" pitchFamily="18" charset="0"/>
                <a:cs typeface="Times New Roman" pitchFamily="18" charset="0"/>
              </a:rPr>
              <a:t>Nolen, 2009)</a:t>
            </a:r>
            <a:r>
              <a:rPr lang="en-US" baseline="0" dirty="0"/>
              <a:t>. He has been hailed as one of the greatest theorists who proved that human behavior, especially amongst children, can be used to explain how they cope with their environment and can be used as diagnosis  for </a:t>
            </a:r>
            <a:r>
              <a:rPr lang="en-US" baseline="0" dirty="0" err="1"/>
              <a:t>varous</a:t>
            </a:r>
            <a:r>
              <a:rPr lang="en-US" baseline="0" dirty="0"/>
              <a:t> </a:t>
            </a:r>
            <a:r>
              <a:rPr lang="en-US" baseline="0" dirty="0" err="1"/>
              <a:t>codtions</a:t>
            </a:r>
            <a:r>
              <a:rPr lang="en-US" baseline="0" dirty="0"/>
              <a:t> which could be related to them (</a:t>
            </a:r>
            <a:r>
              <a:rPr lang="en-US" sz="1200" dirty="0">
                <a:latin typeface="Times New Roman" pitchFamily="18" charset="0"/>
                <a:cs typeface="Times New Roman" pitchFamily="18" charset="0"/>
              </a:rPr>
              <a:t>Nolen, 2009)</a:t>
            </a:r>
            <a:r>
              <a:rPr lang="en-US" baseline="0" dirty="0"/>
              <a:t>. </a:t>
            </a:r>
            <a:r>
              <a:rPr lang="en-US" sz="1200" b="0" i="0" kern="1200" dirty="0">
                <a:solidFill>
                  <a:schemeClr val="tx1"/>
                </a:solidFill>
                <a:effectLst/>
                <a:latin typeface="+mn-lt"/>
                <a:ea typeface="+mn-ea"/>
                <a:cs typeface="+mn-cs"/>
              </a:rPr>
              <a:t>Albert</a:t>
            </a:r>
            <a:r>
              <a:rPr lang="en-US" sz="1200" b="0" i="0" kern="1200" baseline="0" dirty="0">
                <a:solidFill>
                  <a:schemeClr val="tx1"/>
                </a:solidFill>
                <a:effectLst/>
                <a:latin typeface="+mn-lt"/>
                <a:ea typeface="+mn-ea"/>
                <a:cs typeface="+mn-cs"/>
              </a:rPr>
              <a:t> believed that S</a:t>
            </a:r>
            <a:r>
              <a:rPr lang="en-US" sz="1200" b="0" i="0" kern="1200" dirty="0">
                <a:solidFill>
                  <a:schemeClr val="tx1"/>
                </a:solidFill>
                <a:effectLst/>
                <a:latin typeface="+mn-lt"/>
                <a:ea typeface="+mn-ea"/>
                <a:cs typeface="+mn-cs"/>
              </a:rPr>
              <a:t>elf-efficacy, a process by which a person believes in their capabilities can be used to explain what they do, the efforts they put in what they do and the final feeling of their work.</a:t>
            </a:r>
            <a:endParaRPr lang="en-US" dirty="0"/>
          </a:p>
        </p:txBody>
      </p:sp>
      <p:sp>
        <p:nvSpPr>
          <p:cNvPr id="4" name="Slide Number Placeholder 3"/>
          <p:cNvSpPr>
            <a:spLocks noGrp="1"/>
          </p:cNvSpPr>
          <p:nvPr>
            <p:ph type="sldNum" sz="quarter" idx="10"/>
          </p:nvPr>
        </p:nvSpPr>
        <p:spPr/>
        <p:txBody>
          <a:bodyPr/>
          <a:lstStyle/>
          <a:p>
            <a:fld id="{494417D1-CC1C-4C99-981A-0630894124E5}" type="slidenum">
              <a:rPr lang="en-US" smtClean="0"/>
              <a:pPr/>
              <a:t>4</a:t>
            </a:fld>
            <a:endParaRPr lang="en-US"/>
          </a:p>
        </p:txBody>
      </p:sp>
    </p:spTree>
    <p:extLst>
      <p:ext uri="{BB962C8B-B14F-4D97-AF65-F5344CB8AC3E}">
        <p14:creationId xmlns:p14="http://schemas.microsoft.com/office/powerpoint/2010/main" val="2162170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Albert Bandura sought to show just how much behavior</a:t>
            </a:r>
            <a:r>
              <a:rPr lang="en-US" baseline="0" dirty="0"/>
              <a:t> can be tweaked to get desired results through the use of behavioral theories with the help of social learning theories. He was certain that when an individual is exposed to a certain level of community or correctional commitment, their behavior is certainly to change.</a:t>
            </a:r>
          </a:p>
        </p:txBody>
      </p:sp>
      <p:sp>
        <p:nvSpPr>
          <p:cNvPr id="4" name="Slide Number Placeholder 3"/>
          <p:cNvSpPr>
            <a:spLocks noGrp="1"/>
          </p:cNvSpPr>
          <p:nvPr>
            <p:ph type="sldNum" sz="quarter" idx="10"/>
          </p:nvPr>
        </p:nvSpPr>
        <p:spPr/>
        <p:txBody>
          <a:bodyPr/>
          <a:lstStyle/>
          <a:p>
            <a:fld id="{494417D1-CC1C-4C99-981A-0630894124E5}" type="slidenum">
              <a:rPr lang="en-US" smtClean="0"/>
              <a:pPr/>
              <a:t>5</a:t>
            </a:fld>
            <a:endParaRPr lang="en-US"/>
          </a:p>
        </p:txBody>
      </p:sp>
    </p:spTree>
    <p:extLst>
      <p:ext uri="{BB962C8B-B14F-4D97-AF65-F5344CB8AC3E}">
        <p14:creationId xmlns:p14="http://schemas.microsoft.com/office/powerpoint/2010/main" val="1758142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Psychology provides the most basic roots for social learning theory with the help of several psychologists</a:t>
            </a:r>
            <a:r>
              <a:rPr lang="en-US" sz="1100" dirty="0"/>
              <a:t>(</a:t>
            </a:r>
            <a:r>
              <a:rPr lang="en-US" sz="1100" kern="1200" dirty="0">
                <a:solidFill>
                  <a:schemeClr val="tx1"/>
                </a:solidFill>
                <a:effectLst/>
                <a:latin typeface="+mn-lt"/>
                <a:ea typeface="+mn-ea"/>
                <a:cs typeface="+mn-cs"/>
              </a:rPr>
              <a:t>BEHAVIORAL THEORIES)</a:t>
            </a:r>
            <a:r>
              <a:rPr lang="en-US" dirty="0"/>
              <a:t>.</a:t>
            </a:r>
            <a:r>
              <a:rPr lang="en-US" baseline="0" dirty="0"/>
              <a:t> To make sure that the theory was qualitative enough, social learning theory is greatly used as most people involved always have history of their actions based on their association with other people who have undergone similar cases (</a:t>
            </a:r>
            <a:r>
              <a:rPr lang="en-US" sz="1200" kern="1200" dirty="0" err="1">
                <a:solidFill>
                  <a:schemeClr val="tx1"/>
                </a:solidFill>
                <a:effectLst/>
                <a:latin typeface="+mn-lt"/>
                <a:ea typeface="+mn-ea"/>
                <a:cs typeface="+mn-cs"/>
              </a:rPr>
              <a:t>SparkNotes</a:t>
            </a:r>
            <a:r>
              <a:rPr lang="en-US" sz="1200" kern="1200" dirty="0">
                <a:solidFill>
                  <a:schemeClr val="tx1"/>
                </a:solidFill>
                <a:effectLst/>
                <a:latin typeface="+mn-lt"/>
                <a:ea typeface="+mn-ea"/>
                <a:cs typeface="+mn-cs"/>
              </a:rPr>
              <a:t> Editors,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2005)</a:t>
            </a:r>
            <a:r>
              <a:rPr lang="en-US" baseline="0" dirty="0"/>
              <a:t>. Character modeling is highly reputable in this case and both the community and the corrections use similar setting to help individuals understand how different characters have been influenced.</a:t>
            </a:r>
            <a:endParaRPr lang="en-US" dirty="0"/>
          </a:p>
        </p:txBody>
      </p:sp>
      <p:sp>
        <p:nvSpPr>
          <p:cNvPr id="4" name="Slide Number Placeholder 3"/>
          <p:cNvSpPr>
            <a:spLocks noGrp="1"/>
          </p:cNvSpPr>
          <p:nvPr>
            <p:ph type="sldNum" sz="quarter" idx="10"/>
          </p:nvPr>
        </p:nvSpPr>
        <p:spPr/>
        <p:txBody>
          <a:bodyPr/>
          <a:lstStyle/>
          <a:p>
            <a:fld id="{494417D1-CC1C-4C99-981A-0630894124E5}" type="slidenum">
              <a:rPr lang="en-US" smtClean="0"/>
              <a:pPr/>
              <a:t>6</a:t>
            </a:fld>
            <a:endParaRPr lang="en-US"/>
          </a:p>
        </p:txBody>
      </p:sp>
    </p:spTree>
    <p:extLst>
      <p:ext uri="{BB962C8B-B14F-4D97-AF65-F5344CB8AC3E}">
        <p14:creationId xmlns:p14="http://schemas.microsoft.com/office/powerpoint/2010/main" val="400728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Cognitive learning is used to connect social learning theory</a:t>
            </a:r>
            <a:r>
              <a:rPr lang="en-US" baseline="0" dirty="0"/>
              <a:t> with behaviors as it most certainly explores the depths of the mind when exposed to different elements (</a:t>
            </a:r>
            <a:r>
              <a:rPr lang="en-US" sz="1200" kern="1200" dirty="0" err="1">
                <a:solidFill>
                  <a:schemeClr val="tx1"/>
                </a:solidFill>
                <a:effectLst/>
                <a:latin typeface="+mn-lt"/>
                <a:ea typeface="+mn-ea"/>
                <a:cs typeface="+mn-cs"/>
              </a:rPr>
              <a:t>SparkNotes</a:t>
            </a:r>
            <a:r>
              <a:rPr lang="en-US" sz="1200" kern="1200" dirty="0">
                <a:solidFill>
                  <a:schemeClr val="tx1"/>
                </a:solidFill>
                <a:effectLst/>
                <a:latin typeface="+mn-lt"/>
                <a:ea typeface="+mn-ea"/>
                <a:cs typeface="+mn-cs"/>
              </a:rPr>
              <a:t> Editors,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2005)</a:t>
            </a:r>
            <a:r>
              <a:rPr lang="en-US" baseline="0" dirty="0"/>
              <a:t>. Attention deals with identifying the valence, distinctiveness, prevalence and the value of characters through observing.</a:t>
            </a:r>
          </a:p>
          <a:p>
            <a:r>
              <a:rPr lang="en-US" baseline="0" dirty="0"/>
              <a:t>Retention covers coding, rehearsal and cognitive organization of events.</a:t>
            </a:r>
          </a:p>
          <a:p>
            <a:r>
              <a:rPr lang="en-US" baseline="0" dirty="0"/>
              <a:t>Reproductions takes physical abilities and feedback.</a:t>
            </a:r>
          </a:p>
          <a:p>
            <a:r>
              <a:rPr lang="en-US" baseline="0" dirty="0"/>
              <a:t>Motivations refers to all factors, external and internal, that influence behavioral reinforcement.</a:t>
            </a:r>
            <a:endParaRPr lang="en-US" dirty="0"/>
          </a:p>
        </p:txBody>
      </p:sp>
      <p:sp>
        <p:nvSpPr>
          <p:cNvPr id="4" name="Slide Number Placeholder 3"/>
          <p:cNvSpPr>
            <a:spLocks noGrp="1"/>
          </p:cNvSpPr>
          <p:nvPr>
            <p:ph type="sldNum" sz="quarter" idx="10"/>
          </p:nvPr>
        </p:nvSpPr>
        <p:spPr/>
        <p:txBody>
          <a:bodyPr/>
          <a:lstStyle/>
          <a:p>
            <a:fld id="{494417D1-CC1C-4C99-981A-0630894124E5}" type="slidenum">
              <a:rPr lang="en-US" smtClean="0"/>
              <a:pPr/>
              <a:t>7</a:t>
            </a:fld>
            <a:endParaRPr lang="en-US"/>
          </a:p>
        </p:txBody>
      </p:sp>
    </p:spTree>
    <p:extLst>
      <p:ext uri="{BB962C8B-B14F-4D97-AF65-F5344CB8AC3E}">
        <p14:creationId xmlns:p14="http://schemas.microsoft.com/office/powerpoint/2010/main" val="711300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4417D1-CC1C-4C99-981A-0630894124E5}" type="slidenum">
              <a:rPr lang="en-US" smtClean="0"/>
              <a:pPr/>
              <a:t>8</a:t>
            </a:fld>
            <a:endParaRPr lang="en-US"/>
          </a:p>
        </p:txBody>
      </p:sp>
    </p:spTree>
    <p:extLst>
      <p:ext uri="{BB962C8B-B14F-4D97-AF65-F5344CB8AC3E}">
        <p14:creationId xmlns:p14="http://schemas.microsoft.com/office/powerpoint/2010/main" val="3288240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Elton Mayo was born in 1880 in Australia. Around 1911, he gave lectures on logic, ethics, and psychology. He eventually taught philosophy. IN 1923, he came to the U.S.A. for a job with the University of Pennsylvania. He then went to Harvard University business school, and in 1928, he began his involvement with the Hawthorne Experiments. (Elton Mayo, n.d.). He also came up with a matrix that he could use to determine if a group would possibly be successful</a:t>
            </a:r>
          </a:p>
          <a:p>
            <a:endParaRPr lang="en-US" dirty="0"/>
          </a:p>
        </p:txBody>
      </p:sp>
      <p:sp>
        <p:nvSpPr>
          <p:cNvPr id="4" name="Slide Number Placeholder 3"/>
          <p:cNvSpPr>
            <a:spLocks noGrp="1"/>
          </p:cNvSpPr>
          <p:nvPr>
            <p:ph type="sldNum" sz="quarter" idx="10"/>
          </p:nvPr>
        </p:nvSpPr>
        <p:spPr/>
        <p:txBody>
          <a:bodyPr/>
          <a:lstStyle/>
          <a:p>
            <a:fld id="{494417D1-CC1C-4C99-981A-0630894124E5}" type="slidenum">
              <a:rPr lang="en-US" smtClean="0"/>
              <a:pPr/>
              <a:t>9</a:t>
            </a:fld>
            <a:endParaRPr lang="en-US"/>
          </a:p>
        </p:txBody>
      </p:sp>
    </p:spTree>
    <p:extLst>
      <p:ext uri="{BB962C8B-B14F-4D97-AF65-F5344CB8AC3E}">
        <p14:creationId xmlns:p14="http://schemas.microsoft.com/office/powerpoint/2010/main" val="2251291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Hawthorne experiments were conducted in the late 1920’s and early 1930’s in Western’s Electric Factory near Chicago.  The experiments were intended to evaluate how physical conditions may affect productivity. The experiments were supervised mainly by Elton Mayo. The experiment split the workers into two groups, one group would experience a change, and another would not. Some of the changes made include brighter lights, more breaks, and changes to work hours. It showed that anytime a change was made the productivity would go up. The experiment lead Mayo to believe that it was not so much the physical changes in the environment that caused increases in productivity. He believed that working in groups and showing that the workers and the place of work was cared for is what caused productivity to increase. </a:t>
            </a:r>
          </a:p>
          <a:p>
            <a:endParaRPr lang="en-US" dirty="0"/>
          </a:p>
        </p:txBody>
      </p:sp>
      <p:sp>
        <p:nvSpPr>
          <p:cNvPr id="4" name="Slide Number Placeholder 3"/>
          <p:cNvSpPr>
            <a:spLocks noGrp="1"/>
          </p:cNvSpPr>
          <p:nvPr>
            <p:ph type="sldNum" sz="quarter" idx="10"/>
          </p:nvPr>
        </p:nvSpPr>
        <p:spPr/>
        <p:txBody>
          <a:bodyPr/>
          <a:lstStyle/>
          <a:p>
            <a:fld id="{494417D1-CC1C-4C99-981A-0630894124E5}" type="slidenum">
              <a:rPr lang="en-US" smtClean="0"/>
              <a:pPr/>
              <a:t>10</a:t>
            </a:fld>
            <a:endParaRPr lang="en-US"/>
          </a:p>
        </p:txBody>
      </p:sp>
    </p:spTree>
    <p:extLst>
      <p:ext uri="{BB962C8B-B14F-4D97-AF65-F5344CB8AC3E}">
        <p14:creationId xmlns:p14="http://schemas.microsoft.com/office/powerpoint/2010/main" val="2818736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Elton Mayo’s management theory states that “employees are motivated far more by relational factors such as attention and camaraderie than by monetary rewards or environmental factors such as lighting, humidity, etc.” Elton Mayo developed a matrix which he used to show the possibility that a group would be successful. The matrix shows the role that different combinations of group standards and group cohesiveness have in a team being effective. There are the four combinations of the Mayo theory and the effect of each on team dynamics: 1. Groups with low norms and low cohesiveness are ineffective; they have no impact, since none of the members are motivated to excel, according to Mayo's theory.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2. Groups with low norms and high cohesiveness have a negative impact, since fellow members encourage negative behavior (e.g., gangs).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3. Groups with high norms and low cohesiveness have some degree of positive impact through individual member accomplishments.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4. Groups with high norms and high cohesiveness have the greatest positive impact, Mayo's theory predicts, since group members encourage one another to excel.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Dininni</a:t>
            </a:r>
            <a:r>
              <a:rPr lang="en-US" sz="1200" kern="1200" dirty="0">
                <a:solidFill>
                  <a:schemeClr val="tx1"/>
                </a:solidFill>
                <a:effectLst/>
                <a:latin typeface="+mn-lt"/>
                <a:ea typeface="+mn-ea"/>
                <a:cs typeface="+mn-cs"/>
              </a:rPr>
              <a:t>, 2017). </a:t>
            </a:r>
          </a:p>
          <a:p>
            <a:endParaRPr lang="en-US" dirty="0"/>
          </a:p>
        </p:txBody>
      </p:sp>
      <p:sp>
        <p:nvSpPr>
          <p:cNvPr id="4" name="Slide Number Placeholder 3"/>
          <p:cNvSpPr>
            <a:spLocks noGrp="1"/>
          </p:cNvSpPr>
          <p:nvPr>
            <p:ph type="sldNum" sz="quarter" idx="10"/>
          </p:nvPr>
        </p:nvSpPr>
        <p:spPr/>
        <p:txBody>
          <a:bodyPr/>
          <a:lstStyle/>
          <a:p>
            <a:fld id="{494417D1-CC1C-4C99-981A-0630894124E5}" type="slidenum">
              <a:rPr lang="en-US" smtClean="0"/>
              <a:pPr/>
              <a:t>11</a:t>
            </a:fld>
            <a:endParaRPr lang="en-US"/>
          </a:p>
        </p:txBody>
      </p:sp>
    </p:spTree>
    <p:extLst>
      <p:ext uri="{BB962C8B-B14F-4D97-AF65-F5344CB8AC3E}">
        <p14:creationId xmlns:p14="http://schemas.microsoft.com/office/powerpoint/2010/main" val="1203317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CFF1AC48-6D1F-4399-A5A7-DFE33CD2C4D7}" type="datetimeFigureOut">
              <a:rPr lang="en-US" smtClean="0"/>
              <a:pPr/>
              <a:t>8/7/2018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133FC68-05E7-4A46-8494-0B47A18E614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FF1AC48-6D1F-4399-A5A7-DFE33CD2C4D7}"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3FC68-05E7-4A46-8494-0B47A18E61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FF1AC48-6D1F-4399-A5A7-DFE33CD2C4D7}"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3FC68-05E7-4A46-8494-0B47A18E61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FF1AC48-6D1F-4399-A5A7-DFE33CD2C4D7}"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3FC68-05E7-4A46-8494-0B47A18E61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FF1AC48-6D1F-4399-A5A7-DFE33CD2C4D7}"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133FC68-05E7-4A46-8494-0B47A18E61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FF1AC48-6D1F-4399-A5A7-DFE33CD2C4D7}" type="datetimeFigureOut">
              <a:rPr lang="en-US" smtClean="0"/>
              <a:pPr/>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3FC68-05E7-4A46-8494-0B47A18E61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FF1AC48-6D1F-4399-A5A7-DFE33CD2C4D7}" type="datetimeFigureOut">
              <a:rPr lang="en-US" smtClean="0"/>
              <a:pPr/>
              <a:t>8/7/2018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33FC68-05E7-4A46-8494-0B47A18E61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FF1AC48-6D1F-4399-A5A7-DFE33CD2C4D7}" type="datetimeFigureOut">
              <a:rPr lang="en-US" smtClean="0"/>
              <a:pPr/>
              <a:t>8/7/2018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33FC68-05E7-4A46-8494-0B47A18E61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1AC48-6D1F-4399-A5A7-DFE33CD2C4D7}" type="datetimeFigureOut">
              <a:rPr lang="en-US" smtClean="0"/>
              <a:pPr/>
              <a:t>8/7/2018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33FC68-05E7-4A46-8494-0B47A18E61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FF1AC48-6D1F-4399-A5A7-DFE33CD2C4D7}" type="datetimeFigureOut">
              <a:rPr lang="en-US" smtClean="0"/>
              <a:pPr/>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3FC68-05E7-4A46-8494-0B47A18E61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FF1AC48-6D1F-4399-A5A7-DFE33CD2C4D7}" type="datetimeFigureOut">
              <a:rPr lang="en-US" smtClean="0"/>
              <a:pPr/>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3FC68-05E7-4A46-8494-0B47A18E61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FF1AC48-6D1F-4399-A5A7-DFE33CD2C4D7}" type="datetimeFigureOut">
              <a:rPr lang="en-US" smtClean="0"/>
              <a:pPr/>
              <a:t>8/7/2018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33FC68-05E7-4A46-8494-0B47A18E614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parknotes.com/psychology/psych101/personalit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economist.com/news/2008/11/03/the-hawthorne-effect" TargetMode="External"/><Relationship Id="rId2" Type="http://schemas.openxmlformats.org/officeDocument/2006/relationships/hyperlink" Target="https://www.business.com/articles/management-theory-of-elton-may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D619AC-94E9-EE40-B466-01D588DDC569}"/>
              </a:ext>
            </a:extLst>
          </p:cNvPr>
          <p:cNvSpPr>
            <a:spLocks noGrp="1"/>
          </p:cNvSpPr>
          <p:nvPr>
            <p:ph type="ctrTitle"/>
          </p:nvPr>
        </p:nvSpPr>
        <p:spPr>
          <a:xfrm>
            <a:off x="294082" y="1161765"/>
            <a:ext cx="8229600" cy="1828800"/>
          </a:xfrm>
        </p:spPr>
        <p:txBody>
          <a:bodyPr>
            <a:normAutofit fontScale="90000"/>
          </a:bodyPr>
          <a:lstStyle/>
          <a:p>
            <a:r>
              <a:rPr lang="en-US"/>
              <a:t>Behavioral Interventions Presentation Assignment</a:t>
            </a:r>
          </a:p>
        </p:txBody>
      </p:sp>
      <p:sp>
        <p:nvSpPr>
          <p:cNvPr id="3" name="Content Placeholder 2">
            <a:extLst>
              <a:ext uri="{FF2B5EF4-FFF2-40B4-BE49-F238E27FC236}">
                <a16:creationId xmlns:a16="http://schemas.microsoft.com/office/drawing/2014/main" xmlns="" id="{B3DEE6DE-CDAC-E945-A2A9-3C47CF1DB1CA}"/>
              </a:ext>
            </a:extLst>
          </p:cNvPr>
          <p:cNvSpPr>
            <a:spLocks noGrp="1"/>
          </p:cNvSpPr>
          <p:nvPr>
            <p:ph type="subTitle" idx="1"/>
          </p:nvPr>
        </p:nvSpPr>
        <p:spPr>
          <a:xfrm>
            <a:off x="1371600" y="3736074"/>
            <a:ext cx="6400800" cy="2038635"/>
          </a:xfrm>
        </p:spPr>
        <p:txBody>
          <a:bodyPr>
            <a:normAutofit lnSpcReduction="10000"/>
          </a:bodyPr>
          <a:lstStyle/>
          <a:p>
            <a:r>
              <a:rPr lang="en-US" dirty="0"/>
              <a:t>Shelly </a:t>
            </a:r>
            <a:r>
              <a:rPr lang="en-US" dirty="0" err="1"/>
              <a:t>Mckee</a:t>
            </a:r>
            <a:r>
              <a:rPr lang="en-US" dirty="0"/>
              <a:t>, Joseph Jones, Anthony T</a:t>
            </a:r>
          </a:p>
          <a:p>
            <a:r>
              <a:rPr lang="en-US" dirty="0"/>
              <a:t>July 23, 2018</a:t>
            </a:r>
          </a:p>
          <a:p>
            <a:r>
              <a:rPr lang="en-US" dirty="0"/>
              <a:t>CJHS/400</a:t>
            </a:r>
          </a:p>
          <a:p>
            <a:r>
              <a:rPr lang="en-US" dirty="0"/>
              <a:t>Mr. Flip</a:t>
            </a:r>
          </a:p>
          <a:p>
            <a:endParaRPr lang="en-US" dirty="0"/>
          </a:p>
        </p:txBody>
      </p:sp>
    </p:spTree>
    <p:extLst>
      <p:ext uri="{BB962C8B-B14F-4D97-AF65-F5344CB8AC3E}">
        <p14:creationId xmlns:p14="http://schemas.microsoft.com/office/powerpoint/2010/main" val="2762947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50F7FB-78EF-46F2-93AD-0EB5497014BE}"/>
              </a:ext>
            </a:extLst>
          </p:cNvPr>
          <p:cNvSpPr>
            <a:spLocks noGrp="1"/>
          </p:cNvSpPr>
          <p:nvPr>
            <p:ph type="title"/>
          </p:nvPr>
        </p:nvSpPr>
        <p:spPr/>
        <p:txBody>
          <a:bodyPr>
            <a:normAutofit fontScale="90000"/>
          </a:bodyPr>
          <a:lstStyle/>
          <a:p>
            <a:r>
              <a:rPr lang="en-US" dirty="0">
                <a:effectLst/>
              </a:rPr>
              <a:t>Hawthorne Experiments</a:t>
            </a:r>
            <a:br>
              <a:rPr lang="en-US" dirty="0">
                <a:effectLst/>
              </a:rPr>
            </a:br>
            <a:endParaRPr lang="en-US" dirty="0"/>
          </a:p>
        </p:txBody>
      </p:sp>
      <p:sp>
        <p:nvSpPr>
          <p:cNvPr id="3" name="Content Placeholder 2">
            <a:extLst>
              <a:ext uri="{FF2B5EF4-FFF2-40B4-BE49-F238E27FC236}">
                <a16:creationId xmlns:a16="http://schemas.microsoft.com/office/drawing/2014/main" xmlns="" id="{BB525F7E-21E1-4BCB-9C09-FAD13E73BB18}"/>
              </a:ext>
            </a:extLst>
          </p:cNvPr>
          <p:cNvSpPr>
            <a:spLocks noGrp="1"/>
          </p:cNvSpPr>
          <p:nvPr>
            <p:ph idx="1"/>
          </p:nvPr>
        </p:nvSpPr>
        <p:spPr/>
        <p:txBody>
          <a:bodyPr/>
          <a:lstStyle/>
          <a:p>
            <a:r>
              <a:rPr lang="en-US" dirty="0"/>
              <a:t>Western’s Electric Factory in the 1920’s and 1930’s. </a:t>
            </a:r>
          </a:p>
          <a:p>
            <a:r>
              <a:rPr lang="en-US" dirty="0"/>
              <a:t>Workers were split into two groups</a:t>
            </a:r>
          </a:p>
          <a:p>
            <a:r>
              <a:rPr lang="en-US" dirty="0"/>
              <a:t>Changes in lighting, breaks, work hours showed positive results</a:t>
            </a:r>
          </a:p>
          <a:p>
            <a:r>
              <a:rPr lang="en-US" dirty="0"/>
              <a:t>Working in Groups</a:t>
            </a:r>
          </a:p>
          <a:p>
            <a:r>
              <a:rPr lang="en-US" dirty="0"/>
              <a:t>Showing care and interest</a:t>
            </a:r>
          </a:p>
          <a:p>
            <a:pPr marL="137160" indent="0">
              <a:buNone/>
            </a:pPr>
            <a:endParaRPr lang="en-US" dirty="0"/>
          </a:p>
        </p:txBody>
      </p:sp>
    </p:spTree>
    <p:extLst>
      <p:ext uri="{BB962C8B-B14F-4D97-AF65-F5344CB8AC3E}">
        <p14:creationId xmlns:p14="http://schemas.microsoft.com/office/powerpoint/2010/main" val="2671331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893CA6-A1F4-44B6-B9A7-2F9599307D29}"/>
              </a:ext>
            </a:extLst>
          </p:cNvPr>
          <p:cNvSpPr>
            <a:spLocks noGrp="1"/>
          </p:cNvSpPr>
          <p:nvPr>
            <p:ph type="title"/>
          </p:nvPr>
        </p:nvSpPr>
        <p:spPr/>
        <p:txBody>
          <a:bodyPr>
            <a:normAutofit fontScale="90000"/>
          </a:bodyPr>
          <a:lstStyle/>
          <a:p>
            <a:r>
              <a:rPr lang="en-US" dirty="0">
                <a:effectLst/>
              </a:rPr>
              <a:t>Mayo’s Management Theory and Matrix</a:t>
            </a:r>
            <a:br>
              <a:rPr lang="en-US" dirty="0">
                <a:effectLst/>
              </a:rPr>
            </a:br>
            <a:endParaRPr lang="en-US" dirty="0"/>
          </a:p>
        </p:txBody>
      </p:sp>
      <p:sp>
        <p:nvSpPr>
          <p:cNvPr id="3" name="Content Placeholder 2">
            <a:extLst>
              <a:ext uri="{FF2B5EF4-FFF2-40B4-BE49-F238E27FC236}">
                <a16:creationId xmlns:a16="http://schemas.microsoft.com/office/drawing/2014/main" xmlns="" id="{0558E1F2-F7C4-4A9A-8899-73F6A8757F39}"/>
              </a:ext>
            </a:extLst>
          </p:cNvPr>
          <p:cNvSpPr>
            <a:spLocks noGrp="1"/>
          </p:cNvSpPr>
          <p:nvPr>
            <p:ph idx="1"/>
          </p:nvPr>
        </p:nvSpPr>
        <p:spPr/>
        <p:txBody>
          <a:bodyPr/>
          <a:lstStyle/>
          <a:p>
            <a:r>
              <a:rPr lang="en-US" dirty="0"/>
              <a:t>Motivated by Relational Factors</a:t>
            </a:r>
          </a:p>
          <a:p>
            <a:pPr lvl="1"/>
            <a:r>
              <a:rPr lang="en-US" dirty="0"/>
              <a:t>Attention and Camaraderie</a:t>
            </a:r>
          </a:p>
          <a:p>
            <a:r>
              <a:rPr lang="en-US" dirty="0"/>
              <a:t>Matrix</a:t>
            </a:r>
          </a:p>
          <a:p>
            <a:pPr lvl="1"/>
            <a:r>
              <a:rPr lang="en-US" dirty="0"/>
              <a:t>low norms and low cohesiveness are ineffective</a:t>
            </a:r>
          </a:p>
          <a:p>
            <a:pPr lvl="1"/>
            <a:r>
              <a:rPr lang="en-US" dirty="0"/>
              <a:t>low norms and high cohesiveness have a negative impact, Such as Gangs</a:t>
            </a:r>
          </a:p>
          <a:p>
            <a:pPr lvl="1"/>
            <a:r>
              <a:rPr lang="en-US" dirty="0"/>
              <a:t>high norms and low cohesiveness have a positive impact </a:t>
            </a:r>
          </a:p>
          <a:p>
            <a:pPr lvl="1"/>
            <a:r>
              <a:rPr lang="en-US" dirty="0"/>
              <a:t>high norms and high cohesiveness have the greatest positive impact</a:t>
            </a:r>
          </a:p>
        </p:txBody>
      </p:sp>
    </p:spTree>
    <p:extLst>
      <p:ext uri="{BB962C8B-B14F-4D97-AF65-F5344CB8AC3E}">
        <p14:creationId xmlns:p14="http://schemas.microsoft.com/office/powerpoint/2010/main" val="198575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AA121B-1696-44E5-AE9D-BA0C752F2EAE}"/>
              </a:ext>
            </a:extLst>
          </p:cNvPr>
          <p:cNvSpPr>
            <a:spLocks noGrp="1"/>
          </p:cNvSpPr>
          <p:nvPr>
            <p:ph type="title"/>
          </p:nvPr>
        </p:nvSpPr>
        <p:spPr>
          <a:xfrm>
            <a:off x="457200" y="274638"/>
            <a:ext cx="8229600" cy="1630362"/>
          </a:xfrm>
        </p:spPr>
        <p:txBody>
          <a:bodyPr>
            <a:normAutofit fontScale="90000"/>
          </a:bodyPr>
          <a:lstStyle/>
          <a:p>
            <a:r>
              <a:rPr lang="en-US" dirty="0" err="1"/>
              <a:t>Mayos</a:t>
            </a:r>
            <a:r>
              <a:rPr lang="en-US" dirty="0"/>
              <a:t> Management theory and Matrix in Community and Corrections</a:t>
            </a:r>
          </a:p>
        </p:txBody>
      </p:sp>
      <p:sp>
        <p:nvSpPr>
          <p:cNvPr id="3" name="Content Placeholder 2">
            <a:extLst>
              <a:ext uri="{FF2B5EF4-FFF2-40B4-BE49-F238E27FC236}">
                <a16:creationId xmlns:a16="http://schemas.microsoft.com/office/drawing/2014/main" xmlns="" id="{2F3951F5-E68D-4FE4-84C6-25089BADC83D}"/>
              </a:ext>
            </a:extLst>
          </p:cNvPr>
          <p:cNvSpPr>
            <a:spLocks noGrp="1"/>
          </p:cNvSpPr>
          <p:nvPr>
            <p:ph idx="1"/>
          </p:nvPr>
        </p:nvSpPr>
        <p:spPr>
          <a:xfrm>
            <a:off x="457200" y="1981200"/>
            <a:ext cx="8229600" cy="4328160"/>
          </a:xfrm>
        </p:spPr>
        <p:txBody>
          <a:bodyPr/>
          <a:lstStyle/>
          <a:p>
            <a:r>
              <a:rPr lang="en-US" dirty="0"/>
              <a:t>Placing individuals in groups</a:t>
            </a:r>
          </a:p>
          <a:p>
            <a:pPr lvl="1"/>
            <a:r>
              <a:rPr lang="en-US" dirty="0"/>
              <a:t>Positive attitudes, behaviors, goals</a:t>
            </a:r>
          </a:p>
          <a:p>
            <a:r>
              <a:rPr lang="en-US" dirty="0"/>
              <a:t>Showing attention</a:t>
            </a:r>
          </a:p>
          <a:p>
            <a:pPr lvl="1"/>
            <a:r>
              <a:rPr lang="en-US" dirty="0"/>
              <a:t>Give praise when it is earned</a:t>
            </a:r>
          </a:p>
          <a:p>
            <a:pPr lvl="1"/>
            <a:r>
              <a:rPr lang="en-US" dirty="0"/>
              <a:t>Give critiques and advice on how to do better</a:t>
            </a:r>
          </a:p>
        </p:txBody>
      </p:sp>
    </p:spTree>
    <p:extLst>
      <p:ext uri="{BB962C8B-B14F-4D97-AF65-F5344CB8AC3E}">
        <p14:creationId xmlns:p14="http://schemas.microsoft.com/office/powerpoint/2010/main" val="2988006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1B3967-5583-4076-85A9-2CFAD62CFDA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xmlns="" id="{5B4A3350-041D-4A86-B3D8-415250FC4A3C}"/>
              </a:ext>
            </a:extLst>
          </p:cNvPr>
          <p:cNvSpPr>
            <a:spLocks noGrp="1"/>
          </p:cNvSpPr>
          <p:nvPr>
            <p:ph idx="1"/>
          </p:nvPr>
        </p:nvSpPr>
        <p:spPr/>
        <p:txBody>
          <a:bodyPr/>
          <a:lstStyle/>
          <a:p>
            <a:r>
              <a:rPr lang="en-US" dirty="0"/>
              <a:t>Elton Mayo and Albert Bandura have theories that are closely related in the sense of individuals behaviors. Banduras theory is about how an individual engages socially with others. There are environmental and personal aspects that can contribute or hinder success</a:t>
            </a:r>
          </a:p>
          <a:p>
            <a:r>
              <a:rPr lang="en-US" dirty="0"/>
              <a:t>Mayo suggest that paying attention to someone, and placing them in a group that works together and has positive standards will increase productivity and success. </a:t>
            </a:r>
          </a:p>
        </p:txBody>
      </p:sp>
    </p:spTree>
    <p:extLst>
      <p:ext uri="{BB962C8B-B14F-4D97-AF65-F5344CB8AC3E}">
        <p14:creationId xmlns:p14="http://schemas.microsoft.com/office/powerpoint/2010/main" val="2334885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References</a:t>
            </a:r>
            <a:br>
              <a:rPr lang="en-US" dirty="0"/>
            </a:br>
            <a:endParaRPr lang="en-US" dirty="0"/>
          </a:p>
        </p:txBody>
      </p:sp>
      <p:sp>
        <p:nvSpPr>
          <p:cNvPr id="3" name="Content Placeholder 2"/>
          <p:cNvSpPr>
            <a:spLocks noGrp="1"/>
          </p:cNvSpPr>
          <p:nvPr>
            <p:ph idx="1"/>
          </p:nvPr>
        </p:nvSpPr>
        <p:spPr/>
        <p:txBody>
          <a:bodyPr>
            <a:normAutofit/>
          </a:bodyPr>
          <a:lstStyle/>
          <a:p>
            <a:r>
              <a:rPr lang="en-US" sz="2000" dirty="0">
                <a:latin typeface="Book Antiqua" panose="02040602050305030304" pitchFamily="18" charset="0"/>
                <a:cs typeface="Times New Roman" pitchFamily="18" charset="0"/>
              </a:rPr>
              <a:t>BEHAVIORAL THEORIES. Retrieved from http://www.richardsonthebrain.com/behavioral-theories/</a:t>
            </a:r>
          </a:p>
          <a:p>
            <a:r>
              <a:rPr lang="en-US" sz="2000" dirty="0">
                <a:latin typeface="Book Antiqua" panose="02040602050305030304" pitchFamily="18" charset="0"/>
                <a:cs typeface="Times New Roman" pitchFamily="18" charset="0"/>
              </a:rPr>
              <a:t>Bryant, L. (2008). Behaviorism | Learning Theory | Understanding: Education, Curriculum and Learning Resources. Retrieved from https://www.funderstanding.com/theory/behaviorism/</a:t>
            </a:r>
          </a:p>
          <a:p>
            <a:r>
              <a:rPr lang="en-US" sz="2000" dirty="0">
                <a:latin typeface="Book Antiqua" panose="02040602050305030304" pitchFamily="18" charset="0"/>
                <a:cs typeface="Times New Roman" pitchFamily="18" charset="0"/>
              </a:rPr>
              <a:t>Nolen, J. (2009). Albert Bandura | Biography, Theory, Experiment, &amp; Facts. Retrieved from https://www.britannica.com/biography/Albert-Bandura</a:t>
            </a:r>
          </a:p>
          <a:p>
            <a:r>
              <a:rPr lang="en-US" sz="2000" dirty="0">
                <a:latin typeface="Book Antiqua" panose="02040602050305030304" pitchFamily="18" charset="0"/>
                <a:cs typeface="Times New Roman" pitchFamily="18" charset="0"/>
              </a:rPr>
              <a:t>Spark Notes Editors. (2005). Spark Note on Personality. Retrieved July 20, 2018, from </a:t>
            </a:r>
            <a:r>
              <a:rPr lang="en-US" sz="2000" dirty="0">
                <a:latin typeface="Book Antiqua" panose="02040602050305030304" pitchFamily="18" charset="0"/>
                <a:cs typeface="Times New Roman" pitchFamily="18" charset="0"/>
                <a:hlinkClick r:id="rId2"/>
              </a:rPr>
              <a:t>http://www.sparknotes.com/psychology/psych101/personality/</a:t>
            </a:r>
            <a:endParaRPr lang="en-US" sz="2000" dirty="0">
              <a:latin typeface="Book Antiqua" panose="02040602050305030304" pitchFamily="18" charset="0"/>
              <a:cs typeface="Times New Roman" pitchFamily="18" charset="0"/>
            </a:endParaRPr>
          </a:p>
          <a:p>
            <a:pPr marL="137160" indent="0">
              <a:buNone/>
            </a:pPr>
            <a:endParaRPr lang="en-US" dirty="0"/>
          </a:p>
          <a:p>
            <a:endParaRPr lang="en-US" sz="2000" dirty="0">
              <a:latin typeface="Times New Roman" pitchFamily="18" charset="0"/>
              <a:cs typeface="Times New Roman" pitchFamily="18" charset="0"/>
            </a:endParaRPr>
          </a:p>
          <a:p>
            <a:pPr marL="109728" indent="0">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788562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4F98C2-7E7A-448A-B62F-C9B58C074BD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xmlns="" id="{C444F5D7-19E2-4871-96B9-FA6F2524E80E}"/>
              </a:ext>
            </a:extLst>
          </p:cNvPr>
          <p:cNvSpPr>
            <a:spLocks noGrp="1"/>
          </p:cNvSpPr>
          <p:nvPr>
            <p:ph idx="1"/>
          </p:nvPr>
        </p:nvSpPr>
        <p:spPr/>
        <p:txBody>
          <a:bodyPr/>
          <a:lstStyle/>
          <a:p>
            <a:r>
              <a:rPr lang="en-US" sz="2000" dirty="0" err="1">
                <a:latin typeface="Times New Roman" panose="02020603050405020304" pitchFamily="18" charset="0"/>
                <a:cs typeface="Times New Roman" panose="02020603050405020304" pitchFamily="18" charset="0"/>
              </a:rPr>
              <a:t>Dininni</a:t>
            </a:r>
            <a:r>
              <a:rPr lang="en-US" sz="2000" dirty="0">
                <a:latin typeface="Times New Roman" panose="02020603050405020304" pitchFamily="18" charset="0"/>
                <a:cs typeface="Times New Roman" panose="02020603050405020304" pitchFamily="18" charset="0"/>
              </a:rPr>
              <a:t>, J. (2017). Management Theory of Elton Mayo. Retrieved from </a:t>
            </a:r>
            <a:r>
              <a:rPr lang="en-US" sz="2000" dirty="0">
                <a:latin typeface="Times New Roman" panose="02020603050405020304" pitchFamily="18" charset="0"/>
                <a:cs typeface="Times New Roman" panose="02020603050405020304" pitchFamily="18" charset="0"/>
                <a:hlinkClick r:id="rId2"/>
              </a:rPr>
              <a:t>https://www.business.com/articles/management-theory-of-elton-mayo/</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Elton Mayo(n.d.). Retrieved from https://www.bl.uk/people/elton-mayo</a:t>
            </a:r>
          </a:p>
          <a:p>
            <a:r>
              <a:rPr lang="en-US" sz="2000" dirty="0">
                <a:latin typeface="Times New Roman" panose="02020603050405020304" pitchFamily="18" charset="0"/>
                <a:cs typeface="Times New Roman" panose="02020603050405020304" pitchFamily="18" charset="0"/>
              </a:rPr>
              <a:t>The Economist. (2008</a:t>
            </a:r>
            <a:r>
              <a:rPr lang="en-US" sz="2000" dirty="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the Hawthorne Effect. Retrieved from </a:t>
            </a:r>
            <a:r>
              <a:rPr lang="en-US" sz="2000" u="sng" dirty="0">
                <a:latin typeface="Times New Roman" panose="02020603050405020304" pitchFamily="18" charset="0"/>
                <a:cs typeface="Times New Roman" panose="02020603050405020304" pitchFamily="18" charset="0"/>
                <a:hlinkClick r:id="rId3"/>
              </a:rPr>
              <a:t>https://www.economist.com/news/2008/11/03/the-hawthorne-effect</a:t>
            </a:r>
            <a:endParaRPr lang="en-US" sz="2000" dirty="0">
              <a:latin typeface="Times New Roman" panose="02020603050405020304" pitchFamily="18" charset="0"/>
              <a:cs typeface="Times New Roman" panose="02020603050405020304" pitchFamily="18" charset="0"/>
            </a:endParaRPr>
          </a:p>
          <a:p>
            <a:pPr marL="13716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4864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772400" cy="1470025"/>
          </a:xfrm>
        </p:spPr>
        <p:txBody>
          <a:bodyPr>
            <a:normAutofit/>
          </a:bodyPr>
          <a:lstStyle/>
          <a:p>
            <a:pPr algn="ctr"/>
            <a:r>
              <a:rPr lang="en-US" sz="4000" dirty="0"/>
              <a:t>Behavioral Theories and Interventions</a:t>
            </a:r>
          </a:p>
        </p:txBody>
      </p:sp>
      <p:sp>
        <p:nvSpPr>
          <p:cNvPr id="3" name="Subtitle 2"/>
          <p:cNvSpPr>
            <a:spLocks noGrp="1"/>
          </p:cNvSpPr>
          <p:nvPr>
            <p:ph type="subTitle" idx="1"/>
          </p:nvPr>
        </p:nvSpPr>
        <p:spPr>
          <a:xfrm>
            <a:off x="914400" y="1524000"/>
            <a:ext cx="7315200" cy="5257800"/>
          </a:xfrm>
        </p:spPr>
        <p:txBody>
          <a:bodyPr/>
          <a:lstStyle/>
          <a:p>
            <a:pPr algn="ctr"/>
            <a:r>
              <a:rPr lang="en-US" sz="3200" dirty="0">
                <a:solidFill>
                  <a:schemeClr val="accent1">
                    <a:lumMod val="75000"/>
                  </a:schemeClr>
                </a:solidFill>
                <a:latin typeface="Times New Roman" pitchFamily="18" charset="0"/>
                <a:cs typeface="Times New Roman" pitchFamily="18" charset="0"/>
              </a:rPr>
              <a:t>Introduction</a:t>
            </a:r>
          </a:p>
          <a:p>
            <a:pPr algn="l"/>
            <a:r>
              <a:rPr lang="en-US" sz="2500" dirty="0"/>
              <a:t>Both the community and corrections call for diversification in behavioral theories in and for both settings. For instance, a person, when exposed under different conditions, may change their way of conduct and with reference to the intensity of the exposure, become better behavior-wise. All of these levels of exposure vary with the environment surrounding one.</a:t>
            </a:r>
          </a:p>
          <a:p>
            <a:pPr algn="l"/>
            <a:endParaRPr lang="en-US" dirty="0"/>
          </a:p>
        </p:txBody>
      </p:sp>
    </p:spTree>
    <p:extLst>
      <p:ext uri="{BB962C8B-B14F-4D97-AF65-F5344CB8AC3E}">
        <p14:creationId xmlns:p14="http://schemas.microsoft.com/office/powerpoint/2010/main" val="1742655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91B373-D8FC-7348-92BE-57F618E8367A}"/>
              </a:ext>
            </a:extLst>
          </p:cNvPr>
          <p:cNvSpPr>
            <a:spLocks noGrp="1"/>
          </p:cNvSpPr>
          <p:nvPr>
            <p:ph type="title"/>
          </p:nvPr>
        </p:nvSpPr>
        <p:spPr/>
        <p:txBody>
          <a:bodyPr>
            <a:normAutofit fontScale="90000"/>
          </a:bodyPr>
          <a:lstStyle/>
          <a:p>
            <a:r>
              <a:rPr lang="en-US"/>
              <a:t>What Are Behavioral Theories?</a:t>
            </a:r>
          </a:p>
        </p:txBody>
      </p:sp>
      <p:sp>
        <p:nvSpPr>
          <p:cNvPr id="3" name="Content Placeholder 2">
            <a:extLst>
              <a:ext uri="{FF2B5EF4-FFF2-40B4-BE49-F238E27FC236}">
                <a16:creationId xmlns:a16="http://schemas.microsoft.com/office/drawing/2014/main" xmlns="" id="{8AECC00D-D0FA-DF4D-A440-7E2B3640331E}"/>
              </a:ext>
            </a:extLst>
          </p:cNvPr>
          <p:cNvSpPr>
            <a:spLocks noGrp="1"/>
          </p:cNvSpPr>
          <p:nvPr>
            <p:ph idx="1"/>
          </p:nvPr>
        </p:nvSpPr>
        <p:spPr/>
        <p:txBody>
          <a:bodyPr>
            <a:normAutofit lnSpcReduction="10000"/>
          </a:bodyPr>
          <a:lstStyle/>
          <a:p>
            <a:r>
              <a:rPr lang="en-US" dirty="0"/>
              <a:t>2 theories consist of Social Cognitive Theory &amp; Behavioral Management Theory.</a:t>
            </a:r>
          </a:p>
          <a:p>
            <a:endParaRPr lang="en-US" dirty="0"/>
          </a:p>
          <a:p>
            <a:r>
              <a:rPr lang="en-US" dirty="0"/>
              <a:t>The Social Theory consists of 3 dynamic models, where behavior, personal factors &amp; environmental influences interact </a:t>
            </a:r>
            <a:r>
              <a:rPr lang="en-US" dirty="0" err="1"/>
              <a:t>continuasly</a:t>
            </a:r>
            <a:r>
              <a:rPr lang="en-US" dirty="0"/>
              <a:t>. </a:t>
            </a:r>
          </a:p>
          <a:p>
            <a:endParaRPr lang="en-US" dirty="0"/>
          </a:p>
          <a:p>
            <a:r>
              <a:rPr lang="en-US" dirty="0"/>
              <a:t>Behavioral Management Theory is set to believe that better human understanding behavior </a:t>
            </a:r>
            <a:r>
              <a:rPr lang="en-US" dirty="0" err="1"/>
              <a:t>i.e</a:t>
            </a:r>
            <a:r>
              <a:rPr lang="en-US" dirty="0"/>
              <a:t> motivation, expectations, conflict and group dynamics; improves productivity.  </a:t>
            </a:r>
          </a:p>
          <a:p>
            <a:endParaRPr lang="en-US" dirty="0"/>
          </a:p>
        </p:txBody>
      </p:sp>
    </p:spTree>
    <p:extLst>
      <p:ext uri="{BB962C8B-B14F-4D97-AF65-F5344CB8AC3E}">
        <p14:creationId xmlns:p14="http://schemas.microsoft.com/office/powerpoint/2010/main" val="744885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60000"/>
                    <a:lumOff val="40000"/>
                  </a:schemeClr>
                </a:solidFill>
              </a:rPr>
              <a:t>About Albert Bandura</a:t>
            </a:r>
            <a:endParaRPr lang="en-US" dirty="0"/>
          </a:p>
        </p:txBody>
      </p:sp>
      <p:sp>
        <p:nvSpPr>
          <p:cNvPr id="3" name="Content Placeholder 2"/>
          <p:cNvSpPr>
            <a:spLocks noGrp="1"/>
          </p:cNvSpPr>
          <p:nvPr>
            <p:ph idx="1"/>
          </p:nvPr>
        </p:nvSpPr>
        <p:spPr/>
        <p:txBody>
          <a:bodyPr/>
          <a:lstStyle/>
          <a:p>
            <a:r>
              <a:rPr lang="en-US" dirty="0"/>
              <a:t>Born December 4, 1925 in Mundare, Alberta Canada.</a:t>
            </a:r>
          </a:p>
          <a:p>
            <a:r>
              <a:rPr lang="en-US" dirty="0"/>
              <a:t>Originator of social cognitive theory.</a:t>
            </a:r>
          </a:p>
          <a:p>
            <a:r>
              <a:rPr lang="en-US" dirty="0"/>
              <a:t>Popular both in his home country Canada and in the United States</a:t>
            </a:r>
          </a:p>
          <a:p>
            <a:endParaRPr lang="en-US" dirty="0"/>
          </a:p>
        </p:txBody>
      </p:sp>
    </p:spTree>
    <p:extLst>
      <p:ext uri="{BB962C8B-B14F-4D97-AF65-F5344CB8AC3E}">
        <p14:creationId xmlns:p14="http://schemas.microsoft.com/office/powerpoint/2010/main" val="3300739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60000"/>
                    <a:lumOff val="40000"/>
                  </a:schemeClr>
                </a:solidFill>
              </a:rPr>
              <a:t>Albert Bandura</a:t>
            </a:r>
          </a:p>
        </p:txBody>
      </p:sp>
      <p:sp>
        <p:nvSpPr>
          <p:cNvPr id="3" name="Content Placeholder 2"/>
          <p:cNvSpPr>
            <a:spLocks noGrp="1"/>
          </p:cNvSpPr>
          <p:nvPr>
            <p:ph idx="1"/>
          </p:nvPr>
        </p:nvSpPr>
        <p:spPr/>
        <p:txBody>
          <a:bodyPr/>
          <a:lstStyle/>
          <a:p>
            <a:r>
              <a:rPr lang="en-US" dirty="0"/>
              <a:t>Introduced the Social Learning Theory.</a:t>
            </a:r>
          </a:p>
          <a:p>
            <a:r>
              <a:rPr lang="en-US" dirty="0"/>
              <a:t>Used observation as the main tool to base the theory (Bryant, 2008).</a:t>
            </a:r>
          </a:p>
          <a:p>
            <a:r>
              <a:rPr lang="en-US" dirty="0"/>
              <a:t>Criminal engagements were referenced in which he blamed participation to behavioral reinforcement.</a:t>
            </a:r>
          </a:p>
          <a:p>
            <a:r>
              <a:rPr lang="en-US" dirty="0"/>
              <a:t>Both community and corrections were used to show the efficiency of the theory (Bryant, 2008).</a:t>
            </a:r>
          </a:p>
        </p:txBody>
      </p:sp>
    </p:spTree>
    <p:extLst>
      <p:ext uri="{BB962C8B-B14F-4D97-AF65-F5344CB8AC3E}">
        <p14:creationId xmlns:p14="http://schemas.microsoft.com/office/powerpoint/2010/main" val="4069854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62000" indent="-762000"/>
            <a:r>
              <a:rPr lang="en-US" altLang="en-US" sz="4000" dirty="0">
                <a:solidFill>
                  <a:schemeClr val="accent1"/>
                </a:solidFill>
              </a:rPr>
              <a:t>Social Learning Theory</a:t>
            </a:r>
          </a:p>
        </p:txBody>
      </p:sp>
      <p:sp>
        <p:nvSpPr>
          <p:cNvPr id="3" name="Content Placeholder 2"/>
          <p:cNvSpPr>
            <a:spLocks noGrp="1"/>
          </p:cNvSpPr>
          <p:nvPr>
            <p:ph idx="1"/>
          </p:nvPr>
        </p:nvSpPr>
        <p:spPr/>
        <p:txBody>
          <a:bodyPr/>
          <a:lstStyle/>
          <a:p>
            <a:r>
              <a:rPr lang="en-US" dirty="0"/>
              <a:t>Involves a person engaging socially with other individuals.</a:t>
            </a:r>
          </a:p>
          <a:p>
            <a:r>
              <a:rPr lang="en-US" dirty="0"/>
              <a:t>observation, memorizing, imitation, and attention provision forms the basis for the theory (Bryant, 2008).</a:t>
            </a:r>
          </a:p>
          <a:p>
            <a:r>
              <a:rPr lang="en-US" dirty="0"/>
              <a:t>Personal and environmental aspects play part in enhancing quality and levels of progress.</a:t>
            </a:r>
          </a:p>
          <a:p>
            <a:r>
              <a:rPr lang="en-US" dirty="0"/>
              <a:t>Individual approach is based on the level of success required and the kind of exposure one has had.</a:t>
            </a:r>
          </a:p>
        </p:txBody>
      </p:sp>
    </p:spTree>
    <p:extLst>
      <p:ext uri="{BB962C8B-B14F-4D97-AF65-F5344CB8AC3E}">
        <p14:creationId xmlns:p14="http://schemas.microsoft.com/office/powerpoint/2010/main" val="4053021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60000"/>
                    <a:lumOff val="40000"/>
                  </a:schemeClr>
                </a:solidFill>
              </a:rPr>
              <a:t>Social learning theory modeling</a:t>
            </a:r>
          </a:p>
        </p:txBody>
      </p:sp>
      <p:sp>
        <p:nvSpPr>
          <p:cNvPr id="3" name="Content Placeholder 2"/>
          <p:cNvSpPr>
            <a:spLocks noGrp="1"/>
          </p:cNvSpPr>
          <p:nvPr>
            <p:ph idx="1"/>
          </p:nvPr>
        </p:nvSpPr>
        <p:spPr/>
        <p:txBody>
          <a:bodyPr/>
          <a:lstStyle/>
          <a:p>
            <a:r>
              <a:rPr lang="en-US" dirty="0"/>
              <a:t>Uses models</a:t>
            </a:r>
          </a:p>
          <a:p>
            <a:pPr marL="624078" indent="-514350">
              <a:buFont typeface="+mj-lt"/>
              <a:buAutoNum type="alphaLcParenR"/>
            </a:pPr>
            <a:r>
              <a:rPr lang="en-US" dirty="0"/>
              <a:t>Attention,</a:t>
            </a:r>
          </a:p>
          <a:p>
            <a:pPr marL="624078" indent="-514350">
              <a:buFont typeface="+mj-lt"/>
              <a:buAutoNum type="alphaLcParenR"/>
            </a:pPr>
            <a:r>
              <a:rPr lang="en-US" dirty="0"/>
              <a:t>Retention,</a:t>
            </a:r>
          </a:p>
          <a:p>
            <a:pPr marL="624078" indent="-514350">
              <a:buFont typeface="+mj-lt"/>
              <a:buAutoNum type="alphaLcParenR"/>
            </a:pPr>
            <a:r>
              <a:rPr lang="en-US" dirty="0"/>
              <a:t>Reproduction, and</a:t>
            </a:r>
          </a:p>
          <a:p>
            <a:pPr marL="624078" indent="-514350">
              <a:buFont typeface="+mj-lt"/>
              <a:buAutoNum type="alphaLcParenR"/>
            </a:pPr>
            <a:r>
              <a:rPr lang="en-US" dirty="0"/>
              <a:t>Motivations.</a:t>
            </a:r>
          </a:p>
          <a:p>
            <a:pPr marL="624078" indent="-514350">
              <a:buFont typeface="+mj-lt"/>
              <a:buAutoNum type="alphaLcParenR"/>
            </a:pPr>
            <a:endParaRPr lang="en-US" dirty="0"/>
          </a:p>
        </p:txBody>
      </p:sp>
    </p:spTree>
    <p:extLst>
      <p:ext uri="{BB962C8B-B14F-4D97-AF65-F5344CB8AC3E}">
        <p14:creationId xmlns:p14="http://schemas.microsoft.com/office/powerpoint/2010/main" val="2496123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60000"/>
                    <a:lumOff val="40000"/>
                  </a:schemeClr>
                </a:solidFill>
              </a:rPr>
              <a:t>Social learning theory in community and corrections</a:t>
            </a:r>
            <a:endParaRPr lang="en-US" dirty="0"/>
          </a:p>
        </p:txBody>
      </p:sp>
      <p:sp>
        <p:nvSpPr>
          <p:cNvPr id="3" name="Content Placeholder 2"/>
          <p:cNvSpPr>
            <a:spLocks noGrp="1"/>
          </p:cNvSpPr>
          <p:nvPr>
            <p:ph idx="1"/>
          </p:nvPr>
        </p:nvSpPr>
        <p:spPr/>
        <p:txBody>
          <a:bodyPr/>
          <a:lstStyle/>
          <a:p>
            <a:r>
              <a:rPr lang="en-US" dirty="0"/>
              <a:t>The different models works better in both cases as the environment favors them.</a:t>
            </a:r>
          </a:p>
          <a:p>
            <a:r>
              <a:rPr lang="en-US" dirty="0"/>
              <a:t>Have a defined level of application</a:t>
            </a:r>
          </a:p>
          <a:p>
            <a:r>
              <a:rPr lang="en-US" dirty="0"/>
              <a:t>Creates a pattern which can be used in several occasions</a:t>
            </a:r>
          </a:p>
          <a:p>
            <a:r>
              <a:rPr lang="en-US" dirty="0"/>
              <a:t>It’s less complex and follows full disclosure of events</a:t>
            </a:r>
          </a:p>
          <a:p>
            <a:r>
              <a:rPr lang="en-US" dirty="0"/>
              <a:t>Requires less time and resources to be effective</a:t>
            </a:r>
          </a:p>
        </p:txBody>
      </p:sp>
    </p:spTree>
    <p:extLst>
      <p:ext uri="{BB962C8B-B14F-4D97-AF65-F5344CB8AC3E}">
        <p14:creationId xmlns:p14="http://schemas.microsoft.com/office/powerpoint/2010/main" val="3585795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FC74A8-4EEE-40C1-83D7-F5FD659CA840}"/>
              </a:ext>
            </a:extLst>
          </p:cNvPr>
          <p:cNvSpPr>
            <a:spLocks noGrp="1"/>
          </p:cNvSpPr>
          <p:nvPr>
            <p:ph type="title"/>
          </p:nvPr>
        </p:nvSpPr>
        <p:spPr/>
        <p:txBody>
          <a:bodyPr>
            <a:normAutofit/>
          </a:bodyPr>
          <a:lstStyle/>
          <a:p>
            <a:r>
              <a:rPr lang="en-US" sz="3600" dirty="0">
                <a:solidFill>
                  <a:schemeClr val="accent1">
                    <a:lumMod val="60000"/>
                    <a:lumOff val="40000"/>
                  </a:schemeClr>
                </a:solidFill>
              </a:rPr>
              <a:t>Elton Mayo</a:t>
            </a:r>
            <a:endParaRPr lang="en-US" sz="3600" b="0" dirty="0">
              <a:latin typeface="Lucida Sans" panose="020B0602030504020204" pitchFamily="34" charset="0"/>
            </a:endParaRPr>
          </a:p>
        </p:txBody>
      </p:sp>
      <p:sp>
        <p:nvSpPr>
          <p:cNvPr id="3" name="Content Placeholder 2">
            <a:extLst>
              <a:ext uri="{FF2B5EF4-FFF2-40B4-BE49-F238E27FC236}">
                <a16:creationId xmlns:a16="http://schemas.microsoft.com/office/drawing/2014/main" xmlns="" id="{45C6DF1E-73D1-4AFF-A2FF-6B6D84804CED}"/>
              </a:ext>
            </a:extLst>
          </p:cNvPr>
          <p:cNvSpPr>
            <a:spLocks noGrp="1"/>
          </p:cNvSpPr>
          <p:nvPr>
            <p:ph idx="1"/>
          </p:nvPr>
        </p:nvSpPr>
        <p:spPr/>
        <p:txBody>
          <a:bodyPr/>
          <a:lstStyle/>
          <a:p>
            <a:r>
              <a:rPr lang="en-US" dirty="0"/>
              <a:t>Born in Australia in 1880</a:t>
            </a:r>
          </a:p>
          <a:p>
            <a:r>
              <a:rPr lang="en-US" dirty="0"/>
              <a:t>1911- lectured about logic, ethics, psychology</a:t>
            </a:r>
          </a:p>
          <a:p>
            <a:r>
              <a:rPr lang="en-US" dirty="0"/>
              <a:t>Taught Philosophy</a:t>
            </a:r>
          </a:p>
          <a:p>
            <a:r>
              <a:rPr lang="en-US" dirty="0"/>
              <a:t>1923- Came to USA for a job with  University of Pennsylvania</a:t>
            </a:r>
          </a:p>
          <a:p>
            <a:r>
              <a:rPr lang="en-US" dirty="0"/>
              <a:t>1928- Harvard Business School</a:t>
            </a:r>
          </a:p>
          <a:p>
            <a:pPr lvl="1"/>
            <a:r>
              <a:rPr lang="en-US" dirty="0"/>
              <a:t>Began Involvement in Hawthorne Experiments</a:t>
            </a:r>
          </a:p>
          <a:p>
            <a:r>
              <a:rPr lang="en-US" dirty="0"/>
              <a:t>Developed a matrix to predict group success</a:t>
            </a:r>
          </a:p>
        </p:txBody>
      </p:sp>
    </p:spTree>
    <p:extLst>
      <p:ext uri="{BB962C8B-B14F-4D97-AF65-F5344CB8AC3E}">
        <p14:creationId xmlns:p14="http://schemas.microsoft.com/office/powerpoint/2010/main" val="28350354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293</TotalTime>
  <Words>1702</Words>
  <Application>Microsoft Office PowerPoint</Application>
  <PresentationFormat>On-screen Show (4:3)</PresentationFormat>
  <Paragraphs>105</Paragraphs>
  <Slides>15</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Book Antiqua</vt:lpstr>
      <vt:lpstr>Calibri</vt:lpstr>
      <vt:lpstr>Lucida Sans</vt:lpstr>
      <vt:lpstr>Times New Roman</vt:lpstr>
      <vt:lpstr>Wingdings</vt:lpstr>
      <vt:lpstr>Wingdings 2</vt:lpstr>
      <vt:lpstr>Wingdings 3</vt:lpstr>
      <vt:lpstr>Apex</vt:lpstr>
      <vt:lpstr>Behavioral Interventions Presentation Assignment</vt:lpstr>
      <vt:lpstr>Behavioral Theories and Interventions</vt:lpstr>
      <vt:lpstr>What Are Behavioral Theories?</vt:lpstr>
      <vt:lpstr>About Albert Bandura</vt:lpstr>
      <vt:lpstr>Albert Bandura</vt:lpstr>
      <vt:lpstr>Social Learning Theory</vt:lpstr>
      <vt:lpstr>Social learning theory modeling</vt:lpstr>
      <vt:lpstr>Social learning theory in community and corrections</vt:lpstr>
      <vt:lpstr>Elton Mayo</vt:lpstr>
      <vt:lpstr>Hawthorne Experiments </vt:lpstr>
      <vt:lpstr>Mayo’s Management Theory and Matrix </vt:lpstr>
      <vt:lpstr>Mayos Management theory and Matrix in Community and Corrections</vt:lpstr>
      <vt:lpstr>Conclusion</vt:lpstr>
      <vt:lpstr>References </vt:lpstr>
      <vt:lpstr>References</vt:lpstr>
    </vt:vector>
  </TitlesOfParts>
  <Company>Essar Telecom Kenya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 Theories and Interventions</dc:title>
  <dc:creator>munuve</dc:creator>
  <cp:lastModifiedBy>Shelly McKee</cp:lastModifiedBy>
  <cp:revision>21</cp:revision>
  <dcterms:created xsi:type="dcterms:W3CDTF">2018-07-20T16:43:02Z</dcterms:created>
  <dcterms:modified xsi:type="dcterms:W3CDTF">2018-08-07T16:07:21Z</dcterms:modified>
</cp:coreProperties>
</file>