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2" r:id="rId5"/>
    <p:sldId id="258" r:id="rId6"/>
    <p:sldId id="259" r:id="rId7"/>
    <p:sldId id="260"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0"/>
  </p:normalViewPr>
  <p:slideViewPr>
    <p:cSldViewPr>
      <p:cViewPr varScale="1">
        <p:scale>
          <a:sx n="111" d="100"/>
          <a:sy n="111" d="100"/>
        </p:scale>
        <p:origin x="1680"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5787FDCD-A5FD-4600-9D3F-6A8E7CF5F49F}" type="datetimeFigureOut">
              <a:rPr lang="en-US"/>
              <a:pPr>
                <a:defRPr/>
              </a:pPr>
              <a:t>12/7/18</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0A04E5CA-BDB6-45A0-98DE-5E639257B01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96CBE6CC-F15A-4C53-AA2A-25206CB4D508}" type="datetimeFigureOut">
              <a:rPr lang="en-US"/>
              <a:pPr>
                <a:defRPr/>
              </a:pPr>
              <a:t>12/7/18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E0F3A2D-6581-4CB9-84F8-17D4D391841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B31ECC8F-13B2-4433-B0FC-D556C635A4F4}" type="datetimeFigureOut">
              <a:rPr lang="en-US"/>
              <a:pPr>
                <a:defRPr/>
              </a:pPr>
              <a:t>12/7/18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B6F2F12-64A8-41BE-875E-97D89B04158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Date Placeholder 9"/>
          <p:cNvSpPr>
            <a:spLocks noGrp="1"/>
          </p:cNvSpPr>
          <p:nvPr>
            <p:ph type="dt" sz="half" idx="10"/>
          </p:nvPr>
        </p:nvSpPr>
        <p:spPr/>
        <p:txBody>
          <a:bodyPr/>
          <a:lstStyle>
            <a:lvl1pPr>
              <a:defRPr/>
            </a:lvl1pPr>
          </a:lstStyle>
          <a:p>
            <a:pPr>
              <a:defRPr/>
            </a:pPr>
            <a:fld id="{6FF8B05B-45DA-414E-B970-874C1A8B52E8}" type="datetimeFigureOut">
              <a:rPr lang="en-US"/>
              <a:pPr>
                <a:defRPr/>
              </a:pPr>
              <a:t>12/7/18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CC87C86-8A20-494E-99CA-CF20329EC1F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CE2D42E0-F90E-455F-A3F0-68102C757E9F}" type="datetimeFigureOut">
              <a:rPr lang="en-US"/>
              <a:pPr>
                <a:defRPr/>
              </a:pPr>
              <a:t>12/7/18</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3DA12C67-AB25-4C51-8EC0-23E8D9AD61A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9"/>
          <p:cNvSpPr>
            <a:spLocks noGrp="1"/>
          </p:cNvSpPr>
          <p:nvPr>
            <p:ph type="dt" sz="half" idx="10"/>
          </p:nvPr>
        </p:nvSpPr>
        <p:spPr/>
        <p:txBody>
          <a:bodyPr/>
          <a:lstStyle>
            <a:lvl1pPr>
              <a:defRPr/>
            </a:lvl1pPr>
          </a:lstStyle>
          <a:p>
            <a:pPr>
              <a:defRPr/>
            </a:pPr>
            <a:fld id="{54378C8A-23D7-4083-9857-2B49E41CC899}" type="datetimeFigureOut">
              <a:rPr lang="en-US"/>
              <a:pPr>
                <a:defRPr/>
              </a:pPr>
              <a:t>12/7/18</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187DB8D1-2A35-44E6-AE59-ED23D5E284C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a:defRPr/>
            </a:pPr>
            <a:fld id="{2959233D-55D7-488D-9719-9052471B932F}" type="datetimeFigureOut">
              <a:rPr lang="en-US"/>
              <a:pPr>
                <a:defRPr/>
              </a:pPr>
              <a:t>12/7/18</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1B39C3DD-998A-441D-BFF4-32E0A888929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fld id="{1EA59404-43AF-4C38-9337-C001A75D9827}" type="datetimeFigureOut">
              <a:rPr lang="en-US"/>
              <a:pPr>
                <a:defRPr/>
              </a:pPr>
              <a:t>12/7/18</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84ED0201-51EB-42E9-BB75-7F9B2F87D6C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862E54CA-C51E-4072-A487-A8685F5A88CE}" type="datetimeFigureOut">
              <a:rPr lang="en-US"/>
              <a:pPr>
                <a:defRPr/>
              </a:pPr>
              <a:t>12/7/18</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9CB9989F-744E-4B61-8B23-20D24D5DDB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a:defRPr/>
            </a:pPr>
            <a:fld id="{61EA3A17-F4CF-401A-9744-746074313A17}" type="datetimeFigureOut">
              <a:rPr lang="en-US"/>
              <a:pPr>
                <a:defRPr/>
              </a:pPr>
              <a:t>12/7/18</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F19FD9EA-368F-49B3-836B-DC314439F58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7"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F2E2A57F-F1CB-46C1-9D57-360257CF8342}" type="datetimeFigureOut">
              <a:rPr lang="en-US"/>
              <a:pPr>
                <a:defRPr/>
              </a:pPr>
              <a:t>12/7/18</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A8FD5FEF-37C5-45F7-8FCA-6FB9B51406E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fld id="{D328CDE7-218C-4E27-84AD-6493C309B842}" type="datetimeFigureOut">
              <a:rPr lang="en-US"/>
              <a:pPr>
                <a:defRPr/>
              </a:pPr>
              <a:t>12/7/18</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DF363A7C-9F7E-4EF2-9E56-F9AAD9755F5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66" r:id="rId2"/>
    <p:sldLayoutId id="2147483673" r:id="rId3"/>
    <p:sldLayoutId id="2147483667" r:id="rId4"/>
    <p:sldLayoutId id="2147483674" r:id="rId5"/>
    <p:sldLayoutId id="2147483668" r:id="rId6"/>
    <p:sldLayoutId id="2147483669" r:id="rId7"/>
    <p:sldLayoutId id="2147483675" r:id="rId8"/>
    <p:sldLayoutId id="2147483676" r:id="rId9"/>
    <p:sldLayoutId id="2147483670" r:id="rId10"/>
    <p:sldLayoutId id="2147483671"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Calibri" pitchFamily="34" charset="0"/>
        </a:defRPr>
      </a:lvl2pPr>
      <a:lvl3pPr algn="l" rtl="0" fontAlgn="base">
        <a:spcBef>
          <a:spcPct val="0"/>
        </a:spcBef>
        <a:spcAft>
          <a:spcPct val="0"/>
        </a:spcAft>
        <a:defRPr sz="4100" b="1">
          <a:solidFill>
            <a:schemeClr val="tx2"/>
          </a:solidFill>
          <a:latin typeface="Calibri" pitchFamily="34" charset="0"/>
        </a:defRPr>
      </a:lvl3pPr>
      <a:lvl4pPr algn="l" rtl="0" fontAlgn="base">
        <a:spcBef>
          <a:spcPct val="0"/>
        </a:spcBef>
        <a:spcAft>
          <a:spcPct val="0"/>
        </a:spcAft>
        <a:defRPr sz="4100" b="1">
          <a:solidFill>
            <a:schemeClr val="tx2"/>
          </a:solidFill>
          <a:latin typeface="Calibri" pitchFamily="34" charset="0"/>
        </a:defRPr>
      </a:lvl4pPr>
      <a:lvl5pPr algn="l" rtl="0" fontAlgn="base">
        <a:spcBef>
          <a:spcPct val="0"/>
        </a:spcBef>
        <a:spcAft>
          <a:spcPct val="0"/>
        </a:spcAft>
        <a:defRPr sz="4100" b="1">
          <a:solidFill>
            <a:schemeClr val="tx2"/>
          </a:solidFill>
          <a:latin typeface="Calibri" pitchFamily="34" charset="0"/>
        </a:defRPr>
      </a:lvl5pPr>
      <a:lvl6pPr marL="457200" algn="l" rtl="0" fontAlgn="base">
        <a:spcBef>
          <a:spcPct val="0"/>
        </a:spcBef>
        <a:spcAft>
          <a:spcPct val="0"/>
        </a:spcAft>
        <a:defRPr sz="4100" b="1">
          <a:solidFill>
            <a:schemeClr val="tx2"/>
          </a:solidFill>
          <a:latin typeface="Calibri" pitchFamily="34" charset="0"/>
        </a:defRPr>
      </a:lvl6pPr>
      <a:lvl7pPr marL="914400" algn="l" rtl="0" fontAlgn="base">
        <a:spcBef>
          <a:spcPct val="0"/>
        </a:spcBef>
        <a:spcAft>
          <a:spcPct val="0"/>
        </a:spcAft>
        <a:defRPr sz="4100" b="1">
          <a:solidFill>
            <a:schemeClr val="tx2"/>
          </a:solidFill>
          <a:latin typeface="Calibri" pitchFamily="34" charset="0"/>
        </a:defRPr>
      </a:lvl7pPr>
      <a:lvl8pPr marL="1371600" algn="l" rtl="0" fontAlgn="base">
        <a:spcBef>
          <a:spcPct val="0"/>
        </a:spcBef>
        <a:spcAft>
          <a:spcPct val="0"/>
        </a:spcAft>
        <a:defRPr sz="4100" b="1">
          <a:solidFill>
            <a:schemeClr val="tx2"/>
          </a:solidFill>
          <a:latin typeface="Calibri" pitchFamily="34" charset="0"/>
        </a:defRPr>
      </a:lvl8pPr>
      <a:lvl9pPr marL="1828800" algn="l" rtl="0" fontAlgn="base">
        <a:spcBef>
          <a:spcPct val="0"/>
        </a:spcBef>
        <a:spcAft>
          <a:spcPct val="0"/>
        </a:spcAft>
        <a:defRPr sz="4100" b="1">
          <a:solidFill>
            <a:schemeClr val="tx2"/>
          </a:solidFill>
          <a:latin typeface="Calibri"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auto">
              <a:spcAft>
                <a:spcPts val="0"/>
              </a:spcAft>
              <a:defRPr/>
            </a:pPr>
            <a:r>
              <a:rPr lang="en-US" sz="6000" dirty="0">
                <a:effectLst/>
              </a:rPr>
              <a:t>Chapter 12</a:t>
            </a:r>
          </a:p>
        </p:txBody>
      </p:sp>
      <p:sp>
        <p:nvSpPr>
          <p:cNvPr id="13314" name="Text Placeholder 4"/>
          <p:cNvSpPr>
            <a:spLocks noGrp="1"/>
          </p:cNvSpPr>
          <p:nvPr>
            <p:ph type="body" idx="1"/>
          </p:nvPr>
        </p:nvSpPr>
        <p:spPr>
          <a:xfrm>
            <a:off x="3922713" y="2932113"/>
            <a:ext cx="4572000" cy="1454150"/>
          </a:xfrm>
        </p:spPr>
        <p:txBody>
          <a:bodyPr/>
          <a:lstStyle/>
          <a:p>
            <a:r>
              <a:rPr lang="en-US" sz="2800">
                <a:solidFill>
                  <a:schemeClr val="tx2"/>
                </a:solidFill>
              </a:rPr>
              <a:t>The Future of Homeland Security</a:t>
            </a:r>
          </a:p>
        </p:txBody>
      </p:sp>
      <p:sp>
        <p:nvSpPr>
          <p:cNvPr id="13316" name="Text Placeholder 4"/>
          <p:cNvSpPr>
            <a:spLocks/>
          </p:cNvSpPr>
          <p:nvPr/>
        </p:nvSpPr>
        <p:spPr bwMode="auto">
          <a:xfrm>
            <a:off x="6629400" y="6324600"/>
            <a:ext cx="2286000" cy="269875"/>
          </a:xfrm>
          <a:prstGeom prst="rect">
            <a:avLst/>
          </a:prstGeom>
          <a:noFill/>
          <a:ln w="9525">
            <a:noFill/>
            <a:miter lim="800000"/>
            <a:headEnd/>
            <a:tailEnd/>
          </a:ln>
        </p:spPr>
        <p:txBody>
          <a:bodyPr/>
          <a:lstStyle/>
          <a:p>
            <a:pPr>
              <a:spcBef>
                <a:spcPts val="400"/>
              </a:spcBef>
              <a:buClr>
                <a:schemeClr val="accent1"/>
              </a:buClr>
              <a:buSzPct val="68000"/>
              <a:buFont typeface="Wingdings 3" pitchFamily="18" charset="2"/>
              <a:buNone/>
            </a:pPr>
            <a:r>
              <a:rPr lang="en-US" sz="1400" dirty="0">
                <a:solidFill>
                  <a:schemeClr val="tx2"/>
                </a:solidFill>
                <a:latin typeface="Calibri" pitchFamily="34" charset="0"/>
              </a:rPr>
              <a:t>©2017, Taylor &amp; Francis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dirty="0"/>
              <a:t>DHS must focus on:</a:t>
            </a:r>
          </a:p>
          <a:p>
            <a:r>
              <a:rPr lang="en-US" dirty="0"/>
              <a:t>Preventing terrorist attacks</a:t>
            </a:r>
          </a:p>
          <a:p>
            <a:r>
              <a:rPr lang="en-US" dirty="0"/>
              <a:t>Reducing vulnerability</a:t>
            </a:r>
          </a:p>
          <a:p>
            <a:r>
              <a:rPr lang="en-US" dirty="0"/>
              <a:t>Minimizing the damage and assist with recovery</a:t>
            </a:r>
          </a:p>
          <a:p>
            <a:r>
              <a:rPr lang="en-US" dirty="0"/>
              <a:t>Carrying out all functions of entities transferred to the Department</a:t>
            </a:r>
          </a:p>
          <a:p>
            <a:r>
              <a:rPr lang="en-US" dirty="0"/>
              <a:t>Ensuring that the function of the agencies and subdivisions within the Department remain focus on its primary goals.</a:t>
            </a:r>
          </a:p>
        </p:txBody>
      </p:sp>
      <p:sp>
        <p:nvSpPr>
          <p:cNvPr id="3" name="Title 2"/>
          <p:cNvSpPr>
            <a:spLocks noGrp="1"/>
          </p:cNvSpPr>
          <p:nvPr>
            <p:ph type="title"/>
          </p:nvPr>
        </p:nvSpPr>
        <p:spPr/>
        <p:txBody>
          <a:bodyPr/>
          <a:lstStyle/>
          <a:p>
            <a:r>
              <a:rPr lang="en-US" dirty="0"/>
              <a:t>Mission Creep and Confusion</a:t>
            </a:r>
          </a:p>
        </p:txBody>
      </p:sp>
      <p:sp>
        <p:nvSpPr>
          <p:cNvPr id="14340" name="Text Placeholder 4"/>
          <p:cNvSpPr>
            <a:spLocks/>
          </p:cNvSpPr>
          <p:nvPr/>
        </p:nvSpPr>
        <p:spPr bwMode="auto">
          <a:xfrm>
            <a:off x="6629400" y="6324600"/>
            <a:ext cx="2286000" cy="269875"/>
          </a:xfrm>
          <a:prstGeom prst="rect">
            <a:avLst/>
          </a:prstGeom>
          <a:noFill/>
          <a:ln w="9525">
            <a:noFill/>
            <a:miter lim="800000"/>
            <a:headEnd/>
            <a:tailEnd/>
          </a:ln>
        </p:spPr>
        <p:txBody>
          <a:bodyPr/>
          <a:lstStyle/>
          <a:p>
            <a:pPr>
              <a:spcBef>
                <a:spcPts val="400"/>
              </a:spcBef>
              <a:buClr>
                <a:schemeClr val="accent1"/>
              </a:buClr>
              <a:buSzPct val="68000"/>
              <a:buFont typeface="Wingdings 3" pitchFamily="18" charset="2"/>
              <a:buNone/>
            </a:pPr>
            <a:r>
              <a:rPr lang="en-US" sz="1400" dirty="0">
                <a:solidFill>
                  <a:schemeClr val="tx2"/>
                </a:solidFill>
                <a:latin typeface="Calibri" pitchFamily="34" charset="0"/>
              </a:rPr>
              <a:t>©2017, Taylor &amp; Francis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500"/>
          </a:xfrm>
        </p:spPr>
        <p:txBody>
          <a:bodyPr/>
          <a:lstStyle/>
          <a:p>
            <a:r>
              <a:rPr lang="en-US" dirty="0"/>
              <a:t>Departments have been absorbed into DHS at a frenetic pace</a:t>
            </a:r>
          </a:p>
          <a:p>
            <a:r>
              <a:rPr lang="en-US" dirty="0"/>
              <a:t>Holistic, reasonable policies must be put in place</a:t>
            </a:r>
          </a:p>
          <a:p>
            <a:r>
              <a:rPr lang="en-US" dirty="0"/>
              <a:t>In 2010, DHS announced a threefold mission for the next decade:</a:t>
            </a:r>
          </a:p>
          <a:p>
            <a:pPr lvl="1"/>
            <a:r>
              <a:rPr lang="en-US" sz="2000" dirty="0"/>
              <a:t>consolidate duplicitous operations; </a:t>
            </a:r>
          </a:p>
          <a:p>
            <a:pPr lvl="1"/>
            <a:r>
              <a:rPr lang="en-US" sz="2000" dirty="0"/>
              <a:t>streamline these bulky and cumbersome systems</a:t>
            </a:r>
          </a:p>
          <a:p>
            <a:pPr lvl="1"/>
            <a:r>
              <a:rPr lang="en-US" sz="2000" dirty="0"/>
              <a:t>be open to the world. </a:t>
            </a:r>
          </a:p>
          <a:p>
            <a:pPr marL="392113" lvl="1" indent="0">
              <a:buNone/>
            </a:pPr>
            <a:r>
              <a:rPr lang="en-US" dirty="0"/>
              <a:t>By focusing on:</a:t>
            </a:r>
          </a:p>
          <a:p>
            <a:pPr lvl="1"/>
            <a:r>
              <a:rPr lang="en-US" sz="2000" dirty="0"/>
              <a:t>Accountability</a:t>
            </a:r>
          </a:p>
          <a:p>
            <a:pPr lvl="1"/>
            <a:r>
              <a:rPr lang="en-US" sz="2000" dirty="0"/>
              <a:t>Efficiency</a:t>
            </a:r>
          </a:p>
          <a:p>
            <a:pPr lvl="1"/>
            <a:r>
              <a:rPr lang="en-US" sz="2000" dirty="0"/>
              <a:t>Transparency, and</a:t>
            </a:r>
          </a:p>
          <a:p>
            <a:pPr lvl="1"/>
            <a:r>
              <a:rPr lang="en-US" sz="2000" dirty="0"/>
              <a:t>Leadership development</a:t>
            </a:r>
          </a:p>
        </p:txBody>
      </p:sp>
      <p:sp>
        <p:nvSpPr>
          <p:cNvPr id="3" name="Title 2"/>
          <p:cNvSpPr>
            <a:spLocks noGrp="1"/>
          </p:cNvSpPr>
          <p:nvPr>
            <p:ph type="title"/>
          </p:nvPr>
        </p:nvSpPr>
        <p:spPr>
          <a:xfrm>
            <a:off x="457200" y="274638"/>
            <a:ext cx="8229600" cy="715962"/>
          </a:xfrm>
        </p:spPr>
        <p:txBody>
          <a:bodyPr>
            <a:normAutofit fontScale="90000"/>
          </a:bodyPr>
          <a:lstStyle/>
          <a:p>
            <a:r>
              <a:rPr lang="en-US" dirty="0"/>
              <a:t>Growth without Reason</a:t>
            </a:r>
          </a:p>
        </p:txBody>
      </p:sp>
      <p:sp>
        <p:nvSpPr>
          <p:cNvPr id="4" name="Text Placeholder 4"/>
          <p:cNvSpPr>
            <a:spLocks/>
          </p:cNvSpPr>
          <p:nvPr/>
        </p:nvSpPr>
        <p:spPr bwMode="auto">
          <a:xfrm>
            <a:off x="6629400" y="6324600"/>
            <a:ext cx="2286000" cy="269875"/>
          </a:xfrm>
          <a:prstGeom prst="rect">
            <a:avLst/>
          </a:prstGeom>
          <a:noFill/>
          <a:ln w="9525">
            <a:noFill/>
            <a:miter lim="800000"/>
            <a:headEnd/>
            <a:tailEnd/>
          </a:ln>
        </p:spPr>
        <p:txBody>
          <a:bodyPr/>
          <a:lstStyle/>
          <a:p>
            <a:pPr>
              <a:spcBef>
                <a:spcPts val="400"/>
              </a:spcBef>
              <a:buClr>
                <a:schemeClr val="accent1"/>
              </a:buClr>
              <a:buSzPct val="68000"/>
              <a:buFont typeface="Wingdings 3" pitchFamily="18" charset="2"/>
              <a:buNone/>
            </a:pPr>
            <a:r>
              <a:rPr lang="en-US" sz="1400" dirty="0">
                <a:solidFill>
                  <a:schemeClr val="tx2"/>
                </a:solidFill>
                <a:latin typeface="Calibri" pitchFamily="34" charset="0"/>
              </a:rPr>
              <a:t>©2017, Taylor &amp; Francis</a:t>
            </a:r>
          </a:p>
        </p:txBody>
      </p:sp>
    </p:spTree>
    <p:extLst>
      <p:ext uri="{BB962C8B-B14F-4D97-AF65-F5344CB8AC3E}">
        <p14:creationId xmlns:p14="http://schemas.microsoft.com/office/powerpoint/2010/main" val="336174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638800"/>
          </a:xfrm>
        </p:spPr>
        <p:txBody>
          <a:bodyPr/>
          <a:lstStyle/>
          <a:p>
            <a:r>
              <a:rPr lang="en-US" sz="2000" dirty="0"/>
              <a:t>DHS’s original mission encompassed three key concepts: Security, Resilience, and Customs and Exchange, with five homeland security missions:</a:t>
            </a:r>
          </a:p>
          <a:p>
            <a:pPr marL="879475" lvl="1" indent="-514350">
              <a:spcBef>
                <a:spcPts val="0"/>
              </a:spcBef>
              <a:buFont typeface="+mj-lt"/>
              <a:buAutoNum type="arabicPeriod"/>
            </a:pPr>
            <a:r>
              <a:rPr lang="en-US" sz="1800" dirty="0"/>
              <a:t>Prevent terrorism and enhancing security;</a:t>
            </a:r>
          </a:p>
          <a:p>
            <a:pPr marL="879475" lvl="1" indent="-514350">
              <a:spcBef>
                <a:spcPts val="0"/>
              </a:spcBef>
              <a:buFont typeface="+mj-lt"/>
              <a:buAutoNum type="arabicPeriod"/>
            </a:pPr>
            <a:r>
              <a:rPr lang="en-US" sz="1800" dirty="0"/>
              <a:t>Secure and manage our borders;</a:t>
            </a:r>
          </a:p>
          <a:p>
            <a:pPr marL="879475" lvl="1" indent="-514350">
              <a:spcBef>
                <a:spcPts val="0"/>
              </a:spcBef>
              <a:buFont typeface="+mj-lt"/>
              <a:buAutoNum type="arabicPeriod"/>
            </a:pPr>
            <a:r>
              <a:rPr lang="en-US" sz="1800" dirty="0"/>
              <a:t>Enforce and administer our immigration laws;</a:t>
            </a:r>
          </a:p>
          <a:p>
            <a:pPr marL="879475" lvl="1" indent="-514350">
              <a:spcBef>
                <a:spcPts val="0"/>
              </a:spcBef>
              <a:buFont typeface="+mj-lt"/>
              <a:buAutoNum type="arabicPeriod"/>
            </a:pPr>
            <a:r>
              <a:rPr lang="en-US" sz="1800" dirty="0"/>
              <a:t>Safeguard and secure cyberspace;</a:t>
            </a:r>
          </a:p>
          <a:p>
            <a:pPr marL="879475" lvl="1" indent="-514350">
              <a:spcBef>
                <a:spcPts val="0"/>
              </a:spcBef>
              <a:buFont typeface="+mj-lt"/>
              <a:buAutoNum type="arabicPeriod"/>
            </a:pPr>
            <a:r>
              <a:rPr lang="en-US" sz="1800" dirty="0"/>
              <a:t>Ensure resilience to disasters</a:t>
            </a:r>
          </a:p>
          <a:p>
            <a:r>
              <a:rPr lang="en-US" sz="2000" dirty="0"/>
              <a:t>The simplicity of the mission somehow led to an expansionist mentality that resulted in exponential growth that did not always make sense.</a:t>
            </a:r>
          </a:p>
          <a:p>
            <a:r>
              <a:rPr lang="en-US" sz="2000" dirty="0"/>
              <a:t>Instead of being attentive to its basic mission of security and counterterrorism, it has wandered into peripheral territory, only partially touching upon questions of security. The net effect of this expansionism has been the dilution of other services and functions in government. </a:t>
            </a:r>
          </a:p>
          <a:p>
            <a:r>
              <a:rPr lang="en-US" sz="2000" dirty="0"/>
              <a:t>DHS continues to serve many masters. DHS may need to adhere to a different model that sticks to the fundamentals of what the department can and should do. </a:t>
            </a:r>
          </a:p>
        </p:txBody>
      </p:sp>
      <p:sp>
        <p:nvSpPr>
          <p:cNvPr id="3" name="Title 2"/>
          <p:cNvSpPr>
            <a:spLocks noGrp="1"/>
          </p:cNvSpPr>
          <p:nvPr>
            <p:ph type="title"/>
          </p:nvPr>
        </p:nvSpPr>
        <p:spPr>
          <a:xfrm>
            <a:off x="457200" y="274638"/>
            <a:ext cx="8229600" cy="715962"/>
          </a:xfrm>
        </p:spPr>
        <p:txBody>
          <a:bodyPr>
            <a:normAutofit fontScale="90000"/>
          </a:bodyPr>
          <a:lstStyle/>
          <a:p>
            <a:r>
              <a:rPr lang="en-US" dirty="0"/>
              <a:t>Curbing Expansionism in Mission</a:t>
            </a:r>
          </a:p>
        </p:txBody>
      </p:sp>
      <p:sp>
        <p:nvSpPr>
          <p:cNvPr id="4" name="Text Placeholder 4"/>
          <p:cNvSpPr>
            <a:spLocks/>
          </p:cNvSpPr>
          <p:nvPr/>
        </p:nvSpPr>
        <p:spPr bwMode="auto">
          <a:xfrm>
            <a:off x="6629400" y="6324600"/>
            <a:ext cx="2286000" cy="269875"/>
          </a:xfrm>
          <a:prstGeom prst="rect">
            <a:avLst/>
          </a:prstGeom>
          <a:noFill/>
          <a:ln w="9525">
            <a:noFill/>
            <a:miter lim="800000"/>
            <a:headEnd/>
            <a:tailEnd/>
          </a:ln>
        </p:spPr>
        <p:txBody>
          <a:bodyPr/>
          <a:lstStyle/>
          <a:p>
            <a:pPr>
              <a:spcBef>
                <a:spcPts val="400"/>
              </a:spcBef>
              <a:buClr>
                <a:schemeClr val="accent1"/>
              </a:buClr>
              <a:buSzPct val="68000"/>
              <a:buFont typeface="Wingdings 3" pitchFamily="18" charset="2"/>
              <a:buNone/>
            </a:pPr>
            <a:r>
              <a:rPr lang="en-US" sz="1400" dirty="0">
                <a:solidFill>
                  <a:schemeClr val="tx2"/>
                </a:solidFill>
                <a:latin typeface="Calibri" pitchFamily="34" charset="0"/>
              </a:rPr>
              <a:t>©2017, Taylor &amp; Francis</a:t>
            </a:r>
          </a:p>
        </p:txBody>
      </p:sp>
    </p:spTree>
    <p:extLst>
      <p:ext uri="{BB962C8B-B14F-4D97-AF65-F5344CB8AC3E}">
        <p14:creationId xmlns:p14="http://schemas.microsoft.com/office/powerpoint/2010/main" val="2685234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Content Placeholder 1"/>
          <p:cNvSpPr>
            <a:spLocks noGrp="1"/>
          </p:cNvSpPr>
          <p:nvPr>
            <p:ph idx="1"/>
          </p:nvPr>
        </p:nvSpPr>
        <p:spPr>
          <a:xfrm>
            <a:off x="457200" y="990600"/>
            <a:ext cx="8229600" cy="5016500"/>
          </a:xfrm>
        </p:spPr>
        <p:txBody>
          <a:bodyPr anchor="ctr"/>
          <a:lstStyle/>
          <a:p>
            <a:pPr marL="109537" indent="0">
              <a:buNone/>
            </a:pPr>
            <a:r>
              <a:rPr lang="en-US" sz="2400" dirty="0"/>
              <a:t>The Heritage Foundation recommends:</a:t>
            </a:r>
          </a:p>
          <a:p>
            <a:pPr>
              <a:buFont typeface="Wingdings 3" pitchFamily="18" charset="2"/>
              <a:buChar char="}"/>
            </a:pPr>
            <a:r>
              <a:rPr lang="en-US" sz="2400" dirty="0"/>
              <a:t>Establishing a framework for empowering state and local authorities to meet their responsibilities for disaster response and domestic counterterrorism operations</a:t>
            </a:r>
          </a:p>
          <a:p>
            <a:pPr>
              <a:buFont typeface="Wingdings 3" pitchFamily="18" charset="2"/>
              <a:buChar char="}"/>
            </a:pPr>
            <a:r>
              <a:rPr lang="en-US" sz="2400" dirty="0"/>
              <a:t>Adopting a fair, honest, and realistic approach to immigration enforcement</a:t>
            </a:r>
          </a:p>
          <a:p>
            <a:pPr>
              <a:buFont typeface="Wingdings 3" pitchFamily="18" charset="2"/>
              <a:buChar char="}"/>
            </a:pPr>
            <a:r>
              <a:rPr lang="en-US" sz="2400" dirty="0"/>
              <a:t>Overhauling the process for declaring federal disasters and dispensing homeland security grants</a:t>
            </a:r>
          </a:p>
          <a:p>
            <a:pPr>
              <a:buFont typeface="Wingdings 3" pitchFamily="18" charset="2"/>
              <a:buChar char="}"/>
            </a:pPr>
            <a:r>
              <a:rPr lang="en-US" sz="2400" dirty="0"/>
              <a:t>Maintaining the use of key counterterrorism tools and establishing a national domestic counterterrorism and intelligence framework</a:t>
            </a:r>
          </a:p>
          <a:p>
            <a:pPr>
              <a:buFont typeface="Wingdings 3" pitchFamily="18" charset="2"/>
              <a:buChar char="}"/>
            </a:pPr>
            <a:r>
              <a:rPr lang="en-US" sz="2400" dirty="0"/>
              <a:t>Rethinking the Transportation Security Administration (TSA) and restructuring its mission</a:t>
            </a:r>
          </a:p>
        </p:txBody>
      </p:sp>
      <p:sp>
        <p:nvSpPr>
          <p:cNvPr id="3" name="Title 2"/>
          <p:cNvSpPr>
            <a:spLocks noGrp="1"/>
          </p:cNvSpPr>
          <p:nvPr>
            <p:ph type="title"/>
          </p:nvPr>
        </p:nvSpPr>
        <p:spPr>
          <a:xfrm>
            <a:off x="457200" y="274638"/>
            <a:ext cx="8229600" cy="715962"/>
          </a:xfrm>
        </p:spPr>
        <p:txBody>
          <a:bodyPr>
            <a:normAutofit fontScale="90000"/>
          </a:bodyPr>
          <a:lstStyle/>
          <a:p>
            <a:pPr fontAlgn="auto">
              <a:spcAft>
                <a:spcPts val="0"/>
              </a:spcAft>
              <a:defRPr/>
            </a:pPr>
            <a:r>
              <a:rPr lang="en-US" dirty="0">
                <a:effectLst>
                  <a:outerShdw blurRad="38100" dist="38100" dir="2700000" algn="tl">
                    <a:srgbClr val="000000">
                      <a:alpha val="43137"/>
                    </a:srgbClr>
                  </a:outerShdw>
                </a:effectLst>
              </a:rPr>
              <a:t>Merits of Decentralization</a:t>
            </a:r>
          </a:p>
        </p:txBody>
      </p:sp>
      <p:sp>
        <p:nvSpPr>
          <p:cNvPr id="15364" name="Text Placeholder 4"/>
          <p:cNvSpPr>
            <a:spLocks/>
          </p:cNvSpPr>
          <p:nvPr/>
        </p:nvSpPr>
        <p:spPr bwMode="auto">
          <a:xfrm>
            <a:off x="6629400" y="6324600"/>
            <a:ext cx="2286000" cy="269875"/>
          </a:xfrm>
          <a:prstGeom prst="rect">
            <a:avLst/>
          </a:prstGeom>
          <a:noFill/>
          <a:ln w="9525">
            <a:noFill/>
            <a:miter lim="800000"/>
            <a:headEnd/>
            <a:tailEnd/>
          </a:ln>
        </p:spPr>
        <p:txBody>
          <a:bodyPr/>
          <a:lstStyle/>
          <a:p>
            <a:pPr>
              <a:spcBef>
                <a:spcPts val="400"/>
              </a:spcBef>
              <a:buClr>
                <a:schemeClr val="accent1"/>
              </a:buClr>
              <a:buSzPct val="68000"/>
              <a:buFont typeface="Wingdings 3" pitchFamily="18" charset="2"/>
              <a:buNone/>
            </a:pPr>
            <a:r>
              <a:rPr lang="en-US" sz="1400" dirty="0">
                <a:solidFill>
                  <a:schemeClr val="tx2"/>
                </a:solidFill>
                <a:latin typeface="Calibri" pitchFamily="34" charset="0"/>
              </a:rPr>
              <a:t>©2017, Taylor &amp; Francis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Content Placeholder 1"/>
          <p:cNvSpPr>
            <a:spLocks noGrp="1"/>
          </p:cNvSpPr>
          <p:nvPr>
            <p:ph idx="1"/>
          </p:nvPr>
        </p:nvSpPr>
        <p:spPr>
          <a:xfrm>
            <a:off x="457200" y="1295400"/>
            <a:ext cx="8382000" cy="4525963"/>
          </a:xfrm>
        </p:spPr>
        <p:txBody>
          <a:bodyPr anchor="ctr"/>
          <a:lstStyle/>
          <a:p>
            <a:r>
              <a:rPr lang="en-US" sz="2400" dirty="0">
                <a:solidFill>
                  <a:schemeClr val="tx2"/>
                </a:solidFill>
              </a:rPr>
              <a:t>Technology will replace the human person in carrying out the mission of the DHS, in many cases hopefully for the better</a:t>
            </a:r>
          </a:p>
          <a:p>
            <a:r>
              <a:rPr lang="en-US" sz="2400" dirty="0">
                <a:solidFill>
                  <a:schemeClr val="tx2"/>
                </a:solidFill>
              </a:rPr>
              <a:t>DHS committed substantial funding, though with a slight decrease to science and technology in the 2015 cycle.</a:t>
            </a:r>
          </a:p>
          <a:p>
            <a:r>
              <a:rPr lang="en-US" sz="2400" dirty="0">
                <a:solidFill>
                  <a:schemeClr val="tx2"/>
                </a:solidFill>
              </a:rPr>
              <a:t>Some areas in need of innovation and creative upgrade are surveillance practice, sensor capacity, robotics in hazardous situations, and new methods and protocols in all aspects of information technology.</a:t>
            </a:r>
          </a:p>
          <a:p>
            <a:r>
              <a:rPr lang="en-US" sz="2400" dirty="0">
                <a:solidFill>
                  <a:schemeClr val="tx2"/>
                </a:solidFill>
              </a:rPr>
              <a:t>The DHS of the future will rely on technology in a much more substantial way than today.</a:t>
            </a:r>
          </a:p>
        </p:txBody>
      </p:sp>
      <p:sp>
        <p:nvSpPr>
          <p:cNvPr id="3" name="Title 2"/>
          <p:cNvSpPr>
            <a:spLocks noGrp="1"/>
          </p:cNvSpPr>
          <p:nvPr>
            <p:ph type="title"/>
          </p:nvPr>
        </p:nvSpPr>
        <p:spPr>
          <a:xfrm>
            <a:off x="457200" y="274638"/>
            <a:ext cx="8229600" cy="792162"/>
          </a:xfrm>
        </p:spPr>
        <p:txBody>
          <a:bodyPr>
            <a:normAutofit/>
          </a:bodyPr>
          <a:lstStyle/>
          <a:p>
            <a:pPr fontAlgn="auto">
              <a:spcAft>
                <a:spcPts val="0"/>
              </a:spcAft>
              <a:defRPr/>
            </a:pPr>
            <a:r>
              <a:rPr lang="en-US" dirty="0">
                <a:effectLst>
                  <a:outerShdw blurRad="38100" dist="38100" dir="2700000" algn="tl">
                    <a:srgbClr val="000000">
                      <a:alpha val="43137"/>
                    </a:srgbClr>
                  </a:outerShdw>
                </a:effectLst>
              </a:rPr>
              <a:t>Rise of Technology</a:t>
            </a:r>
          </a:p>
        </p:txBody>
      </p:sp>
      <p:sp>
        <p:nvSpPr>
          <p:cNvPr id="16388" name="Text Placeholder 4"/>
          <p:cNvSpPr>
            <a:spLocks/>
          </p:cNvSpPr>
          <p:nvPr/>
        </p:nvSpPr>
        <p:spPr bwMode="auto">
          <a:xfrm>
            <a:off x="6629400" y="6324600"/>
            <a:ext cx="2286000" cy="269875"/>
          </a:xfrm>
          <a:prstGeom prst="rect">
            <a:avLst/>
          </a:prstGeom>
          <a:noFill/>
          <a:ln w="9525">
            <a:noFill/>
            <a:miter lim="800000"/>
            <a:headEnd/>
            <a:tailEnd/>
          </a:ln>
        </p:spPr>
        <p:txBody>
          <a:bodyPr/>
          <a:lstStyle/>
          <a:p>
            <a:pPr>
              <a:spcBef>
                <a:spcPts val="400"/>
              </a:spcBef>
              <a:buClr>
                <a:schemeClr val="accent1"/>
              </a:buClr>
              <a:buSzPct val="68000"/>
              <a:buFont typeface="Wingdings 3" pitchFamily="18" charset="2"/>
              <a:buNone/>
            </a:pPr>
            <a:r>
              <a:rPr lang="en-US" sz="1400" dirty="0">
                <a:solidFill>
                  <a:schemeClr val="tx2"/>
                </a:solidFill>
                <a:latin typeface="Calibri" pitchFamily="34" charset="0"/>
              </a:rPr>
              <a:t>©2017, Taylor &amp; Francis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Identify terrorists through behavioral profiling</a:t>
            </a:r>
          </a:p>
          <a:p>
            <a:r>
              <a:rPr lang="en-US" sz="2400" dirty="0"/>
              <a:t>Random checkpoints at air and transportation facilities</a:t>
            </a:r>
          </a:p>
          <a:p>
            <a:r>
              <a:rPr lang="en-US" sz="2400" dirty="0"/>
              <a:t>Allow frequent fliers to skip security systems</a:t>
            </a:r>
          </a:p>
          <a:p>
            <a:r>
              <a:rPr lang="en-US" sz="2400" dirty="0"/>
              <a:t>Allow local police authorities to assume homeland functions</a:t>
            </a:r>
          </a:p>
          <a:p>
            <a:r>
              <a:rPr lang="en-US" sz="2400" dirty="0"/>
              <a:t>Insist on a grant program targets to localities and their needs</a:t>
            </a:r>
          </a:p>
          <a:p>
            <a:r>
              <a:rPr lang="en-US" sz="2400" dirty="0"/>
              <a:t>Disburse budgetary allotments at local level</a:t>
            </a:r>
          </a:p>
          <a:p>
            <a:r>
              <a:rPr lang="en-US" sz="2400" dirty="0"/>
              <a:t>Return non-DHS functions to previous agencies</a:t>
            </a:r>
          </a:p>
          <a:p>
            <a:r>
              <a:rPr lang="en-US" sz="2400" dirty="0"/>
              <a:t>Halt the onerous license requirements</a:t>
            </a:r>
          </a:p>
          <a:p>
            <a:r>
              <a:rPr lang="en-US" sz="2400" dirty="0"/>
              <a:t>Decentralize more DHS operations to state and local systems</a:t>
            </a:r>
          </a:p>
        </p:txBody>
      </p:sp>
      <p:sp>
        <p:nvSpPr>
          <p:cNvPr id="3" name="Title 2"/>
          <p:cNvSpPr>
            <a:spLocks noGrp="1"/>
          </p:cNvSpPr>
          <p:nvPr>
            <p:ph type="title"/>
          </p:nvPr>
        </p:nvSpPr>
        <p:spPr/>
        <p:txBody>
          <a:bodyPr/>
          <a:lstStyle/>
          <a:p>
            <a:r>
              <a:rPr lang="en-US"/>
              <a:t>Thinking out of the Box</a:t>
            </a:r>
            <a:endParaRPr lang="en-US" dirty="0"/>
          </a:p>
        </p:txBody>
      </p:sp>
      <p:sp>
        <p:nvSpPr>
          <p:cNvPr id="17412" name="Text Placeholder 4"/>
          <p:cNvSpPr>
            <a:spLocks/>
          </p:cNvSpPr>
          <p:nvPr/>
        </p:nvSpPr>
        <p:spPr bwMode="auto">
          <a:xfrm>
            <a:off x="6629400" y="6324600"/>
            <a:ext cx="2286000" cy="269875"/>
          </a:xfrm>
          <a:prstGeom prst="rect">
            <a:avLst/>
          </a:prstGeom>
          <a:noFill/>
          <a:ln w="9525">
            <a:noFill/>
            <a:miter lim="800000"/>
            <a:headEnd/>
            <a:tailEnd/>
          </a:ln>
        </p:spPr>
        <p:txBody>
          <a:bodyPr/>
          <a:lstStyle/>
          <a:p>
            <a:pPr>
              <a:spcBef>
                <a:spcPts val="400"/>
              </a:spcBef>
              <a:buClr>
                <a:schemeClr val="accent1"/>
              </a:buClr>
              <a:buSzPct val="68000"/>
              <a:buFont typeface="Wingdings 3" pitchFamily="18" charset="2"/>
              <a:buNone/>
            </a:pPr>
            <a:r>
              <a:rPr lang="en-US" sz="1400" dirty="0">
                <a:solidFill>
                  <a:schemeClr val="tx2"/>
                </a:solidFill>
                <a:latin typeface="Calibri" pitchFamily="34" charset="0"/>
              </a:rPr>
              <a:t>©2017, Taylor &amp; Francis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111</TotalTime>
  <Words>559</Words>
  <Application>Microsoft Macintosh PowerPoint</Application>
  <PresentationFormat>On-screen Show (4:3)</PresentationFormat>
  <Paragraphs>60</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Verdana</vt:lpstr>
      <vt:lpstr>Wingdings 2</vt:lpstr>
      <vt:lpstr>Wingdings 3</vt:lpstr>
      <vt:lpstr>Concourse</vt:lpstr>
      <vt:lpstr>Chapter 12</vt:lpstr>
      <vt:lpstr>Mission Creep and Confusion</vt:lpstr>
      <vt:lpstr>Growth without Reason</vt:lpstr>
      <vt:lpstr>Curbing Expansionism in Mission</vt:lpstr>
      <vt:lpstr>Merits of Decentralization</vt:lpstr>
      <vt:lpstr>Rise of Technology</vt:lpstr>
      <vt:lpstr>Thinking out of the Box</vt:lpstr>
    </vt:vector>
  </TitlesOfParts>
  <Company>California University Of Pennsylvania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dc:title>
  <dc:creator>stu_profstudies</dc:creator>
  <cp:lastModifiedBy>1491410</cp:lastModifiedBy>
  <cp:revision>14</cp:revision>
  <dcterms:created xsi:type="dcterms:W3CDTF">2009-10-29T13:30:38Z</dcterms:created>
  <dcterms:modified xsi:type="dcterms:W3CDTF">2018-12-07T21:54:05Z</dcterms:modified>
</cp:coreProperties>
</file>