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Kauffmann" userId="821fe83dd2bb4c5a" providerId="LiveId" clId="{50FDC054-6DA7-4923-8922-E8BB1540C7D7}"/>
    <pc:docChg chg="modSld">
      <pc:chgData name="Paul Kauffmann" userId="821fe83dd2bb4c5a" providerId="LiveId" clId="{50FDC054-6DA7-4923-8922-E8BB1540C7D7}" dt="2018-02-12T02:11:06.542" v="10" actId="14100"/>
      <pc:docMkLst>
        <pc:docMk/>
      </pc:docMkLst>
      <pc:sldChg chg="modSp">
        <pc:chgData name="Paul Kauffmann" userId="821fe83dd2bb4c5a" providerId="LiveId" clId="{50FDC054-6DA7-4923-8922-E8BB1540C7D7}" dt="2018-02-12T02:11:06.542" v="10" actId="14100"/>
        <pc:sldMkLst>
          <pc:docMk/>
          <pc:sldMk cId="3483382440" sldId="267"/>
        </pc:sldMkLst>
        <pc:spChg chg="mod">
          <ac:chgData name="Paul Kauffmann" userId="821fe83dd2bb4c5a" providerId="LiveId" clId="{50FDC054-6DA7-4923-8922-E8BB1540C7D7}" dt="2018-02-12T02:11:06.542" v="10" actId="14100"/>
          <ac:spMkLst>
            <pc:docMk/>
            <pc:sldMk cId="3483382440" sldId="267"/>
            <ac:spMk id="2" creationId="{BA387A66-53F6-4269-8349-88F41ACA70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3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9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1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0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6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2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4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2052-A648-4D8E-811E-D46FAB4CC6F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6EE2-2614-4499-8361-0635A7FE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0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sc.nasa.gov/resources/case-studies/detail/the-great-wave-of-re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E8B0-AE2C-450C-9069-CF6186922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Systems Surprise Us:</a:t>
            </a:r>
            <a:br>
              <a:rPr lang="en-US" dirty="0"/>
            </a:br>
            <a:r>
              <a:rPr lang="en-US" dirty="0"/>
              <a:t>Chapter 4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31CC3-2532-4451-B415-16DA151CED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EIND 142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2050180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BF9E-625E-4A1C-A8AA-55FA090F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6983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challenge- rationality?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55E9-C10B-452D-AA35-7BADCDB2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4510"/>
            <a:ext cx="7886700" cy="5082454"/>
          </a:xfrm>
        </p:spPr>
        <p:txBody>
          <a:bodyPr>
            <a:normAutofit/>
          </a:bodyPr>
          <a:lstStyle/>
          <a:p>
            <a:r>
              <a:rPr lang="en-US" dirty="0"/>
              <a:t>It would be so nice if the “invisible hand” of the market really did lead individuals to make decisions that add up to the good of the whole.</a:t>
            </a:r>
          </a:p>
          <a:p>
            <a:r>
              <a:rPr lang="en-US" dirty="0"/>
              <a:t>Unfortunately, there are multiple examples of people acting rationally in their short-term best interests and producing aggregate results that no one likes.  WHY?</a:t>
            </a:r>
          </a:p>
          <a:p>
            <a:r>
              <a:rPr lang="en-US" dirty="0"/>
              <a:t>Bounded rationality means that people make quite reasonable decisions based on the information they have. But they don’t have perfect information, especially about more distant parts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225471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92E0-5C73-48EA-920C-A4832982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0947"/>
          </a:xfrm>
        </p:spPr>
        <p:txBody>
          <a:bodyPr/>
          <a:lstStyle/>
          <a:p>
            <a:r>
              <a:rPr lang="en-US" dirty="0"/>
              <a:t>Systems thinking- the 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373C8-F1D1-43BF-9CE8-A59ACCE42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47659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Businessmen don’t know for sure what other businessmen are planning to invest, or what consumers will be willing to buy, or how their products will compete.</a:t>
            </a:r>
          </a:p>
          <a:p>
            <a:r>
              <a:rPr lang="en-US" dirty="0"/>
              <a:t>We misperceive risk, assuming that some things are much more dangerous than they really are and others much less.</a:t>
            </a:r>
          </a:p>
          <a:p>
            <a:r>
              <a:rPr lang="en-US" dirty="0"/>
              <a:t>We live in an exaggerated present—we pay too much attention to recent experience and too little attention to the past, focusing on current events rather than long-term behavior. </a:t>
            </a:r>
          </a:p>
          <a:p>
            <a:r>
              <a:rPr lang="en-US" dirty="0"/>
              <a:t>We discount the future at rates that make no economic or ecological sense. We don’t give all incoming signals their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293635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7A66-53F6-4269-8349-88F41ACA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r>
              <a:rPr lang="en-US" dirty="0"/>
              <a:t>Assignment: Due 2/19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026D7-15D7-4114-BCDA-30A993D3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this NASA summary of Fukushima- Daiichi and write a one page summary of how the mistakes described tie into the discussion in this part of the book and summarized in these slides.</a:t>
            </a:r>
          </a:p>
          <a:p>
            <a:r>
              <a:rPr lang="en-US" dirty="0">
                <a:hlinkClick r:id="rId2"/>
              </a:rPr>
              <a:t>https://nsc.nasa.gov/resources/case-studies/detail/the-great-wave-of-reform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38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FE4A-C57E-4A08-8660-991573979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CF538-96AA-4C11-9DB6-C2F54563F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view the world as a model, but based on our understanding of events- thus we are often surprised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4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755E-4527-465E-9B5B-1954C82F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B8631-30C2-4A4A-9A84-E79F66DC0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thinking goes back and forth constantly between structure (diagrams of stocks, flows, and feedback) and behavior (time graphs).</a:t>
            </a:r>
          </a:p>
          <a:p>
            <a:r>
              <a:rPr lang="en-US" dirty="0"/>
              <a:t>We are trained to think event –event analysis. This is the simplistic approach on the news.</a:t>
            </a:r>
          </a:p>
          <a:p>
            <a:pPr lvl="1"/>
            <a:r>
              <a:rPr lang="en-US" dirty="0"/>
              <a:t>The market went down because of inflation worries.</a:t>
            </a:r>
          </a:p>
          <a:p>
            <a:r>
              <a:rPr lang="en-US" dirty="0"/>
              <a:t>The issue is these simple statements give us no context for what will happen tomorrow.</a:t>
            </a:r>
          </a:p>
          <a:p>
            <a:pPr lvl="1"/>
            <a:r>
              <a:rPr lang="en-US" dirty="0"/>
              <a:t>We should look at behavior over time to help us understand structure.</a:t>
            </a:r>
          </a:p>
        </p:txBody>
      </p:sp>
    </p:spTree>
    <p:extLst>
      <p:ext uri="{BB962C8B-B14F-4D97-AF65-F5344CB8AC3E}">
        <p14:creationId xmlns:p14="http://schemas.microsoft.com/office/powerpoint/2010/main" val="76781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813A3-9C1A-40B6-A533-258EE322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</p:spPr>
        <p:txBody>
          <a:bodyPr/>
          <a:lstStyle/>
          <a:p>
            <a:r>
              <a:rPr lang="en-US" dirty="0"/>
              <a:t>The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E686-44B1-4A0A-B1BF-7F67495B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behavior-based models are more useful than event-based ones, but they still have fundamental problems.</a:t>
            </a:r>
          </a:p>
          <a:p>
            <a:pPr lvl="1"/>
            <a:r>
              <a:rPr lang="en-US" dirty="0"/>
              <a:t>We don’t know stocks and delays for instance.</a:t>
            </a:r>
          </a:p>
          <a:p>
            <a:pPr lvl="1"/>
            <a:r>
              <a:rPr lang="en-US" dirty="0"/>
              <a:t>Most models are based on historical data- like driving your car by looking in the rear view mirror.</a:t>
            </a:r>
          </a:p>
          <a:p>
            <a:pPr lvl="1"/>
            <a:r>
              <a:rPr lang="en-US" dirty="0"/>
              <a:t>This often fails to anticipate the future because things change.</a:t>
            </a:r>
          </a:p>
          <a:p>
            <a:pPr lvl="1"/>
            <a:r>
              <a:rPr lang="en-US" dirty="0"/>
              <a:t>Do errors occur more often in short term or long term forecasts?</a:t>
            </a:r>
          </a:p>
        </p:txBody>
      </p:sp>
    </p:spTree>
    <p:extLst>
      <p:ext uri="{BB962C8B-B14F-4D97-AF65-F5344CB8AC3E}">
        <p14:creationId xmlns:p14="http://schemas.microsoft.com/office/powerpoint/2010/main" val="313604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3081-03DD-4EF7-A299-5FE078BA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D6155-1938-459D-A85A-3C51919B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that’s one reason why systems of all kinds surprise us. We are too fascinated by the events they generate. </a:t>
            </a:r>
          </a:p>
          <a:p>
            <a:r>
              <a:rPr lang="en-US" dirty="0"/>
              <a:t>We pay too little attention to their history. And we are insufficiently skilled at seeing in their history clues to the structures from which behavior and events flow.</a:t>
            </a:r>
          </a:p>
        </p:txBody>
      </p:sp>
    </p:spTree>
    <p:extLst>
      <p:ext uri="{BB962C8B-B14F-4D97-AF65-F5344CB8AC3E}">
        <p14:creationId xmlns:p14="http://schemas.microsoft.com/office/powerpoint/2010/main" val="330114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4AC8-B2C8-437A-89D8-64B95734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/>
          <a:p>
            <a:r>
              <a:rPr lang="en-US" sz="4000" dirty="0"/>
              <a:t>Linear Minds in a Non Linear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D3EA7-579C-4383-983D-FA8A7FDDA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6909"/>
            <a:ext cx="7886700" cy="4930054"/>
          </a:xfrm>
        </p:spPr>
        <p:txBody>
          <a:bodyPr>
            <a:normAutofit/>
          </a:bodyPr>
          <a:lstStyle/>
          <a:p>
            <a:r>
              <a:rPr lang="en-US" dirty="0"/>
              <a:t>Consider the fertilizer example in the book (p. 91).</a:t>
            </a:r>
          </a:p>
          <a:p>
            <a:pPr lvl="1"/>
            <a:r>
              <a:rPr lang="en-US" dirty="0"/>
              <a:t>A little tasteful advertising can awaken interest in a product. A lot of blatant advertising can cause disgust for the product. </a:t>
            </a:r>
          </a:p>
          <a:p>
            <a:pPr lvl="1"/>
            <a:r>
              <a:rPr lang="en-US" dirty="0"/>
              <a:t>The mythical man- month in project management</a:t>
            </a:r>
          </a:p>
          <a:p>
            <a:r>
              <a:rPr lang="en-US" dirty="0"/>
              <a:t>Conclusion:</a:t>
            </a:r>
          </a:p>
          <a:p>
            <a:pPr lvl="1"/>
            <a:r>
              <a:rPr lang="en-US" dirty="0"/>
              <a:t>Nonlinearities are important because they </a:t>
            </a:r>
            <a:r>
              <a:rPr lang="en-US" i="1" dirty="0"/>
              <a:t>change the relative strengths of feedback loops</a:t>
            </a:r>
            <a:r>
              <a:rPr lang="en-US" dirty="0"/>
              <a:t>. They can flip a system from one mode of behavior to another.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F668-F32C-496F-9976-D5D5ED36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>
            <a:normAutofit/>
          </a:bodyPr>
          <a:lstStyle/>
          <a:p>
            <a:r>
              <a:rPr lang="en-US" sz="3200" dirty="0"/>
              <a:t>Boundaries and Cradle to grave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46AB7-0AB2-4542-B670-137346263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764"/>
            <a:ext cx="7886700" cy="4916199"/>
          </a:xfrm>
        </p:spPr>
        <p:txBody>
          <a:bodyPr>
            <a:normAutofit/>
          </a:bodyPr>
          <a:lstStyle/>
          <a:p>
            <a:r>
              <a:rPr lang="en-US" dirty="0"/>
              <a:t>Generally there is no boundary for a system.  Things come from someplace and go someplace!</a:t>
            </a:r>
          </a:p>
          <a:p>
            <a:r>
              <a:rPr lang="en-US" dirty="0"/>
              <a:t>That is the reason for the system life cycle in systems engineering.</a:t>
            </a:r>
          </a:p>
          <a:p>
            <a:pPr lvl="1"/>
            <a:r>
              <a:rPr lang="en-US" dirty="0"/>
              <a:t>Consider waste / sewage: is it reasonable to have the “cloud” of the system end with “dispose in the river?”</a:t>
            </a:r>
          </a:p>
          <a:p>
            <a:r>
              <a:rPr lang="en-US" dirty="0"/>
              <a:t>Can boundaries be too big?</a:t>
            </a:r>
          </a:p>
          <a:p>
            <a:pPr lvl="1"/>
            <a:r>
              <a:rPr lang="en-US" dirty="0"/>
              <a:t>Remember that </a:t>
            </a:r>
            <a:r>
              <a:rPr lang="en-US" i="1" dirty="0"/>
              <a:t>boundaries are of our own making, and that they can and should be reconsidered for each new discussion, problem, or purpose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31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CCEA7-733B-4FA5-90FC-A0A47835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address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BE166-948D-461C-95BD-51A965D2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live in a world in which many causes routinely come together to produce many effects. </a:t>
            </a:r>
          </a:p>
          <a:p>
            <a:r>
              <a:rPr lang="en-US" dirty="0"/>
              <a:t>Multiple inputs produce multiple outputs, and virtually all of the inputs, and therefore outputs, are limited.</a:t>
            </a:r>
          </a:p>
          <a:p>
            <a:r>
              <a:rPr lang="en-US" dirty="0"/>
              <a:t>Law of the minimum or theory of constraints. </a:t>
            </a:r>
          </a:p>
          <a:p>
            <a:r>
              <a:rPr lang="en-US" dirty="0"/>
              <a:t>BUT…</a:t>
            </a:r>
          </a:p>
          <a:p>
            <a:pPr lvl="1"/>
            <a:r>
              <a:rPr lang="en-US" dirty="0"/>
              <a:t>These issues change, there are things we do not know, new factors emerge</a:t>
            </a:r>
          </a:p>
        </p:txBody>
      </p:sp>
    </p:spTree>
    <p:extLst>
      <p:ext uri="{BB962C8B-B14F-4D97-AF65-F5344CB8AC3E}">
        <p14:creationId xmlns:p14="http://schemas.microsoft.com/office/powerpoint/2010/main" val="125964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A812-A7D6-4D25-AC51-D5B8F6C1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Delays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4AE0-610F-443B-A769-FBAE9431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Delays are ubiquitous in systems. Every stock is a delay. Most flows have delays—shipping delays, perception delays, processing delays, maturation delays.</a:t>
            </a:r>
          </a:p>
          <a:p>
            <a:pPr lvl="1"/>
            <a:r>
              <a:rPr lang="en-US" dirty="0"/>
              <a:t>The delay between catching an infectious disease and getting sick enough to be diagnosed—days to years, depending on the disease.</a:t>
            </a:r>
          </a:p>
          <a:p>
            <a:pPr lvl="1"/>
            <a:r>
              <a:rPr lang="en-US" dirty="0"/>
              <a:t>It takes 3 to 8 years to design a new car and bring it to the market. That model may have 5 years of life on the new-car market. Cars stay on the road an average of 10 to 15 years.</a:t>
            </a:r>
          </a:p>
        </p:txBody>
      </p:sp>
    </p:spTree>
    <p:extLst>
      <p:ext uri="{BB962C8B-B14F-4D97-AF65-F5344CB8AC3E}">
        <p14:creationId xmlns:p14="http://schemas.microsoft.com/office/powerpoint/2010/main" val="203339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836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Why Systems Surprise Us: Chapter 4 </vt:lpstr>
      <vt:lpstr>Overview</vt:lpstr>
      <vt:lpstr>The Issue</vt:lpstr>
      <vt:lpstr>The point</vt:lpstr>
      <vt:lpstr>Bottom Line</vt:lpstr>
      <vt:lpstr>Linear Minds in a Non Linear World</vt:lpstr>
      <vt:lpstr>Boundaries and Cradle to grave thinking</vt:lpstr>
      <vt:lpstr>How do we address this?</vt:lpstr>
      <vt:lpstr>Delays (Again)</vt:lpstr>
      <vt:lpstr>The challenge- rationality?</vt:lpstr>
      <vt:lpstr>Systems thinking- the realities</vt:lpstr>
      <vt:lpstr>Assignment: Due 2/19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Systems Surprise Us: Chapter 4</dc:title>
  <dc:creator>Paul Kauffmann</dc:creator>
  <cp:lastModifiedBy>Paul Kauffmann</cp:lastModifiedBy>
  <cp:revision>8</cp:revision>
  <dcterms:created xsi:type="dcterms:W3CDTF">2018-02-12T00:39:04Z</dcterms:created>
  <dcterms:modified xsi:type="dcterms:W3CDTF">2018-02-12T02:11:13Z</dcterms:modified>
</cp:coreProperties>
</file>