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15041"/>
          </a:xfrm>
        </p:spPr>
        <p:txBody>
          <a:bodyPr/>
          <a:lstStyle/>
          <a:p>
            <a:r>
              <a:rPr lang="en-US" dirty="0"/>
              <a:t>ERM - Uses of Efficient Frontier Analysis in Strategic Risk Management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4A09-B592-4D1A-A303-20EF589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Workers’ compensation options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E16725-368E-46A5-8A03-22CC399118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799" y="2181225"/>
            <a:ext cx="5190402" cy="36782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48CCE-7504-4600-B24B-88096B3F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9483-6F0F-4200-BE5A-56998C3A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5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C55DA2-E6AE-453A-A104-8980ECE21E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15" r="8283" b="-2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88815-8903-45A7-9019-FC36FB12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General liability options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D5618-E0AB-4776-A17F-3DA184D4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3C7BE-A50C-405D-A831-E195023D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9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09CBD2-E420-4FAF-AC57-5DC276C9F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351525"/>
            <a:ext cx="6518800" cy="44490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71BC0-BC45-4A8D-B4E0-460083F4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Combined portfolio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0C151-9442-4686-AB45-EA1C37F2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4D7E5-64D3-4783-A33B-562B9254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12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3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679E-5332-4314-82D4-01331035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C73A4-190E-42DF-AFB9-BC9A968B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Help large organizations </a:t>
            </a:r>
          </a:p>
          <a:p>
            <a:pPr lvl="1"/>
            <a:r>
              <a:rPr lang="en-US" dirty="0"/>
              <a:t>Risk management  </a:t>
            </a:r>
          </a:p>
          <a:p>
            <a:pPr lvl="1"/>
            <a:r>
              <a:rPr lang="en-US" dirty="0"/>
              <a:t>Portfolio management </a:t>
            </a:r>
          </a:p>
          <a:p>
            <a:r>
              <a:rPr lang="en-US" dirty="0"/>
              <a:t>Insurance and non-insurance risks  </a:t>
            </a:r>
          </a:p>
          <a:p>
            <a:r>
              <a:rPr lang="en-US"/>
              <a:t>Best fit </a:t>
            </a:r>
          </a:p>
          <a:p>
            <a:pPr lvl="1"/>
            <a:r>
              <a:rPr lang="en-US"/>
              <a:t>Established ERM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157D5-1A83-4608-9674-C07DE5D7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F94A5-4946-4A3A-B73A-E663149A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2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048A2-A4C2-42BA-AEEA-2634800D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B15CD-A0F1-4581-A90B-D52E9DDF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Strategic risk management framework </a:t>
            </a:r>
          </a:p>
          <a:p>
            <a:r>
              <a:rPr lang="en-US" dirty="0"/>
              <a:t>Modern portfolio theory </a:t>
            </a:r>
          </a:p>
          <a:p>
            <a:r>
              <a:rPr lang="en-US" dirty="0"/>
              <a:t>Practical application of risk measurement for insurance </a:t>
            </a:r>
          </a:p>
          <a:p>
            <a:r>
              <a:rPr lang="en-US" dirty="0"/>
              <a:t>Sample case study </a:t>
            </a:r>
          </a:p>
          <a:p>
            <a:r>
              <a:rPr lang="en-US" dirty="0"/>
              <a:t>Intended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917C8-A211-4E02-B7AE-F0458F6D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7892E-6C7B-4ADC-8B6F-49E94531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8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C6EB0-6E44-421A-BEC1-D7F647C6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Strategic risk management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546AB-0A63-4B4B-8952-7FE237872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Enables organization to discover risks </a:t>
            </a:r>
          </a:p>
          <a:p>
            <a:pPr lvl="1"/>
            <a:r>
              <a:rPr lang="en-US" dirty="0"/>
              <a:t>Across organizational boundaries </a:t>
            </a:r>
          </a:p>
          <a:p>
            <a:r>
              <a:rPr lang="en-US" dirty="0"/>
              <a:t>Continuous cycle </a:t>
            </a:r>
          </a:p>
          <a:p>
            <a:r>
              <a:rPr lang="en-US" dirty="0"/>
              <a:t>Considers interactions of multiple risks </a:t>
            </a:r>
          </a:p>
          <a:p>
            <a:r>
              <a:rPr lang="en-US" dirty="0"/>
              <a:t>Combines risk appetite and risk tolerance </a:t>
            </a:r>
          </a:p>
          <a:p>
            <a:r>
              <a:rPr lang="en-US" dirty="0"/>
              <a:t>Defines exploitable risks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403A-34FB-4EE5-A223-C637DC87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3EFAA-CE1B-415D-8D69-72FBD997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1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9D7C13F-A74A-458C-BD0A-E94D29F59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2663ED-6D46-4AE8-B1BD-51DBFEAFC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2543099"/>
            <a:ext cx="5164834" cy="206593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EA0D2BB-E66C-43E1-9553-F0782C709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6DE15-5E90-4C85-87F2-D11B6AD72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Strategic risk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FD184-464E-4FCD-B741-E21B868B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1003D-D4CA-4A82-B037-679D057E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5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7496-F609-4447-9D03-0E9F05E5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Modern portfolio theory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06C43D-A924-4FBB-A99A-03B232D94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420301"/>
            <a:ext cx="4962525" cy="153072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915-E277-4D64-B15D-8336EA21D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en-US" dirty="0"/>
              <a:t>Mathematical model – from 1950s </a:t>
            </a:r>
          </a:p>
          <a:p>
            <a:r>
              <a:rPr lang="en-US" dirty="0"/>
              <a:t>Risk is standard deviation </a:t>
            </a:r>
          </a:p>
          <a:p>
            <a:pPr lvl="1"/>
            <a:r>
              <a:rPr lang="en-US" dirty="0"/>
              <a:t>When portfolio is weighted combination of assets </a:t>
            </a:r>
          </a:p>
          <a:p>
            <a:r>
              <a:rPr lang="en-US" dirty="0" err="1"/>
              <a:t>Rp</a:t>
            </a:r>
            <a:r>
              <a:rPr lang="en-US" dirty="0"/>
              <a:t> – return of portfolio </a:t>
            </a:r>
          </a:p>
          <a:p>
            <a:r>
              <a:rPr lang="en-US" dirty="0"/>
              <a:t>Ri –return of asset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Wi –weighting of asset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A7FDF-8A39-48E4-8371-32CFA6A1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6AB09-4BC9-4CD1-9452-D5A55300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9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5504-FDDF-43AF-BD85-62AA91B3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Practical Application of Risk Measurement for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082B-D6E5-4382-8A73-91140BD9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r>
              <a:rPr lang="en-US" dirty="0"/>
              <a:t>Purpose is to optimize insurance placements </a:t>
            </a:r>
          </a:p>
          <a:p>
            <a:pPr lvl="1"/>
            <a:r>
              <a:rPr lang="en-US" dirty="0"/>
              <a:t>And risk limits </a:t>
            </a:r>
          </a:p>
          <a:p>
            <a:r>
              <a:rPr lang="en-US" dirty="0"/>
              <a:t>Tail value at risk of loss –</a:t>
            </a:r>
            <a:r>
              <a:rPr lang="en-US" dirty="0" err="1"/>
              <a:t>TVaRL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Expected value of loss, given that an event has occurred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88B5D-607A-402E-A309-7FD1D803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49898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CC46B-B149-4570-AB59-E78EA7DB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4399" y="5956137"/>
            <a:ext cx="5448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15737-7E76-4971-BE7F-ED9E3F2CC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1" r="1" b="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0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0D990-D566-43E2-989F-10E899FB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Sample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B4BD3-8BEE-45EB-BBD1-23F1234D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Three basic risks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Earthquake exposure to buildings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Workers’ compensation insurance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General liability insurance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C4689E-1714-4902-A042-318B35C04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22" y="2563189"/>
            <a:ext cx="6489819" cy="175225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A75F6-2CBB-4D66-97F1-DFDAE948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6A42B-6D21-4282-A9E8-C4F87E80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5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DF4E34-B14D-4E4B-8932-82D5ABA76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2427127"/>
            <a:ext cx="6518800" cy="229787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0A6B3-8F18-4951-96FA-A37767DC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Portfolio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8F5C2-6F2E-423D-8A7E-FC00CDE2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BFEA3-CBD2-4DFC-A036-69B11D3E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8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7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8067-CBE0-4488-A840-E4EDF39C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options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A93F536-8723-4790-9DD2-083213561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3318" y="2181225"/>
            <a:ext cx="5205363" cy="36782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CB2A1-687E-4125-A1D3-C705B9B2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A085A-2636-48F9-89B7-0B3B467A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781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ITS 835 enterprise risk management Chapter 25</vt:lpstr>
      <vt:lpstr>introduction</vt:lpstr>
      <vt:lpstr>Strategic risk management framework</vt:lpstr>
      <vt:lpstr>Strategic risk management</vt:lpstr>
      <vt:lpstr>Modern portfolio theory</vt:lpstr>
      <vt:lpstr>Practical Application of Risk Measurement for Insurance</vt:lpstr>
      <vt:lpstr>Sample case study</vt:lpstr>
      <vt:lpstr>Portfolio options</vt:lpstr>
      <vt:lpstr>Earthquake options</vt:lpstr>
      <vt:lpstr>Workers’ compensation options</vt:lpstr>
      <vt:lpstr>General liability options</vt:lpstr>
      <vt:lpstr>Combined portfolio options</vt:lpstr>
      <vt:lpstr>Intended 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25</dc:title>
  <dc:creator>Jamia Mills</dc:creator>
  <cp:lastModifiedBy>Jamia Mills</cp:lastModifiedBy>
  <cp:revision>1</cp:revision>
  <dcterms:created xsi:type="dcterms:W3CDTF">2019-05-29T02:09:57Z</dcterms:created>
  <dcterms:modified xsi:type="dcterms:W3CDTF">2019-05-29T02:10:45Z</dcterms:modified>
</cp:coreProperties>
</file>