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2A51-C3D0-43C5-A524-0E39C76FF455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FD255-7363-4D3C-AC6B-4F639D707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BBAEED-B5D2-46B8-AD96-14ABC7F441A8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6C4-B5B1-4825-9CBE-8477DBF6B99E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1AF7FD-73D5-43E4-8A73-938947DC3942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14B6-A490-4EE0-98B2-59396F5B87A2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76EBC1-5E88-4B76-AF9E-B5C49B0C88B6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654-879B-4FA7-B567-C2D3FE0366D7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0A20-8239-498C-96E4-AA73DBD0A6BD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C71A-A036-42C5-B814-B5FA3D7DA64C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F0E5-42C9-483E-B0B1-9D9B19D617E3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63763E-929D-4CC0-B408-BFFD0BFF6B32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D22-310F-4D16-8C0F-C93D5638637F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6B3A1DE-07CD-4A0C-9CEA-995866568D08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0859-D3A7-4F9F-9EFD-5790F6248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ITS 835 enterprise risk management</a:t>
            </a:r>
            <a:br>
              <a:rPr lang="en-US" dirty="0"/>
            </a:br>
            <a:r>
              <a:rPr lang="en-US" dirty="0"/>
              <a:t>Chapter 26-29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6028B-5D35-4C20-B3C0-B94D7595C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15041"/>
          </a:xfrm>
        </p:spPr>
        <p:txBody>
          <a:bodyPr/>
          <a:lstStyle/>
          <a:p>
            <a:r>
              <a:rPr lang="en-US" dirty="0"/>
              <a:t>Review of 4 Mini case studies on ERM and Risk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37FF0-9942-4943-BC7E-CD8A470E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3630C-3B00-4B1D-A2AB-A1366456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A2A57-EFB1-458D-B13A-F0E756BBB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AD8E6-F9AE-4358-85FF-09CF6723A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 of four mini-cases </a:t>
            </a:r>
          </a:p>
          <a:p>
            <a:r>
              <a:rPr lang="en-US" dirty="0"/>
              <a:t>Leaves open ended questions </a:t>
            </a:r>
          </a:p>
          <a:p>
            <a:r>
              <a:rPr lang="en-US" dirty="0"/>
              <a:t>Presents real life situations </a:t>
            </a:r>
          </a:p>
          <a:p>
            <a:pPr lvl="1"/>
            <a:r>
              <a:rPr lang="en-US" dirty="0"/>
              <a:t>And needs for ERM </a:t>
            </a:r>
          </a:p>
          <a:p>
            <a:r>
              <a:rPr lang="en-US" dirty="0"/>
              <a:t>Mini-Cases  </a:t>
            </a:r>
          </a:p>
          <a:p>
            <a:pPr lvl="1"/>
            <a:r>
              <a:rPr lang="en-US" dirty="0" err="1"/>
              <a:t>BimConsultants</a:t>
            </a:r>
            <a:r>
              <a:rPr lang="en-US" dirty="0"/>
              <a:t> Inc. </a:t>
            </a:r>
          </a:p>
          <a:p>
            <a:pPr lvl="1"/>
            <a:r>
              <a:rPr lang="en-US" dirty="0"/>
              <a:t>Nerds Galore </a:t>
            </a:r>
          </a:p>
          <a:p>
            <a:pPr lvl="1"/>
            <a:r>
              <a:rPr lang="en-US" dirty="0"/>
              <a:t>The Reluctant General Counsel </a:t>
            </a:r>
          </a:p>
          <a:p>
            <a:pPr lvl="1"/>
            <a:r>
              <a:rPr lang="en-US" dirty="0"/>
              <a:t>Transforming Risk Management at </a:t>
            </a:r>
            <a:r>
              <a:rPr lang="en-US" dirty="0" err="1"/>
              <a:t>Akawini</a:t>
            </a:r>
            <a:r>
              <a:rPr lang="en-US" dirty="0"/>
              <a:t> Copper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0D126-AE9A-4A75-8475-A1328E98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6EF61-986A-4A59-8098-CEDD1106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5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A44F-AC10-4327-A5D6-0BC0E63BD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Bim</a:t>
            </a:r>
            <a:r>
              <a:rPr lang="en-US" dirty="0"/>
              <a:t> Consultants Inc.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CE2F6-42E3-404D-98FC-4339E37A1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Consulting firm </a:t>
            </a:r>
          </a:p>
          <a:p>
            <a:pPr lvl="1"/>
            <a:r>
              <a:rPr lang="en-US" dirty="0"/>
              <a:t>10 offices in Canada </a:t>
            </a:r>
          </a:p>
          <a:p>
            <a:pPr lvl="1"/>
            <a:r>
              <a:rPr lang="en-US" dirty="0"/>
              <a:t>3,000 staff </a:t>
            </a:r>
          </a:p>
          <a:p>
            <a:pPr lvl="1"/>
            <a:r>
              <a:rPr lang="en-US" dirty="0"/>
              <a:t>30 partners </a:t>
            </a:r>
          </a:p>
          <a:p>
            <a:r>
              <a:rPr lang="en-US" dirty="0"/>
              <a:t>“Customers are number one” </a:t>
            </a:r>
          </a:p>
          <a:p>
            <a:pPr lvl="1"/>
            <a:r>
              <a:rPr lang="en-US" dirty="0"/>
              <a:t>But revenue is stagnant </a:t>
            </a:r>
          </a:p>
          <a:p>
            <a:r>
              <a:rPr lang="en-US" dirty="0"/>
              <a:t>Opportunity to buy out competitor </a:t>
            </a:r>
          </a:p>
          <a:p>
            <a:pPr lvl="1"/>
            <a:r>
              <a:rPr lang="en-US" dirty="0"/>
              <a:t>Purchase would double size and sales </a:t>
            </a:r>
          </a:p>
          <a:p>
            <a:pPr lvl="1"/>
            <a:r>
              <a:rPr lang="en-US" dirty="0"/>
              <a:t>Negotiations must be kept confidential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81BB4-92C2-4004-A036-292E83E43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62B66-CAEC-4245-AC2B-2B6EF2B2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8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75A79-6406-4473-9C98-0D627256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Nerds galore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6BCEC-0C04-47A4-9CEE-D32F96BF37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Canadian IT service company</a:t>
            </a:r>
          </a:p>
          <a:p>
            <a:pPr lvl="1"/>
            <a:r>
              <a:rPr lang="en-US" dirty="0"/>
              <a:t>12 offices </a:t>
            </a:r>
          </a:p>
          <a:p>
            <a:pPr lvl="1"/>
            <a:r>
              <a:rPr lang="en-US" dirty="0"/>
              <a:t>1,000 employees </a:t>
            </a:r>
          </a:p>
          <a:p>
            <a:pPr lvl="1"/>
            <a:r>
              <a:rPr lang="en-US" dirty="0"/>
              <a:t>Grew from founder’s garage </a:t>
            </a:r>
          </a:p>
          <a:p>
            <a:r>
              <a:rPr lang="en-US" dirty="0"/>
              <a:t>Shift from small start-ups to medium size customers</a:t>
            </a:r>
          </a:p>
          <a:p>
            <a:r>
              <a:rPr lang="en-US" dirty="0"/>
              <a:t>High turnover of 20% is causing concern </a:t>
            </a:r>
          </a:p>
          <a:p>
            <a:r>
              <a:rPr lang="en-US" dirty="0"/>
              <a:t>Decreasing customer satisfaction </a:t>
            </a:r>
          </a:p>
          <a:p>
            <a:pPr lvl="1"/>
            <a:r>
              <a:rPr lang="en-US" dirty="0"/>
              <a:t>Steady revenue (for now)</a:t>
            </a:r>
          </a:p>
          <a:p>
            <a:r>
              <a:rPr lang="en-US" dirty="0"/>
              <a:t>Strategy from new HR VP</a:t>
            </a:r>
          </a:p>
          <a:p>
            <a:pPr lvl="1"/>
            <a:r>
              <a:rPr lang="en-US" dirty="0"/>
              <a:t>Attract the best talent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329265-8580-480B-AE56-6C0354CFD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72380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Retain good people </a:t>
            </a:r>
          </a:p>
          <a:p>
            <a:pPr lvl="1"/>
            <a:r>
              <a:rPr lang="en-US" dirty="0"/>
              <a:t>Manage talent </a:t>
            </a:r>
          </a:p>
          <a:p>
            <a:pPr lvl="1"/>
            <a:r>
              <a:rPr lang="en-US" dirty="0"/>
              <a:t>Optimize the use of people </a:t>
            </a:r>
          </a:p>
          <a:p>
            <a:pPr lvl="1"/>
            <a:r>
              <a:rPr lang="en-US" dirty="0"/>
              <a:t>Rely on outsourcers </a:t>
            </a:r>
          </a:p>
          <a:p>
            <a:r>
              <a:rPr lang="en-US" dirty="0"/>
              <a:t>Executive team workshop to explore HR risks</a:t>
            </a:r>
          </a:p>
          <a:p>
            <a:pPr lvl="1"/>
            <a:r>
              <a:rPr lang="en-US" dirty="0"/>
              <a:t>Inability to recruit people with needed skills </a:t>
            </a:r>
          </a:p>
          <a:p>
            <a:pPr lvl="1"/>
            <a:r>
              <a:rPr lang="en-US" dirty="0"/>
              <a:t>Loss of staff with key internal knowledge </a:t>
            </a:r>
          </a:p>
          <a:p>
            <a:pPr lvl="1"/>
            <a:r>
              <a:rPr lang="en-US" dirty="0"/>
              <a:t>Uncompetitive labor production </a:t>
            </a:r>
          </a:p>
          <a:p>
            <a:pPr lvl="1"/>
            <a:r>
              <a:rPr lang="en-US" dirty="0"/>
              <a:t>Increased departures of skilled technical staff </a:t>
            </a:r>
          </a:p>
          <a:p>
            <a:pPr lvl="1"/>
            <a:r>
              <a:rPr lang="en-US" dirty="0"/>
              <a:t>Loss of key business know-how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BEF90-2686-41A5-BDFF-C3915E18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68F62-3342-4FB8-BCFB-680C77B1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2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A61F-2C48-487A-B42B-C7547C4B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Reluctant General Counsel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157D-BCBE-40D2-9D1D-97FEFD1AD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Business Software Corporation (BSC) </a:t>
            </a:r>
          </a:p>
          <a:p>
            <a:pPr lvl="1"/>
            <a:r>
              <a:rPr lang="en-US" dirty="0"/>
              <a:t>Silicon Valley, CA </a:t>
            </a:r>
          </a:p>
          <a:p>
            <a:pPr lvl="1"/>
            <a:r>
              <a:rPr lang="en-US" dirty="0"/>
              <a:t>Annual revenue over $1 billion </a:t>
            </a:r>
          </a:p>
          <a:p>
            <a:r>
              <a:rPr lang="en-US" dirty="0"/>
              <a:t>Board wants ERM </a:t>
            </a:r>
          </a:p>
          <a:p>
            <a:pPr lvl="1"/>
            <a:r>
              <a:rPr lang="en-US" dirty="0"/>
              <a:t>Upper management supports establishing ERM </a:t>
            </a:r>
          </a:p>
          <a:p>
            <a:r>
              <a:rPr lang="en-US" dirty="0"/>
              <a:t>EVP of development and general counsel </a:t>
            </a:r>
          </a:p>
          <a:p>
            <a:pPr lvl="1"/>
            <a:r>
              <a:rPr lang="en-US" dirty="0"/>
              <a:t>Doesn’t want to be involved in ERM </a:t>
            </a:r>
          </a:p>
          <a:p>
            <a:pPr lvl="1"/>
            <a:r>
              <a:rPr lang="en-US" dirty="0"/>
              <a:t>Risk discussions could be discoverable in lawsuits </a:t>
            </a:r>
          </a:p>
          <a:p>
            <a:pPr lvl="1"/>
            <a:r>
              <a:rPr lang="en-US" dirty="0"/>
              <a:t>U.S. Securities and Exchange Commission (SEC) </a:t>
            </a:r>
          </a:p>
          <a:p>
            <a:pPr lvl="2"/>
            <a:r>
              <a:rPr lang="en-US" dirty="0"/>
              <a:t>Requires disclosure of risks </a:t>
            </a:r>
          </a:p>
          <a:p>
            <a:pPr lvl="1"/>
            <a:r>
              <a:rPr lang="en-US" dirty="0"/>
              <a:t>Recommendation is to not formally pursue ERM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E693B2-C722-4F1D-930A-14D74959F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D41C9-BFFC-467F-BD9D-FB67621C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3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E2542-2347-4BDA-8131-93EADD2C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Risk Management at </a:t>
            </a:r>
            <a:r>
              <a:rPr lang="en-US" dirty="0" err="1"/>
              <a:t>Akawini</a:t>
            </a:r>
            <a:r>
              <a:rPr lang="en-US" dirty="0"/>
              <a:t> Copper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FADFB-A3DC-4CED-BB63-726E758F7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err="1"/>
              <a:t>Akawini</a:t>
            </a:r>
            <a:r>
              <a:rPr lang="en-US" dirty="0"/>
              <a:t> Copper </a:t>
            </a:r>
          </a:p>
          <a:p>
            <a:pPr lvl="1"/>
            <a:r>
              <a:rPr lang="en-US" dirty="0"/>
              <a:t>Mining company acquired by larger United Minerals </a:t>
            </a:r>
          </a:p>
          <a:p>
            <a:pPr lvl="1"/>
            <a:r>
              <a:rPr lang="en-US" dirty="0"/>
              <a:t>Single mine and plant • $774 million in revenue</a:t>
            </a:r>
          </a:p>
          <a:p>
            <a:pPr lvl="1"/>
            <a:r>
              <a:rPr lang="en-US" dirty="0"/>
              <a:t>1,500 employees</a:t>
            </a:r>
          </a:p>
          <a:p>
            <a:r>
              <a:rPr lang="en-US" dirty="0"/>
              <a:t>United Minerals implemented ISO 31000 framework </a:t>
            </a:r>
          </a:p>
          <a:p>
            <a:pPr lvl="1"/>
            <a:r>
              <a:rPr lang="en-US" dirty="0"/>
              <a:t>Substantially more sophisticated than </a:t>
            </a:r>
            <a:r>
              <a:rPr lang="en-US" dirty="0" err="1"/>
              <a:t>Akawini’s</a:t>
            </a:r>
            <a:r>
              <a:rPr lang="en-US" dirty="0"/>
              <a:t> RM </a:t>
            </a:r>
          </a:p>
          <a:p>
            <a:pPr lvl="1"/>
            <a:r>
              <a:rPr lang="en-US" dirty="0"/>
              <a:t>Launched project to transform </a:t>
            </a:r>
            <a:r>
              <a:rPr lang="en-US" dirty="0" err="1"/>
              <a:t>Akawini</a:t>
            </a:r>
            <a:r>
              <a:rPr lang="en-US" dirty="0"/>
              <a:t> RM to ERM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EEF525-F698-4A89-96C6-258262EB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2192D1-1F0E-4E20-BBF9-4893B8E4A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5692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326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Gill Sans MT</vt:lpstr>
      <vt:lpstr>Wingdings 2</vt:lpstr>
      <vt:lpstr>Dividend</vt:lpstr>
      <vt:lpstr>ITS 835 enterprise risk management Chapter 26-29</vt:lpstr>
      <vt:lpstr>overview</vt:lpstr>
      <vt:lpstr>Bim Consultants Inc.</vt:lpstr>
      <vt:lpstr>Nerds galore</vt:lpstr>
      <vt:lpstr>The Reluctant General Counsel</vt:lpstr>
      <vt:lpstr>Transforming Risk Management at Akawini Copper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835 enterprise risk management Chapter 25</dc:title>
  <dc:creator>Jamia Mills</dc:creator>
  <cp:lastModifiedBy>Jamia Mills</cp:lastModifiedBy>
  <cp:revision>3</cp:revision>
  <dcterms:created xsi:type="dcterms:W3CDTF">2019-05-29T02:09:57Z</dcterms:created>
  <dcterms:modified xsi:type="dcterms:W3CDTF">2019-06-09T17:13:52Z</dcterms:modified>
</cp:coreProperties>
</file>