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8BF9BF5-7B57-4304-B0DA-4C0C397C6F80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FE4F86C-B9C0-4456-9CEC-59D77AB7778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772400" cy="1829761"/>
          </a:xfrm>
        </p:spPr>
        <p:txBody>
          <a:bodyPr>
            <a:normAutofit/>
          </a:bodyPr>
          <a:lstStyle/>
          <a:p>
            <a:r>
              <a:rPr lang="en-US" sz="4400" dirty="0" smtClean="0"/>
              <a:t>Case Study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2800" dirty="0" smtClean="0"/>
              <a:t>Philadelphia University</a:t>
            </a:r>
          </a:p>
          <a:p>
            <a:pPr algn="r"/>
            <a:r>
              <a:rPr lang="en-US" sz="2800" dirty="0" smtClean="0"/>
              <a:t>DMM-615</a:t>
            </a:r>
          </a:p>
          <a:p>
            <a:pPr algn="r"/>
            <a:r>
              <a:rPr lang="en-US" sz="2800" dirty="0" smtClean="0"/>
              <a:t>Spring 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are co-located in your employment with the 911 dispatch center.</a:t>
            </a:r>
          </a:p>
          <a:p>
            <a:r>
              <a:rPr lang="en-US" dirty="0" smtClean="0"/>
              <a:t>Starting July 4</a:t>
            </a:r>
            <a:r>
              <a:rPr lang="en-US" baseline="30000" dirty="0" smtClean="0"/>
              <a:t>th</a:t>
            </a:r>
            <a:r>
              <a:rPr lang="en-US" dirty="0" smtClean="0"/>
              <a:t>, you note that the dispatch center seems to be increasingly busy with complaints of fever, headache, and cough.</a:t>
            </a:r>
          </a:p>
          <a:p>
            <a:r>
              <a:rPr lang="en-US" dirty="0" smtClean="0"/>
              <a:t>About July 8</a:t>
            </a:r>
            <a:r>
              <a:rPr lang="en-US" baseline="30000" dirty="0" smtClean="0"/>
              <a:t>th</a:t>
            </a:r>
            <a:r>
              <a:rPr lang="en-US" dirty="0" smtClean="0"/>
              <a:t>, the hospitals in an area of town that boasts an amusement park and picnic grove are on “divert” to EMS, as the activate their “surge” program internally.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Biological Event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increase in requests for EMS from primary care providers is noted. Chest pain, cough, and hypoxemia are prevalent. Ventilators are in demand.</a:t>
            </a:r>
          </a:p>
          <a:p>
            <a:r>
              <a:rPr lang="en-US" dirty="0" smtClean="0"/>
              <a:t>The Department of Health has begun their investigation, and has requested CDC Epidemiological Intelligence  Service Teams assistance, as several counties are now reporting similar “syndromes”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large number of primary cases appear to have visited the amusement park during the hot summer days around July 4.</a:t>
            </a:r>
          </a:p>
          <a:p>
            <a:pPr lvl="1"/>
            <a:r>
              <a:rPr lang="en-US" dirty="0" smtClean="0"/>
              <a:t>Most have acknowledged using the cooling sprinkler during those visits.</a:t>
            </a:r>
          </a:p>
          <a:p>
            <a:pPr lvl="1"/>
            <a:r>
              <a:rPr lang="en-US" dirty="0" smtClean="0"/>
              <a:t>The nursing home in the same water district has experienced an increased hospital admission rate and moderate increased death rate</a:t>
            </a:r>
            <a:endParaRPr lang="en-US" dirty="0"/>
          </a:p>
          <a:p>
            <a:pPr lvl="1"/>
            <a:r>
              <a:rPr lang="en-US" dirty="0" smtClean="0"/>
              <a:t>Children and infirm residents in the same area are also common hospitalized patients.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Source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What “type’ of Hazardous Material/WMD agent might this scenario represent?</a:t>
            </a:r>
          </a:p>
          <a:p>
            <a:pPr>
              <a:buNone/>
            </a:pPr>
            <a:r>
              <a:rPr lang="en-US" dirty="0" smtClean="0"/>
              <a:t>2. Epidemiological surveillance has identified a common “vector”. What might that be?</a:t>
            </a:r>
          </a:p>
          <a:p>
            <a:pPr>
              <a:buNone/>
            </a:pPr>
            <a:r>
              <a:rPr lang="en-US" dirty="0" smtClean="0"/>
              <a:t>3. What agent might be implicated based on the clinical picture?</a:t>
            </a:r>
          </a:p>
          <a:p>
            <a:pPr>
              <a:buNone/>
            </a:pPr>
            <a:r>
              <a:rPr lang="en-US" dirty="0" smtClean="0"/>
              <a:t>4. How could this syndrome be altered?</a:t>
            </a:r>
          </a:p>
          <a:p>
            <a:pPr>
              <a:buNone/>
            </a:pPr>
            <a:r>
              <a:rPr lang="en-US" dirty="0" smtClean="0"/>
              <a:t>5. What would the EOC do to facilitate the response phase?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Suspects?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6. A team is dispatched to investigate your presumed sources. What protective strategies would you recommend?</a:t>
            </a:r>
          </a:p>
          <a:p>
            <a:pPr>
              <a:buNone/>
            </a:pPr>
            <a:r>
              <a:rPr lang="en-US" smtClean="0"/>
              <a:t>7. What </a:t>
            </a:r>
            <a:r>
              <a:rPr lang="en-US" dirty="0" smtClean="0"/>
              <a:t>“investigations”, “assessments”, or instruments would you recommend?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312</Words>
  <Application>Microsoft Office PowerPoint</Application>
  <PresentationFormat>On-screen Show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Case Study</vt:lpstr>
      <vt:lpstr>Biological Event</vt:lpstr>
      <vt:lpstr>Slide 3</vt:lpstr>
      <vt:lpstr>Common Source</vt:lpstr>
      <vt:lpstr>Suspects?</vt:lpstr>
      <vt:lpstr>Investigation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Study</dc:title>
  <dc:creator>Barry J. Burton, DO</dc:creator>
  <cp:lastModifiedBy>klish</cp:lastModifiedBy>
  <cp:revision>8</cp:revision>
  <dcterms:created xsi:type="dcterms:W3CDTF">2011-09-10T23:46:42Z</dcterms:created>
  <dcterms:modified xsi:type="dcterms:W3CDTF">2020-06-08T19:24:54Z</dcterms:modified>
</cp:coreProperties>
</file>