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8" r:id="rId3"/>
    <p:sldId id="259" r:id="rId4"/>
    <p:sldId id="260" r:id="rId5"/>
    <p:sldId id="284" r:id="rId6"/>
    <p:sldId id="261" r:id="rId7"/>
    <p:sldId id="285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105" d="100"/>
          <a:sy n="105" d="100"/>
        </p:scale>
        <p:origin x="-83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513188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207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15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271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1185461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806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729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996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04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4226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8019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FC7B517D-9258-450B-9EAB-F2D957ACE21C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83623331-D1D1-4847-BB19-3DADB8009C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70074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Audience Analysis: </a:t>
            </a:r>
            <a:r>
              <a:rPr lang="en-US" sz="4900" dirty="0" smtClean="0"/>
              <a:t>Measuring Demographics and Attitudes</a:t>
            </a:r>
            <a:endParaRPr lang="en-US" sz="49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Crafting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991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56007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Measuring Solution(s)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4" y="990600"/>
            <a:ext cx="8261441" cy="5562600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Need to measure attitudes for efficacy of solution</a:t>
            </a:r>
          </a:p>
          <a:p>
            <a:pPr lvl="1"/>
            <a:r>
              <a:rPr lang="en-US" sz="2900" dirty="0"/>
              <a:t>Could also measure:</a:t>
            </a:r>
          </a:p>
          <a:p>
            <a:pPr lvl="2"/>
            <a:r>
              <a:rPr lang="en-US" sz="2600" dirty="0"/>
              <a:t>Are they doing the solution?</a:t>
            </a:r>
          </a:p>
          <a:p>
            <a:pPr lvl="2"/>
            <a:r>
              <a:rPr lang="en-US" sz="2600" dirty="0"/>
              <a:t>Do they think/know there are alternative solutions?</a:t>
            </a:r>
          </a:p>
          <a:p>
            <a:r>
              <a:rPr lang="en-US" sz="3200" dirty="0"/>
              <a:t>Example: Topic is protecting children from online pornography</a:t>
            </a:r>
          </a:p>
          <a:p>
            <a:pPr marL="0" indent="0">
              <a:buNone/>
            </a:pPr>
            <a:endParaRPr lang="en-US" sz="2300" dirty="0" smtClean="0"/>
          </a:p>
          <a:p>
            <a:pPr marL="0" indent="0">
              <a:buNone/>
            </a:pPr>
            <a:r>
              <a:rPr lang="en-US" sz="2900" u="sng" dirty="0"/>
              <a:t>Measures</a:t>
            </a:r>
            <a:r>
              <a:rPr lang="en-US" sz="2900" u="sng" dirty="0" smtClean="0"/>
              <a:t>: Response efficacy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“Porn-blocking computer programs will prevent children from seeing online pornography.”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Strongly Agree  /  Agree  /  Not Sure  /  Disagree  /  Strongly Disagree</a:t>
            </a:r>
          </a:p>
          <a:p>
            <a:pPr marL="0" indent="0">
              <a:buNone/>
            </a:pPr>
            <a:endParaRPr lang="en-US" sz="2900" u="sng" dirty="0" smtClean="0"/>
          </a:p>
          <a:p>
            <a:pPr marL="0" indent="0">
              <a:buNone/>
            </a:pPr>
            <a:r>
              <a:rPr lang="en-US" sz="2900" u="sng" dirty="0" smtClean="0"/>
              <a:t>Measures</a:t>
            </a:r>
            <a:r>
              <a:rPr lang="en-US" sz="2900" u="sng" dirty="0"/>
              <a:t>: </a:t>
            </a:r>
            <a:r>
              <a:rPr lang="en-US" sz="2900" u="sng" dirty="0" smtClean="0"/>
              <a:t>Self-efficacy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“I would use </a:t>
            </a:r>
            <a:r>
              <a:rPr lang="en-US" sz="2900" dirty="0"/>
              <a:t>porn-blocking programs if they come pre-installed in </a:t>
            </a:r>
            <a:r>
              <a:rPr lang="en-US" sz="2900" dirty="0" smtClean="0"/>
              <a:t>my </a:t>
            </a:r>
            <a:r>
              <a:rPr lang="en-US" sz="2900" dirty="0"/>
              <a:t>computer.”</a:t>
            </a:r>
          </a:p>
          <a:p>
            <a:pPr marL="0" indent="0">
              <a:buNone/>
            </a:pPr>
            <a:r>
              <a:rPr lang="en-US" sz="2900" dirty="0"/>
              <a:t>Very Certain  /  Certain  /  Slightly Certain  /  Not at all Certain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55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74738" y="578842"/>
            <a:ext cx="6683765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ICA#10: Crafting Items pt.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85900" y="1358020"/>
            <a:ext cx="7323122" cy="5115932"/>
          </a:xfrm>
        </p:spPr>
        <p:txBody>
          <a:bodyPr>
            <a:normAutofit/>
          </a:bodyPr>
          <a:lstStyle/>
          <a:p>
            <a:r>
              <a:rPr lang="en-US" sz="3200" dirty="0"/>
              <a:t>Draft the </a:t>
            </a:r>
            <a:r>
              <a:rPr lang="en-US" sz="3200" dirty="0" smtClean="0"/>
              <a:t>items to measure</a:t>
            </a:r>
            <a:endParaRPr lang="en-US" sz="3200" dirty="0"/>
          </a:p>
          <a:p>
            <a:pPr lvl="2"/>
            <a:r>
              <a:rPr lang="en-US" sz="2800" dirty="0" smtClean="0"/>
              <a:t>Behaviors</a:t>
            </a:r>
            <a:endParaRPr lang="en-US" sz="2400" dirty="0"/>
          </a:p>
          <a:p>
            <a:pPr lvl="2"/>
            <a:r>
              <a:rPr lang="en-US" sz="2800" dirty="0"/>
              <a:t>Alternative solutions</a:t>
            </a:r>
          </a:p>
          <a:p>
            <a:pPr lvl="2"/>
            <a:r>
              <a:rPr lang="en-US" sz="2800" dirty="0"/>
              <a:t>Response efficacy</a:t>
            </a:r>
          </a:p>
          <a:p>
            <a:pPr lvl="2"/>
            <a:r>
              <a:rPr lang="en-US" sz="2800" dirty="0"/>
              <a:t>Self-efficacy</a:t>
            </a:r>
          </a:p>
        </p:txBody>
      </p:sp>
    </p:spTree>
    <p:extLst>
      <p:ext uri="{BB962C8B-B14F-4D97-AF65-F5344CB8AC3E}">
        <p14:creationId xmlns:p14="http://schemas.microsoft.com/office/powerpoint/2010/main" xmlns="" val="173516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56007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Measuring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950614"/>
            <a:ext cx="7477125" cy="575800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600" dirty="0" smtClean="0"/>
              <a:t>To ascertain what would prevent enacting solution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2200" dirty="0" smtClean="0"/>
              <a:t>Could be open-ended or close-ended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600" dirty="0"/>
              <a:t>Example: Topic is protecting children from online pornography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sz="210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100" dirty="0" smtClean="0"/>
              <a:t>“I currently do what I can to prevent children </a:t>
            </a:r>
            <a:r>
              <a:rPr lang="en-US" sz="2100" dirty="0"/>
              <a:t>from seeing online pornography.”</a:t>
            </a:r>
          </a:p>
          <a:p>
            <a:pPr marL="45720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100" dirty="0" smtClean="0"/>
              <a:t>“</a:t>
            </a:r>
            <a:r>
              <a:rPr lang="en-US" sz="2100" dirty="0"/>
              <a:t>If yes, </a:t>
            </a:r>
            <a:r>
              <a:rPr lang="en-US" sz="2100" dirty="0" smtClean="0"/>
              <a:t>what do you do and what leads you do this?”</a:t>
            </a:r>
            <a:endParaRPr lang="en-US" sz="2100" dirty="0"/>
          </a:p>
          <a:p>
            <a:pPr marL="45720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100" dirty="0" smtClean="0"/>
              <a:t>“</a:t>
            </a:r>
            <a:r>
              <a:rPr lang="en-US" sz="2100" dirty="0"/>
              <a:t>If no, </a:t>
            </a:r>
            <a:r>
              <a:rPr lang="en-US" sz="2100" dirty="0" smtClean="0"/>
              <a:t>what leads you not to do this?”</a:t>
            </a:r>
            <a:endParaRPr lang="en-US" sz="210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100" dirty="0"/>
              <a:t> 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100" dirty="0"/>
              <a:t>"I would do more to prevent </a:t>
            </a:r>
            <a:r>
              <a:rPr lang="en-US" sz="2100" dirty="0" smtClean="0"/>
              <a:t>children </a:t>
            </a:r>
            <a:r>
              <a:rPr lang="en-US" sz="2100" dirty="0"/>
              <a:t>from seeing online pornography if using the computer program was easy."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100" dirty="0"/>
              <a:t>Strongly Agree  /  Agree  /  Not Sure  /  Disagree  /  Strongly Disagree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100" dirty="0"/>
              <a:t>"I would do more to prevent children from seeing online pornography if using the computer program was </a:t>
            </a:r>
            <a:r>
              <a:rPr lang="en-US" sz="2100" dirty="0" smtClean="0"/>
              <a:t>already installed."</a:t>
            </a:r>
            <a:endParaRPr lang="en-US" sz="210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100" dirty="0"/>
              <a:t>Strongly Agree  /  Agree  /  Not Sure  /  Disagree  /  Strongly Disagree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256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65272" y="615057"/>
            <a:ext cx="6683765" cy="12808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ICA #10: Crafting Items pt.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85899" y="1600200"/>
            <a:ext cx="7477031" cy="4873752"/>
          </a:xfrm>
        </p:spPr>
        <p:txBody>
          <a:bodyPr>
            <a:normAutofit/>
          </a:bodyPr>
          <a:lstStyle/>
          <a:p>
            <a:r>
              <a:rPr lang="en-US" sz="3200" dirty="0"/>
              <a:t>Draft the </a:t>
            </a:r>
            <a:r>
              <a:rPr lang="en-US" sz="3200" dirty="0" smtClean="0"/>
              <a:t>items to measure</a:t>
            </a:r>
          </a:p>
          <a:p>
            <a:pPr lvl="1"/>
            <a:r>
              <a:rPr lang="en-US" sz="2800" dirty="0" smtClean="0"/>
              <a:t>Close-ended </a:t>
            </a:r>
            <a:r>
              <a:rPr lang="en-US" sz="2800" dirty="0"/>
              <a:t>to assess barriers</a:t>
            </a:r>
          </a:p>
          <a:p>
            <a:pPr lvl="1"/>
            <a:r>
              <a:rPr lang="en-US" sz="2800" dirty="0" smtClean="0"/>
              <a:t>Open-ended </a:t>
            </a:r>
            <a:r>
              <a:rPr lang="en-US" sz="2800" dirty="0"/>
              <a:t>to assess </a:t>
            </a:r>
            <a:r>
              <a:rPr lang="en-US" sz="2800" dirty="0" smtClean="0"/>
              <a:t>barriers</a:t>
            </a:r>
          </a:p>
          <a:p>
            <a:pPr marL="514350" indent="-457200"/>
            <a:r>
              <a:rPr lang="en-US" sz="3000" dirty="0" smtClean="0"/>
              <a:t>Hand In for Assessment, Feedback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26718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6825" y="592138"/>
            <a:ext cx="56007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Measure?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825" y="1282700"/>
            <a:ext cx="7324725" cy="35306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Individual differences on characteristics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Overall </a:t>
            </a:r>
            <a:r>
              <a:rPr lang="en-US" sz="2000" dirty="0" err="1" smtClean="0"/>
              <a:t>persuadability</a:t>
            </a:r>
            <a:r>
              <a:rPr lang="en-US" sz="2000" dirty="0" smtClean="0"/>
              <a:t> &amp; on </a:t>
            </a:r>
            <a:r>
              <a:rPr lang="en-US" sz="2000" dirty="0"/>
              <a:t>specific topics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/>
              <a:t>Sociodemographics</a:t>
            </a:r>
            <a:endParaRPr lang="en-US" sz="2400" dirty="0" smtClean="0"/>
          </a:p>
          <a:p>
            <a:pPr lvl="1">
              <a:spcBef>
                <a:spcPts val="600"/>
              </a:spcBef>
            </a:pPr>
            <a:r>
              <a:rPr lang="en-US" sz="2000" dirty="0" smtClean="0"/>
              <a:t>Characteristics used to categorize people economically, socially, culturally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Psychographics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Characteristics used to categorize people based on psychological traits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Situational factors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Characteristics of person interacting with characteristics of message topic </a:t>
            </a:r>
            <a:endParaRPr lang="en-US" sz="2000" dirty="0"/>
          </a:p>
          <a:p>
            <a:pPr lvl="2">
              <a:spcBef>
                <a:spcPts val="600"/>
              </a:spcBef>
            </a:pPr>
            <a:r>
              <a:rPr lang="en-US" sz="1600" dirty="0" smtClean="0"/>
              <a:t>Attitudes, behaviors for proposed exigency, solution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Look to theories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2367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5900" y="152718"/>
            <a:ext cx="6229350" cy="6854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Sociodemographics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249378" y="935148"/>
            <a:ext cx="3810000" cy="44704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000" dirty="0"/>
              <a:t>Gender </a:t>
            </a:r>
            <a:r>
              <a:rPr lang="en-US" sz="2000" dirty="0" err="1"/>
              <a:t>vs</a:t>
            </a:r>
            <a:r>
              <a:rPr lang="en-US" sz="2000" dirty="0"/>
              <a:t> Sex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Sexual orientation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Ethnicity </a:t>
            </a:r>
            <a:r>
              <a:rPr lang="en-US" sz="2000" dirty="0" err="1"/>
              <a:t>vs</a:t>
            </a:r>
            <a:r>
              <a:rPr lang="en-US" sz="2000" dirty="0"/>
              <a:t> Cultural Heritage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Socioeconomic Status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Occupation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Income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Education Level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Age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Geographic Location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Relationship Status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Religious Affiliation</a:t>
            </a:r>
          </a:p>
          <a:p>
            <a:pPr>
              <a:spcBef>
                <a:spcPts val="600"/>
              </a:spcBef>
            </a:pPr>
            <a:r>
              <a:rPr lang="en-US" sz="2000" dirty="0"/>
              <a:t>Political Ideology/Affiliation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90465" y="1653515"/>
            <a:ext cx="3626964" cy="409416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Importance for topics?</a:t>
            </a:r>
          </a:p>
          <a:p>
            <a:pPr lvl="1"/>
            <a:r>
              <a:rPr lang="en-US" sz="1800" dirty="0" smtClean="0"/>
              <a:t>Gay Marriage</a:t>
            </a:r>
          </a:p>
          <a:p>
            <a:pPr lvl="1"/>
            <a:r>
              <a:rPr lang="en-US" sz="1800" dirty="0" smtClean="0"/>
              <a:t>Organic Farming</a:t>
            </a:r>
          </a:p>
          <a:p>
            <a:pPr lvl="1"/>
            <a:r>
              <a:rPr lang="en-US" sz="1800" dirty="0" smtClean="0"/>
              <a:t>Guns Rights</a:t>
            </a:r>
          </a:p>
          <a:p>
            <a:pPr lvl="1"/>
            <a:r>
              <a:rPr lang="en-US" sz="1800" dirty="0" smtClean="0"/>
              <a:t>College Tuition</a:t>
            </a:r>
          </a:p>
          <a:p>
            <a:pPr lvl="1"/>
            <a:r>
              <a:rPr lang="en-US" sz="1800" dirty="0" smtClean="0"/>
              <a:t>Obesity</a:t>
            </a:r>
          </a:p>
          <a:p>
            <a:pPr lvl="1"/>
            <a:r>
              <a:rPr lang="en-US" sz="1800" dirty="0" smtClean="0"/>
              <a:t>Global Warming</a:t>
            </a:r>
          </a:p>
          <a:p>
            <a:pPr lvl="1"/>
            <a:r>
              <a:rPr lang="en-US" sz="1800" dirty="0" smtClean="0"/>
              <a:t>Video Game Violence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354401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56007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Psychographics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5900" y="1066800"/>
            <a:ext cx="5600700" cy="54071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Personality Traits</a:t>
            </a:r>
          </a:p>
          <a:p>
            <a:pPr lvl="1"/>
            <a:r>
              <a:rPr lang="en-US" sz="2000" dirty="0"/>
              <a:t>Need for cognition</a:t>
            </a:r>
          </a:p>
          <a:p>
            <a:pPr lvl="1"/>
            <a:r>
              <a:rPr lang="en-US" sz="2000" dirty="0" smtClean="0"/>
              <a:t>Self-monitoring</a:t>
            </a:r>
          </a:p>
          <a:p>
            <a:pPr lvl="1"/>
            <a:r>
              <a:rPr lang="en-US" sz="2000" dirty="0" smtClean="0"/>
              <a:t>Dogmatism</a:t>
            </a:r>
          </a:p>
          <a:p>
            <a:pPr lvl="1"/>
            <a:r>
              <a:rPr lang="en-US" sz="2000" dirty="0" smtClean="0"/>
              <a:t>Sensation-seeking</a:t>
            </a:r>
            <a:endParaRPr lang="en-US" sz="2000" dirty="0"/>
          </a:p>
          <a:p>
            <a:pPr lvl="1"/>
            <a:r>
              <a:rPr lang="en-US" sz="2000" dirty="0" smtClean="0"/>
              <a:t>Introverted vs. Extraverted</a:t>
            </a:r>
          </a:p>
          <a:p>
            <a:r>
              <a:rPr lang="en-US" sz="2400" dirty="0"/>
              <a:t>Interests &amp; Lifestyle</a:t>
            </a:r>
          </a:p>
          <a:p>
            <a:pPr lvl="1"/>
            <a:r>
              <a:rPr lang="en-US" sz="2000" dirty="0"/>
              <a:t>Activities</a:t>
            </a:r>
          </a:p>
          <a:p>
            <a:pPr lvl="1"/>
            <a:r>
              <a:rPr lang="en-US" sz="2000" dirty="0"/>
              <a:t>Views on life</a:t>
            </a:r>
          </a:p>
          <a:p>
            <a:r>
              <a:rPr lang="en-US" sz="2400" dirty="0" smtClean="0"/>
              <a:t>Attitudes:</a:t>
            </a:r>
          </a:p>
          <a:p>
            <a:pPr lvl="1"/>
            <a:r>
              <a:rPr lang="en-US" sz="2000" dirty="0" smtClean="0"/>
              <a:t>Beliefs, Values, Opinions</a:t>
            </a:r>
          </a:p>
          <a:p>
            <a:pPr lvl="1"/>
            <a:r>
              <a:rPr lang="en-US" sz="2000" dirty="0" smtClean="0"/>
              <a:t>Orientation</a:t>
            </a:r>
          </a:p>
          <a:p>
            <a:pPr lvl="1"/>
            <a:r>
              <a:rPr lang="en-US" sz="2000" dirty="0" smtClean="0"/>
              <a:t>Intention</a:t>
            </a:r>
          </a:p>
          <a:p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5676523" y="1376127"/>
            <a:ext cx="923453" cy="23267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8618" y="1939332"/>
            <a:ext cx="2064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find psychology scales to measure 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01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914082"/>
          </a:xfrm>
        </p:spPr>
        <p:txBody>
          <a:bodyPr/>
          <a:lstStyle/>
          <a:p>
            <a:r>
              <a:rPr lang="en-US" dirty="0" smtClean="0"/>
              <a:t>Measuring Attitudes (General)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736" y="901337"/>
            <a:ext cx="8003264" cy="5460273"/>
          </a:xfrm>
        </p:spPr>
        <p:txBody>
          <a:bodyPr>
            <a:noAutofit/>
          </a:bodyPr>
          <a:lstStyle/>
          <a:p>
            <a:pPr marL="0" indent="-125730">
              <a:spcBef>
                <a:spcPts val="600"/>
              </a:spcBef>
              <a:buNone/>
            </a:pPr>
            <a:r>
              <a:rPr lang="en-US" sz="2400" dirty="0" smtClean="0"/>
              <a:t>What does the person </a:t>
            </a:r>
            <a:r>
              <a:rPr lang="en-US" sz="2400" b="1" i="1" dirty="0" smtClean="0"/>
              <a:t>believe</a:t>
            </a:r>
            <a:r>
              <a:rPr lang="en-US" sz="2400" i="1" dirty="0" smtClean="0"/>
              <a:t> </a:t>
            </a:r>
            <a:r>
              <a:rPr lang="en-US" sz="2400" dirty="0" smtClean="0"/>
              <a:t>about the </a:t>
            </a:r>
            <a:r>
              <a:rPr lang="en-US" sz="2400" i="1" dirty="0" smtClean="0"/>
              <a:t>topic?</a:t>
            </a:r>
          </a:p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“Eating factory farm meat is wrong.”</a:t>
            </a:r>
          </a:p>
          <a:p>
            <a:pPr>
              <a:spcBef>
                <a:spcPts val="600"/>
              </a:spcBef>
              <a:buNone/>
            </a:pPr>
            <a:r>
              <a:rPr lang="en-US" sz="2200" dirty="0" smtClean="0"/>
              <a:t>Strongly Agree / Agree / Not Sure / Disagree / Strongly Disagree</a:t>
            </a:r>
          </a:p>
          <a:p>
            <a:pPr>
              <a:spcBef>
                <a:spcPts val="600"/>
              </a:spcBef>
              <a:buNone/>
            </a:pPr>
            <a:endParaRPr lang="en-US" sz="2400" dirty="0" smtClean="0"/>
          </a:p>
          <a:p>
            <a:pPr marL="0" indent="-125730">
              <a:spcBef>
                <a:spcPts val="600"/>
              </a:spcBef>
              <a:buNone/>
            </a:pPr>
            <a:r>
              <a:rPr lang="en-US" sz="2400" dirty="0" smtClean="0"/>
              <a:t>What does the person </a:t>
            </a:r>
            <a:r>
              <a:rPr lang="en-US" sz="2400" b="1" i="1" dirty="0" smtClean="0"/>
              <a:t>feel</a:t>
            </a:r>
            <a:r>
              <a:rPr lang="en-US" sz="2400" i="1" dirty="0" smtClean="0"/>
              <a:t> </a:t>
            </a:r>
            <a:r>
              <a:rPr lang="en-US" sz="2400" dirty="0" smtClean="0"/>
              <a:t>about the </a:t>
            </a:r>
            <a:r>
              <a:rPr lang="en-US" sz="2400" i="1" dirty="0" smtClean="0"/>
              <a:t>topic?</a:t>
            </a:r>
          </a:p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“Factory farmed meat is disgusting.”</a:t>
            </a:r>
          </a:p>
          <a:p>
            <a:pPr>
              <a:spcBef>
                <a:spcPts val="600"/>
              </a:spcBef>
              <a:buNone/>
            </a:pPr>
            <a:r>
              <a:rPr lang="en-US" sz="2200" dirty="0" smtClean="0"/>
              <a:t>Strongly Agree / Agree / Not Sure / Disagree / Strongly Disagree</a:t>
            </a:r>
          </a:p>
          <a:p>
            <a:pPr>
              <a:spcBef>
                <a:spcPts val="600"/>
              </a:spcBef>
              <a:buNone/>
            </a:pPr>
            <a:endParaRPr lang="en-US" sz="2400" dirty="0" smtClean="0"/>
          </a:p>
          <a:p>
            <a:pPr marL="0" indent="-125730">
              <a:spcBef>
                <a:spcPts val="600"/>
              </a:spcBef>
              <a:buNone/>
            </a:pPr>
            <a:r>
              <a:rPr lang="en-US" sz="2400" dirty="0" smtClean="0"/>
              <a:t>What does the person </a:t>
            </a:r>
            <a:r>
              <a:rPr lang="en-US" sz="2400" b="1" i="1" dirty="0" smtClean="0"/>
              <a:t>intend to do</a:t>
            </a:r>
            <a:r>
              <a:rPr lang="en-US" sz="2400" b="1" dirty="0" smtClean="0"/>
              <a:t> </a:t>
            </a:r>
            <a:r>
              <a:rPr lang="en-US" sz="2400" dirty="0" smtClean="0"/>
              <a:t>toward the </a:t>
            </a:r>
            <a:r>
              <a:rPr lang="en-US" sz="2400" i="1" dirty="0" smtClean="0"/>
              <a:t>topic?</a:t>
            </a:r>
          </a:p>
          <a:p>
            <a:pPr>
              <a:spcBef>
                <a:spcPts val="600"/>
              </a:spcBef>
              <a:buNone/>
            </a:pPr>
            <a:r>
              <a:rPr lang="en-US" sz="2400" dirty="0" smtClean="0"/>
              <a:t>“I always check labels to see if the meat is organic.”</a:t>
            </a:r>
          </a:p>
          <a:p>
            <a:pPr>
              <a:spcBef>
                <a:spcPts val="600"/>
              </a:spcBef>
              <a:buNone/>
            </a:pPr>
            <a:r>
              <a:rPr lang="en-US" sz="2200" dirty="0" smtClean="0"/>
              <a:t>Strongly Agree / Agree / Not Sure / Disagree / Strongly Disagree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42188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04110" y="406827"/>
            <a:ext cx="7758821" cy="1280890"/>
          </a:xfrm>
        </p:spPr>
        <p:txBody>
          <a:bodyPr/>
          <a:lstStyle/>
          <a:p>
            <a:r>
              <a:rPr lang="en-US" dirty="0" smtClean="0"/>
              <a:t>ICA #10: Crafting Items pt.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48966" y="1149790"/>
            <a:ext cx="7550590" cy="53241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Draft with team</a:t>
            </a:r>
            <a:endParaRPr lang="en-US" sz="3000" dirty="0"/>
          </a:p>
          <a:p>
            <a:pPr lvl="1"/>
            <a:r>
              <a:rPr lang="en-US" sz="2700" dirty="0"/>
              <a:t>What </a:t>
            </a:r>
            <a:r>
              <a:rPr lang="en-US" sz="2700" dirty="0" err="1"/>
              <a:t>sociodemographics</a:t>
            </a:r>
            <a:r>
              <a:rPr lang="en-US" sz="2700" dirty="0"/>
              <a:t> would you want to measure? </a:t>
            </a:r>
            <a:endParaRPr lang="en-US" sz="2700" dirty="0" smtClean="0"/>
          </a:p>
          <a:p>
            <a:pPr lvl="2"/>
            <a:r>
              <a:rPr lang="en-US" sz="2500" dirty="0" smtClean="0"/>
              <a:t>Draft items for measuring</a:t>
            </a:r>
            <a:endParaRPr lang="en-US" sz="2500" dirty="0"/>
          </a:p>
          <a:p>
            <a:pPr lvl="1"/>
            <a:r>
              <a:rPr lang="en-US" sz="2700" dirty="0"/>
              <a:t>What psychographics would you want to measure? </a:t>
            </a:r>
            <a:endParaRPr lang="en-US" sz="2700" dirty="0" smtClean="0"/>
          </a:p>
          <a:p>
            <a:pPr lvl="2"/>
            <a:r>
              <a:rPr lang="en-US" sz="2500" dirty="0" smtClean="0"/>
              <a:t>Draft items for measuring</a:t>
            </a:r>
            <a:endParaRPr lang="en-US" sz="2500" dirty="0"/>
          </a:p>
          <a:p>
            <a:pPr lvl="1"/>
            <a:r>
              <a:rPr lang="en-US" sz="2700" dirty="0" smtClean="0"/>
              <a:t>What general attitudes (beliefs, evaluations, intentions) would you want to measure?</a:t>
            </a:r>
          </a:p>
          <a:p>
            <a:pPr lvl="2"/>
            <a:r>
              <a:rPr lang="en-US" sz="2500" dirty="0" smtClean="0"/>
              <a:t>Draft items for measuring</a:t>
            </a:r>
          </a:p>
          <a:p>
            <a:r>
              <a:rPr lang="en-US" sz="2900" dirty="0" smtClean="0"/>
              <a:t>Keep to add to for Friday</a:t>
            </a:r>
          </a:p>
          <a:p>
            <a:pPr lvl="2"/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xmlns="" val="30045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829491"/>
          </a:xfrm>
        </p:spPr>
        <p:txBody>
          <a:bodyPr/>
          <a:lstStyle/>
          <a:p>
            <a:r>
              <a:rPr lang="en-US" dirty="0" smtClean="0"/>
              <a:t>Measuring People…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1423851"/>
            <a:ext cx="7854043" cy="48985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Helpful to get to know people by asking them to talk about themselves</a:t>
            </a:r>
          </a:p>
          <a:p>
            <a:r>
              <a:rPr lang="en-US" sz="2800" dirty="0" smtClean="0"/>
              <a:t>Problem is getting to know people only by asking them to talk about themselves</a:t>
            </a:r>
          </a:p>
          <a:p>
            <a:pPr lvl="1"/>
            <a:r>
              <a:rPr lang="en-US" sz="2800" dirty="0" smtClean="0"/>
              <a:t>Respondent carelessness</a:t>
            </a:r>
          </a:p>
          <a:p>
            <a:pPr lvl="1"/>
            <a:r>
              <a:rPr lang="en-US" sz="2800" dirty="0" smtClean="0"/>
              <a:t>Social desirability</a:t>
            </a:r>
          </a:p>
          <a:p>
            <a:pPr lvl="1"/>
            <a:r>
              <a:rPr lang="en-US" sz="2800" dirty="0" smtClean="0"/>
              <a:t>Tendency to agree</a:t>
            </a:r>
          </a:p>
          <a:p>
            <a:pPr lvl="1"/>
            <a:r>
              <a:rPr lang="en-US" sz="2800" dirty="0" smtClean="0"/>
              <a:t>Survey order leads to bias</a:t>
            </a:r>
          </a:p>
          <a:p>
            <a:pPr lvl="1"/>
            <a:r>
              <a:rPr lang="en-US" sz="2800" dirty="0" smtClean="0"/>
              <a:t>Item wording unclear, or leads to bias</a:t>
            </a:r>
          </a:p>
          <a:p>
            <a:pPr lvl="1"/>
            <a:r>
              <a:rPr lang="en-US" sz="2800" dirty="0" smtClean="0"/>
              <a:t>Lack attitudes, make up on spot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61433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56007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Measuring Exigency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914400"/>
            <a:ext cx="7543800" cy="59436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</a:pPr>
            <a:r>
              <a:rPr lang="en-US" sz="3600" dirty="0"/>
              <a:t>Need to measure attitudes for 3 components of exigency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Example: Topic is protecting children from online pornography</a:t>
            </a:r>
          </a:p>
          <a:p>
            <a:pPr marL="0" indent="0">
              <a:spcBef>
                <a:spcPts val="600"/>
              </a:spcBef>
              <a:buNone/>
            </a:pPr>
            <a:endParaRPr lang="en-US" sz="2900" b="1" u="sng" dirty="0"/>
          </a:p>
          <a:p>
            <a:pPr marL="0" indent="0">
              <a:spcBef>
                <a:spcPts val="600"/>
              </a:spcBef>
              <a:buNone/>
            </a:pPr>
            <a:r>
              <a:rPr lang="en-US" sz="3400" u="sng" dirty="0"/>
              <a:t>Measures: </a:t>
            </a:r>
            <a:r>
              <a:rPr lang="en-US" sz="3400" b="1" u="sng" dirty="0"/>
              <a:t>Existence</a:t>
            </a:r>
            <a:r>
              <a:rPr lang="en-US" sz="3400" u="sng" dirty="0"/>
              <a:t> of Topic</a:t>
            </a:r>
            <a:endParaRPr lang="en-US" sz="34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 “There are a lot of pornographic materials on the Internet.”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Strongly Agree  /  Agree  /  Not Sure  /  Disagree  /  Strongly Disagree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 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u="sng" dirty="0"/>
              <a:t>Measures: </a:t>
            </a:r>
            <a:r>
              <a:rPr lang="en-US" sz="3400" b="1" u="sng" dirty="0"/>
              <a:t>Magnitude</a:t>
            </a:r>
            <a:r>
              <a:rPr lang="en-US" sz="3400" u="sng" dirty="0"/>
              <a:t> of Topic</a:t>
            </a:r>
            <a:r>
              <a:rPr lang="en-US" sz="3400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“Children have too much access to pornography on the Internet.”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Very Certain  /  Certain  /  Slightly Certain  /  Not at all Certain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u="sng" dirty="0"/>
              <a:t>Measures: </a:t>
            </a:r>
            <a:r>
              <a:rPr lang="en-US" sz="3400" b="1" u="sng" dirty="0"/>
              <a:t>Urgency</a:t>
            </a:r>
            <a:r>
              <a:rPr lang="en-US" sz="3400" u="sng" dirty="0"/>
              <a:t> of Topic</a:t>
            </a:r>
            <a:endParaRPr lang="en-US" sz="34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“Online pornography is something should be dealt with immediately.”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Very Certain  /  Certain  /  Slightly Certain  /  Not at all Certain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b="1" dirty="0"/>
              <a:t>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u="sng" dirty="0"/>
              <a:t>Measures: </a:t>
            </a:r>
            <a:r>
              <a:rPr lang="en-US" sz="3400" b="1" u="sng" dirty="0"/>
              <a:t>Relevance</a:t>
            </a:r>
            <a:r>
              <a:rPr lang="en-US" sz="3400" u="sng" dirty="0"/>
              <a:t> of Topic</a:t>
            </a:r>
            <a:endParaRPr lang="en-US" sz="34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“If a child sees pornography online, then it does not affect me.”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3400" dirty="0"/>
              <a:t>Strongly Agree  /  Agree  /  Not Sure  /  Disagree  /  Strongly </a:t>
            </a:r>
            <a:r>
              <a:rPr lang="en-US" sz="3400" dirty="0" smtClean="0"/>
              <a:t>Disagree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366982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21394" y="624110"/>
            <a:ext cx="7387628" cy="1280890"/>
          </a:xfrm>
        </p:spPr>
        <p:txBody>
          <a:bodyPr/>
          <a:lstStyle/>
          <a:p>
            <a:r>
              <a:rPr lang="en-US" dirty="0" smtClean="0"/>
              <a:t>ICA#10: Crafting Items pt. 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85900" y="1600200"/>
            <a:ext cx="7395550" cy="4873752"/>
          </a:xfrm>
        </p:spPr>
        <p:txBody>
          <a:bodyPr>
            <a:normAutofit/>
          </a:bodyPr>
          <a:lstStyle/>
          <a:p>
            <a:r>
              <a:rPr lang="en-US" sz="3200" dirty="0"/>
              <a:t>Draft the </a:t>
            </a:r>
            <a:r>
              <a:rPr lang="en-US" sz="3200" dirty="0" smtClean="0"/>
              <a:t>items to measure</a:t>
            </a:r>
          </a:p>
          <a:p>
            <a:pPr lvl="1"/>
            <a:r>
              <a:rPr lang="en-US" sz="2800" dirty="0" smtClean="0"/>
              <a:t>Existence </a:t>
            </a:r>
            <a:r>
              <a:rPr lang="en-US" sz="2800" dirty="0"/>
              <a:t>claim</a:t>
            </a:r>
          </a:p>
          <a:p>
            <a:pPr lvl="1"/>
            <a:r>
              <a:rPr lang="en-US" sz="2800" dirty="0"/>
              <a:t>Magnitude claim</a:t>
            </a:r>
          </a:p>
          <a:p>
            <a:pPr lvl="1"/>
            <a:r>
              <a:rPr lang="en-US" sz="2800" dirty="0"/>
              <a:t>Urgency claim</a:t>
            </a:r>
          </a:p>
        </p:txBody>
      </p:sp>
    </p:spTree>
    <p:extLst>
      <p:ext uri="{BB962C8B-B14F-4D97-AF65-F5344CB8AC3E}">
        <p14:creationId xmlns:p14="http://schemas.microsoft.com/office/powerpoint/2010/main" xmlns="" val="282570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105</TotalTime>
  <Words>636</Words>
  <Application>Microsoft Office PowerPoint</Application>
  <PresentationFormat>On-screen Show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Crop</vt:lpstr>
      <vt:lpstr>Audience Analysis: Measuring Demographics and Attitudes</vt:lpstr>
      <vt:lpstr>What to Measure?</vt:lpstr>
      <vt:lpstr>Sociodemographics</vt:lpstr>
      <vt:lpstr>Psychographics</vt:lpstr>
      <vt:lpstr>Measuring Attitudes (General)</vt:lpstr>
      <vt:lpstr>ICA #10: Crafting Items pt. 1</vt:lpstr>
      <vt:lpstr>Measuring People…</vt:lpstr>
      <vt:lpstr>Measuring Exigency</vt:lpstr>
      <vt:lpstr>ICA#10: Crafting Items pt. 2</vt:lpstr>
      <vt:lpstr>Measuring Solution(s)</vt:lpstr>
      <vt:lpstr>ICA#10: Crafting Items pt. 2</vt:lpstr>
      <vt:lpstr>Measuring Barriers</vt:lpstr>
      <vt:lpstr>ICA #10: Crafting Items pt.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Audience Analysis: Measuring Demographics</dc:title>
  <dc:creator>CarrieLynn Reinhard</dc:creator>
  <cp:lastModifiedBy>Hellen</cp:lastModifiedBy>
  <cp:revision>11</cp:revision>
  <dcterms:created xsi:type="dcterms:W3CDTF">2015-08-23T15:40:03Z</dcterms:created>
  <dcterms:modified xsi:type="dcterms:W3CDTF">2020-04-01T09:00:32Z</dcterms:modified>
</cp:coreProperties>
</file>