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charts/colors6.xml" ContentType="application/vnd.ms-office.chartcolor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style11.xml" ContentType="application/vnd.ms-office.chartstyl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harts/colors12.xml" ContentType="application/vnd.ms-office.chartcolorstyle+xml"/>
  <Override PartName="/ppt/charts/chart7.xml" ContentType="application/vnd.openxmlformats-officedocument.drawingml.chart+xml"/>
  <Override PartName="/ppt/notesSlides/notesSlide12.xml" ContentType="application/vnd.openxmlformats-officedocument.presentationml.notesSlide+xml"/>
  <Override PartName="/ppt/charts/style9.xml" ContentType="application/vnd.ms-office.chartstyle+xml"/>
  <Override PartName="/ppt/charts/chart3.xml" ContentType="application/vnd.openxmlformats-officedocument.drawingml.chart+xml"/>
  <Override PartName="/ppt/notesSlides/notesSlide7.xml" ContentType="application/vnd.openxmlformats-officedocument.presentationml.notesSlide+xml"/>
  <Override PartName="/ppt/charts/style5.xml" ContentType="application/vnd.ms-office.chartstyl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Default Extension="png" ContentType="image/png"/>
  <Override PartName="/ppt/charts/colors9.xml" ContentType="application/vnd.ms-office.chartcolorstyle+xml"/>
  <Override PartName="/ppt/charts/style1.xml" ContentType="application/vnd.ms-office.chartstyle+xml"/>
  <Override PartName="/ppt/charts/style14.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charts/colors7.xml" ContentType="application/vnd.ms-office.chartcolorstyle+xml"/>
  <Override PartName="/ppt/charts/style12.xml" ContentType="application/vnd.ms-office.chart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charts/colors5.xml" ContentType="application/vnd.ms-office.chartcolorstyle+xml"/>
  <Override PartName="/ppt/charts/style10.xml" ContentType="application/vnd.ms-office.chart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notesSlides/notesSlide15.xml" ContentType="application/vnd.openxmlformats-officedocument.presentationml.notesSlide+xml"/>
  <Override PartName="/docProps/app.xml" ContentType="application/vnd.openxmlformats-officedocument.extended-properties+xml"/>
  <Override PartName="/ppt/charts/colors13.xml" ContentType="application/vnd.ms-office.chartcolorstyle+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charts/colors11.xml" ContentType="application/vnd.ms-office.chartcolorstyle+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style8.xml" ContentType="application/vnd.ms-office.chartstyle+xml"/>
  <Override PartName="/ppt/charts/chart4.xml" ContentType="application/vnd.openxmlformats-officedocument.drawingml.chart+xml"/>
  <Override PartName="/ppt/notesSlides/notesSlide6.xml" ContentType="application/vnd.openxmlformats-officedocument.presentationml.notesSlide+xml"/>
  <Override PartName="/ppt/charts/style6.xml" ContentType="application/vnd.ms-office.chartstyl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charts/style13.xml" ContentType="application/vnd.ms-office.chartstyl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charts/colors4.xml" ContentType="application/vnd.ms-office.chartcolor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olors14.xml" ContentType="application/vnd.ms-office.chartcolorstyl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charts/style7.xml" ContentType="application/vnd.ms-office.chartstyle+xml"/>
  <Override PartName="/ppt/charts/colors10.xml" ContentType="application/vnd.ms-office.chartcolorstyl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2"/>
  </p:notesMasterIdLst>
  <p:sldIdLst>
    <p:sldId id="514" r:id="rId2"/>
    <p:sldId id="516" r:id="rId3"/>
    <p:sldId id="461" r:id="rId4"/>
    <p:sldId id="464" r:id="rId5"/>
    <p:sldId id="465" r:id="rId6"/>
    <p:sldId id="466" r:id="rId7"/>
    <p:sldId id="467" r:id="rId8"/>
    <p:sldId id="468" r:id="rId9"/>
    <p:sldId id="469" r:id="rId10"/>
    <p:sldId id="470" r:id="rId11"/>
    <p:sldId id="471" r:id="rId12"/>
    <p:sldId id="472" r:id="rId13"/>
    <p:sldId id="473" r:id="rId14"/>
    <p:sldId id="517" r:id="rId15"/>
    <p:sldId id="519" r:id="rId16"/>
    <p:sldId id="474" r:id="rId17"/>
    <p:sldId id="518" r:id="rId18"/>
    <p:sldId id="476" r:id="rId19"/>
    <p:sldId id="477" r:id="rId20"/>
    <p:sldId id="478" r:id="rId21"/>
    <p:sldId id="480" r:id="rId22"/>
    <p:sldId id="482" r:id="rId23"/>
    <p:sldId id="483" r:id="rId24"/>
    <p:sldId id="484" r:id="rId25"/>
    <p:sldId id="485" r:id="rId26"/>
    <p:sldId id="487" r:id="rId27"/>
    <p:sldId id="488" r:id="rId28"/>
    <p:sldId id="491" r:id="rId29"/>
    <p:sldId id="492" r:id="rId30"/>
    <p:sldId id="493" r:id="rId31"/>
    <p:sldId id="494" r:id="rId32"/>
    <p:sldId id="495" r:id="rId33"/>
    <p:sldId id="496" r:id="rId34"/>
    <p:sldId id="498" r:id="rId35"/>
    <p:sldId id="520" r:id="rId36"/>
    <p:sldId id="521" r:id="rId37"/>
    <p:sldId id="522" r:id="rId38"/>
    <p:sldId id="523" r:id="rId39"/>
    <p:sldId id="524" r:id="rId40"/>
    <p:sldId id="525" r:id="rId41"/>
    <p:sldId id="526" r:id="rId42"/>
    <p:sldId id="527" r:id="rId43"/>
    <p:sldId id="528" r:id="rId44"/>
    <p:sldId id="529" r:id="rId45"/>
    <p:sldId id="530" r:id="rId46"/>
    <p:sldId id="531" r:id="rId47"/>
    <p:sldId id="532" r:id="rId48"/>
    <p:sldId id="533" r:id="rId49"/>
    <p:sldId id="534" r:id="rId50"/>
    <p:sldId id="535" r:id="rId5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105"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105"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105"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105"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105"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105"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105"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105"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4787" autoAdjust="0"/>
  </p:normalViewPr>
  <p:slideViewPr>
    <p:cSldViewPr snapToObjects="1">
      <p:cViewPr varScale="1">
        <p:scale>
          <a:sx n="74" d="100"/>
          <a:sy n="74" d="100"/>
        </p:scale>
        <p:origin x="-1690" y="-7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168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openxmlformats.org/officeDocument/2006/relationships/chartUserShapes" Target="../drawings/drawing1.xml"/><Relationship Id="rId1" Type="http://schemas.openxmlformats.org/officeDocument/2006/relationships/oleObject" Target="file:///C:\Users\sabareesh\Downloads\Data_Extract_From_World_Development_Indicators.xlsx" TargetMode="External"/><Relationship Id="rId4" Type="http://schemas.microsoft.com/office/2011/relationships/chartColorStyle" Target="colors1.xml"/></Relationships>
</file>

<file path=ppt/charts/_rels/chart10.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oleObject" Target="file:///C:\Users\sabareesh\Downloads\Data_Extract_From_World_Development_Indicators.xlsx" TargetMode="External"/></Relationships>
</file>

<file path=ppt/charts/_rels/chart11.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oleObject" Target="file:///C:\Users\sabareesh\Downloads\Data_Extract_From_World_Development_Indicators.xlsx" TargetMode="External"/></Relationships>
</file>

<file path=ppt/charts/_rels/chart12.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oleObject" Target="file:///C:\Users\sabareesh\Downloads\Data_Extract_From_World_Development_Indicators.xlsx" TargetMode="External"/></Relationships>
</file>

<file path=ppt/charts/_rels/chart13.xml.rels><?xml version="1.0" encoding="UTF-8" standalone="yes"?>
<Relationships xmlns="http://schemas.openxmlformats.org/package/2006/relationships"><Relationship Id="rId3" Type="http://schemas.microsoft.com/office/2011/relationships/chartColorStyle" Target="colors13.xml"/><Relationship Id="rId2" Type="http://schemas.microsoft.com/office/2011/relationships/chartStyle" Target="style13.xml"/><Relationship Id="rId1" Type="http://schemas.openxmlformats.org/officeDocument/2006/relationships/oleObject" Target="file:///C:\Users\sabareesh\Downloads\Data_Extract_From_World_Development_Indicators.xlsx" TargetMode="External"/></Relationships>
</file>

<file path=ppt/charts/_rels/chart14.xml.rels><?xml version="1.0" encoding="UTF-8" standalone="yes"?>
<Relationships xmlns="http://schemas.openxmlformats.org/package/2006/relationships"><Relationship Id="rId3" Type="http://schemas.microsoft.com/office/2011/relationships/chartColorStyle" Target="colors14.xml"/><Relationship Id="rId2" Type="http://schemas.microsoft.com/office/2011/relationships/chartStyle" Target="style14.xml"/><Relationship Id="rId1" Type="http://schemas.openxmlformats.org/officeDocument/2006/relationships/oleObject" Target="file:///C:\Users\sabareesh\Downloads\Data_Extract_From_World_Development_Indicators.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openxmlformats.org/officeDocument/2006/relationships/chartUserShapes" Target="../drawings/drawing2.xml"/><Relationship Id="rId1" Type="http://schemas.openxmlformats.org/officeDocument/2006/relationships/oleObject" Target="file:///C:\Users\sabareesh\Downloads\Data_Extract_From_World_Development_Indicators.xlsx" TargetMode="External"/><Relationship Id="rId4" Type="http://schemas.microsoft.com/office/2011/relationships/chartColorStyle" Target="colors2.xm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openxmlformats.org/officeDocument/2006/relationships/chartUserShapes" Target="../drawings/drawing3.xml"/><Relationship Id="rId1" Type="http://schemas.openxmlformats.org/officeDocument/2006/relationships/oleObject" Target="file:///C:\Users\sabareesh\Downloads\Data_Extract_From_World_Development_Indicators.xlsx" TargetMode="External"/><Relationship Id="rId4" Type="http://schemas.microsoft.com/office/2011/relationships/chartColorStyle" Target="colors3.xm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C:\Users\sabareesh\Downloads\Data_Extract_From_World_Development_Indicators.xlsx" TargetMode="Externa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sabareesh\Downloads\Data_Extract_From_World_Development_Indicators.xlsx" TargetMode="Externa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C:\Users\sabareesh\Downloads\Data_Extract_From_World_Development_Indicators.xlsx" TargetMode="Externa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C:\Users\sabareesh\Downloads\Data_Extract_From_World_Development_Indicators.xlsx" TargetMode="External"/></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file:///C:\Users\sabareesh\Downloads\Data_Extract_From_World_Development_Indicators.xlsx" TargetMode="External"/></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oleObject" Target="file:///C:\Users\sabareesh\Downloads\Data_Extract_From_World_Development_Indicato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title>
      <c:tx>
        <c:rich>
          <a:bodyPr rot="0" spcFirstLastPara="1" vertOverflow="ellipsis" vert="horz" wrap="square" anchor="ctr" anchorCtr="1"/>
          <a:lstStyle/>
          <a:p>
            <a:pPr>
              <a:defRPr lang="zh-CN" sz="2400" b="0" i="0" u="none" strike="noStrike" kern="1200" spc="0" baseline="0">
                <a:solidFill>
                  <a:schemeClr val="tx1">
                    <a:lumMod val="65000"/>
                    <a:lumOff val="35000"/>
                  </a:schemeClr>
                </a:solidFill>
                <a:latin typeface="+mn-lt"/>
                <a:ea typeface="+mn-ea"/>
                <a:cs typeface="+mn-cs"/>
              </a:defRPr>
            </a:pPr>
            <a:r>
              <a:rPr lang="en-US" sz="2400"/>
              <a:t>GDP at factor cost at constant</a:t>
            </a:r>
            <a:r>
              <a:rPr lang="en-US" sz="2400" baseline="0"/>
              <a:t> 2011 prices</a:t>
            </a:r>
            <a:r>
              <a:rPr lang="en-US" sz="2400"/>
              <a:t> (billion Rs)</a:t>
            </a:r>
          </a:p>
        </c:rich>
      </c:tx>
      <c:layout/>
      <c:spPr>
        <a:noFill/>
        <a:ln>
          <a:noFill/>
        </a:ln>
        <a:effectLst/>
      </c:spPr>
    </c:title>
    <c:plotArea>
      <c:layout/>
      <c:scatterChart>
        <c:scatterStyle val="smoothMarker"/>
        <c:ser>
          <c:idx val="0"/>
          <c:order val="0"/>
          <c:tx>
            <c:strRef>
              <c:f>Data!$B$12</c:f>
              <c:strCache>
                <c:ptCount val="1"/>
                <c:pt idx="0">
                  <c:v>GDP (billion rupees at 2011 prices)</c:v>
                </c:pt>
              </c:strCache>
            </c:strRef>
          </c:tx>
          <c:spPr>
            <a:ln w="19050" cap="rnd">
              <a:solidFill>
                <a:srgbClr val="FF0000"/>
              </a:solidFill>
              <a:round/>
            </a:ln>
            <a:effectLst/>
          </c:spPr>
          <c:marker>
            <c:symbol val="diamond"/>
            <c:size val="5"/>
            <c:spPr>
              <a:solidFill>
                <a:srgbClr val="FF0000"/>
              </a:solidFill>
              <a:ln w="9525">
                <a:solidFill>
                  <a:srgbClr val="FF0000">
                    <a:alpha val="90000"/>
                  </a:srgbClr>
                </a:solidFill>
              </a:ln>
              <a:effectLst/>
            </c:spPr>
          </c:marker>
          <c:xVal>
            <c:numRef>
              <c:f>Data!$A$13:$A$71</c:f>
              <c:numCache>
                <c:formatCode>General</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Data!$B$13:$B$71</c:f>
              <c:numCache>
                <c:formatCode>General</c:formatCode>
                <c:ptCount val="59"/>
                <c:pt idx="0">
                  <c:v>7370.4362941874606</c:v>
                </c:pt>
                <c:pt idx="1">
                  <c:v>7644.818660956601</c:v>
                </c:pt>
                <c:pt idx="2">
                  <c:v>7868.8980611452607</c:v>
                </c:pt>
                <c:pt idx="3">
                  <c:v>8340.5876086744283</c:v>
                </c:pt>
                <c:pt idx="4">
                  <c:v>8962.2074430581815</c:v>
                </c:pt>
                <c:pt idx="5">
                  <c:v>8725.9842580909826</c:v>
                </c:pt>
                <c:pt idx="6">
                  <c:v>8721.15627834529</c:v>
                </c:pt>
                <c:pt idx="7">
                  <c:v>9403.670744505931</c:v>
                </c:pt>
                <c:pt idx="8">
                  <c:v>9722.2604492743012</c:v>
                </c:pt>
                <c:pt idx="9">
                  <c:v>10358.067144680597</c:v>
                </c:pt>
                <c:pt idx="10">
                  <c:v>10892.2564635495</c:v>
                </c:pt>
                <c:pt idx="11">
                  <c:v>11071.208654480099</c:v>
                </c:pt>
                <c:pt idx="12">
                  <c:v>11009.951511698799</c:v>
                </c:pt>
                <c:pt idx="13">
                  <c:v>11372.7867907447</c:v>
                </c:pt>
                <c:pt idx="14">
                  <c:v>11507.592556386602</c:v>
                </c:pt>
                <c:pt idx="15">
                  <c:v>12560.527150318301</c:v>
                </c:pt>
                <c:pt idx="16">
                  <c:v>12769.421734133</c:v>
                </c:pt>
                <c:pt idx="17">
                  <c:v>13695.813219916901</c:v>
                </c:pt>
                <c:pt idx="18">
                  <c:v>14478.1909449544</c:v>
                </c:pt>
                <c:pt idx="19">
                  <c:v>13719.796851199002</c:v>
                </c:pt>
                <c:pt idx="20">
                  <c:v>14643.9378810997</c:v>
                </c:pt>
                <c:pt idx="21">
                  <c:v>15523.482608783899</c:v>
                </c:pt>
                <c:pt idx="22">
                  <c:v>16063.037453871502</c:v>
                </c:pt>
                <c:pt idx="23">
                  <c:v>17233.855050571197</c:v>
                </c:pt>
                <c:pt idx="24">
                  <c:v>17892.315474531999</c:v>
                </c:pt>
                <c:pt idx="25">
                  <c:v>18832.431267542295</c:v>
                </c:pt>
                <c:pt idx="26">
                  <c:v>19731.974431899802</c:v>
                </c:pt>
                <c:pt idx="27">
                  <c:v>20514.417391716004</c:v>
                </c:pt>
                <c:pt idx="28">
                  <c:v>22489.500965462001</c:v>
                </c:pt>
                <c:pt idx="29">
                  <c:v>23827.028800691503</c:v>
                </c:pt>
                <c:pt idx="30">
                  <c:v>25145.486613106204</c:v>
                </c:pt>
                <c:pt idx="31">
                  <c:v>25411.2320196</c:v>
                </c:pt>
                <c:pt idx="32">
                  <c:v>26804.376392900002</c:v>
                </c:pt>
                <c:pt idx="33">
                  <c:v>28077.7923324</c:v>
                </c:pt>
                <c:pt idx="34">
                  <c:v>29947.471203600002</c:v>
                </c:pt>
                <c:pt idx="35">
                  <c:v>32215.839966299991</c:v>
                </c:pt>
                <c:pt idx="36">
                  <c:v>34647.981972200003</c:v>
                </c:pt>
                <c:pt idx="37">
                  <c:v>36051.163169899992</c:v>
                </c:pt>
                <c:pt idx="38">
                  <c:v>38280.717008599997</c:v>
                </c:pt>
                <c:pt idx="39">
                  <c:v>41666.935662199998</c:v>
                </c:pt>
                <c:pt idx="40">
                  <c:v>43267.358976300013</c:v>
                </c:pt>
                <c:pt idx="41">
                  <c:v>45354.561776599992</c:v>
                </c:pt>
                <c:pt idx="42">
                  <c:v>47079.838113700003</c:v>
                </c:pt>
                <c:pt idx="43">
                  <c:v>50780.492987499994</c:v>
                </c:pt>
                <c:pt idx="44">
                  <c:v>54803.799258599996</c:v>
                </c:pt>
                <c:pt idx="45">
                  <c:v>59146.140270800002</c:v>
                </c:pt>
                <c:pt idx="46">
                  <c:v>63913.7524653</c:v>
                </c:pt>
                <c:pt idx="47">
                  <c:v>68810.066842799992</c:v>
                </c:pt>
                <c:pt idx="48">
                  <c:v>70934.025840800008</c:v>
                </c:pt>
                <c:pt idx="49">
                  <c:v>76510.780097199997</c:v>
                </c:pt>
                <c:pt idx="50">
                  <c:v>83012.348441800001</c:v>
                </c:pt>
                <c:pt idx="51">
                  <c:v>87363.311802800003</c:v>
                </c:pt>
                <c:pt idx="52">
                  <c:v>92130.167686000001</c:v>
                </c:pt>
                <c:pt idx="53">
                  <c:v>98013.698221800005</c:v>
                </c:pt>
                <c:pt idx="54">
                  <c:v>105276.73634419999</c:v>
                </c:pt>
                <c:pt idx="55">
                  <c:v>113694.9313596</c:v>
                </c:pt>
                <c:pt idx="56">
                  <c:v>122983.2689124</c:v>
                </c:pt>
                <c:pt idx="57">
                  <c:v>131798.57294550005</c:v>
                </c:pt>
                <c:pt idx="58">
                  <c:v>140775.86051539998</c:v>
                </c:pt>
              </c:numCache>
            </c:numRef>
          </c:yVal>
          <c:smooth val="1"/>
        </c:ser>
        <c:ser>
          <c:idx val="1"/>
          <c:order val="1"/>
          <c:tx>
            <c:strRef>
              <c:f>1965 gridline</c:f>
              <c:strCache>
                <c:ptCount val="1"/>
                <c:pt idx="0">
                  <c:v>1965 gridline</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Pt>
            <c:idx val="0"/>
            <c:marker>
              <c:spPr>
                <a:noFill/>
                <a:ln w="9525">
                  <a:noFill/>
                </a:ln>
                <a:effectLst/>
              </c:spPr>
            </c:marker>
          </c:dPt>
          <c:dPt>
            <c:idx val="1"/>
            <c:marker>
              <c:spPr>
                <a:noFill/>
                <a:ln w="9525">
                  <a:noFill/>
                </a:ln>
                <a:effectLst/>
              </c:spPr>
            </c:marker>
            <c:spPr>
              <a:ln w="19050" cap="rnd">
                <a:solidFill>
                  <a:schemeClr val="tx1"/>
                </a:solidFill>
                <a:round/>
              </a:ln>
              <a:effectLst/>
            </c:spPr>
          </c:dPt>
          <c:xVal>
            <c:numRef>
              <c:f>Data!$C$13:$D$13</c:f>
              <c:numCache>
                <c:formatCode>General</c:formatCode>
                <c:ptCount val="2"/>
                <c:pt idx="0">
                  <c:v>1965</c:v>
                </c:pt>
                <c:pt idx="1">
                  <c:v>1965</c:v>
                </c:pt>
              </c:numCache>
            </c:numRef>
          </c:xVal>
          <c:yVal>
            <c:numRef>
              <c:f>Data!$E$13:$F$13</c:f>
              <c:numCache>
                <c:formatCode>General</c:formatCode>
                <c:ptCount val="2"/>
                <c:pt idx="0">
                  <c:v>0</c:v>
                </c:pt>
                <c:pt idx="1">
                  <c:v>160000</c:v>
                </c:pt>
              </c:numCache>
            </c:numRef>
          </c:yVal>
          <c:smooth val="1"/>
        </c:ser>
        <c:ser>
          <c:idx val="2"/>
          <c:order val="2"/>
          <c:tx>
            <c:strRef>
              <c:f>1981 gridline</c:f>
              <c:strCache>
                <c:ptCount val="1"/>
                <c:pt idx="0">
                  <c:v>1981 gridline</c:v>
                </c:pt>
              </c:strCache>
            </c:strRef>
          </c:tx>
          <c:spPr>
            <a:ln w="19050" cap="rnd">
              <a:solidFill>
                <a:schemeClr val="accent3"/>
              </a:solidFill>
              <a:round/>
            </a:ln>
            <a:effectLst/>
          </c:spPr>
          <c:marker>
            <c:symbol val="circle"/>
            <c:size val="5"/>
            <c:spPr>
              <a:noFill/>
              <a:ln w="9525">
                <a:noFill/>
              </a:ln>
              <a:effectLst/>
            </c:spPr>
          </c:marker>
          <c:dPt>
            <c:idx val="1"/>
            <c:spPr>
              <a:ln w="19050" cap="rnd">
                <a:solidFill>
                  <a:schemeClr val="tx1"/>
                </a:solidFill>
                <a:round/>
              </a:ln>
              <a:effectLst/>
            </c:spPr>
          </c:dPt>
          <c:xVal>
            <c:numRef>
              <c:f>Data!$C$14:$D$14</c:f>
              <c:numCache>
                <c:formatCode>General</c:formatCode>
                <c:ptCount val="2"/>
                <c:pt idx="0">
                  <c:v>1981</c:v>
                </c:pt>
                <c:pt idx="1">
                  <c:v>1981</c:v>
                </c:pt>
              </c:numCache>
            </c:numRef>
          </c:xVal>
          <c:yVal>
            <c:numRef>
              <c:f>Data!$E$14:$F$14</c:f>
              <c:numCache>
                <c:formatCode>General</c:formatCode>
                <c:ptCount val="2"/>
                <c:pt idx="0">
                  <c:v>0</c:v>
                </c:pt>
                <c:pt idx="1">
                  <c:v>160000</c:v>
                </c:pt>
              </c:numCache>
            </c:numRef>
          </c:yVal>
          <c:smooth val="1"/>
        </c:ser>
        <c:ser>
          <c:idx val="3"/>
          <c:order val="3"/>
          <c:tx>
            <c:strRef>
              <c:f>1988 gridline</c:f>
              <c:strCache>
                <c:ptCount val="1"/>
                <c:pt idx="0">
                  <c:v>1988 gridline</c:v>
                </c:pt>
              </c:strCache>
            </c:strRef>
          </c:tx>
          <c:spPr>
            <a:ln w="19050" cap="rnd">
              <a:solidFill>
                <a:schemeClr val="accent4"/>
              </a:solidFill>
              <a:round/>
            </a:ln>
            <a:effectLst/>
          </c:spPr>
          <c:marker>
            <c:symbol val="circle"/>
            <c:size val="5"/>
            <c:spPr>
              <a:noFill/>
              <a:ln w="9525">
                <a:noFill/>
              </a:ln>
              <a:effectLst/>
            </c:spPr>
          </c:marker>
          <c:dPt>
            <c:idx val="1"/>
            <c:spPr>
              <a:ln w="19050" cap="rnd">
                <a:solidFill>
                  <a:schemeClr val="tx1"/>
                </a:solidFill>
                <a:round/>
              </a:ln>
              <a:effectLst/>
            </c:spPr>
          </c:dPt>
          <c:xVal>
            <c:numRef>
              <c:f>Data!$C$15:$D$15</c:f>
              <c:numCache>
                <c:formatCode>General</c:formatCode>
                <c:ptCount val="2"/>
                <c:pt idx="0">
                  <c:v>1988</c:v>
                </c:pt>
                <c:pt idx="1">
                  <c:v>1988</c:v>
                </c:pt>
              </c:numCache>
            </c:numRef>
          </c:xVal>
          <c:yVal>
            <c:numRef>
              <c:f>Data!$E$15:$F$15</c:f>
              <c:numCache>
                <c:formatCode>General</c:formatCode>
                <c:ptCount val="2"/>
                <c:pt idx="0">
                  <c:v>0</c:v>
                </c:pt>
                <c:pt idx="1">
                  <c:v>160000</c:v>
                </c:pt>
              </c:numCache>
            </c:numRef>
          </c:yVal>
          <c:smooth val="1"/>
        </c:ser>
        <c:ser>
          <c:idx val="4"/>
          <c:order val="4"/>
          <c:tx>
            <c:strRef>
              <c:f>2003 gridline</c:f>
              <c:strCache>
                <c:ptCount val="1"/>
                <c:pt idx="0">
                  <c:v>2003 gridline</c:v>
                </c:pt>
              </c:strCache>
            </c:strRef>
          </c:tx>
          <c:spPr>
            <a:ln w="19050" cap="rnd">
              <a:solidFill>
                <a:schemeClr val="tx1"/>
              </a:solidFill>
              <a:round/>
            </a:ln>
            <a:effectLst/>
          </c:spPr>
          <c:marker>
            <c:symbol val="circle"/>
            <c:size val="5"/>
            <c:spPr>
              <a:noFill/>
              <a:ln w="9525">
                <a:noFill/>
              </a:ln>
              <a:effectLst/>
            </c:spPr>
          </c:marker>
          <c:xVal>
            <c:numRef>
              <c:f>Data!$C$16:$D$16</c:f>
              <c:numCache>
                <c:formatCode>General</c:formatCode>
                <c:ptCount val="2"/>
                <c:pt idx="0">
                  <c:v>2003</c:v>
                </c:pt>
                <c:pt idx="1">
                  <c:v>2003</c:v>
                </c:pt>
              </c:numCache>
            </c:numRef>
          </c:xVal>
          <c:yVal>
            <c:numRef>
              <c:f>Data!$E$16:$F$16</c:f>
              <c:numCache>
                <c:formatCode>General</c:formatCode>
                <c:ptCount val="2"/>
                <c:pt idx="0">
                  <c:v>0</c:v>
                </c:pt>
                <c:pt idx="1">
                  <c:v>160000</c:v>
                </c:pt>
              </c:numCache>
            </c:numRef>
          </c:yVal>
          <c:smooth val="1"/>
        </c:ser>
        <c:ser>
          <c:idx val="5"/>
          <c:order val="5"/>
          <c:tx>
            <c:strRef>
              <c:f>2010 gridline</c:f>
              <c:strCache>
                <c:ptCount val="1"/>
                <c:pt idx="0">
                  <c:v>2010 gridline</c:v>
                </c:pt>
              </c:strCache>
            </c:strRef>
          </c:tx>
          <c:spPr>
            <a:ln w="19050" cap="rnd">
              <a:solidFill>
                <a:schemeClr val="tx1"/>
              </a:solidFill>
              <a:round/>
            </a:ln>
            <a:effectLst/>
          </c:spPr>
          <c:marker>
            <c:symbol val="circle"/>
            <c:size val="5"/>
            <c:spPr>
              <a:noFill/>
              <a:ln w="9525">
                <a:noFill/>
              </a:ln>
              <a:effectLst/>
            </c:spPr>
          </c:marker>
          <c:xVal>
            <c:numRef>
              <c:f>Data!$C$17:$D$17</c:f>
              <c:numCache>
                <c:formatCode>General</c:formatCode>
                <c:ptCount val="2"/>
                <c:pt idx="0">
                  <c:v>2010</c:v>
                </c:pt>
                <c:pt idx="1">
                  <c:v>2010</c:v>
                </c:pt>
              </c:numCache>
            </c:numRef>
          </c:xVal>
          <c:yVal>
            <c:numRef>
              <c:f>Data!$E$17:$F$17</c:f>
              <c:numCache>
                <c:formatCode>General</c:formatCode>
                <c:ptCount val="2"/>
                <c:pt idx="0">
                  <c:v>0</c:v>
                </c:pt>
                <c:pt idx="1">
                  <c:v>160000</c:v>
                </c:pt>
              </c:numCache>
            </c:numRef>
          </c:yVal>
          <c:smooth val="1"/>
        </c:ser>
        <c:dLbls/>
        <c:axId val="145181312"/>
        <c:axId val="145187584"/>
      </c:scatterChart>
      <c:valAx>
        <c:axId val="145181312"/>
        <c:scaling>
          <c:orientation val="minMax"/>
          <c:max val="2018"/>
          <c:min val="1960"/>
        </c:scaling>
        <c:axPos val="b"/>
        <c:majorGridlines>
          <c:spPr>
            <a:ln w="9525" cap="flat" cmpd="sng" algn="ctr">
              <a:noFill/>
              <a:round/>
            </a:ln>
            <a:effectLst>
              <a:outerShdw blurRad="50800" dist="50800" dir="5400000" algn="ctr" rotWithShape="0">
                <a:schemeClr val="bg1"/>
              </a:outerShdw>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400" b="0" i="0" u="none" strike="noStrike" kern="1200" baseline="0">
                <a:solidFill>
                  <a:schemeClr val="tx1">
                    <a:lumMod val="65000"/>
                    <a:lumOff val="35000"/>
                  </a:schemeClr>
                </a:solidFill>
                <a:latin typeface="+mn-lt"/>
                <a:ea typeface="+mn-ea"/>
                <a:cs typeface="+mn-cs"/>
              </a:defRPr>
            </a:pPr>
            <a:endParaRPr lang="en-US"/>
          </a:p>
        </c:txPr>
        <c:crossAx val="145187584"/>
        <c:crosses val="autoZero"/>
        <c:crossBetween val="midCat"/>
      </c:valAx>
      <c:valAx>
        <c:axId val="145187584"/>
        <c:scaling>
          <c:orientation val="minMax"/>
          <c:max val="160000"/>
          <c:min val="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400" b="0" i="0" u="none" strike="noStrike" kern="1200" baseline="0">
                <a:solidFill>
                  <a:schemeClr val="tx1">
                    <a:lumMod val="65000"/>
                    <a:lumOff val="35000"/>
                  </a:schemeClr>
                </a:solidFill>
                <a:latin typeface="+mn-lt"/>
                <a:ea typeface="+mn-ea"/>
                <a:cs typeface="+mn-cs"/>
              </a:defRPr>
            </a:pPr>
            <a:endParaRPr lang="en-US"/>
          </a:p>
        </c:txPr>
        <c:crossAx val="145181312"/>
        <c:crosses val="autoZero"/>
        <c:crossBetween val="midCat"/>
      </c:valAx>
      <c:spPr>
        <a:noFill/>
        <a:ln>
          <a:noFill/>
        </a:ln>
        <a:effectLst/>
      </c:spPr>
    </c:plotArea>
    <c:plotVisOnly val="1"/>
    <c:dispBlanksAs val="gap"/>
  </c:chart>
  <c:spPr>
    <a:noFill/>
    <a:ln>
      <a:noFill/>
    </a:ln>
    <a:effectLst/>
  </c:spPr>
  <c:txPr>
    <a:bodyPr/>
    <a:lstStyle/>
    <a:p>
      <a:pPr>
        <a:defRPr lang="zh-CN"/>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lang val="en-GB"/>
  <c:chart>
    <c:title>
      <c:spPr>
        <a:noFill/>
        <a:ln>
          <a:noFill/>
        </a:ln>
        <a:effectLst/>
      </c:spPr>
      <c:txPr>
        <a:bodyPr rot="0" spcFirstLastPara="1" vertOverflow="ellipsis" vert="horz" wrap="square" anchor="ctr" anchorCtr="1"/>
        <a:lstStyle/>
        <a:p>
          <a:pPr>
            <a:defRPr lang="zh-CN" sz="2800" b="0" i="0" u="none" strike="noStrike" kern="1200" spc="0" baseline="0">
              <a:solidFill>
                <a:schemeClr val="tx1">
                  <a:lumMod val="65000"/>
                  <a:lumOff val="35000"/>
                </a:schemeClr>
              </a:solidFill>
              <a:latin typeface="+mn-lt"/>
              <a:ea typeface="+mn-ea"/>
              <a:cs typeface="+mn-cs"/>
            </a:defRPr>
          </a:pPr>
          <a:endParaRPr lang="en-US"/>
        </a:p>
      </c:txPr>
    </c:title>
    <c:plotArea>
      <c:layout/>
      <c:lineChart>
        <c:grouping val="standard"/>
        <c:ser>
          <c:idx val="0"/>
          <c:order val="0"/>
          <c:tx>
            <c:strRef>
              <c:f>Auto!$E$26</c:f>
              <c:strCache>
                <c:ptCount val="1"/>
                <c:pt idx="0">
                  <c:v>Total Passenger Vehicles (millions)</c:v>
                </c:pt>
              </c:strCache>
            </c:strRef>
          </c:tx>
          <c:spPr>
            <a:ln w="47625" cap="rnd">
              <a:solidFill>
                <a:schemeClr val="accent1"/>
              </a:solidFill>
              <a:round/>
            </a:ln>
            <a:effectLst/>
          </c:spPr>
          <c:marker>
            <c:symbol val="circle"/>
            <c:size val="5"/>
            <c:spPr>
              <a:solidFill>
                <a:schemeClr val="accent1"/>
              </a:solidFill>
              <a:ln w="19050">
                <a:solidFill>
                  <a:schemeClr val="accent1"/>
                </a:solidFill>
              </a:ln>
              <a:effectLst/>
            </c:spPr>
          </c:marker>
          <c:cat>
            <c:strRef>
              <c:f>Auto!$A$27:$A$42</c:f>
              <c:strCache>
                <c:ptCount val="16"/>
                <c:pt idx="0">
                  <c:v>2001-02</c:v>
                </c:pt>
                <c:pt idx="1">
                  <c:v>2002-03</c:v>
                </c:pt>
                <c:pt idx="2">
                  <c:v> 2003-04</c:v>
                </c:pt>
                <c:pt idx="3">
                  <c:v>2004-05</c:v>
                </c:pt>
                <c:pt idx="4">
                  <c:v>2005-06</c:v>
                </c:pt>
                <c:pt idx="5">
                  <c:v>2006-07</c:v>
                </c:pt>
                <c:pt idx="6">
                  <c:v>2007-08</c:v>
                </c:pt>
                <c:pt idx="7">
                  <c:v>2008-09</c:v>
                </c:pt>
                <c:pt idx="8">
                  <c:v>2009-10</c:v>
                </c:pt>
                <c:pt idx="9">
                  <c:v>2010-2011</c:v>
                </c:pt>
                <c:pt idx="10">
                  <c:v>2011-12</c:v>
                </c:pt>
                <c:pt idx="11">
                  <c:v>2012-13</c:v>
                </c:pt>
                <c:pt idx="12">
                  <c:v>2013-14</c:v>
                </c:pt>
                <c:pt idx="13">
                  <c:v>2014-15</c:v>
                </c:pt>
                <c:pt idx="14">
                  <c:v>2015-16</c:v>
                </c:pt>
                <c:pt idx="15">
                  <c:v>2016-17</c:v>
                </c:pt>
              </c:strCache>
            </c:strRef>
          </c:cat>
          <c:val>
            <c:numRef>
              <c:f>Auto!$E$27:$E$42</c:f>
              <c:numCache>
                <c:formatCode>General</c:formatCode>
                <c:ptCount val="16"/>
                <c:pt idx="0">
                  <c:v>0.66971900000000018</c:v>
                </c:pt>
                <c:pt idx="1">
                  <c:v>0.72333000000000003</c:v>
                </c:pt>
                <c:pt idx="2">
                  <c:v>0.98955999999999988</c:v>
                </c:pt>
                <c:pt idx="3">
                  <c:v>1.2098759999999997</c:v>
                </c:pt>
                <c:pt idx="4">
                  <c:v>1.3092999999999999</c:v>
                </c:pt>
                <c:pt idx="5">
                  <c:v>1.5452339999999998</c:v>
                </c:pt>
                <c:pt idx="6">
                  <c:v>1.7775829999999999</c:v>
                </c:pt>
                <c:pt idx="7">
                  <c:v>1.8385929999999999</c:v>
                </c:pt>
                <c:pt idx="8">
                  <c:v>2.3574109999999999</c:v>
                </c:pt>
                <c:pt idx="9">
                  <c:v>2.9872960000000002</c:v>
                </c:pt>
                <c:pt idx="10">
                  <c:v>3.1460689999999998</c:v>
                </c:pt>
                <c:pt idx="11">
                  <c:v>3.2335610000000004</c:v>
                </c:pt>
                <c:pt idx="12">
                  <c:v>3.0879730000000003</c:v>
                </c:pt>
                <c:pt idx="13">
                  <c:v>3.221419</c:v>
                </c:pt>
                <c:pt idx="14">
                  <c:v>3.4650449999999995</c:v>
                </c:pt>
                <c:pt idx="15">
                  <c:v>3.7915399999999999</c:v>
                </c:pt>
              </c:numCache>
            </c:numRef>
          </c:val>
        </c:ser>
        <c:dLbls/>
        <c:marker val="1"/>
        <c:axId val="147657856"/>
        <c:axId val="147659776"/>
      </c:lineChart>
      <c:catAx>
        <c:axId val="1476578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7659776"/>
        <c:crosses val="autoZero"/>
        <c:auto val="1"/>
        <c:lblAlgn val="ctr"/>
        <c:lblOffset val="100"/>
      </c:catAx>
      <c:valAx>
        <c:axId val="14765977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7657856"/>
        <c:crosses val="autoZero"/>
        <c:crossBetween val="between"/>
      </c:valAx>
      <c:spPr>
        <a:noFill/>
        <a:ln>
          <a:noFill/>
        </a:ln>
        <a:effectLst/>
      </c:spPr>
    </c:plotArea>
    <c:plotVisOnly val="1"/>
    <c:dispBlanksAs val="gap"/>
  </c:chart>
  <c:spPr>
    <a:noFill/>
    <a:ln>
      <a:noFill/>
    </a:ln>
    <a:effectLst/>
  </c:spPr>
  <c:txPr>
    <a:bodyPr/>
    <a:lstStyle/>
    <a:p>
      <a:pPr>
        <a:defRPr lang="zh-CN"/>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GB"/>
  <c:chart>
    <c:title>
      <c:tx>
        <c:rich>
          <a:bodyPr rot="0" spcFirstLastPara="1" vertOverflow="ellipsis" vert="horz" wrap="square" anchor="ctr" anchorCtr="1"/>
          <a:lstStyle/>
          <a:p>
            <a:pPr>
              <a:defRPr lang="zh-CN" sz="2800" b="0" i="0" u="none" strike="noStrike" kern="1200" spc="0" baseline="0">
                <a:solidFill>
                  <a:schemeClr val="tx1">
                    <a:lumMod val="65000"/>
                    <a:lumOff val="35000"/>
                  </a:schemeClr>
                </a:solidFill>
                <a:latin typeface="+mn-lt"/>
                <a:ea typeface="+mn-ea"/>
                <a:cs typeface="+mn-cs"/>
              </a:defRPr>
            </a:pPr>
            <a:r>
              <a:rPr lang="en-GB" sz="2800"/>
              <a:t>Total two wheelers (millions)</a:t>
            </a:r>
          </a:p>
        </c:rich>
      </c:tx>
      <c:spPr>
        <a:noFill/>
        <a:ln>
          <a:noFill/>
        </a:ln>
        <a:effectLst/>
      </c:spPr>
    </c:title>
    <c:plotArea>
      <c:layout/>
      <c:lineChart>
        <c:grouping val="standard"/>
        <c:ser>
          <c:idx val="0"/>
          <c:order val="0"/>
          <c:tx>
            <c:strRef>
              <c:f>Auto!$B$26</c:f>
              <c:strCache>
                <c:ptCount val="1"/>
                <c:pt idx="0">
                  <c:v>Total two wheelers</c:v>
                </c:pt>
              </c:strCache>
            </c:strRef>
          </c:tx>
          <c:spPr>
            <a:ln w="47625" cap="rnd">
              <a:solidFill>
                <a:schemeClr val="accent1"/>
              </a:solidFill>
              <a:round/>
            </a:ln>
            <a:effectLst/>
          </c:spPr>
          <c:marker>
            <c:symbol val="circle"/>
            <c:size val="5"/>
            <c:spPr>
              <a:solidFill>
                <a:schemeClr val="accent1"/>
              </a:solidFill>
              <a:ln w="19050">
                <a:solidFill>
                  <a:schemeClr val="accent1"/>
                </a:solidFill>
              </a:ln>
              <a:effectLst/>
            </c:spPr>
          </c:marker>
          <c:cat>
            <c:strRef>
              <c:f>Auto!$A$27:$A$42</c:f>
              <c:strCache>
                <c:ptCount val="16"/>
                <c:pt idx="0">
                  <c:v>2001-02</c:v>
                </c:pt>
                <c:pt idx="1">
                  <c:v>2002-03</c:v>
                </c:pt>
                <c:pt idx="2">
                  <c:v> 2003-04</c:v>
                </c:pt>
                <c:pt idx="3">
                  <c:v>2004-05</c:v>
                </c:pt>
                <c:pt idx="4">
                  <c:v>2005-06</c:v>
                </c:pt>
                <c:pt idx="5">
                  <c:v>2006-07</c:v>
                </c:pt>
                <c:pt idx="6">
                  <c:v>2007-08</c:v>
                </c:pt>
                <c:pt idx="7">
                  <c:v>2008-09</c:v>
                </c:pt>
                <c:pt idx="8">
                  <c:v>2009-10</c:v>
                </c:pt>
                <c:pt idx="9">
                  <c:v>2010-2011</c:v>
                </c:pt>
                <c:pt idx="10">
                  <c:v>2011-12</c:v>
                </c:pt>
                <c:pt idx="11">
                  <c:v>2012-13</c:v>
                </c:pt>
                <c:pt idx="12">
                  <c:v>2013-14</c:v>
                </c:pt>
                <c:pt idx="13">
                  <c:v>2014-15</c:v>
                </c:pt>
                <c:pt idx="14">
                  <c:v>2015-16</c:v>
                </c:pt>
                <c:pt idx="15">
                  <c:v>2016-17</c:v>
                </c:pt>
              </c:strCache>
            </c:strRef>
          </c:cat>
          <c:val>
            <c:numRef>
              <c:f>Auto!$B$27:$B$42</c:f>
              <c:numCache>
                <c:formatCode>General</c:formatCode>
                <c:ptCount val="16"/>
                <c:pt idx="0">
                  <c:v>4.2713270000000012</c:v>
                </c:pt>
                <c:pt idx="1">
                  <c:v>5.0762210000000012</c:v>
                </c:pt>
                <c:pt idx="2">
                  <c:v>5.6227409999999995</c:v>
                </c:pt>
                <c:pt idx="3">
                  <c:v>6.5298290000000003</c:v>
                </c:pt>
                <c:pt idx="4">
                  <c:v>7.6086970000000003</c:v>
                </c:pt>
                <c:pt idx="5">
                  <c:v>8.4666400000000017</c:v>
                </c:pt>
                <c:pt idx="6">
                  <c:v>8.026681</c:v>
                </c:pt>
                <c:pt idx="7">
                  <c:v>8.4197920000000011</c:v>
                </c:pt>
                <c:pt idx="8">
                  <c:v>10.512903</c:v>
                </c:pt>
                <c:pt idx="9">
                  <c:v>13.376451000000001</c:v>
                </c:pt>
                <c:pt idx="10">
                  <c:v>15.427532000000001</c:v>
                </c:pt>
                <c:pt idx="11">
                  <c:v>15.721179999999999</c:v>
                </c:pt>
                <c:pt idx="12">
                  <c:v>16.883048999999996</c:v>
                </c:pt>
                <c:pt idx="13">
                  <c:v>18.489310999999997</c:v>
                </c:pt>
                <c:pt idx="14">
                  <c:v>18.830227000000001</c:v>
                </c:pt>
                <c:pt idx="15">
                  <c:v>19.929485</c:v>
                </c:pt>
              </c:numCache>
            </c:numRef>
          </c:val>
        </c:ser>
        <c:dLbls/>
        <c:marker val="1"/>
        <c:axId val="147675392"/>
        <c:axId val="147706240"/>
      </c:lineChart>
      <c:catAx>
        <c:axId val="14767539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7706240"/>
        <c:crosses val="autoZero"/>
        <c:auto val="1"/>
        <c:lblAlgn val="ctr"/>
        <c:lblOffset val="100"/>
      </c:catAx>
      <c:valAx>
        <c:axId val="14770624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7675392"/>
        <c:crosses val="autoZero"/>
        <c:crossBetween val="between"/>
      </c:valAx>
      <c:spPr>
        <a:noFill/>
        <a:ln>
          <a:noFill/>
        </a:ln>
        <a:effectLst/>
      </c:spPr>
    </c:plotArea>
    <c:plotVisOnly val="1"/>
    <c:dispBlanksAs val="gap"/>
  </c:chart>
  <c:spPr>
    <a:noFill/>
    <a:ln>
      <a:noFill/>
    </a:ln>
    <a:effectLst/>
  </c:spPr>
  <c:txPr>
    <a:bodyPr/>
    <a:lstStyle/>
    <a:p>
      <a:pPr>
        <a:defRPr lang="zh-CN"/>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GB"/>
  <c:chart>
    <c:title>
      <c:spPr>
        <a:noFill/>
        <a:ln>
          <a:noFill/>
        </a:ln>
        <a:effectLst/>
      </c:spPr>
      <c:txPr>
        <a:bodyPr rot="0" spcFirstLastPara="1" vertOverflow="ellipsis" vert="horz" wrap="square" anchor="ctr" anchorCtr="1"/>
        <a:lstStyle/>
        <a:p>
          <a:pPr>
            <a:defRPr lang="zh-CN" sz="2800" b="0" i="0" u="none" strike="noStrike" kern="1200" spc="0" baseline="0">
              <a:solidFill>
                <a:schemeClr val="tx1">
                  <a:lumMod val="65000"/>
                  <a:lumOff val="35000"/>
                </a:schemeClr>
              </a:solidFill>
              <a:latin typeface="+mn-lt"/>
              <a:ea typeface="+mn-ea"/>
              <a:cs typeface="+mn-cs"/>
            </a:defRPr>
          </a:pPr>
          <a:endParaRPr lang="en-US"/>
        </a:p>
      </c:txPr>
    </c:title>
    <c:plotArea>
      <c:layout/>
      <c:lineChart>
        <c:grouping val="standard"/>
        <c:ser>
          <c:idx val="0"/>
          <c:order val="0"/>
          <c:tx>
            <c:strRef>
              <c:f>Aviation!$C$4</c:f>
              <c:strCache>
                <c:ptCount val="1"/>
                <c:pt idx="0">
                  <c:v>Domestic passengers carried (millions)</c:v>
                </c:pt>
              </c:strCache>
            </c:strRef>
          </c:tx>
          <c:spPr>
            <a:ln w="47625" cap="rnd">
              <a:solidFill>
                <a:schemeClr val="accent1"/>
              </a:solidFill>
              <a:round/>
            </a:ln>
            <a:effectLst/>
          </c:spPr>
          <c:marker>
            <c:symbol val="circle"/>
            <c:size val="5"/>
            <c:spPr>
              <a:solidFill>
                <a:schemeClr val="accent1"/>
              </a:solidFill>
              <a:ln w="19050">
                <a:solidFill>
                  <a:schemeClr val="accent1"/>
                </a:solidFill>
              </a:ln>
              <a:effectLst/>
            </c:spPr>
          </c:marker>
          <c:cat>
            <c:strRef>
              <c:f>Aviation!$A$5:$A$20</c:f>
              <c:strCache>
                <c:ptCount val="16"/>
                <c:pt idx="0">
                  <c:v> 2001-02</c:v>
                </c:pt>
                <c:pt idx="1">
                  <c:v> 2002-03</c:v>
                </c:pt>
                <c:pt idx="2">
                  <c:v> 2003-04</c:v>
                </c:pt>
                <c:pt idx="3">
                  <c:v> 2004-05</c:v>
                </c:pt>
                <c:pt idx="4">
                  <c:v>2005-06</c:v>
                </c:pt>
                <c:pt idx="5">
                  <c:v>2006-07</c:v>
                </c:pt>
                <c:pt idx="6">
                  <c:v>2007-08</c:v>
                </c:pt>
                <c:pt idx="7">
                  <c:v>2008-09</c:v>
                </c:pt>
                <c:pt idx="8">
                  <c:v>2009-10 </c:v>
                </c:pt>
                <c:pt idx="9">
                  <c:v>2010-11</c:v>
                </c:pt>
                <c:pt idx="10">
                  <c:v>2011-12</c:v>
                </c:pt>
                <c:pt idx="11">
                  <c:v>2012-13</c:v>
                </c:pt>
                <c:pt idx="12">
                  <c:v>2013-14</c:v>
                </c:pt>
                <c:pt idx="13">
                  <c:v>2014-15</c:v>
                </c:pt>
                <c:pt idx="14">
                  <c:v>2015-16 </c:v>
                </c:pt>
                <c:pt idx="15">
                  <c:v>2016-17</c:v>
                </c:pt>
              </c:strCache>
            </c:strRef>
          </c:cat>
          <c:val>
            <c:numRef>
              <c:f>Aviation!$C$5:$C$20</c:f>
              <c:numCache>
                <c:formatCode>General</c:formatCode>
                <c:ptCount val="16"/>
                <c:pt idx="0">
                  <c:v>12.854000000000001</c:v>
                </c:pt>
                <c:pt idx="1">
                  <c:v>13.951000000000001</c:v>
                </c:pt>
                <c:pt idx="2">
                  <c:v>15.677</c:v>
                </c:pt>
                <c:pt idx="3">
                  <c:v>19.444999999999997</c:v>
                </c:pt>
                <c:pt idx="4">
                  <c:v>25.204999999999998</c:v>
                </c:pt>
                <c:pt idx="5">
                  <c:v>35.793000000000006</c:v>
                </c:pt>
                <c:pt idx="6">
                  <c:v>44.383999999999993</c:v>
                </c:pt>
                <c:pt idx="7">
                  <c:v>39.466999999999999</c:v>
                </c:pt>
                <c:pt idx="8">
                  <c:v>45.336999999999996</c:v>
                </c:pt>
                <c:pt idx="9">
                  <c:v>53.842999999999996</c:v>
                </c:pt>
                <c:pt idx="10">
                  <c:v>60.836999999999996</c:v>
                </c:pt>
                <c:pt idx="11">
                  <c:v>57.866999999999997</c:v>
                </c:pt>
                <c:pt idx="12">
                  <c:v>60.668000000000006</c:v>
                </c:pt>
                <c:pt idx="13">
                  <c:v>70.084000000000003</c:v>
                </c:pt>
                <c:pt idx="14">
                  <c:v>85.197999999999993</c:v>
                </c:pt>
                <c:pt idx="15">
                  <c:v>103.74900000000001</c:v>
                </c:pt>
              </c:numCache>
            </c:numRef>
          </c:val>
        </c:ser>
        <c:dLbls/>
        <c:marker val="1"/>
        <c:axId val="146222464"/>
        <c:axId val="146241024"/>
      </c:lineChart>
      <c:catAx>
        <c:axId val="1462224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6241024"/>
        <c:crosses val="autoZero"/>
        <c:auto val="1"/>
        <c:lblAlgn val="ctr"/>
        <c:lblOffset val="100"/>
      </c:catAx>
      <c:valAx>
        <c:axId val="14624102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6222464"/>
        <c:crosses val="autoZero"/>
        <c:crossBetween val="between"/>
      </c:valAx>
      <c:spPr>
        <a:noFill/>
        <a:ln>
          <a:noFill/>
        </a:ln>
        <a:effectLst/>
      </c:spPr>
    </c:plotArea>
    <c:plotVisOnly val="1"/>
    <c:dispBlanksAs val="gap"/>
  </c:chart>
  <c:spPr>
    <a:noFill/>
    <a:ln>
      <a:noFill/>
    </a:ln>
    <a:effectLst/>
  </c:spPr>
  <c:txPr>
    <a:bodyPr/>
    <a:lstStyle/>
    <a:p>
      <a:pPr>
        <a:defRPr lang="zh-CN"/>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GB"/>
  <c:chart>
    <c:title>
      <c:spPr>
        <a:noFill/>
        <a:ln>
          <a:noFill/>
        </a:ln>
        <a:effectLst/>
      </c:spPr>
      <c:txPr>
        <a:bodyPr rot="0" spcFirstLastPara="1" vertOverflow="ellipsis" vert="horz" wrap="square" anchor="ctr" anchorCtr="1"/>
        <a:lstStyle/>
        <a:p>
          <a:pPr>
            <a:defRPr lang="zh-CN" sz="2800" b="0" i="0" u="none" strike="noStrike" kern="1200" spc="0" baseline="0">
              <a:solidFill>
                <a:schemeClr val="tx1">
                  <a:lumMod val="65000"/>
                  <a:lumOff val="35000"/>
                </a:schemeClr>
              </a:solidFill>
              <a:latin typeface="+mn-lt"/>
              <a:ea typeface="+mn-ea"/>
              <a:cs typeface="+mn-cs"/>
            </a:defRPr>
          </a:pPr>
          <a:endParaRPr lang="en-US"/>
        </a:p>
      </c:txPr>
    </c:title>
    <c:plotArea>
      <c:layout/>
      <c:lineChart>
        <c:grouping val="standard"/>
        <c:ser>
          <c:idx val="0"/>
          <c:order val="0"/>
          <c:tx>
            <c:strRef>
              <c:f>Aviation!$E$4</c:f>
              <c:strCache>
                <c:ptCount val="1"/>
                <c:pt idx="0">
                  <c:v>International passengers carried (millions)</c:v>
                </c:pt>
              </c:strCache>
            </c:strRef>
          </c:tx>
          <c:spPr>
            <a:ln w="47625" cap="rnd">
              <a:solidFill>
                <a:schemeClr val="accent1"/>
              </a:solidFill>
              <a:round/>
            </a:ln>
            <a:effectLst/>
          </c:spPr>
          <c:marker>
            <c:symbol val="circle"/>
            <c:size val="5"/>
            <c:spPr>
              <a:solidFill>
                <a:schemeClr val="accent1"/>
              </a:solidFill>
              <a:ln w="19050">
                <a:solidFill>
                  <a:schemeClr val="accent1"/>
                </a:solidFill>
              </a:ln>
              <a:effectLst/>
            </c:spPr>
          </c:marker>
          <c:cat>
            <c:strRef>
              <c:f>Aviation!$A$5:$A$20</c:f>
              <c:strCache>
                <c:ptCount val="16"/>
                <c:pt idx="0">
                  <c:v> 2001-02</c:v>
                </c:pt>
                <c:pt idx="1">
                  <c:v> 2002-03</c:v>
                </c:pt>
                <c:pt idx="2">
                  <c:v> 2003-04</c:v>
                </c:pt>
                <c:pt idx="3">
                  <c:v> 2004-05</c:v>
                </c:pt>
                <c:pt idx="4">
                  <c:v>2005-06</c:v>
                </c:pt>
                <c:pt idx="5">
                  <c:v>2006-07</c:v>
                </c:pt>
                <c:pt idx="6">
                  <c:v>2007-08</c:v>
                </c:pt>
                <c:pt idx="7">
                  <c:v>2008-09</c:v>
                </c:pt>
                <c:pt idx="8">
                  <c:v>2009-10 </c:v>
                </c:pt>
                <c:pt idx="9">
                  <c:v>2010-11</c:v>
                </c:pt>
                <c:pt idx="10">
                  <c:v>2011-12</c:v>
                </c:pt>
                <c:pt idx="11">
                  <c:v>2012-13</c:v>
                </c:pt>
                <c:pt idx="12">
                  <c:v>2013-14</c:v>
                </c:pt>
                <c:pt idx="13">
                  <c:v>2014-15</c:v>
                </c:pt>
                <c:pt idx="14">
                  <c:v>2015-16 </c:v>
                </c:pt>
                <c:pt idx="15">
                  <c:v>2016-17</c:v>
                </c:pt>
              </c:strCache>
            </c:strRef>
          </c:cat>
          <c:val>
            <c:numRef>
              <c:f>Aviation!$E$5:$E$20</c:f>
              <c:numCache>
                <c:formatCode>General</c:formatCode>
                <c:ptCount val="16"/>
                <c:pt idx="0">
                  <c:v>3.698</c:v>
                </c:pt>
                <c:pt idx="1">
                  <c:v>4.2010000000000005</c:v>
                </c:pt>
                <c:pt idx="2">
                  <c:v>4.4930000000000003</c:v>
                </c:pt>
                <c:pt idx="3">
                  <c:v>5.3259999999999996</c:v>
                </c:pt>
                <c:pt idx="4">
                  <c:v>6.5469999999999997</c:v>
                </c:pt>
                <c:pt idx="5">
                  <c:v>7.5609999999999999</c:v>
                </c:pt>
                <c:pt idx="6">
                  <c:v>9.1079999999999988</c:v>
                </c:pt>
                <c:pt idx="7">
                  <c:v>10.048999999999999</c:v>
                </c:pt>
                <c:pt idx="8">
                  <c:v>11.610999999999999</c:v>
                </c:pt>
                <c:pt idx="9">
                  <c:v>13.157999999999999</c:v>
                </c:pt>
                <c:pt idx="10">
                  <c:v>14.379000000000001</c:v>
                </c:pt>
                <c:pt idx="11">
                  <c:v>13.726999999999999</c:v>
                </c:pt>
                <c:pt idx="12">
                  <c:v>15.765000000000001</c:v>
                </c:pt>
                <c:pt idx="13">
                  <c:v>17.327999999999999</c:v>
                </c:pt>
                <c:pt idx="14">
                  <c:v>18.625</c:v>
                </c:pt>
                <c:pt idx="15">
                  <c:v>20.814000000000004</c:v>
                </c:pt>
              </c:numCache>
            </c:numRef>
          </c:val>
        </c:ser>
        <c:dLbls/>
        <c:marker val="1"/>
        <c:axId val="147668352"/>
        <c:axId val="147709312"/>
      </c:lineChart>
      <c:catAx>
        <c:axId val="14766835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7709312"/>
        <c:crosses val="autoZero"/>
        <c:auto val="1"/>
        <c:lblAlgn val="ctr"/>
        <c:lblOffset val="100"/>
      </c:catAx>
      <c:valAx>
        <c:axId val="14770931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7668352"/>
        <c:crosses val="autoZero"/>
        <c:crossBetween val="between"/>
      </c:valAx>
      <c:spPr>
        <a:noFill/>
        <a:ln>
          <a:noFill/>
        </a:ln>
        <a:effectLst/>
      </c:spPr>
    </c:plotArea>
    <c:plotVisOnly val="1"/>
    <c:dispBlanksAs val="gap"/>
  </c:chart>
  <c:spPr>
    <a:noFill/>
    <a:ln>
      <a:noFill/>
    </a:ln>
    <a:effectLst/>
  </c:spPr>
  <c:txPr>
    <a:bodyPr/>
    <a:lstStyle/>
    <a:p>
      <a:pPr>
        <a:defRPr lang="zh-CN"/>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GB"/>
  <c:chart>
    <c:title>
      <c:spPr>
        <a:noFill/>
        <a:ln>
          <a:noFill/>
        </a:ln>
        <a:effectLst/>
      </c:spPr>
      <c:txPr>
        <a:bodyPr rot="0" spcFirstLastPara="1" vertOverflow="ellipsis" vert="horz" wrap="square" anchor="ctr" anchorCtr="1"/>
        <a:lstStyle/>
        <a:p>
          <a:pPr>
            <a:defRPr lang="zh-CN" sz="2800" b="0" i="0" u="none" strike="noStrike" kern="1200" spc="0" baseline="0">
              <a:solidFill>
                <a:schemeClr val="tx1">
                  <a:lumMod val="65000"/>
                  <a:lumOff val="35000"/>
                </a:schemeClr>
              </a:solidFill>
              <a:latin typeface="+mn-lt"/>
              <a:ea typeface="+mn-ea"/>
              <a:cs typeface="+mn-cs"/>
            </a:defRPr>
          </a:pPr>
          <a:endParaRPr lang="en-US"/>
        </a:p>
      </c:txPr>
    </c:title>
    <c:plotArea>
      <c:layout/>
      <c:lineChart>
        <c:grouping val="standard"/>
        <c:ser>
          <c:idx val="0"/>
          <c:order val="0"/>
          <c:tx>
            <c:strRef>
              <c:f>Aviation!$F$4</c:f>
              <c:strCache>
                <c:ptCount val="1"/>
                <c:pt idx="0">
                  <c:v>Domestic freight (1000 tonnes)</c:v>
                </c:pt>
              </c:strCache>
            </c:strRef>
          </c:tx>
          <c:spPr>
            <a:ln w="47625" cap="rnd">
              <a:solidFill>
                <a:schemeClr val="accent1"/>
              </a:solidFill>
              <a:round/>
            </a:ln>
            <a:effectLst/>
          </c:spPr>
          <c:marker>
            <c:symbol val="circle"/>
            <c:size val="5"/>
            <c:spPr>
              <a:solidFill>
                <a:schemeClr val="accent1"/>
              </a:solidFill>
              <a:ln w="19050">
                <a:solidFill>
                  <a:schemeClr val="accent1"/>
                </a:solidFill>
              </a:ln>
              <a:effectLst/>
            </c:spPr>
          </c:marker>
          <c:cat>
            <c:strRef>
              <c:f>Aviation!$A$5:$A$20</c:f>
              <c:strCache>
                <c:ptCount val="16"/>
                <c:pt idx="0">
                  <c:v> 2001-02</c:v>
                </c:pt>
                <c:pt idx="1">
                  <c:v> 2002-03</c:v>
                </c:pt>
                <c:pt idx="2">
                  <c:v> 2003-04</c:v>
                </c:pt>
                <c:pt idx="3">
                  <c:v> 2004-05</c:v>
                </c:pt>
                <c:pt idx="4">
                  <c:v>2005-06</c:v>
                </c:pt>
                <c:pt idx="5">
                  <c:v>2006-07</c:v>
                </c:pt>
                <c:pt idx="6">
                  <c:v>2007-08</c:v>
                </c:pt>
                <c:pt idx="7">
                  <c:v>2008-09</c:v>
                </c:pt>
                <c:pt idx="8">
                  <c:v>2009-10 </c:v>
                </c:pt>
                <c:pt idx="9">
                  <c:v>2010-11</c:v>
                </c:pt>
                <c:pt idx="10">
                  <c:v>2011-12</c:v>
                </c:pt>
                <c:pt idx="11">
                  <c:v>2012-13</c:v>
                </c:pt>
                <c:pt idx="12">
                  <c:v>2013-14</c:v>
                </c:pt>
                <c:pt idx="13">
                  <c:v>2014-15</c:v>
                </c:pt>
                <c:pt idx="14">
                  <c:v>2015-16 </c:v>
                </c:pt>
                <c:pt idx="15">
                  <c:v>2016-17</c:v>
                </c:pt>
              </c:strCache>
            </c:strRef>
          </c:cat>
          <c:val>
            <c:numRef>
              <c:f>Aviation!$F$5:$F$20</c:f>
              <c:numCache>
                <c:formatCode>0</c:formatCode>
                <c:ptCount val="16"/>
                <c:pt idx="0">
                  <c:v>138</c:v>
                </c:pt>
                <c:pt idx="1">
                  <c:v>156</c:v>
                </c:pt>
                <c:pt idx="2">
                  <c:v>177</c:v>
                </c:pt>
                <c:pt idx="3">
                  <c:v>218</c:v>
                </c:pt>
                <c:pt idx="4">
                  <c:v>225</c:v>
                </c:pt>
                <c:pt idx="5">
                  <c:v>246</c:v>
                </c:pt>
                <c:pt idx="6">
                  <c:v>282</c:v>
                </c:pt>
                <c:pt idx="7">
                  <c:v>253</c:v>
                </c:pt>
                <c:pt idx="8" formatCode="General">
                  <c:v>298</c:v>
                </c:pt>
                <c:pt idx="9" formatCode="General">
                  <c:v>361</c:v>
                </c:pt>
                <c:pt idx="10" formatCode="General">
                  <c:v>345</c:v>
                </c:pt>
                <c:pt idx="11" formatCode="General">
                  <c:v>369</c:v>
                </c:pt>
                <c:pt idx="12">
                  <c:v>505</c:v>
                </c:pt>
                <c:pt idx="13">
                  <c:v>565</c:v>
                </c:pt>
                <c:pt idx="14">
                  <c:v>591</c:v>
                </c:pt>
                <c:pt idx="15">
                  <c:v>602</c:v>
                </c:pt>
              </c:numCache>
            </c:numRef>
          </c:val>
        </c:ser>
        <c:dLbls/>
        <c:marker val="1"/>
        <c:axId val="147773312"/>
        <c:axId val="147779584"/>
      </c:lineChart>
      <c:catAx>
        <c:axId val="1477733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7779584"/>
        <c:crosses val="autoZero"/>
        <c:auto val="1"/>
        <c:lblAlgn val="ctr"/>
        <c:lblOffset val="100"/>
      </c:catAx>
      <c:valAx>
        <c:axId val="14777958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7773312"/>
        <c:crosses val="autoZero"/>
        <c:crossBetween val="between"/>
      </c:valAx>
      <c:spPr>
        <a:noFill/>
        <a:ln>
          <a:noFill/>
        </a:ln>
        <a:effectLst/>
      </c:spPr>
    </c:plotArea>
    <c:plotVisOnly val="1"/>
    <c:dispBlanksAs val="gap"/>
  </c:chart>
  <c:spPr>
    <a:noFill/>
    <a:ln>
      <a:noFill/>
    </a:ln>
    <a:effectLst/>
  </c:spPr>
  <c:txPr>
    <a:bodyPr/>
    <a:lstStyle/>
    <a:p>
      <a:pPr>
        <a:defRPr lang="zh-CN"/>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title>
      <c:tx>
        <c:rich>
          <a:bodyPr rot="0" spcFirstLastPara="1" vertOverflow="ellipsis" vert="horz" wrap="square" anchor="ctr" anchorCtr="1"/>
          <a:lstStyle/>
          <a:p>
            <a:pPr>
              <a:defRPr lang="zh-CN" sz="2400" b="0" i="0" u="none" strike="noStrike" kern="1200" spc="0" baseline="0">
                <a:solidFill>
                  <a:schemeClr val="tx1">
                    <a:lumMod val="65000"/>
                    <a:lumOff val="35000"/>
                  </a:schemeClr>
                </a:solidFill>
                <a:latin typeface="+mn-lt"/>
                <a:ea typeface="+mn-ea"/>
                <a:cs typeface="+mn-cs"/>
              </a:defRPr>
            </a:pPr>
            <a:r>
              <a:rPr lang="en-US" sz="2400"/>
              <a:t>GDP at factor cost at constant</a:t>
            </a:r>
            <a:r>
              <a:rPr lang="en-US" sz="2400" baseline="0"/>
              <a:t> 2011 prices</a:t>
            </a:r>
            <a:r>
              <a:rPr lang="en-US" sz="2400"/>
              <a:t> (billion Rs)</a:t>
            </a:r>
          </a:p>
        </c:rich>
      </c:tx>
      <c:spPr>
        <a:noFill/>
        <a:ln>
          <a:noFill/>
        </a:ln>
        <a:effectLst/>
      </c:spPr>
    </c:title>
    <c:plotArea>
      <c:layout/>
      <c:scatterChart>
        <c:scatterStyle val="smoothMarker"/>
        <c:ser>
          <c:idx val="0"/>
          <c:order val="0"/>
          <c:tx>
            <c:strRef>
              <c:f>Data!$B$12</c:f>
              <c:strCache>
                <c:ptCount val="1"/>
                <c:pt idx="0">
                  <c:v>GDP (billion rupees at 2011 prices)</c:v>
                </c:pt>
              </c:strCache>
            </c:strRef>
          </c:tx>
          <c:spPr>
            <a:ln w="19050" cap="rnd">
              <a:solidFill>
                <a:srgbClr val="FF0000"/>
              </a:solidFill>
              <a:round/>
            </a:ln>
            <a:effectLst/>
          </c:spPr>
          <c:marker>
            <c:symbol val="diamond"/>
            <c:size val="5"/>
            <c:spPr>
              <a:solidFill>
                <a:srgbClr val="FF0000"/>
              </a:solidFill>
              <a:ln w="9525">
                <a:solidFill>
                  <a:srgbClr val="FF0000">
                    <a:alpha val="90000"/>
                  </a:srgbClr>
                </a:solidFill>
              </a:ln>
              <a:effectLst/>
            </c:spPr>
          </c:marker>
          <c:xVal>
            <c:numRef>
              <c:f>Data!$A$13:$A$71</c:f>
              <c:numCache>
                <c:formatCode>General</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Data!$B$13:$B$71</c:f>
              <c:numCache>
                <c:formatCode>General</c:formatCode>
                <c:ptCount val="59"/>
                <c:pt idx="0">
                  <c:v>7370.4362941874606</c:v>
                </c:pt>
                <c:pt idx="1">
                  <c:v>7644.818660956601</c:v>
                </c:pt>
                <c:pt idx="2">
                  <c:v>7868.8980611452607</c:v>
                </c:pt>
                <c:pt idx="3">
                  <c:v>8340.5876086744283</c:v>
                </c:pt>
                <c:pt idx="4">
                  <c:v>8962.2074430581815</c:v>
                </c:pt>
                <c:pt idx="5">
                  <c:v>8725.9842580909826</c:v>
                </c:pt>
                <c:pt idx="6">
                  <c:v>8721.15627834529</c:v>
                </c:pt>
                <c:pt idx="7">
                  <c:v>9403.670744505931</c:v>
                </c:pt>
                <c:pt idx="8">
                  <c:v>9722.2604492743012</c:v>
                </c:pt>
                <c:pt idx="9">
                  <c:v>10358.067144680597</c:v>
                </c:pt>
                <c:pt idx="10">
                  <c:v>10892.2564635495</c:v>
                </c:pt>
                <c:pt idx="11">
                  <c:v>11071.208654480099</c:v>
                </c:pt>
                <c:pt idx="12">
                  <c:v>11009.951511698799</c:v>
                </c:pt>
                <c:pt idx="13">
                  <c:v>11372.7867907447</c:v>
                </c:pt>
                <c:pt idx="14">
                  <c:v>11507.592556386602</c:v>
                </c:pt>
                <c:pt idx="15">
                  <c:v>12560.527150318301</c:v>
                </c:pt>
                <c:pt idx="16">
                  <c:v>12769.421734133</c:v>
                </c:pt>
                <c:pt idx="17">
                  <c:v>13695.813219916901</c:v>
                </c:pt>
                <c:pt idx="18">
                  <c:v>14478.1909449544</c:v>
                </c:pt>
                <c:pt idx="19">
                  <c:v>13719.796851199002</c:v>
                </c:pt>
                <c:pt idx="20">
                  <c:v>14643.9378810997</c:v>
                </c:pt>
                <c:pt idx="21">
                  <c:v>15523.482608783899</c:v>
                </c:pt>
                <c:pt idx="22">
                  <c:v>16063.037453871502</c:v>
                </c:pt>
                <c:pt idx="23">
                  <c:v>17233.855050571197</c:v>
                </c:pt>
                <c:pt idx="24">
                  <c:v>17892.315474531999</c:v>
                </c:pt>
                <c:pt idx="25">
                  <c:v>18832.431267542295</c:v>
                </c:pt>
                <c:pt idx="26">
                  <c:v>19731.974431899802</c:v>
                </c:pt>
                <c:pt idx="27">
                  <c:v>20514.417391716004</c:v>
                </c:pt>
                <c:pt idx="28">
                  <c:v>22489.500965462001</c:v>
                </c:pt>
                <c:pt idx="29">
                  <c:v>23827.028800691503</c:v>
                </c:pt>
                <c:pt idx="30">
                  <c:v>25145.486613106204</c:v>
                </c:pt>
                <c:pt idx="31">
                  <c:v>25411.2320196</c:v>
                </c:pt>
                <c:pt idx="32">
                  <c:v>26804.376392900002</c:v>
                </c:pt>
                <c:pt idx="33">
                  <c:v>28077.7923324</c:v>
                </c:pt>
                <c:pt idx="34">
                  <c:v>29947.471203600002</c:v>
                </c:pt>
                <c:pt idx="35">
                  <c:v>32215.839966299991</c:v>
                </c:pt>
                <c:pt idx="36">
                  <c:v>34647.981972200003</c:v>
                </c:pt>
                <c:pt idx="37">
                  <c:v>36051.163169899992</c:v>
                </c:pt>
                <c:pt idx="38">
                  <c:v>38280.717008599997</c:v>
                </c:pt>
                <c:pt idx="39">
                  <c:v>41666.935662199998</c:v>
                </c:pt>
                <c:pt idx="40">
                  <c:v>43267.358976300013</c:v>
                </c:pt>
                <c:pt idx="41">
                  <c:v>45354.561776599992</c:v>
                </c:pt>
                <c:pt idx="42">
                  <c:v>47079.838113700003</c:v>
                </c:pt>
                <c:pt idx="43">
                  <c:v>50780.492987499994</c:v>
                </c:pt>
                <c:pt idx="44">
                  <c:v>54803.799258599996</c:v>
                </c:pt>
                <c:pt idx="45">
                  <c:v>59146.140270800002</c:v>
                </c:pt>
                <c:pt idx="46">
                  <c:v>63913.7524653</c:v>
                </c:pt>
                <c:pt idx="47">
                  <c:v>68810.066842799992</c:v>
                </c:pt>
                <c:pt idx="48">
                  <c:v>70934.025840800008</c:v>
                </c:pt>
                <c:pt idx="49">
                  <c:v>76510.780097199997</c:v>
                </c:pt>
                <c:pt idx="50">
                  <c:v>83012.348441800001</c:v>
                </c:pt>
                <c:pt idx="51">
                  <c:v>87363.311802800003</c:v>
                </c:pt>
                <c:pt idx="52">
                  <c:v>92130.167686000001</c:v>
                </c:pt>
                <c:pt idx="53">
                  <c:v>98013.698221800005</c:v>
                </c:pt>
                <c:pt idx="54">
                  <c:v>105276.73634419999</c:v>
                </c:pt>
                <c:pt idx="55">
                  <c:v>113694.9313596</c:v>
                </c:pt>
                <c:pt idx="56">
                  <c:v>122983.2689124</c:v>
                </c:pt>
                <c:pt idx="57">
                  <c:v>131798.57294550005</c:v>
                </c:pt>
                <c:pt idx="58">
                  <c:v>140775.86051539998</c:v>
                </c:pt>
              </c:numCache>
            </c:numRef>
          </c:yVal>
          <c:smooth val="1"/>
        </c:ser>
        <c:ser>
          <c:idx val="1"/>
          <c:order val="1"/>
          <c:tx>
            <c:strRef>
              <c:f>1965 gridline</c:f>
              <c:strCache>
                <c:ptCount val="1"/>
                <c:pt idx="0">
                  <c:v>1965 gridline</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Pt>
            <c:idx val="0"/>
            <c:marker>
              <c:spPr>
                <a:noFill/>
                <a:ln w="9525">
                  <a:noFill/>
                </a:ln>
                <a:effectLst/>
              </c:spPr>
            </c:marker>
          </c:dPt>
          <c:dPt>
            <c:idx val="1"/>
            <c:marker>
              <c:spPr>
                <a:noFill/>
                <a:ln w="9525">
                  <a:noFill/>
                </a:ln>
                <a:effectLst/>
              </c:spPr>
            </c:marker>
            <c:spPr>
              <a:ln w="19050" cap="rnd">
                <a:solidFill>
                  <a:schemeClr val="tx1"/>
                </a:solidFill>
                <a:round/>
              </a:ln>
              <a:effectLst/>
            </c:spPr>
          </c:dPt>
          <c:xVal>
            <c:numRef>
              <c:f>Data!$C$13:$D$13</c:f>
              <c:numCache>
                <c:formatCode>General</c:formatCode>
                <c:ptCount val="2"/>
                <c:pt idx="0">
                  <c:v>1965</c:v>
                </c:pt>
                <c:pt idx="1">
                  <c:v>1965</c:v>
                </c:pt>
              </c:numCache>
            </c:numRef>
          </c:xVal>
          <c:yVal>
            <c:numRef>
              <c:f>Data!$E$13:$F$13</c:f>
              <c:numCache>
                <c:formatCode>General</c:formatCode>
                <c:ptCount val="2"/>
                <c:pt idx="0">
                  <c:v>0</c:v>
                </c:pt>
                <c:pt idx="1">
                  <c:v>160000</c:v>
                </c:pt>
              </c:numCache>
            </c:numRef>
          </c:yVal>
          <c:smooth val="1"/>
        </c:ser>
        <c:ser>
          <c:idx val="2"/>
          <c:order val="2"/>
          <c:tx>
            <c:strRef>
              <c:f>1981 gridline</c:f>
              <c:strCache>
                <c:ptCount val="1"/>
                <c:pt idx="0">
                  <c:v>1981 gridline</c:v>
                </c:pt>
              </c:strCache>
            </c:strRef>
          </c:tx>
          <c:spPr>
            <a:ln w="19050" cap="rnd">
              <a:solidFill>
                <a:schemeClr val="accent3"/>
              </a:solidFill>
              <a:round/>
            </a:ln>
            <a:effectLst/>
          </c:spPr>
          <c:marker>
            <c:symbol val="circle"/>
            <c:size val="5"/>
            <c:spPr>
              <a:noFill/>
              <a:ln w="9525">
                <a:noFill/>
              </a:ln>
              <a:effectLst/>
            </c:spPr>
          </c:marker>
          <c:dPt>
            <c:idx val="1"/>
            <c:spPr>
              <a:ln w="19050" cap="rnd">
                <a:solidFill>
                  <a:schemeClr val="tx1"/>
                </a:solidFill>
                <a:round/>
              </a:ln>
              <a:effectLst/>
            </c:spPr>
          </c:dPt>
          <c:xVal>
            <c:numRef>
              <c:f>Data!$C$14:$D$14</c:f>
              <c:numCache>
                <c:formatCode>General</c:formatCode>
                <c:ptCount val="2"/>
                <c:pt idx="0">
                  <c:v>1981</c:v>
                </c:pt>
                <c:pt idx="1">
                  <c:v>1981</c:v>
                </c:pt>
              </c:numCache>
            </c:numRef>
          </c:xVal>
          <c:yVal>
            <c:numRef>
              <c:f>Data!$E$14:$F$14</c:f>
              <c:numCache>
                <c:formatCode>General</c:formatCode>
                <c:ptCount val="2"/>
                <c:pt idx="0">
                  <c:v>0</c:v>
                </c:pt>
                <c:pt idx="1">
                  <c:v>160000</c:v>
                </c:pt>
              </c:numCache>
            </c:numRef>
          </c:yVal>
          <c:smooth val="1"/>
        </c:ser>
        <c:ser>
          <c:idx val="3"/>
          <c:order val="3"/>
          <c:tx>
            <c:strRef>
              <c:f>1988 gridline</c:f>
              <c:strCache>
                <c:ptCount val="1"/>
                <c:pt idx="0">
                  <c:v>1988 gridline</c:v>
                </c:pt>
              </c:strCache>
            </c:strRef>
          </c:tx>
          <c:spPr>
            <a:ln w="19050" cap="rnd">
              <a:solidFill>
                <a:schemeClr val="accent4"/>
              </a:solidFill>
              <a:round/>
            </a:ln>
            <a:effectLst/>
          </c:spPr>
          <c:marker>
            <c:symbol val="circle"/>
            <c:size val="5"/>
            <c:spPr>
              <a:noFill/>
              <a:ln w="9525">
                <a:noFill/>
              </a:ln>
              <a:effectLst/>
            </c:spPr>
          </c:marker>
          <c:dPt>
            <c:idx val="1"/>
            <c:spPr>
              <a:ln w="19050" cap="rnd">
                <a:solidFill>
                  <a:schemeClr val="tx1"/>
                </a:solidFill>
                <a:round/>
              </a:ln>
              <a:effectLst/>
            </c:spPr>
          </c:dPt>
          <c:xVal>
            <c:numRef>
              <c:f>Data!$C$15:$D$15</c:f>
              <c:numCache>
                <c:formatCode>General</c:formatCode>
                <c:ptCount val="2"/>
                <c:pt idx="0">
                  <c:v>1988</c:v>
                </c:pt>
                <c:pt idx="1">
                  <c:v>1988</c:v>
                </c:pt>
              </c:numCache>
            </c:numRef>
          </c:xVal>
          <c:yVal>
            <c:numRef>
              <c:f>Data!$E$15:$F$15</c:f>
              <c:numCache>
                <c:formatCode>General</c:formatCode>
                <c:ptCount val="2"/>
                <c:pt idx="0">
                  <c:v>0</c:v>
                </c:pt>
                <c:pt idx="1">
                  <c:v>160000</c:v>
                </c:pt>
              </c:numCache>
            </c:numRef>
          </c:yVal>
          <c:smooth val="1"/>
        </c:ser>
        <c:ser>
          <c:idx val="4"/>
          <c:order val="4"/>
          <c:tx>
            <c:strRef>
              <c:f>2003 gridline</c:f>
              <c:strCache>
                <c:ptCount val="1"/>
                <c:pt idx="0">
                  <c:v>2003 gridline</c:v>
                </c:pt>
              </c:strCache>
            </c:strRef>
          </c:tx>
          <c:spPr>
            <a:ln w="19050" cap="rnd">
              <a:solidFill>
                <a:schemeClr val="tx1"/>
              </a:solidFill>
              <a:round/>
            </a:ln>
            <a:effectLst/>
          </c:spPr>
          <c:marker>
            <c:symbol val="circle"/>
            <c:size val="5"/>
            <c:spPr>
              <a:noFill/>
              <a:ln w="9525">
                <a:noFill/>
              </a:ln>
              <a:effectLst/>
            </c:spPr>
          </c:marker>
          <c:xVal>
            <c:numRef>
              <c:f>Data!$C$16:$D$16</c:f>
              <c:numCache>
                <c:formatCode>General</c:formatCode>
                <c:ptCount val="2"/>
                <c:pt idx="0">
                  <c:v>2003</c:v>
                </c:pt>
                <c:pt idx="1">
                  <c:v>2003</c:v>
                </c:pt>
              </c:numCache>
            </c:numRef>
          </c:xVal>
          <c:yVal>
            <c:numRef>
              <c:f>Data!$E$16:$F$16</c:f>
              <c:numCache>
                <c:formatCode>General</c:formatCode>
                <c:ptCount val="2"/>
                <c:pt idx="0">
                  <c:v>0</c:v>
                </c:pt>
                <c:pt idx="1">
                  <c:v>160000</c:v>
                </c:pt>
              </c:numCache>
            </c:numRef>
          </c:yVal>
          <c:smooth val="1"/>
        </c:ser>
        <c:ser>
          <c:idx val="5"/>
          <c:order val="5"/>
          <c:tx>
            <c:strRef>
              <c:f>2010 gridline</c:f>
              <c:strCache>
                <c:ptCount val="1"/>
                <c:pt idx="0">
                  <c:v>2010 gridline</c:v>
                </c:pt>
              </c:strCache>
            </c:strRef>
          </c:tx>
          <c:spPr>
            <a:ln w="19050" cap="rnd">
              <a:solidFill>
                <a:schemeClr val="tx1"/>
              </a:solidFill>
              <a:round/>
            </a:ln>
            <a:effectLst/>
          </c:spPr>
          <c:marker>
            <c:symbol val="circle"/>
            <c:size val="5"/>
            <c:spPr>
              <a:noFill/>
              <a:ln w="9525">
                <a:noFill/>
              </a:ln>
              <a:effectLst/>
            </c:spPr>
          </c:marker>
          <c:xVal>
            <c:numRef>
              <c:f>Data!$C$17:$D$17</c:f>
              <c:numCache>
                <c:formatCode>General</c:formatCode>
                <c:ptCount val="2"/>
                <c:pt idx="0">
                  <c:v>2010</c:v>
                </c:pt>
                <c:pt idx="1">
                  <c:v>2010</c:v>
                </c:pt>
              </c:numCache>
            </c:numRef>
          </c:xVal>
          <c:yVal>
            <c:numRef>
              <c:f>Data!$E$17:$F$17</c:f>
              <c:numCache>
                <c:formatCode>General</c:formatCode>
                <c:ptCount val="2"/>
                <c:pt idx="0">
                  <c:v>0</c:v>
                </c:pt>
                <c:pt idx="1">
                  <c:v>160000</c:v>
                </c:pt>
              </c:numCache>
            </c:numRef>
          </c:yVal>
          <c:smooth val="1"/>
        </c:ser>
        <c:dLbls/>
        <c:axId val="145459840"/>
        <c:axId val="145462016"/>
      </c:scatterChart>
      <c:valAx>
        <c:axId val="145459840"/>
        <c:scaling>
          <c:orientation val="minMax"/>
          <c:max val="2018"/>
          <c:min val="1960"/>
        </c:scaling>
        <c:axPos val="b"/>
        <c:majorGridlines>
          <c:spPr>
            <a:ln w="9525" cap="flat" cmpd="sng" algn="ctr">
              <a:noFill/>
              <a:round/>
            </a:ln>
            <a:effectLst>
              <a:outerShdw blurRad="50800" dist="50800" dir="5400000" algn="ctr" rotWithShape="0">
                <a:schemeClr val="bg1"/>
              </a:outerShdw>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400" b="0" i="0" u="none" strike="noStrike" kern="1200" baseline="0">
                <a:solidFill>
                  <a:schemeClr val="tx1">
                    <a:lumMod val="65000"/>
                    <a:lumOff val="35000"/>
                  </a:schemeClr>
                </a:solidFill>
                <a:latin typeface="+mn-lt"/>
                <a:ea typeface="+mn-ea"/>
                <a:cs typeface="+mn-cs"/>
              </a:defRPr>
            </a:pPr>
            <a:endParaRPr lang="en-US"/>
          </a:p>
        </c:txPr>
        <c:crossAx val="145462016"/>
        <c:crosses val="autoZero"/>
        <c:crossBetween val="midCat"/>
      </c:valAx>
      <c:valAx>
        <c:axId val="145462016"/>
        <c:scaling>
          <c:orientation val="minMax"/>
          <c:max val="160000"/>
          <c:min val="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400" b="0" i="0" u="none" strike="noStrike" kern="1200" baseline="0">
                <a:solidFill>
                  <a:schemeClr val="tx1">
                    <a:lumMod val="65000"/>
                    <a:lumOff val="35000"/>
                  </a:schemeClr>
                </a:solidFill>
                <a:latin typeface="+mn-lt"/>
                <a:ea typeface="+mn-ea"/>
                <a:cs typeface="+mn-cs"/>
              </a:defRPr>
            </a:pPr>
            <a:endParaRPr lang="en-US"/>
          </a:p>
        </c:txPr>
        <c:crossAx val="145459840"/>
        <c:crosses val="autoZero"/>
        <c:crossBetween val="midCat"/>
      </c:valAx>
      <c:spPr>
        <a:noFill/>
        <a:ln>
          <a:noFill/>
        </a:ln>
        <a:effectLst/>
      </c:spPr>
    </c:plotArea>
    <c:plotVisOnly val="1"/>
    <c:dispBlanksAs val="gap"/>
  </c:chart>
  <c:spPr>
    <a:noFill/>
    <a:ln>
      <a:noFill/>
    </a:ln>
    <a:effectLst/>
  </c:spPr>
  <c:txPr>
    <a:bodyPr/>
    <a:lstStyle/>
    <a:p>
      <a:pPr>
        <a:defRPr lang="zh-CN"/>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GB"/>
  <c:chart>
    <c:autoTitleDeleted val="1"/>
    <c:plotArea>
      <c:layout/>
      <c:scatterChart>
        <c:scatterStyle val="smoothMarker"/>
        <c:ser>
          <c:idx val="0"/>
          <c:order val="0"/>
          <c:tx>
            <c:strRef>
              <c:f>'Import and trade'!$B$13</c:f>
              <c:strCache>
                <c:ptCount val="1"/>
                <c:pt idx="0">
                  <c:v>Import of goods and services (% of GDP)</c:v>
                </c:pt>
              </c:strCache>
            </c:strRef>
          </c:tx>
          <c:spPr>
            <a:ln w="31750" cap="rnd">
              <a:solidFill>
                <a:schemeClr val="accent1"/>
              </a:solidFill>
              <a:round/>
            </a:ln>
            <a:effectLst/>
          </c:spPr>
          <c:marker>
            <c:symbol val="square"/>
            <c:size val="4"/>
            <c:spPr>
              <a:solidFill>
                <a:schemeClr val="accent1"/>
              </a:solidFill>
              <a:ln w="19050">
                <a:solidFill>
                  <a:schemeClr val="accent1"/>
                </a:solidFill>
              </a:ln>
              <a:effectLst/>
            </c:spPr>
          </c:marker>
          <c:xVal>
            <c:numRef>
              <c:f>'Import and trade'!$A$14:$A$72</c:f>
              <c:numCache>
                <c:formatCode>General</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'Import and trade'!$B$14:$B$72</c:f>
              <c:numCache>
                <c:formatCode>General</c:formatCode>
                <c:ptCount val="59"/>
                <c:pt idx="0">
                  <c:v>6.8336766569762295</c:v>
                </c:pt>
                <c:pt idx="1">
                  <c:v>5.9575764048020501</c:v>
                </c:pt>
                <c:pt idx="2">
                  <c:v>6.0318148959408404</c:v>
                </c:pt>
                <c:pt idx="3">
                  <c:v>5.9068344582386203</c:v>
                </c:pt>
                <c:pt idx="4">
                  <c:v>5.6849977474748092</c:v>
                </c:pt>
                <c:pt idx="5">
                  <c:v>5.2115615887258206</c:v>
                </c:pt>
                <c:pt idx="6">
                  <c:v>6.6716868517265393</c:v>
                </c:pt>
                <c:pt idx="7">
                  <c:v>5.9466176728301408</c:v>
                </c:pt>
                <c:pt idx="8">
                  <c:v>4.9429734697676899</c:v>
                </c:pt>
                <c:pt idx="9">
                  <c:v>4.0309338230008001</c:v>
                </c:pt>
                <c:pt idx="10">
                  <c:v>3.8789442759248098</c:v>
                </c:pt>
                <c:pt idx="11">
                  <c:v>4.0024013413923702</c:v>
                </c:pt>
                <c:pt idx="12">
                  <c:v>3.7089103357263906</c:v>
                </c:pt>
                <c:pt idx="13">
                  <c:v>4.7233328264370789</c:v>
                </c:pt>
                <c:pt idx="14">
                  <c:v>6.0205692503702197</c:v>
                </c:pt>
                <c:pt idx="15">
                  <c:v>6.6469160561139686</c:v>
                </c:pt>
                <c:pt idx="16">
                  <c:v>6.1146902110438601</c:v>
                </c:pt>
                <c:pt idx="17">
                  <c:v>6.2649293238980794</c:v>
                </c:pt>
                <c:pt idx="18">
                  <c:v>6.5881866082291989</c:v>
                </c:pt>
                <c:pt idx="19">
                  <c:v>8.1691663741240514</c:v>
                </c:pt>
                <c:pt idx="20">
                  <c:v>9.2450257161907974</c:v>
                </c:pt>
                <c:pt idx="21">
                  <c:v>8.57123813494003</c:v>
                </c:pt>
                <c:pt idx="22">
                  <c:v>8.1426279009981481</c:v>
                </c:pt>
                <c:pt idx="23">
                  <c:v>7.8529644624890595</c:v>
                </c:pt>
                <c:pt idx="24">
                  <c:v>7.7259745513611984</c:v>
                </c:pt>
                <c:pt idx="25">
                  <c:v>7.6454811978503701</c:v>
                </c:pt>
                <c:pt idx="26">
                  <c:v>7.0230502389108489</c:v>
                </c:pt>
                <c:pt idx="27">
                  <c:v>6.980233151673441</c:v>
                </c:pt>
                <c:pt idx="28">
                  <c:v>7.4552303613978204</c:v>
                </c:pt>
                <c:pt idx="29">
                  <c:v>8.1520018126920117</c:v>
                </c:pt>
                <c:pt idx="30">
                  <c:v>8.4529112760625615</c:v>
                </c:pt>
                <c:pt idx="31">
                  <c:v>8.49348578059959</c:v>
                </c:pt>
                <c:pt idx="32">
                  <c:v>9.5901721168071692</c:v>
                </c:pt>
                <c:pt idx="33">
                  <c:v>9.8173223316051104</c:v>
                </c:pt>
                <c:pt idx="34">
                  <c:v>10.190059460182599</c:v>
                </c:pt>
                <c:pt idx="35">
                  <c:v>12.023480670988203</c:v>
                </c:pt>
                <c:pt idx="36">
                  <c:v>11.544318599780398</c:v>
                </c:pt>
                <c:pt idx="37">
                  <c:v>11.9286695483601</c:v>
                </c:pt>
                <c:pt idx="38">
                  <c:v>12.681000899683001</c:v>
                </c:pt>
                <c:pt idx="39">
                  <c:v>13.363533431492002</c:v>
                </c:pt>
                <c:pt idx="40">
                  <c:v>13.903686598904605</c:v>
                </c:pt>
                <c:pt idx="41">
                  <c:v>13.434875119525699</c:v>
                </c:pt>
                <c:pt idx="42">
                  <c:v>15.244279010868999</c:v>
                </c:pt>
                <c:pt idx="43">
                  <c:v>15.644522274790599</c:v>
                </c:pt>
                <c:pt idx="44">
                  <c:v>19.644689096399098</c:v>
                </c:pt>
                <c:pt idx="45">
                  <c:v>22.396422920158997</c:v>
                </c:pt>
                <c:pt idx="46">
                  <c:v>24.456539076953693</c:v>
                </c:pt>
                <c:pt idx="47">
                  <c:v>24.886568930495599</c:v>
                </c:pt>
                <c:pt idx="48">
                  <c:v>29.270863179083502</c:v>
                </c:pt>
                <c:pt idx="49">
                  <c:v>25.872350268649299</c:v>
                </c:pt>
                <c:pt idx="50">
                  <c:v>26.854273248656803</c:v>
                </c:pt>
                <c:pt idx="51">
                  <c:v>31.083460551116897</c:v>
                </c:pt>
                <c:pt idx="52">
                  <c:v>31.259291067333198</c:v>
                </c:pt>
                <c:pt idx="53">
                  <c:v>28.413270646158701</c:v>
                </c:pt>
                <c:pt idx="54">
                  <c:v>25.954222738949696</c:v>
                </c:pt>
                <c:pt idx="55">
                  <c:v>22.109724709460199</c:v>
                </c:pt>
                <c:pt idx="56">
                  <c:v>20.964135547683895</c:v>
                </c:pt>
                <c:pt idx="57">
                  <c:v>21.986068193687501</c:v>
                </c:pt>
                <c:pt idx="58">
                  <c:v>23.6396344113843</c:v>
                </c:pt>
              </c:numCache>
            </c:numRef>
          </c:yVal>
          <c:smooth val="1"/>
        </c:ser>
        <c:ser>
          <c:idx val="1"/>
          <c:order val="1"/>
          <c:tx>
            <c:strRef>
              <c:f>'Import and trade'!$C$13</c:f>
              <c:strCache>
                <c:ptCount val="1"/>
                <c:pt idx="0">
                  <c:v>Trade (% of GDP)</c:v>
                </c:pt>
              </c:strCache>
            </c:strRef>
          </c:tx>
          <c:spPr>
            <a:ln w="31750" cap="rnd">
              <a:solidFill>
                <a:schemeClr val="accent2"/>
              </a:solidFill>
              <a:round/>
            </a:ln>
            <a:effectLst/>
          </c:spPr>
          <c:marker>
            <c:symbol val="circle"/>
            <c:size val="5"/>
            <c:spPr>
              <a:solidFill>
                <a:schemeClr val="accent2"/>
              </a:solidFill>
              <a:ln w="19050">
                <a:solidFill>
                  <a:schemeClr val="accent2"/>
                </a:solidFill>
              </a:ln>
              <a:effectLst/>
            </c:spPr>
          </c:marker>
          <c:xVal>
            <c:numRef>
              <c:f>'Import and trade'!$A$14:$A$72</c:f>
              <c:numCache>
                <c:formatCode>General</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'Import and trade'!$C$14:$C$72</c:f>
              <c:numCache>
                <c:formatCode>General</c:formatCode>
                <c:ptCount val="59"/>
                <c:pt idx="0">
                  <c:v>11.296833112611299</c:v>
                </c:pt>
                <c:pt idx="1">
                  <c:v>10.261162594793799</c:v>
                </c:pt>
                <c:pt idx="2">
                  <c:v>10.2007901790973</c:v>
                </c:pt>
                <c:pt idx="3">
                  <c:v>10.187337843173699</c:v>
                </c:pt>
                <c:pt idx="4">
                  <c:v>9.410548920116911</c:v>
                </c:pt>
                <c:pt idx="5">
                  <c:v>8.5190343696627711</c:v>
                </c:pt>
                <c:pt idx="6">
                  <c:v>10.814237511295302</c:v>
                </c:pt>
                <c:pt idx="7">
                  <c:v>9.9810626682162304</c:v>
                </c:pt>
                <c:pt idx="8">
                  <c:v>8.9817444755534908</c:v>
                </c:pt>
                <c:pt idx="9">
                  <c:v>7.7447766435131307</c:v>
                </c:pt>
                <c:pt idx="10">
                  <c:v>7.6617693379638103</c:v>
                </c:pt>
                <c:pt idx="11">
                  <c:v>7.6696065584806892</c:v>
                </c:pt>
                <c:pt idx="12">
                  <c:v>7.7363995973131221</c:v>
                </c:pt>
                <c:pt idx="13">
                  <c:v>8.9320960187597933</c:v>
                </c:pt>
                <c:pt idx="14">
                  <c:v>10.851890253753702</c:v>
                </c:pt>
                <c:pt idx="15">
                  <c:v>12.293978213956599</c:v>
                </c:pt>
                <c:pt idx="16">
                  <c:v>12.8012030727464</c:v>
                </c:pt>
                <c:pt idx="17">
                  <c:v>12.648101137720898</c:v>
                </c:pt>
                <c:pt idx="18">
                  <c:v>12.903011842979399</c:v>
                </c:pt>
                <c:pt idx="19">
                  <c:v>14.918804531464501</c:v>
                </c:pt>
                <c:pt idx="20">
                  <c:v>15.384576848250701</c:v>
                </c:pt>
                <c:pt idx="21">
                  <c:v>14.5072647614472</c:v>
                </c:pt>
                <c:pt idx="22">
                  <c:v>14.125927749704399</c:v>
                </c:pt>
                <c:pt idx="23">
                  <c:v>13.690593886683901</c:v>
                </c:pt>
                <c:pt idx="24">
                  <c:v>14.009375944343599</c:v>
                </c:pt>
                <c:pt idx="25">
                  <c:v>12.900036194129703</c:v>
                </c:pt>
                <c:pt idx="26">
                  <c:v>12.219271899195398</c:v>
                </c:pt>
                <c:pt idx="27">
                  <c:v>12.584814035678701</c:v>
                </c:pt>
                <c:pt idx="28">
                  <c:v>13.490450116315101</c:v>
                </c:pt>
                <c:pt idx="29">
                  <c:v>15.1681320906055</c:v>
                </c:pt>
                <c:pt idx="30">
                  <c:v>15.506261510216</c:v>
                </c:pt>
                <c:pt idx="31">
                  <c:v>16.98772655113509</c:v>
                </c:pt>
                <c:pt idx="32">
                  <c:v>18.433099041827997</c:v>
                </c:pt>
                <c:pt idx="33">
                  <c:v>19.651539786468401</c:v>
                </c:pt>
                <c:pt idx="34">
                  <c:v>20.078144376339292</c:v>
                </c:pt>
                <c:pt idx="35">
                  <c:v>22.867448705870501</c:v>
                </c:pt>
                <c:pt idx="36">
                  <c:v>21.929487871386694</c:v>
                </c:pt>
                <c:pt idx="37">
                  <c:v>22.619386866462403</c:v>
                </c:pt>
                <c:pt idx="38">
                  <c:v>23.699470078930997</c:v>
                </c:pt>
                <c:pt idx="39">
                  <c:v>24.815598044292901</c:v>
                </c:pt>
                <c:pt idx="40">
                  <c:v>26.900922910070197</c:v>
                </c:pt>
                <c:pt idx="41">
                  <c:v>25.993254753436503</c:v>
                </c:pt>
                <c:pt idx="42">
                  <c:v>29.508662935298197</c:v>
                </c:pt>
                <c:pt idx="43">
                  <c:v>30.592436133017497</c:v>
                </c:pt>
                <c:pt idx="44">
                  <c:v>37.503814059446988</c:v>
                </c:pt>
                <c:pt idx="45">
                  <c:v>42.00166961510039</c:v>
                </c:pt>
                <c:pt idx="46">
                  <c:v>45.724480499050294</c:v>
                </c:pt>
                <c:pt idx="47">
                  <c:v>45.686268679441191</c:v>
                </c:pt>
                <c:pt idx="48">
                  <c:v>53.36822043922259</c:v>
                </c:pt>
                <c:pt idx="49">
                  <c:v>46.272869643101807</c:v>
                </c:pt>
                <c:pt idx="50">
                  <c:v>49.255206497480593</c:v>
                </c:pt>
                <c:pt idx="51">
                  <c:v>55.623865441911498</c:v>
                </c:pt>
                <c:pt idx="52">
                  <c:v>55.793721728751109</c:v>
                </c:pt>
                <c:pt idx="53">
                  <c:v>53.844131946677706</c:v>
                </c:pt>
                <c:pt idx="54">
                  <c:v>48.922185747066905</c:v>
                </c:pt>
                <c:pt idx="55">
                  <c:v>41.922913865864707</c:v>
                </c:pt>
                <c:pt idx="56">
                  <c:v>40.158888913410493</c:v>
                </c:pt>
                <c:pt idx="57">
                  <c:v>40.766680457682789</c:v>
                </c:pt>
                <c:pt idx="58">
                  <c:v>43.377653085323189</c:v>
                </c:pt>
              </c:numCache>
            </c:numRef>
          </c:yVal>
          <c:smooth val="1"/>
        </c:ser>
        <c:ser>
          <c:idx val="2"/>
          <c:order val="2"/>
          <c:tx>
            <c:strRef>
              <c:f>91 gridline</c:f>
              <c:strCache>
                <c:ptCount val="1"/>
                <c:pt idx="0">
                  <c:v>91 gridline</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dPt>
            <c:idx val="0"/>
            <c:marker>
              <c:spPr>
                <a:noFill/>
                <a:ln w="9525">
                  <a:noFill/>
                </a:ln>
                <a:effectLst/>
              </c:spPr>
            </c:marker>
          </c:dPt>
          <c:dPt>
            <c:idx val="1"/>
            <c:marker>
              <c:spPr>
                <a:noFill/>
                <a:ln w="9525">
                  <a:noFill/>
                </a:ln>
                <a:effectLst/>
              </c:spPr>
            </c:marker>
            <c:spPr>
              <a:ln w="19050" cap="rnd">
                <a:solidFill>
                  <a:schemeClr val="tx1"/>
                </a:solidFill>
                <a:round/>
              </a:ln>
              <a:effectLst/>
            </c:spPr>
          </c:dPt>
          <c:xVal>
            <c:numRef>
              <c:f>'Import and trade'!$E$17:$F$17</c:f>
              <c:numCache>
                <c:formatCode>General</c:formatCode>
                <c:ptCount val="2"/>
                <c:pt idx="0">
                  <c:v>1991</c:v>
                </c:pt>
                <c:pt idx="1">
                  <c:v>1991</c:v>
                </c:pt>
              </c:numCache>
            </c:numRef>
          </c:xVal>
          <c:yVal>
            <c:numRef>
              <c:f>'Import and trade'!$G$17:$H$17</c:f>
              <c:numCache>
                <c:formatCode>General</c:formatCode>
                <c:ptCount val="2"/>
                <c:pt idx="0">
                  <c:v>0</c:v>
                </c:pt>
                <c:pt idx="1">
                  <c:v>60</c:v>
                </c:pt>
              </c:numCache>
            </c:numRef>
          </c:yVal>
          <c:smooth val="1"/>
        </c:ser>
        <c:ser>
          <c:idx val="3"/>
          <c:order val="3"/>
          <c:tx>
            <c:strRef>
              <c:f>2001 gridline</c:f>
              <c:strCache>
                <c:ptCount val="1"/>
                <c:pt idx="0">
                  <c:v>2001 gridline</c:v>
                </c:pt>
              </c:strCache>
            </c:strRef>
          </c:tx>
          <c:spPr>
            <a:ln w="19050" cap="rnd">
              <a:solidFill>
                <a:schemeClr val="tx1"/>
              </a:solidFill>
              <a:round/>
            </a:ln>
            <a:effectLst/>
          </c:spPr>
          <c:marker>
            <c:symbol val="circle"/>
            <c:size val="5"/>
            <c:spPr>
              <a:noFill/>
              <a:ln w="9525">
                <a:noFill/>
              </a:ln>
              <a:effectLst/>
            </c:spPr>
          </c:marker>
          <c:xVal>
            <c:numRef>
              <c:f>'Import and trade'!$E$18:$F$18</c:f>
              <c:numCache>
                <c:formatCode>General</c:formatCode>
                <c:ptCount val="2"/>
                <c:pt idx="0">
                  <c:v>2001</c:v>
                </c:pt>
                <c:pt idx="1">
                  <c:v>2001</c:v>
                </c:pt>
              </c:numCache>
            </c:numRef>
          </c:xVal>
          <c:yVal>
            <c:numRef>
              <c:f>'Import and trade'!$G$18:$H$18</c:f>
              <c:numCache>
                <c:formatCode>General</c:formatCode>
                <c:ptCount val="2"/>
                <c:pt idx="0">
                  <c:v>0</c:v>
                </c:pt>
                <c:pt idx="1">
                  <c:v>60</c:v>
                </c:pt>
              </c:numCache>
            </c:numRef>
          </c:yVal>
          <c:smooth val="1"/>
        </c:ser>
        <c:dLbls/>
        <c:axId val="145722368"/>
        <c:axId val="145732736"/>
      </c:scatterChart>
      <c:valAx>
        <c:axId val="145722368"/>
        <c:scaling>
          <c:orientation val="minMax"/>
          <c:max val="2020"/>
          <c:min val="1960"/>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5732736"/>
        <c:crosses val="autoZero"/>
        <c:crossBetween val="midCat"/>
      </c:valAx>
      <c:valAx>
        <c:axId val="145732736"/>
        <c:scaling>
          <c:orientation val="minMax"/>
          <c:max val="6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5722368"/>
        <c:crosses val="autoZero"/>
        <c:crossBetween val="midCat"/>
      </c:valAx>
      <c:spPr>
        <a:noFill/>
        <a:ln>
          <a:noFill/>
        </a:ln>
        <a:effectLst/>
      </c:spPr>
    </c:plotArea>
    <c:legend>
      <c:legendPos val="b"/>
      <c:legendEntry>
        <c:idx val="2"/>
        <c:delete val="1"/>
      </c:legendEntry>
      <c:legendEntry>
        <c:idx val="3"/>
        <c:delete val="1"/>
      </c:legendEntry>
      <c:layout>
        <c:manualLayout>
          <c:xMode val="edge"/>
          <c:yMode val="edge"/>
          <c:x val="3.5679245340435803E-2"/>
          <c:y val="0.90678594189354"/>
          <c:w val="0.9354614490550559"/>
          <c:h val="8.9652395583273828E-2"/>
        </c:manualLayout>
      </c:layout>
      <c:spPr>
        <a:noFill/>
        <a:ln>
          <a:noFill/>
        </a:ln>
        <a:effectLst/>
      </c:spPr>
      <c:txPr>
        <a:bodyPr rot="0" spcFirstLastPara="1" vertOverflow="ellipsis" vert="horz" wrap="square" anchor="ctr" anchorCtr="1"/>
        <a:lstStyle/>
        <a:p>
          <a:pPr>
            <a:defRPr lang="zh-CN"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lang="zh-CN"/>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GB"/>
  <c:chart>
    <c:title>
      <c:spPr>
        <a:noFill/>
        <a:ln>
          <a:noFill/>
        </a:ln>
        <a:effectLst/>
      </c:spPr>
      <c:txPr>
        <a:bodyPr rot="0" spcFirstLastPara="1" vertOverflow="ellipsis" vert="horz" wrap="square" anchor="ctr" anchorCtr="1"/>
        <a:lstStyle/>
        <a:p>
          <a:pPr>
            <a:defRPr lang="zh-CN" sz="2800" b="0" i="0" u="none" strike="noStrike" kern="1200" spc="0" baseline="0">
              <a:solidFill>
                <a:schemeClr val="tx1">
                  <a:lumMod val="65000"/>
                  <a:lumOff val="35000"/>
                </a:schemeClr>
              </a:solidFill>
              <a:latin typeface="+mn-lt"/>
              <a:ea typeface="+mn-ea"/>
              <a:cs typeface="+mn-cs"/>
            </a:defRPr>
          </a:pPr>
          <a:endParaRPr lang="en-US"/>
        </a:p>
      </c:txPr>
    </c:title>
    <c:plotArea>
      <c:layout/>
      <c:scatterChart>
        <c:scatterStyle val="smoothMarker"/>
        <c:ser>
          <c:idx val="0"/>
          <c:order val="0"/>
          <c:tx>
            <c:strRef>
              <c:f>Exports!$B$12</c:f>
              <c:strCache>
                <c:ptCount val="1"/>
                <c:pt idx="0">
                  <c:v>Export of goods and services (% of GDP)</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Exports!$A$13:$A$71</c:f>
              <c:numCache>
                <c:formatCode>General</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Exports!$B$13:$B$71</c:f>
              <c:numCache>
                <c:formatCode>General</c:formatCode>
                <c:ptCount val="59"/>
                <c:pt idx="0">
                  <c:v>4.4631564556351</c:v>
                </c:pt>
                <c:pt idx="1">
                  <c:v>4.3035861899917798</c:v>
                </c:pt>
                <c:pt idx="2">
                  <c:v>4.1689752831564686</c:v>
                </c:pt>
                <c:pt idx="3">
                  <c:v>4.2805033849350407</c:v>
                </c:pt>
                <c:pt idx="4">
                  <c:v>3.7255511726420907</c:v>
                </c:pt>
                <c:pt idx="5">
                  <c:v>3.3074727809369504</c:v>
                </c:pt>
                <c:pt idx="6">
                  <c:v>4.1425506595687587</c:v>
                </c:pt>
                <c:pt idx="7">
                  <c:v>4.0344449953861004</c:v>
                </c:pt>
                <c:pt idx="8">
                  <c:v>4.0387710057858008</c:v>
                </c:pt>
                <c:pt idx="9">
                  <c:v>3.7138428205123302</c:v>
                </c:pt>
                <c:pt idx="10">
                  <c:v>3.7828250620390103</c:v>
                </c:pt>
                <c:pt idx="11">
                  <c:v>3.6672052170883203</c:v>
                </c:pt>
                <c:pt idx="12">
                  <c:v>4.0274892615867284</c:v>
                </c:pt>
                <c:pt idx="13">
                  <c:v>4.2087631923227118</c:v>
                </c:pt>
                <c:pt idx="14">
                  <c:v>4.8313210033835112</c:v>
                </c:pt>
                <c:pt idx="15">
                  <c:v>5.6470621578425897</c:v>
                </c:pt>
                <c:pt idx="16">
                  <c:v>6.6865128617025791</c:v>
                </c:pt>
                <c:pt idx="17">
                  <c:v>6.38317181382281</c:v>
                </c:pt>
                <c:pt idx="18">
                  <c:v>6.3148252347502085</c:v>
                </c:pt>
                <c:pt idx="19">
                  <c:v>6.7496381573404607</c:v>
                </c:pt>
                <c:pt idx="20">
                  <c:v>6.1395511320599301</c:v>
                </c:pt>
                <c:pt idx="21">
                  <c:v>5.9360266265071902</c:v>
                </c:pt>
                <c:pt idx="22">
                  <c:v>5.9832998487062499</c:v>
                </c:pt>
                <c:pt idx="23">
                  <c:v>5.8376294241948417</c:v>
                </c:pt>
                <c:pt idx="24">
                  <c:v>6.2834013929824213</c:v>
                </c:pt>
                <c:pt idx="25">
                  <c:v>5.2545549962793388</c:v>
                </c:pt>
                <c:pt idx="26">
                  <c:v>5.1962216602845501</c:v>
                </c:pt>
                <c:pt idx="27">
                  <c:v>5.6045808840052684</c:v>
                </c:pt>
                <c:pt idx="28">
                  <c:v>6.0352197549172706</c:v>
                </c:pt>
                <c:pt idx="29">
                  <c:v>7.0161302779134989</c:v>
                </c:pt>
                <c:pt idx="30">
                  <c:v>7.05335023415339</c:v>
                </c:pt>
                <c:pt idx="31">
                  <c:v>8.4942407705354679</c:v>
                </c:pt>
                <c:pt idx="32">
                  <c:v>8.8429269250208797</c:v>
                </c:pt>
                <c:pt idx="33">
                  <c:v>9.8342174548632606</c:v>
                </c:pt>
                <c:pt idx="34">
                  <c:v>9.8880849161567212</c:v>
                </c:pt>
                <c:pt idx="35">
                  <c:v>10.8439680348823</c:v>
                </c:pt>
                <c:pt idx="36">
                  <c:v>10.385169271606303</c:v>
                </c:pt>
                <c:pt idx="37">
                  <c:v>10.690717318102202</c:v>
                </c:pt>
                <c:pt idx="38">
                  <c:v>11.018469179248001</c:v>
                </c:pt>
                <c:pt idx="39">
                  <c:v>11.452064612800903</c:v>
                </c:pt>
                <c:pt idx="40">
                  <c:v>12.997236311165603</c:v>
                </c:pt>
                <c:pt idx="41">
                  <c:v>12.558379633910798</c:v>
                </c:pt>
                <c:pt idx="42">
                  <c:v>14.2643839244292</c:v>
                </c:pt>
                <c:pt idx="43">
                  <c:v>14.947913858226901</c:v>
                </c:pt>
                <c:pt idx="44">
                  <c:v>17.859124963047901</c:v>
                </c:pt>
                <c:pt idx="45">
                  <c:v>19.605246694941396</c:v>
                </c:pt>
                <c:pt idx="46">
                  <c:v>21.267941422096605</c:v>
                </c:pt>
                <c:pt idx="47">
                  <c:v>20.799699748945695</c:v>
                </c:pt>
                <c:pt idx="48">
                  <c:v>24.097357260139098</c:v>
                </c:pt>
                <c:pt idx="49">
                  <c:v>20.400519374452497</c:v>
                </c:pt>
                <c:pt idx="50">
                  <c:v>22.400933248823794</c:v>
                </c:pt>
                <c:pt idx="51">
                  <c:v>24.540404890794498</c:v>
                </c:pt>
                <c:pt idx="52">
                  <c:v>24.534430661418003</c:v>
                </c:pt>
                <c:pt idx="53">
                  <c:v>25.430861300519002</c:v>
                </c:pt>
                <c:pt idx="54">
                  <c:v>22.967963008117199</c:v>
                </c:pt>
                <c:pt idx="55">
                  <c:v>19.813189156404505</c:v>
                </c:pt>
                <c:pt idx="56">
                  <c:v>19.194753365726601</c:v>
                </c:pt>
                <c:pt idx="57">
                  <c:v>18.780612263995291</c:v>
                </c:pt>
                <c:pt idx="58">
                  <c:v>19.738018673938896</c:v>
                </c:pt>
              </c:numCache>
            </c:numRef>
          </c:yVal>
          <c:smooth val="1"/>
        </c:ser>
        <c:dLbls/>
        <c:axId val="145468416"/>
        <c:axId val="145745408"/>
      </c:scatterChart>
      <c:valAx>
        <c:axId val="145468416"/>
        <c:scaling>
          <c:orientation val="minMax"/>
          <c:max val="2020"/>
          <c:min val="1960"/>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5745408"/>
        <c:crosses val="autoZero"/>
        <c:crossBetween val="midCat"/>
      </c:valAx>
      <c:valAx>
        <c:axId val="14574540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5468416"/>
        <c:crosses val="autoZero"/>
        <c:crossBetween val="midCat"/>
      </c:valAx>
      <c:spPr>
        <a:noFill/>
        <a:ln>
          <a:noFill/>
        </a:ln>
        <a:effectLst/>
      </c:spPr>
    </c:plotArea>
    <c:plotVisOnly val="1"/>
    <c:dispBlanksAs val="gap"/>
  </c:chart>
  <c:spPr>
    <a:noFill/>
    <a:ln>
      <a:noFill/>
    </a:ln>
    <a:effectLst/>
  </c:spPr>
  <c:txPr>
    <a:bodyPr/>
    <a:lstStyle/>
    <a:p>
      <a:pPr>
        <a:defRPr lang="zh-CN"/>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title>
      <c:spPr>
        <a:noFill/>
        <a:ln>
          <a:noFill/>
        </a:ln>
        <a:effectLst/>
      </c:spPr>
      <c:txPr>
        <a:bodyPr rot="0" spcFirstLastPara="1" vertOverflow="ellipsis" vert="horz" wrap="square" anchor="ctr" anchorCtr="1"/>
        <a:lstStyle/>
        <a:p>
          <a:pPr>
            <a:defRPr lang="zh-CN" sz="2800" b="0" i="0" u="none" strike="noStrike" kern="1200" spc="0" baseline="0">
              <a:solidFill>
                <a:schemeClr val="tx1">
                  <a:lumMod val="65000"/>
                  <a:lumOff val="35000"/>
                </a:schemeClr>
              </a:solidFill>
              <a:latin typeface="+mn-lt"/>
              <a:ea typeface="+mn-ea"/>
              <a:cs typeface="+mn-cs"/>
            </a:defRPr>
          </a:pPr>
          <a:endParaRPr lang="en-US"/>
        </a:p>
      </c:txPr>
    </c:title>
    <c:plotArea>
      <c:layout/>
      <c:scatterChart>
        <c:scatterStyle val="smoothMarker"/>
        <c:ser>
          <c:idx val="0"/>
          <c:order val="0"/>
          <c:tx>
            <c:strRef>
              <c:f>'Services export'!$B$10</c:f>
              <c:strCache>
                <c:ptCount val="1"/>
                <c:pt idx="0">
                  <c:v>Service exports (BoP, current billion US$)</c:v>
                </c:pt>
              </c:strCache>
            </c:strRef>
          </c:tx>
          <c:spPr>
            <a:ln w="31750" cap="rnd">
              <a:solidFill>
                <a:schemeClr val="accent1"/>
              </a:solidFill>
              <a:round/>
            </a:ln>
            <a:effectLst/>
          </c:spPr>
          <c:marker>
            <c:symbol val="circle"/>
            <c:size val="5"/>
            <c:spPr>
              <a:solidFill>
                <a:schemeClr val="accent1"/>
              </a:solidFill>
              <a:ln w="19050">
                <a:solidFill>
                  <a:schemeClr val="accent1"/>
                </a:solidFill>
              </a:ln>
              <a:effectLst/>
            </c:spPr>
          </c:marker>
          <c:xVal>
            <c:numRef>
              <c:f>'Services export'!$A$11:$A$54</c:f>
              <c:numCache>
                <c:formatCode>General</c:formatCode>
                <c:ptCount val="44"/>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numCache>
            </c:numRef>
          </c:xVal>
          <c:yVal>
            <c:numRef>
              <c:f>'Services export'!$B$11:$B$54</c:f>
              <c:numCache>
                <c:formatCode>General</c:formatCode>
                <c:ptCount val="44"/>
                <c:pt idx="0">
                  <c:v>0.84061681185185999</c:v>
                </c:pt>
                <c:pt idx="1">
                  <c:v>1.0558350762167501</c:v>
                </c:pt>
                <c:pt idx="2">
                  <c:v>1.3164869368595002</c:v>
                </c:pt>
                <c:pt idx="3">
                  <c:v>1.6068529183388003</c:v>
                </c:pt>
                <c:pt idx="4">
                  <c:v>2.0829338215781301</c:v>
                </c:pt>
                <c:pt idx="5">
                  <c:v>2.9712572281797995</c:v>
                </c:pt>
                <c:pt idx="6">
                  <c:v>2.79735847903271</c:v>
                </c:pt>
                <c:pt idx="7">
                  <c:v>2.9326961232025992</c:v>
                </c:pt>
                <c:pt idx="8">
                  <c:v>3.2901146658443308</c:v>
                </c:pt>
                <c:pt idx="9">
                  <c:v>3.2320333184412102</c:v>
                </c:pt>
                <c:pt idx="10">
                  <c:v>3.3841709076066704</c:v>
                </c:pt>
                <c:pt idx="11">
                  <c:v>3.2282275141404706</c:v>
                </c:pt>
                <c:pt idx="12">
                  <c:v>3.3634007788603406</c:v>
                </c:pt>
                <c:pt idx="13">
                  <c:v>3.791282738484</c:v>
                </c:pt>
                <c:pt idx="14">
                  <c:v>4.1397990569650496</c:v>
                </c:pt>
                <c:pt idx="15">
                  <c:v>4.6248634581765788</c:v>
                </c:pt>
                <c:pt idx="16">
                  <c:v>4.9254635167966603</c:v>
                </c:pt>
                <c:pt idx="17">
                  <c:v>4.9340882633095093</c:v>
                </c:pt>
                <c:pt idx="18">
                  <c:v>5.1070231393063095</c:v>
                </c:pt>
                <c:pt idx="19">
                  <c:v>6.0381457470606206</c:v>
                </c:pt>
                <c:pt idx="20">
                  <c:v>6.7747176292848801</c:v>
                </c:pt>
                <c:pt idx="21">
                  <c:v>7.238385383753231</c:v>
                </c:pt>
                <c:pt idx="22">
                  <c:v>9.1106072574123118</c:v>
                </c:pt>
                <c:pt idx="23">
                  <c:v>11.691135746901599</c:v>
                </c:pt>
                <c:pt idx="24">
                  <c:v>14.5089900066233</c:v>
                </c:pt>
                <c:pt idx="25">
                  <c:v>16.685072487953196</c:v>
                </c:pt>
                <c:pt idx="26">
                  <c:v>17.337028678911</c:v>
                </c:pt>
                <c:pt idx="27">
                  <c:v>19.4781646420501</c:v>
                </c:pt>
                <c:pt idx="28">
                  <c:v>23.901712153481999</c:v>
                </c:pt>
                <c:pt idx="29">
                  <c:v>38.097905006756598</c:v>
                </c:pt>
                <c:pt idx="30">
                  <c:v>52.178951919488505</c:v>
                </c:pt>
                <c:pt idx="31">
                  <c:v>69.439848437881679</c:v>
                </c:pt>
                <c:pt idx="32">
                  <c:v>86.552459544114498</c:v>
                </c:pt>
                <c:pt idx="33">
                  <c:v>106.05423910462099</c:v>
                </c:pt>
                <c:pt idx="34">
                  <c:v>92.889486181688582</c:v>
                </c:pt>
                <c:pt idx="35">
                  <c:v>117.06831167444399</c:v>
                </c:pt>
                <c:pt idx="36">
                  <c:v>138.52791566469401</c:v>
                </c:pt>
                <c:pt idx="37">
                  <c:v>145.52459655841602</c:v>
                </c:pt>
                <c:pt idx="38">
                  <c:v>149.16363186611696</c:v>
                </c:pt>
                <c:pt idx="39">
                  <c:v>157.196138163656</c:v>
                </c:pt>
                <c:pt idx="40">
                  <c:v>156.27817357594998</c:v>
                </c:pt>
                <c:pt idx="41">
                  <c:v>161.81878292769602</c:v>
                </c:pt>
                <c:pt idx="42">
                  <c:v>185.29401427693298</c:v>
                </c:pt>
                <c:pt idx="43">
                  <c:v>204.95557885390701</c:v>
                </c:pt>
              </c:numCache>
            </c:numRef>
          </c:yVal>
          <c:smooth val="1"/>
        </c:ser>
        <c:dLbls/>
        <c:axId val="145688832"/>
        <c:axId val="145753216"/>
      </c:scatterChart>
      <c:valAx>
        <c:axId val="145688832"/>
        <c:scaling>
          <c:orientation val="minMax"/>
          <c:max val="2020"/>
          <c:min val="1975"/>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5753216"/>
        <c:crosses val="autoZero"/>
        <c:crossBetween val="midCat"/>
      </c:valAx>
      <c:valAx>
        <c:axId val="14575321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5688832"/>
        <c:crosses val="autoZero"/>
        <c:crossBetween val="midCat"/>
      </c:valAx>
      <c:spPr>
        <a:noFill/>
        <a:ln>
          <a:noFill/>
        </a:ln>
        <a:effectLst/>
      </c:spPr>
    </c:plotArea>
    <c:plotVisOnly val="1"/>
    <c:dispBlanksAs val="gap"/>
  </c:chart>
  <c:spPr>
    <a:noFill/>
    <a:ln>
      <a:noFill/>
    </a:ln>
    <a:effectLst/>
  </c:spPr>
  <c:txPr>
    <a:bodyPr/>
    <a:lstStyle/>
    <a:p>
      <a:pPr>
        <a:defRPr lang="zh-CN"/>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GB"/>
  <c:chart>
    <c:title>
      <c:tx>
        <c:rich>
          <a:bodyPr rot="0" spcFirstLastPara="1" vertOverflow="ellipsis" vert="horz" wrap="square" anchor="ctr" anchorCtr="1"/>
          <a:lstStyle/>
          <a:p>
            <a:pPr>
              <a:defRPr lang="zh-CN" sz="2800" b="0" i="0" u="none" strike="noStrike" kern="1200" spc="0" baseline="0">
                <a:solidFill>
                  <a:schemeClr val="tx1">
                    <a:lumMod val="65000"/>
                    <a:lumOff val="35000"/>
                  </a:schemeClr>
                </a:solidFill>
                <a:latin typeface="+mn-lt"/>
                <a:ea typeface="+mn-ea"/>
                <a:cs typeface="+mn-cs"/>
              </a:defRPr>
            </a:pPr>
            <a:r>
              <a:rPr lang="en-GB" sz="2800"/>
              <a:t>Foreign Direct Investment</a:t>
            </a:r>
            <a:r>
              <a:rPr lang="en-GB" sz="2800" baseline="0"/>
              <a:t> and Portfolio Equity Inflows</a:t>
            </a:r>
            <a:endParaRPr lang="en-GB" sz="2800"/>
          </a:p>
        </c:rich>
      </c:tx>
      <c:spPr>
        <a:noFill/>
        <a:ln>
          <a:noFill/>
        </a:ln>
        <a:effectLst/>
      </c:spPr>
    </c:title>
    <c:plotArea>
      <c:layout/>
      <c:barChart>
        <c:barDir val="col"/>
        <c:grouping val="stacked"/>
        <c:ser>
          <c:idx val="1"/>
          <c:order val="0"/>
          <c:tx>
            <c:strRef>
              <c:f>'FDI FPI'!$B$10</c:f>
              <c:strCache>
                <c:ptCount val="1"/>
                <c:pt idx="0">
                  <c:v>FDI net inflows (current billion USD)</c:v>
                </c:pt>
              </c:strCache>
            </c:strRef>
          </c:tx>
          <c:spPr>
            <a:solidFill>
              <a:schemeClr val="accent2"/>
            </a:solidFill>
            <a:ln>
              <a:noFill/>
            </a:ln>
            <a:effectLst/>
          </c:spPr>
          <c:cat>
            <c:numRef>
              <c:f>'FDI FPI'!$A$11:$A$38</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numCache>
            </c:numRef>
          </c:cat>
          <c:val>
            <c:numRef>
              <c:f>'FDI FPI'!$B$11:$B$38</c:f>
              <c:numCache>
                <c:formatCode>General</c:formatCode>
                <c:ptCount val="28"/>
                <c:pt idx="0">
                  <c:v>7.3537638389999993E-2</c:v>
                </c:pt>
                <c:pt idx="1">
                  <c:v>0.27651243900000005</c:v>
                </c:pt>
                <c:pt idx="2">
                  <c:v>0.55037002489999998</c:v>
                </c:pt>
                <c:pt idx="3">
                  <c:v>0.97327146870000003</c:v>
                </c:pt>
                <c:pt idx="4">
                  <c:v>2.1436281099999999</c:v>
                </c:pt>
                <c:pt idx="5">
                  <c:v>2.4260570219999997</c:v>
                </c:pt>
                <c:pt idx="6">
                  <c:v>3.5773300420000007</c:v>
                </c:pt>
                <c:pt idx="7">
                  <c:v>2.6346516580000001</c:v>
                </c:pt>
                <c:pt idx="8">
                  <c:v>2.1685910540000006</c:v>
                </c:pt>
                <c:pt idx="9">
                  <c:v>3.5842173070000003</c:v>
                </c:pt>
                <c:pt idx="10">
                  <c:v>5.1280935619999992</c:v>
                </c:pt>
                <c:pt idx="11">
                  <c:v>5.2089671060000002</c:v>
                </c:pt>
                <c:pt idx="12">
                  <c:v>3.6819846710000004</c:v>
                </c:pt>
                <c:pt idx="13">
                  <c:v>5.4292509900000008</c:v>
                </c:pt>
                <c:pt idx="14">
                  <c:v>7.2694072259999993</c:v>
                </c:pt>
                <c:pt idx="15">
                  <c:v>20.029119266999999</c:v>
                </c:pt>
                <c:pt idx="16">
                  <c:v>25.227740886999996</c:v>
                </c:pt>
                <c:pt idx="17">
                  <c:v>43.406277075999995</c:v>
                </c:pt>
                <c:pt idx="18">
                  <c:v>35.581372930000008</c:v>
                </c:pt>
                <c:pt idx="19">
                  <c:v>27.396885034000004</c:v>
                </c:pt>
                <c:pt idx="20">
                  <c:v>36.498654598000002</c:v>
                </c:pt>
                <c:pt idx="21">
                  <c:v>23.995685013999999</c:v>
                </c:pt>
                <c:pt idx="22">
                  <c:v>28.15303127</c:v>
                </c:pt>
                <c:pt idx="23">
                  <c:v>34.576643693999998</c:v>
                </c:pt>
                <c:pt idx="24">
                  <c:v>44.009492130000005</c:v>
                </c:pt>
                <c:pt idx="25">
                  <c:v>44.458571546000002</c:v>
                </c:pt>
                <c:pt idx="26">
                  <c:v>39.966091358999996</c:v>
                </c:pt>
                <c:pt idx="27">
                  <c:v>42.117450736999999</c:v>
                </c:pt>
              </c:numCache>
            </c:numRef>
          </c:val>
        </c:ser>
        <c:ser>
          <c:idx val="2"/>
          <c:order val="1"/>
          <c:tx>
            <c:strRef>
              <c:f>'FDI FPI'!$C$10</c:f>
              <c:strCache>
                <c:ptCount val="1"/>
                <c:pt idx="0">
                  <c:v>Portfolio equity, net inflows (BoP, current billion US$)</c:v>
                </c:pt>
              </c:strCache>
            </c:strRef>
          </c:tx>
          <c:spPr>
            <a:solidFill>
              <a:schemeClr val="accent3"/>
            </a:solidFill>
            <a:ln>
              <a:noFill/>
            </a:ln>
            <a:effectLst/>
          </c:spPr>
          <c:cat>
            <c:numRef>
              <c:f>'FDI FPI'!$A$11:$A$38</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numCache>
            </c:numRef>
          </c:cat>
          <c:val>
            <c:numRef>
              <c:f>'FDI FPI'!$C$11:$C$38</c:f>
              <c:numCache>
                <c:formatCode>General</c:formatCode>
                <c:ptCount val="28"/>
                <c:pt idx="0">
                  <c:v>4.6365197629999995E-3</c:v>
                </c:pt>
                <c:pt idx="1">
                  <c:v>0.28357851190000011</c:v>
                </c:pt>
                <c:pt idx="2">
                  <c:v>1.3691171460000002</c:v>
                </c:pt>
                <c:pt idx="3">
                  <c:v>5.4911250090000001</c:v>
                </c:pt>
                <c:pt idx="4">
                  <c:v>1.5904756240000002</c:v>
                </c:pt>
                <c:pt idx="5">
                  <c:v>3.9583223339999996</c:v>
                </c:pt>
                <c:pt idx="6">
                  <c:v>2.5556572839999996</c:v>
                </c:pt>
                <c:pt idx="7">
                  <c:v>-0.60115196690000006</c:v>
                </c:pt>
                <c:pt idx="8">
                  <c:v>2.3170701629999995</c:v>
                </c:pt>
                <c:pt idx="9">
                  <c:v>2.4813118640000003</c:v>
                </c:pt>
                <c:pt idx="10">
                  <c:v>2.9495833389999997</c:v>
                </c:pt>
                <c:pt idx="11">
                  <c:v>1.0633915759999999</c:v>
                </c:pt>
                <c:pt idx="12">
                  <c:v>8.216187274000001</c:v>
                </c:pt>
                <c:pt idx="13">
                  <c:v>9.0539795330000015</c:v>
                </c:pt>
                <c:pt idx="14">
                  <c:v>12.151206548000001</c:v>
                </c:pt>
                <c:pt idx="15">
                  <c:v>9.5091146580000014</c:v>
                </c:pt>
                <c:pt idx="16">
                  <c:v>32.862817217</c:v>
                </c:pt>
                <c:pt idx="17">
                  <c:v>-15.030005084999999</c:v>
                </c:pt>
                <c:pt idx="18">
                  <c:v>24.688929527999999</c:v>
                </c:pt>
                <c:pt idx="19">
                  <c:v>30.442226310999995</c:v>
                </c:pt>
                <c:pt idx="20">
                  <c:v>-4.0482941060000002</c:v>
                </c:pt>
                <c:pt idx="21">
                  <c:v>22.809104593000001</c:v>
                </c:pt>
                <c:pt idx="22">
                  <c:v>19.891607286999999</c:v>
                </c:pt>
                <c:pt idx="23">
                  <c:v>12.369281295000002</c:v>
                </c:pt>
                <c:pt idx="24">
                  <c:v>1.932581388</c:v>
                </c:pt>
                <c:pt idx="25">
                  <c:v>2.3367436359999991</c:v>
                </c:pt>
                <c:pt idx="26">
                  <c:v>5.9280641110000003</c:v>
                </c:pt>
                <c:pt idx="27">
                  <c:v>-4.3610058769999984</c:v>
                </c:pt>
              </c:numCache>
            </c:numRef>
          </c:val>
        </c:ser>
        <c:dLbls/>
        <c:overlap val="100"/>
        <c:axId val="145821056"/>
        <c:axId val="145874944"/>
      </c:barChart>
      <c:catAx>
        <c:axId val="1458210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5874944"/>
        <c:crosses val="autoZero"/>
        <c:auto val="1"/>
        <c:lblAlgn val="ctr"/>
        <c:lblOffset val="100"/>
      </c:catAx>
      <c:valAx>
        <c:axId val="14587494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zh-CN" sz="1400" b="0" i="0" u="none" strike="noStrike" kern="1200" baseline="0">
                <a:solidFill>
                  <a:schemeClr val="tx1">
                    <a:lumMod val="65000"/>
                    <a:lumOff val="35000"/>
                  </a:schemeClr>
                </a:solidFill>
                <a:latin typeface="+mn-lt"/>
                <a:ea typeface="+mn-ea"/>
                <a:cs typeface="+mn-cs"/>
              </a:defRPr>
            </a:pPr>
            <a:endParaRPr lang="en-US"/>
          </a:p>
        </c:txPr>
        <c:crossAx val="145821056"/>
        <c:crosses val="autoZero"/>
        <c:crossBetween val="between"/>
      </c:valAx>
      <c:spPr>
        <a:noFill/>
        <a:ln>
          <a:noFill/>
        </a:ln>
        <a:effectLst/>
      </c:spPr>
    </c:plotArea>
    <c:legend>
      <c:legendPos val="b"/>
      <c:layout>
        <c:manualLayout>
          <c:xMode val="edge"/>
          <c:yMode val="edge"/>
          <c:x val="8.5137116481129538E-2"/>
          <c:y val="0.86181870047277709"/>
          <c:w val="0.86277174404923507"/>
          <c:h val="0.13818129952722305"/>
        </c:manualLayout>
      </c:layout>
      <c:spPr>
        <a:noFill/>
        <a:ln>
          <a:noFill/>
        </a:ln>
        <a:effectLst/>
      </c:spPr>
      <c:txPr>
        <a:bodyPr rot="0" spcFirstLastPara="1" vertOverflow="ellipsis" vert="horz" wrap="square" anchor="ctr" anchorCtr="1"/>
        <a:lstStyle/>
        <a:p>
          <a:pPr>
            <a:defRPr lang="zh-CN"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lang="zh-CN"/>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GB"/>
  <c:chart>
    <c:title>
      <c:tx>
        <c:rich>
          <a:bodyPr rot="0" spcFirstLastPara="1" vertOverflow="ellipsis" vert="horz" wrap="square" anchor="ctr" anchorCtr="1"/>
          <a:lstStyle/>
          <a:p>
            <a:pPr>
              <a:defRPr lang="zh-CN" sz="2800" b="0" i="0" u="none" strike="noStrike" kern="1200" spc="0" baseline="0">
                <a:solidFill>
                  <a:schemeClr val="tx1">
                    <a:lumMod val="65000"/>
                    <a:lumOff val="35000"/>
                  </a:schemeClr>
                </a:solidFill>
                <a:latin typeface="+mn-lt"/>
                <a:ea typeface="+mn-ea"/>
                <a:cs typeface="+mn-cs"/>
              </a:defRPr>
            </a:pPr>
            <a:r>
              <a:rPr lang="en-GB" sz="2800"/>
              <a:t>Fixed and mobile phone subscriptions (million)</a:t>
            </a:r>
          </a:p>
        </c:rich>
      </c:tx>
      <c:spPr>
        <a:noFill/>
        <a:ln>
          <a:noFill/>
        </a:ln>
        <a:effectLst/>
      </c:spPr>
    </c:title>
    <c:plotArea>
      <c:layout/>
      <c:barChart>
        <c:barDir val="col"/>
        <c:grouping val="stacked"/>
        <c:ser>
          <c:idx val="1"/>
          <c:order val="0"/>
          <c:tx>
            <c:strRef>
              <c:f>Telephones!$B$11</c:f>
              <c:strCache>
                <c:ptCount val="1"/>
                <c:pt idx="0">
                  <c:v>Fixed telephone subscriptions (million)</c:v>
                </c:pt>
              </c:strCache>
            </c:strRef>
          </c:tx>
          <c:spPr>
            <a:solidFill>
              <a:schemeClr val="accent5"/>
            </a:solidFill>
            <a:ln>
              <a:solidFill>
                <a:schemeClr val="accent1"/>
              </a:solidFill>
            </a:ln>
            <a:effectLst/>
          </c:spPr>
          <c:cat>
            <c:numRef>
              <c:f>Telephones!$A$12:$A$55</c:f>
              <c:numCache>
                <c:formatCode>General</c:formatCode>
                <c:ptCount val="44"/>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numCache>
            </c:numRef>
          </c:cat>
          <c:val>
            <c:numRef>
              <c:f>Telephones!$B$12:$B$55</c:f>
              <c:numCache>
                <c:formatCode>General</c:formatCode>
                <c:ptCount val="44"/>
                <c:pt idx="0">
                  <c:v>1.4654149999999999</c:v>
                </c:pt>
                <c:pt idx="1">
                  <c:v>1.6136439999999999</c:v>
                </c:pt>
                <c:pt idx="2">
                  <c:v>1.7267459999999999</c:v>
                </c:pt>
                <c:pt idx="3">
                  <c:v>1.8678279999999998</c:v>
                </c:pt>
                <c:pt idx="4">
                  <c:v>2.0160659999999995</c:v>
                </c:pt>
                <c:pt idx="5">
                  <c:v>2.14947</c:v>
                </c:pt>
                <c:pt idx="6">
                  <c:v>2.2955300000000003</c:v>
                </c:pt>
                <c:pt idx="7">
                  <c:v>2.466364</c:v>
                </c:pt>
                <c:pt idx="8">
                  <c:v>2.6682399999999999</c:v>
                </c:pt>
                <c:pt idx="9">
                  <c:v>2.8978619999999995</c:v>
                </c:pt>
                <c:pt idx="10">
                  <c:v>3.1652140000000002</c:v>
                </c:pt>
                <c:pt idx="11">
                  <c:v>3.487908</c:v>
                </c:pt>
                <c:pt idx="12">
                  <c:v>3.800986</c:v>
                </c:pt>
                <c:pt idx="13">
                  <c:v>4.1742780000000002</c:v>
                </c:pt>
                <c:pt idx="14">
                  <c:v>4.588832</c:v>
                </c:pt>
                <c:pt idx="15">
                  <c:v>5.0747339999999994</c:v>
                </c:pt>
                <c:pt idx="16">
                  <c:v>5.8099290000000003</c:v>
                </c:pt>
                <c:pt idx="17">
                  <c:v>6.7967480000000009</c:v>
                </c:pt>
                <c:pt idx="18">
                  <c:v>8.0255860000000023</c:v>
                </c:pt>
                <c:pt idx="19">
                  <c:v>9.7953039999999998</c:v>
                </c:pt>
                <c:pt idx="20">
                  <c:v>11.978</c:v>
                </c:pt>
                <c:pt idx="21">
                  <c:v>14.542650999999999</c:v>
                </c:pt>
                <c:pt idx="22">
                  <c:v>17.801696</c:v>
                </c:pt>
                <c:pt idx="23">
                  <c:v>21.593685999999998</c:v>
                </c:pt>
                <c:pt idx="24">
                  <c:v>26.511345000000002</c:v>
                </c:pt>
                <c:pt idx="25">
                  <c:v>32.436134000000003</c:v>
                </c:pt>
                <c:pt idx="26">
                  <c:v>38.536186999999998</c:v>
                </c:pt>
                <c:pt idx="27">
                  <c:v>41.42</c:v>
                </c:pt>
                <c:pt idx="28">
                  <c:v>42</c:v>
                </c:pt>
                <c:pt idx="29">
                  <c:v>46.198025000000008</c:v>
                </c:pt>
                <c:pt idx="30">
                  <c:v>50.176509000000003</c:v>
                </c:pt>
                <c:pt idx="31">
                  <c:v>40.770000000000003</c:v>
                </c:pt>
                <c:pt idx="32">
                  <c:v>39.25</c:v>
                </c:pt>
                <c:pt idx="33">
                  <c:v>37.9</c:v>
                </c:pt>
                <c:pt idx="34">
                  <c:v>37.06</c:v>
                </c:pt>
                <c:pt idx="35">
                  <c:v>35.090000000000003</c:v>
                </c:pt>
                <c:pt idx="36">
                  <c:v>32.835260999999996</c:v>
                </c:pt>
                <c:pt idx="37">
                  <c:v>30.940617999999997</c:v>
                </c:pt>
                <c:pt idx="38">
                  <c:v>29.032974000000003</c:v>
                </c:pt>
                <c:pt idx="39">
                  <c:v>27.000105000000001</c:v>
                </c:pt>
                <c:pt idx="40">
                  <c:v>25.52</c:v>
                </c:pt>
                <c:pt idx="41">
                  <c:v>24.404</c:v>
                </c:pt>
                <c:pt idx="42">
                  <c:v>23.234687000000001</c:v>
                </c:pt>
                <c:pt idx="43">
                  <c:v>21.868191999999997</c:v>
                </c:pt>
              </c:numCache>
            </c:numRef>
          </c:val>
        </c:ser>
        <c:ser>
          <c:idx val="2"/>
          <c:order val="1"/>
          <c:tx>
            <c:strRef>
              <c:f>Telephones!$C$11</c:f>
              <c:strCache>
                <c:ptCount val="1"/>
                <c:pt idx="0">
                  <c:v>Mobile cellular subscriptions (million)</c:v>
                </c:pt>
              </c:strCache>
            </c:strRef>
          </c:tx>
          <c:spPr>
            <a:solidFill>
              <a:schemeClr val="accent4"/>
            </a:solidFill>
            <a:ln>
              <a:solidFill>
                <a:schemeClr val="accent1"/>
              </a:solidFill>
            </a:ln>
            <a:effectLst/>
          </c:spPr>
          <c:cat>
            <c:numRef>
              <c:f>Telephones!$A$12:$A$55</c:f>
              <c:numCache>
                <c:formatCode>General</c:formatCode>
                <c:ptCount val="44"/>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numCache>
            </c:numRef>
          </c:cat>
          <c:val>
            <c:numRef>
              <c:f>Telephones!$C$12:$C$55</c:f>
              <c:numCache>
                <c:formatCode>General</c:formatCode>
                <c:ptCount val="4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7.6680000000000012E-2</c:v>
                </c:pt>
                <c:pt idx="21">
                  <c:v>0.32796700000000006</c:v>
                </c:pt>
                <c:pt idx="22">
                  <c:v>0.88183900000000004</c:v>
                </c:pt>
                <c:pt idx="23">
                  <c:v>1.1954</c:v>
                </c:pt>
                <c:pt idx="24">
                  <c:v>1.8843110000000001</c:v>
                </c:pt>
                <c:pt idx="25">
                  <c:v>3.5770949999999999</c:v>
                </c:pt>
                <c:pt idx="26">
                  <c:v>6.54</c:v>
                </c:pt>
                <c:pt idx="27">
                  <c:v>13</c:v>
                </c:pt>
                <c:pt idx="28">
                  <c:v>33.690000000000005</c:v>
                </c:pt>
                <c:pt idx="29">
                  <c:v>52.220000000000006</c:v>
                </c:pt>
                <c:pt idx="30">
                  <c:v>90.14</c:v>
                </c:pt>
                <c:pt idx="31">
                  <c:v>166.05</c:v>
                </c:pt>
                <c:pt idx="32">
                  <c:v>233.62</c:v>
                </c:pt>
                <c:pt idx="33">
                  <c:v>346.89</c:v>
                </c:pt>
                <c:pt idx="34">
                  <c:v>525.09</c:v>
                </c:pt>
                <c:pt idx="35">
                  <c:v>752.19</c:v>
                </c:pt>
                <c:pt idx="36">
                  <c:v>893.8624779999999</c:v>
                </c:pt>
                <c:pt idx="37">
                  <c:v>864.72091699999999</c:v>
                </c:pt>
                <c:pt idx="38">
                  <c:v>886.30424499999992</c:v>
                </c:pt>
                <c:pt idx="39">
                  <c:v>944.00867700000003</c:v>
                </c:pt>
                <c:pt idx="40">
                  <c:v>1001.0559999999999</c:v>
                </c:pt>
                <c:pt idx="41">
                  <c:v>1127.809</c:v>
                </c:pt>
                <c:pt idx="42">
                  <c:v>1168.9022770000001</c:v>
                </c:pt>
                <c:pt idx="43">
                  <c:v>1176.0218690000002</c:v>
                </c:pt>
              </c:numCache>
            </c:numRef>
          </c:val>
        </c:ser>
        <c:dLbls/>
        <c:overlap val="100"/>
        <c:axId val="145663488"/>
        <c:axId val="145665024"/>
        <c:extLst>
          <c:ext xmlns:c15="http://schemas.microsoft.com/office/drawing/2012/chart" uri="{02D57815-91ED-43cb-92C2-25804820EDAC}">
            <c15:filteredBarSeries>
              <c15:ser>
                <c:idx val="0"/>
                <c:order val="0"/>
                <c:tx>
                  <c:strRef>
                    <c:extLst>
                      <c:ext uri="{02D57815-91ED-43cb-92C2-25804820EDAC}">
                        <c15:formulaRef>
                          <c15:sqref>Telephones!$A$11</c15:sqref>
                        </c15:formulaRef>
                      </c:ext>
                    </c:extLst>
                    <c:strCache>
                      <c:ptCount val="1"/>
                      <c:pt idx="0">
                        <c:v>Year</c:v>
                      </c:pt>
                    </c:strCache>
                  </c:strRef>
                </c:tx>
                <c:spPr>
                  <a:solidFill>
                    <a:schemeClr val="accent6"/>
                  </a:solidFill>
                  <a:ln>
                    <a:noFill/>
                  </a:ln>
                  <a:effectLst/>
                </c:spPr>
                <c:invertIfNegative val="0"/>
                <c:dLbls>
                  <c:delete val="1"/>
                </c:dLbls>
                <c:cat>
                  <c:numRef>
                    <c:extLst>
                      <c:ext uri="{02D57815-91ED-43cb-92C2-25804820EDAC}">
                        <c15:fullRef>
                          <c15:sqref/>
                        </c15:fullRef>
                        <c15:formulaRef>
                          <c15:sqref>Telephones!$A$12:$A$55</c15:sqref>
                        </c15:formulaRef>
                      </c:ext>
                    </c:extLst>
                    <c:numCache>
                      <c:formatCode>General</c:formatCode>
                      <c:ptCount val="44"/>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numCache>
                  </c:numRef>
                </c:cat>
                <c:val>
                  <c:numRef>
                    <c:extLst>
                      <c:ext uri="{02D57815-91ED-43cb-92C2-25804820EDAC}">
                        <c15:formulaRef>
                          <c15:sqref>Telephones!$A$12:$A$55</c15:sqref>
                        </c15:formulaRef>
                      </c:ext>
                    </c:extLst>
                    <c:numCache>
                      <c:formatCode>General</c:formatCode>
                      <c:ptCount val="44"/>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numCache>
                  </c:numRef>
                </c:val>
              </c15:ser>
            </c15:filteredBarSeries>
          </c:ext>
        </c:extLst>
      </c:barChart>
      <c:catAx>
        <c:axId val="14566348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5665024"/>
        <c:crosses val="autoZero"/>
        <c:auto val="1"/>
        <c:lblAlgn val="ctr"/>
        <c:lblOffset val="100"/>
      </c:catAx>
      <c:valAx>
        <c:axId val="14566502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5663488"/>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lang="zh-CN"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lang="zh-CN"/>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GB"/>
  <c:chart>
    <c:title>
      <c:tx>
        <c:rich>
          <a:bodyPr rot="0" spcFirstLastPara="1" vertOverflow="ellipsis" vert="horz" wrap="square" anchor="ctr" anchorCtr="1"/>
          <a:lstStyle/>
          <a:p>
            <a:pPr algn="ctr">
              <a:defRPr lang="zh-CN" sz="2800" b="0" i="0" u="none" strike="noStrike" kern="1200" spc="0" baseline="0">
                <a:solidFill>
                  <a:schemeClr val="tx1">
                    <a:lumMod val="65000"/>
                    <a:lumOff val="35000"/>
                  </a:schemeClr>
                </a:solidFill>
                <a:latin typeface="+mn-lt"/>
                <a:ea typeface="+mn-ea"/>
                <a:cs typeface="+mn-cs"/>
              </a:defRPr>
            </a:pPr>
            <a:r>
              <a:rPr lang="en-GB" sz="2800"/>
              <a:t>Teledensit</a:t>
            </a:r>
            <a:r>
              <a:rPr lang="en-GB" sz="2800" baseline="0"/>
              <a:t>y: Telephone subscribers per 100 inhabitants </a:t>
            </a:r>
            <a:endParaRPr lang="en-GB" sz="2800"/>
          </a:p>
        </c:rich>
      </c:tx>
      <c:layout>
        <c:manualLayout>
          <c:xMode val="edge"/>
          <c:yMode val="edge"/>
          <c:x val="0.13972958972233704"/>
          <c:y val="2.6186800663075004E-2"/>
        </c:manualLayout>
      </c:layout>
      <c:spPr>
        <a:noFill/>
        <a:ln>
          <a:noFill/>
        </a:ln>
        <a:effectLst/>
      </c:spPr>
    </c:title>
    <c:plotArea>
      <c:layout/>
      <c:scatterChart>
        <c:scatterStyle val="smoothMarker"/>
        <c:ser>
          <c:idx val="0"/>
          <c:order val="0"/>
          <c:tx>
            <c:strRef>
              <c:f>Teledensity!$H$5</c:f>
              <c:strCache>
                <c:ptCount val="1"/>
                <c:pt idx="0">
                  <c:v>Total</c:v>
                </c:pt>
              </c:strCache>
            </c:strRef>
          </c:tx>
          <c:spPr>
            <a:ln w="31750" cap="rnd">
              <a:solidFill>
                <a:schemeClr val="accent1"/>
              </a:solidFill>
              <a:round/>
            </a:ln>
            <a:effectLst/>
          </c:spPr>
          <c:marker>
            <c:symbol val="circle"/>
            <c:size val="5"/>
            <c:spPr>
              <a:solidFill>
                <a:schemeClr val="accent1"/>
              </a:solidFill>
              <a:ln w="19050">
                <a:solidFill>
                  <a:schemeClr val="accent1"/>
                </a:solidFill>
              </a:ln>
              <a:effectLst/>
            </c:spPr>
          </c:marker>
          <c:xVal>
            <c:numRef>
              <c:f>Teledensity!$G$6:$G$18</c:f>
              <c:numCache>
                <c:formatCode>General</c:formatCod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numCache>
            </c:numRef>
          </c:xVal>
          <c:yVal>
            <c:numRef>
              <c:f>Teledensity!$H$6:$H$18</c:f>
              <c:numCache>
                <c:formatCode>General</c:formatCode>
                <c:ptCount val="13"/>
                <c:pt idx="0">
                  <c:v>12.739999999999998</c:v>
                </c:pt>
                <c:pt idx="1">
                  <c:v>18.22</c:v>
                </c:pt>
                <c:pt idx="2">
                  <c:v>26.22</c:v>
                </c:pt>
                <c:pt idx="3">
                  <c:v>36.979999999999997</c:v>
                </c:pt>
                <c:pt idx="4">
                  <c:v>52.74</c:v>
                </c:pt>
                <c:pt idx="5">
                  <c:v>70.89</c:v>
                </c:pt>
                <c:pt idx="6">
                  <c:v>78.66</c:v>
                </c:pt>
                <c:pt idx="7">
                  <c:v>73.319999999999993</c:v>
                </c:pt>
                <c:pt idx="8">
                  <c:v>75.23</c:v>
                </c:pt>
                <c:pt idx="9">
                  <c:v>79.36</c:v>
                </c:pt>
                <c:pt idx="10">
                  <c:v>83.4</c:v>
                </c:pt>
                <c:pt idx="11">
                  <c:v>93.01</c:v>
                </c:pt>
                <c:pt idx="12">
                  <c:v>93.27</c:v>
                </c:pt>
              </c:numCache>
            </c:numRef>
          </c:yVal>
          <c:smooth val="1"/>
        </c:ser>
        <c:ser>
          <c:idx val="1"/>
          <c:order val="1"/>
          <c:tx>
            <c:strRef>
              <c:f>Teledensity!$I$5</c:f>
              <c:strCache>
                <c:ptCount val="1"/>
                <c:pt idx="0">
                  <c:v>Rural</c:v>
                </c:pt>
              </c:strCache>
            </c:strRef>
          </c:tx>
          <c:spPr>
            <a:ln w="31750" cap="rnd">
              <a:solidFill>
                <a:schemeClr val="accent2"/>
              </a:solidFill>
              <a:round/>
            </a:ln>
            <a:effectLst/>
          </c:spPr>
          <c:marker>
            <c:symbol val="circle"/>
            <c:size val="5"/>
            <c:spPr>
              <a:solidFill>
                <a:schemeClr val="accent2"/>
              </a:solidFill>
              <a:ln w="19050">
                <a:solidFill>
                  <a:schemeClr val="accent2"/>
                </a:solidFill>
              </a:ln>
              <a:effectLst/>
            </c:spPr>
          </c:marker>
          <c:xVal>
            <c:numRef>
              <c:f>Teledensity!$G$6:$G$18</c:f>
              <c:numCache>
                <c:formatCode>General</c:formatCod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numCache>
            </c:numRef>
          </c:xVal>
          <c:yVal>
            <c:numRef>
              <c:f>Teledensity!$I$6:$I$18</c:f>
              <c:numCache>
                <c:formatCode>General</c:formatCode>
                <c:ptCount val="13"/>
                <c:pt idx="1">
                  <c:v>5.89</c:v>
                </c:pt>
                <c:pt idx="2">
                  <c:v>9.4600000000000009</c:v>
                </c:pt>
                <c:pt idx="3">
                  <c:v>15.11</c:v>
                </c:pt>
                <c:pt idx="4">
                  <c:v>24.310000000000002</c:v>
                </c:pt>
                <c:pt idx="5">
                  <c:v>33.83</c:v>
                </c:pt>
                <c:pt idx="6">
                  <c:v>39.260000000000005</c:v>
                </c:pt>
                <c:pt idx="7">
                  <c:v>41.05</c:v>
                </c:pt>
                <c:pt idx="8">
                  <c:v>44.01</c:v>
                </c:pt>
                <c:pt idx="9">
                  <c:v>48.04</c:v>
                </c:pt>
                <c:pt idx="10">
                  <c:v>51.260000000000005</c:v>
                </c:pt>
                <c:pt idx="11">
                  <c:v>56.98</c:v>
                </c:pt>
                <c:pt idx="12">
                  <c:v>59.25</c:v>
                </c:pt>
              </c:numCache>
            </c:numRef>
          </c:yVal>
          <c:smooth val="1"/>
        </c:ser>
        <c:ser>
          <c:idx val="2"/>
          <c:order val="2"/>
          <c:tx>
            <c:strRef>
              <c:f>Teledensity!$J$5</c:f>
              <c:strCache>
                <c:ptCount val="1"/>
                <c:pt idx="0">
                  <c:v>Urban</c:v>
                </c:pt>
              </c:strCache>
            </c:strRef>
          </c:tx>
          <c:spPr>
            <a:ln w="31750" cap="rnd">
              <a:solidFill>
                <a:schemeClr val="accent3"/>
              </a:solidFill>
              <a:round/>
            </a:ln>
            <a:effectLst/>
          </c:spPr>
          <c:marker>
            <c:symbol val="circle"/>
            <c:size val="5"/>
            <c:spPr>
              <a:solidFill>
                <a:schemeClr val="accent3"/>
              </a:solidFill>
              <a:ln w="19050">
                <a:solidFill>
                  <a:schemeClr val="accent3"/>
                </a:solidFill>
              </a:ln>
              <a:effectLst/>
            </c:spPr>
          </c:marker>
          <c:xVal>
            <c:numRef>
              <c:f>Teledensity!$G$6:$G$18</c:f>
              <c:numCache>
                <c:formatCode>General</c:formatCod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numCache>
            </c:numRef>
          </c:xVal>
          <c:yVal>
            <c:numRef>
              <c:f>Teledensity!$J$6:$J$18</c:f>
              <c:numCache>
                <c:formatCode>General</c:formatCode>
                <c:ptCount val="13"/>
                <c:pt idx="1">
                  <c:v>48.1</c:v>
                </c:pt>
                <c:pt idx="2">
                  <c:v>66.39</c:v>
                </c:pt>
                <c:pt idx="3">
                  <c:v>88.84</c:v>
                </c:pt>
                <c:pt idx="4">
                  <c:v>119.45</c:v>
                </c:pt>
                <c:pt idx="5">
                  <c:v>156.93</c:v>
                </c:pt>
                <c:pt idx="6">
                  <c:v>169.17</c:v>
                </c:pt>
                <c:pt idx="7">
                  <c:v>146.63999999999999</c:v>
                </c:pt>
                <c:pt idx="8">
                  <c:v>145.46</c:v>
                </c:pt>
                <c:pt idx="9">
                  <c:v>149.04</c:v>
                </c:pt>
                <c:pt idx="10">
                  <c:v>154.18</c:v>
                </c:pt>
                <c:pt idx="11">
                  <c:v>171.52</c:v>
                </c:pt>
                <c:pt idx="12">
                  <c:v>166.64</c:v>
                </c:pt>
              </c:numCache>
            </c:numRef>
          </c:yVal>
          <c:smooth val="1"/>
        </c:ser>
        <c:dLbls/>
        <c:axId val="146182528"/>
        <c:axId val="146184448"/>
      </c:scatterChart>
      <c:valAx>
        <c:axId val="146182528"/>
        <c:scaling>
          <c:orientation val="minMax"/>
          <c:max val="2018"/>
          <c:min val="2006"/>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800" b="0" i="0" u="none" strike="noStrike" kern="1200" baseline="0">
                <a:solidFill>
                  <a:schemeClr val="tx1">
                    <a:lumMod val="65000"/>
                    <a:lumOff val="35000"/>
                  </a:schemeClr>
                </a:solidFill>
                <a:latin typeface="+mn-lt"/>
                <a:ea typeface="+mn-ea"/>
                <a:cs typeface="+mn-cs"/>
              </a:defRPr>
            </a:pPr>
            <a:endParaRPr lang="en-US"/>
          </a:p>
        </c:txPr>
        <c:crossAx val="146184448"/>
        <c:crosses val="autoZero"/>
        <c:crossBetween val="midCat"/>
      </c:valAx>
      <c:valAx>
        <c:axId val="14618444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6182528"/>
        <c:crosses val="autoZero"/>
        <c:crossBetween val="midCat"/>
      </c:valAx>
      <c:spPr>
        <a:noFill/>
        <a:ln>
          <a:noFill/>
        </a:ln>
        <a:effectLst/>
      </c:spPr>
    </c:plotArea>
    <c:legend>
      <c:legendPos val="b"/>
      <c:layout>
        <c:manualLayout>
          <c:xMode val="edge"/>
          <c:yMode val="edge"/>
          <c:x val="0.34275406363678201"/>
          <c:y val="0.94444156651471212"/>
          <c:w val="0.31449175760924608"/>
          <c:h val="5.5558433485287995E-2"/>
        </c:manualLayout>
      </c:layout>
      <c:spPr>
        <a:noFill/>
        <a:ln>
          <a:noFill/>
        </a:ln>
        <a:effectLst/>
      </c:spPr>
      <c:txPr>
        <a:bodyPr rot="0" spcFirstLastPara="1" vertOverflow="ellipsis" vert="horz" wrap="square" anchor="ctr" anchorCtr="1"/>
        <a:lstStyle/>
        <a:p>
          <a:pPr>
            <a:defRPr lang="zh-CN"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lang="zh-CN"/>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GB"/>
  <c:chart>
    <c:title>
      <c:tx>
        <c:rich>
          <a:bodyPr rot="0" spcFirstLastPara="1" vertOverflow="ellipsis" vert="horz" wrap="square" anchor="ctr" anchorCtr="1"/>
          <a:lstStyle/>
          <a:p>
            <a:pPr>
              <a:defRPr lang="zh-CN" sz="2800" b="0" i="0" u="none" strike="noStrike" kern="1200" spc="0" baseline="0">
                <a:solidFill>
                  <a:schemeClr val="tx1">
                    <a:lumMod val="65000"/>
                    <a:lumOff val="35000"/>
                  </a:schemeClr>
                </a:solidFill>
                <a:latin typeface="+mn-lt"/>
                <a:ea typeface="+mn-ea"/>
                <a:cs typeface="+mn-cs"/>
              </a:defRPr>
            </a:pPr>
            <a:r>
              <a:rPr lang="en-GB" sz="2800" dirty="0"/>
              <a:t>Internet Subscribers in India per</a:t>
            </a:r>
            <a:r>
              <a:rPr lang="en-GB" sz="2800" baseline="0" dirty="0"/>
              <a:t> 100 inhabitants</a:t>
            </a:r>
            <a:endParaRPr lang="en-GB" sz="2800" dirty="0"/>
          </a:p>
        </c:rich>
      </c:tx>
      <c:spPr>
        <a:noFill/>
        <a:ln>
          <a:noFill/>
        </a:ln>
        <a:effectLst/>
      </c:spPr>
    </c:title>
    <c:plotArea>
      <c:layout/>
      <c:scatterChart>
        <c:scatterStyle val="smoothMarker"/>
        <c:ser>
          <c:idx val="0"/>
          <c:order val="0"/>
          <c:tx>
            <c:strRef>
              <c:f>Internet!$F$7</c:f>
              <c:strCache>
                <c:ptCount val="1"/>
                <c:pt idx="0">
                  <c:v>Total</c:v>
                </c:pt>
              </c:strCache>
            </c:strRef>
          </c:tx>
          <c:spPr>
            <a:ln w="31750" cap="rnd">
              <a:solidFill>
                <a:schemeClr val="accent1"/>
              </a:solidFill>
              <a:round/>
            </a:ln>
            <a:effectLst/>
          </c:spPr>
          <c:marker>
            <c:symbol val="circle"/>
            <c:size val="5"/>
            <c:spPr>
              <a:solidFill>
                <a:schemeClr val="accent1"/>
              </a:solidFill>
              <a:ln w="19050">
                <a:solidFill>
                  <a:schemeClr val="accent1">
                    <a:alpha val="87000"/>
                  </a:schemeClr>
                </a:solidFill>
              </a:ln>
              <a:effectLst/>
            </c:spPr>
          </c:marker>
          <c:xVal>
            <c:numRef>
              <c:f>Internet!$E$8:$E$13</c:f>
              <c:numCache>
                <c:formatCode>General</c:formatCode>
                <c:ptCount val="6"/>
                <c:pt idx="0">
                  <c:v>2013</c:v>
                </c:pt>
                <c:pt idx="1">
                  <c:v>2014</c:v>
                </c:pt>
                <c:pt idx="2">
                  <c:v>2015</c:v>
                </c:pt>
                <c:pt idx="3">
                  <c:v>2016</c:v>
                </c:pt>
                <c:pt idx="4">
                  <c:v>2017</c:v>
                </c:pt>
                <c:pt idx="5">
                  <c:v>2018</c:v>
                </c:pt>
              </c:numCache>
            </c:numRef>
          </c:xVal>
          <c:yVal>
            <c:numRef>
              <c:f>Internet!$F$8:$F$13</c:f>
              <c:numCache>
                <c:formatCode>General</c:formatCode>
                <c:ptCount val="6"/>
                <c:pt idx="0">
                  <c:v>13.450000000000001</c:v>
                </c:pt>
                <c:pt idx="1">
                  <c:v>20.29</c:v>
                </c:pt>
                <c:pt idx="2">
                  <c:v>24.09</c:v>
                </c:pt>
                <c:pt idx="3">
                  <c:v>26.979999999999997</c:v>
                </c:pt>
                <c:pt idx="4">
                  <c:v>32.86</c:v>
                </c:pt>
                <c:pt idx="5">
                  <c:v>38.020000000000003</c:v>
                </c:pt>
              </c:numCache>
            </c:numRef>
          </c:yVal>
          <c:smooth val="1"/>
        </c:ser>
        <c:ser>
          <c:idx val="1"/>
          <c:order val="1"/>
          <c:tx>
            <c:strRef>
              <c:f>Internet!$G$7</c:f>
              <c:strCache>
                <c:ptCount val="1"/>
                <c:pt idx="0">
                  <c:v>Rural</c:v>
                </c:pt>
              </c:strCache>
            </c:strRef>
          </c:tx>
          <c:spPr>
            <a:ln w="31750" cap="rnd">
              <a:solidFill>
                <a:schemeClr val="accent2"/>
              </a:solidFill>
              <a:round/>
            </a:ln>
            <a:effectLst/>
          </c:spPr>
          <c:marker>
            <c:symbol val="circle"/>
            <c:size val="5"/>
            <c:spPr>
              <a:solidFill>
                <a:schemeClr val="accent2"/>
              </a:solidFill>
              <a:ln w="19050">
                <a:solidFill>
                  <a:schemeClr val="accent2"/>
                </a:solidFill>
              </a:ln>
              <a:effectLst/>
            </c:spPr>
          </c:marker>
          <c:xVal>
            <c:numRef>
              <c:f>Internet!$E$8:$E$13</c:f>
              <c:numCache>
                <c:formatCode>General</c:formatCode>
                <c:ptCount val="6"/>
                <c:pt idx="0">
                  <c:v>2013</c:v>
                </c:pt>
                <c:pt idx="1">
                  <c:v>2014</c:v>
                </c:pt>
                <c:pt idx="2">
                  <c:v>2015</c:v>
                </c:pt>
                <c:pt idx="3">
                  <c:v>2016</c:v>
                </c:pt>
                <c:pt idx="4">
                  <c:v>2017</c:v>
                </c:pt>
                <c:pt idx="5">
                  <c:v>2018</c:v>
                </c:pt>
              </c:numCache>
            </c:numRef>
          </c:xVal>
          <c:yVal>
            <c:numRef>
              <c:f>Internet!$G$8:$G$13</c:f>
              <c:numCache>
                <c:formatCode>General</c:formatCode>
                <c:ptCount val="6"/>
                <c:pt idx="2">
                  <c:v>12.89</c:v>
                </c:pt>
                <c:pt idx="3">
                  <c:v>12.8</c:v>
                </c:pt>
                <c:pt idx="4">
                  <c:v>15.49</c:v>
                </c:pt>
                <c:pt idx="5">
                  <c:v>16.41</c:v>
                </c:pt>
              </c:numCache>
            </c:numRef>
          </c:yVal>
          <c:smooth val="1"/>
        </c:ser>
        <c:ser>
          <c:idx val="2"/>
          <c:order val="2"/>
          <c:tx>
            <c:strRef>
              <c:f>Internet!$H$7</c:f>
              <c:strCache>
                <c:ptCount val="1"/>
                <c:pt idx="0">
                  <c:v>Urban</c:v>
                </c:pt>
              </c:strCache>
            </c:strRef>
          </c:tx>
          <c:spPr>
            <a:ln w="31750" cap="rnd">
              <a:solidFill>
                <a:schemeClr val="accent3"/>
              </a:solidFill>
              <a:round/>
            </a:ln>
            <a:effectLst/>
          </c:spPr>
          <c:marker>
            <c:symbol val="circle"/>
            <c:size val="5"/>
            <c:spPr>
              <a:solidFill>
                <a:schemeClr val="accent3"/>
              </a:solidFill>
              <a:ln w="19050">
                <a:solidFill>
                  <a:schemeClr val="accent3"/>
                </a:solidFill>
              </a:ln>
              <a:effectLst/>
            </c:spPr>
          </c:marker>
          <c:xVal>
            <c:numRef>
              <c:f>Internet!$E$8:$E$13</c:f>
              <c:numCache>
                <c:formatCode>General</c:formatCode>
                <c:ptCount val="6"/>
                <c:pt idx="0">
                  <c:v>2013</c:v>
                </c:pt>
                <c:pt idx="1">
                  <c:v>2014</c:v>
                </c:pt>
                <c:pt idx="2">
                  <c:v>2015</c:v>
                </c:pt>
                <c:pt idx="3">
                  <c:v>2016</c:v>
                </c:pt>
                <c:pt idx="4">
                  <c:v>2017</c:v>
                </c:pt>
                <c:pt idx="5">
                  <c:v>2018</c:v>
                </c:pt>
              </c:numCache>
            </c:numRef>
          </c:xVal>
          <c:yVal>
            <c:numRef>
              <c:f>Internet!$H$8:$H$13</c:f>
              <c:numCache>
                <c:formatCode>General</c:formatCode>
                <c:ptCount val="6"/>
                <c:pt idx="2">
                  <c:v>49.07</c:v>
                </c:pt>
                <c:pt idx="3">
                  <c:v>58.28</c:v>
                </c:pt>
                <c:pt idx="4">
                  <c:v>70.83</c:v>
                </c:pt>
                <c:pt idx="5">
                  <c:v>84.740000000000009</c:v>
                </c:pt>
              </c:numCache>
            </c:numRef>
          </c:yVal>
          <c:smooth val="1"/>
        </c:ser>
        <c:dLbls/>
        <c:axId val="146031360"/>
        <c:axId val="146032896"/>
      </c:scatterChart>
      <c:valAx>
        <c:axId val="146031360"/>
        <c:scaling>
          <c:orientation val="minMax"/>
          <c:max val="2018"/>
          <c:min val="2013"/>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800" b="0" i="0" u="none" strike="noStrike" kern="1200" baseline="0">
                <a:solidFill>
                  <a:schemeClr val="tx1">
                    <a:lumMod val="65000"/>
                    <a:lumOff val="35000"/>
                  </a:schemeClr>
                </a:solidFill>
                <a:latin typeface="+mn-lt"/>
                <a:ea typeface="+mn-ea"/>
                <a:cs typeface="+mn-cs"/>
              </a:defRPr>
            </a:pPr>
            <a:endParaRPr lang="en-US"/>
          </a:p>
        </c:txPr>
        <c:crossAx val="146032896"/>
        <c:crosses val="autoZero"/>
        <c:crossBetween val="midCat"/>
        <c:majorUnit val="1"/>
      </c:valAx>
      <c:valAx>
        <c:axId val="14603289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en-US"/>
          </a:p>
        </c:txPr>
        <c:crossAx val="146031360"/>
        <c:crosses val="autoZero"/>
        <c:crossBetween val="midCat"/>
      </c:valAx>
      <c:spPr>
        <a:noFill/>
        <a:ln>
          <a:noFill/>
        </a:ln>
        <a:effectLst/>
      </c:spPr>
    </c:plotArea>
    <c:legend>
      <c:legendPos val="b"/>
      <c:spPr>
        <a:noFill/>
        <a:ln>
          <a:noFill/>
        </a:ln>
        <a:effectLst/>
      </c:spPr>
      <c:txPr>
        <a:bodyPr rot="0" spcFirstLastPara="1" vertOverflow="ellipsis" vert="horz" wrap="square" anchor="ctr" anchorCtr="1"/>
        <a:lstStyle/>
        <a:p>
          <a:pPr>
            <a:defRPr lang="zh-CN"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lang="zh-CN"/>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0.075</cdr:x>
      <cdr:y>0.09542</cdr:y>
    </cdr:from>
    <cdr:to>
      <cdr:x>0.17244</cdr:x>
      <cdr:y>0.27526</cdr:y>
    </cdr:to>
    <cdr:sp macro="" textlink="">
      <cdr:nvSpPr>
        <cdr:cNvPr id="2" name="矩形 1"/>
        <cdr:cNvSpPr/>
      </cdr:nvSpPr>
      <cdr:spPr>
        <a:xfrm xmlns:a="http://schemas.openxmlformats.org/drawingml/2006/main">
          <a:off x="685800" y="559895"/>
          <a:ext cx="890992" cy="1055193"/>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a:t>
          </a:r>
          <a:r>
            <a:rPr lang="en-GB" sz="1600" baseline="0" dirty="0"/>
            <a:t> I: 3.4%</a:t>
          </a:r>
        </a:p>
      </cdr:txBody>
    </cdr:sp>
  </cdr:relSizeAnchor>
  <cdr:relSizeAnchor xmlns:cdr="http://schemas.openxmlformats.org/drawingml/2006/chartDrawing">
    <cdr:from>
      <cdr:x>0.41067</cdr:x>
      <cdr:y>0.10079</cdr:y>
    </cdr:from>
    <cdr:to>
      <cdr:x>0.51276</cdr:x>
      <cdr:y>0.21344</cdr:y>
    </cdr:to>
    <cdr:sp macro="" textlink="">
      <cdr:nvSpPr>
        <cdr:cNvPr id="3" name="矩形 2"/>
        <cdr:cNvSpPr/>
      </cdr:nvSpPr>
      <cdr:spPr>
        <a:xfrm xmlns:a="http://schemas.openxmlformats.org/drawingml/2006/main">
          <a:off x="3371850" y="485775"/>
          <a:ext cx="838200" cy="542925"/>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 III: 5.4%</a:t>
          </a:r>
        </a:p>
      </cdr:txBody>
    </cdr:sp>
  </cdr:relSizeAnchor>
  <cdr:relSizeAnchor xmlns:cdr="http://schemas.openxmlformats.org/drawingml/2006/chartDrawing">
    <cdr:from>
      <cdr:x>0.17053</cdr:x>
      <cdr:y>0.10079</cdr:y>
    </cdr:from>
    <cdr:to>
      <cdr:x>0.40603</cdr:x>
      <cdr:y>0.20751</cdr:y>
    </cdr:to>
    <cdr:sp macro="" textlink="">
      <cdr:nvSpPr>
        <cdr:cNvPr id="4" name="矩形 3"/>
        <cdr:cNvSpPr/>
      </cdr:nvSpPr>
      <cdr:spPr>
        <a:xfrm xmlns:a="http://schemas.openxmlformats.org/drawingml/2006/main">
          <a:off x="1400175" y="485775"/>
          <a:ext cx="1933575" cy="514350"/>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 II: 3.6%</a:t>
          </a:r>
        </a:p>
      </cdr:txBody>
    </cdr:sp>
  </cdr:relSizeAnchor>
  <cdr:relSizeAnchor xmlns:cdr="http://schemas.openxmlformats.org/drawingml/2006/chartDrawing">
    <cdr:from>
      <cdr:x>0.51508</cdr:x>
      <cdr:y>0.10079</cdr:y>
    </cdr:from>
    <cdr:to>
      <cdr:x>0.7355</cdr:x>
      <cdr:y>0.20553</cdr:y>
    </cdr:to>
    <cdr:sp macro="" textlink="">
      <cdr:nvSpPr>
        <cdr:cNvPr id="5" name="矩形 4"/>
        <cdr:cNvSpPr/>
      </cdr:nvSpPr>
      <cdr:spPr>
        <a:xfrm xmlns:a="http://schemas.openxmlformats.org/drawingml/2006/main">
          <a:off x="4229100" y="485775"/>
          <a:ext cx="1809750" cy="504825"/>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 IV: 5.6%</a:t>
          </a:r>
        </a:p>
      </cdr:txBody>
    </cdr:sp>
  </cdr:relSizeAnchor>
  <cdr:relSizeAnchor xmlns:cdr="http://schemas.openxmlformats.org/drawingml/2006/chartDrawing">
    <cdr:from>
      <cdr:x>0.73898</cdr:x>
      <cdr:y>0.10277</cdr:y>
    </cdr:from>
    <cdr:to>
      <cdr:x>0.83991</cdr:x>
      <cdr:y>0.21541</cdr:y>
    </cdr:to>
    <cdr:sp macro="" textlink="">
      <cdr:nvSpPr>
        <cdr:cNvPr id="6" name="矩形 5"/>
        <cdr:cNvSpPr/>
      </cdr:nvSpPr>
      <cdr:spPr>
        <a:xfrm xmlns:a="http://schemas.openxmlformats.org/drawingml/2006/main">
          <a:off x="6067425" y="495299"/>
          <a:ext cx="828675" cy="542925"/>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 V: 7.3%</a:t>
          </a:r>
        </a:p>
      </cdr:txBody>
    </cdr:sp>
  </cdr:relSizeAnchor>
  <cdr:relSizeAnchor xmlns:cdr="http://schemas.openxmlformats.org/drawingml/2006/chartDrawing">
    <cdr:from>
      <cdr:x>0.84339</cdr:x>
      <cdr:y>0.10277</cdr:y>
    </cdr:from>
    <cdr:to>
      <cdr:x>0.9652</cdr:x>
      <cdr:y>0.22332</cdr:y>
    </cdr:to>
    <cdr:sp macro="" textlink="">
      <cdr:nvSpPr>
        <cdr:cNvPr id="7" name="矩形 6"/>
        <cdr:cNvSpPr/>
      </cdr:nvSpPr>
      <cdr:spPr>
        <a:xfrm xmlns:a="http://schemas.openxmlformats.org/drawingml/2006/main">
          <a:off x="6924675" y="495299"/>
          <a:ext cx="1000125" cy="581025"/>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 VI: 6.8%</a:t>
          </a:r>
        </a:p>
      </cdr:txBody>
    </cdr:sp>
  </cdr:relSizeAnchor>
</c:userShapes>
</file>

<file path=ppt/drawings/drawing2.xml><?xml version="1.0" encoding="utf-8"?>
<c:userShapes xmlns:c="http://schemas.openxmlformats.org/drawingml/2006/chart">
  <cdr:relSizeAnchor xmlns:cdr="http://schemas.openxmlformats.org/drawingml/2006/chartDrawing">
    <cdr:from>
      <cdr:x>0.06667</cdr:x>
      <cdr:y>0.10079</cdr:y>
    </cdr:from>
    <cdr:to>
      <cdr:x>0.18213</cdr:x>
      <cdr:y>0.28063</cdr:y>
    </cdr:to>
    <cdr:sp macro="" textlink="">
      <cdr:nvSpPr>
        <cdr:cNvPr id="2" name="矩形 1"/>
        <cdr:cNvSpPr/>
      </cdr:nvSpPr>
      <cdr:spPr>
        <a:xfrm xmlns:a="http://schemas.openxmlformats.org/drawingml/2006/main">
          <a:off x="609600" y="626896"/>
          <a:ext cx="1055797" cy="1118573"/>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a:t>
          </a:r>
          <a:r>
            <a:rPr lang="en-GB" sz="1600" baseline="0" dirty="0"/>
            <a:t> I: 4.1%</a:t>
          </a:r>
        </a:p>
      </cdr:txBody>
    </cdr:sp>
  </cdr:relSizeAnchor>
  <cdr:relSizeAnchor xmlns:cdr="http://schemas.openxmlformats.org/drawingml/2006/chartDrawing">
    <cdr:from>
      <cdr:x>0.41067</cdr:x>
      <cdr:y>0.10079</cdr:y>
    </cdr:from>
    <cdr:to>
      <cdr:x>0.51276</cdr:x>
      <cdr:y>0.21344</cdr:y>
    </cdr:to>
    <cdr:sp macro="" textlink="">
      <cdr:nvSpPr>
        <cdr:cNvPr id="3" name="矩形 2"/>
        <cdr:cNvSpPr/>
      </cdr:nvSpPr>
      <cdr:spPr>
        <a:xfrm xmlns:a="http://schemas.openxmlformats.org/drawingml/2006/main">
          <a:off x="3371850" y="485775"/>
          <a:ext cx="838200" cy="542925"/>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 III: 4.6%</a:t>
          </a:r>
        </a:p>
      </cdr:txBody>
    </cdr:sp>
  </cdr:relSizeAnchor>
  <cdr:relSizeAnchor xmlns:cdr="http://schemas.openxmlformats.org/drawingml/2006/chartDrawing">
    <cdr:from>
      <cdr:x>0.17053</cdr:x>
      <cdr:y>0.10079</cdr:y>
    </cdr:from>
    <cdr:to>
      <cdr:x>0.40603</cdr:x>
      <cdr:y>0.20751</cdr:y>
    </cdr:to>
    <cdr:sp macro="" textlink="">
      <cdr:nvSpPr>
        <cdr:cNvPr id="4" name="矩形 3"/>
        <cdr:cNvSpPr/>
      </cdr:nvSpPr>
      <cdr:spPr>
        <a:xfrm xmlns:a="http://schemas.openxmlformats.org/drawingml/2006/main">
          <a:off x="1400175" y="485775"/>
          <a:ext cx="1933575" cy="514350"/>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 II: 3.2%</a:t>
          </a:r>
        </a:p>
      </cdr:txBody>
    </cdr:sp>
  </cdr:relSizeAnchor>
  <cdr:relSizeAnchor xmlns:cdr="http://schemas.openxmlformats.org/drawingml/2006/chartDrawing">
    <cdr:from>
      <cdr:x>0.51508</cdr:x>
      <cdr:y>0.10079</cdr:y>
    </cdr:from>
    <cdr:to>
      <cdr:x>0.7355</cdr:x>
      <cdr:y>0.20553</cdr:y>
    </cdr:to>
    <cdr:sp macro="" textlink="">
      <cdr:nvSpPr>
        <cdr:cNvPr id="5" name="矩形 4"/>
        <cdr:cNvSpPr/>
      </cdr:nvSpPr>
      <cdr:spPr>
        <a:xfrm xmlns:a="http://schemas.openxmlformats.org/drawingml/2006/main">
          <a:off x="4229100" y="485775"/>
          <a:ext cx="1809750" cy="504825"/>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 IV: 5.9%</a:t>
          </a:r>
        </a:p>
      </cdr:txBody>
    </cdr:sp>
  </cdr:relSizeAnchor>
  <cdr:relSizeAnchor xmlns:cdr="http://schemas.openxmlformats.org/drawingml/2006/chartDrawing">
    <cdr:from>
      <cdr:x>0.73898</cdr:x>
      <cdr:y>0.10277</cdr:y>
    </cdr:from>
    <cdr:to>
      <cdr:x>0.83991</cdr:x>
      <cdr:y>0.21541</cdr:y>
    </cdr:to>
    <cdr:sp macro="" textlink="">
      <cdr:nvSpPr>
        <cdr:cNvPr id="6" name="矩形 5"/>
        <cdr:cNvSpPr/>
      </cdr:nvSpPr>
      <cdr:spPr>
        <a:xfrm xmlns:a="http://schemas.openxmlformats.org/drawingml/2006/main">
          <a:off x="6067425" y="495299"/>
          <a:ext cx="828675" cy="542925"/>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 V: 7.9%</a:t>
          </a:r>
        </a:p>
      </cdr:txBody>
    </cdr:sp>
  </cdr:relSizeAnchor>
  <cdr:relSizeAnchor xmlns:cdr="http://schemas.openxmlformats.org/drawingml/2006/chartDrawing">
    <cdr:from>
      <cdr:x>0.84339</cdr:x>
      <cdr:y>0.10277</cdr:y>
    </cdr:from>
    <cdr:to>
      <cdr:x>0.9652</cdr:x>
      <cdr:y>0.22332</cdr:y>
    </cdr:to>
    <cdr:sp macro="" textlink="">
      <cdr:nvSpPr>
        <cdr:cNvPr id="7" name="矩形 6"/>
        <cdr:cNvSpPr/>
      </cdr:nvSpPr>
      <cdr:spPr>
        <a:xfrm xmlns:a="http://schemas.openxmlformats.org/drawingml/2006/main">
          <a:off x="6924675" y="495299"/>
          <a:ext cx="1000125" cy="581025"/>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en-GB" sz="1600" dirty="0"/>
            <a:t>Phase VI: 6.8%</a:t>
          </a:r>
        </a:p>
      </cdr:txBody>
    </cdr:sp>
  </cdr:relSizeAnchor>
</c:userShapes>
</file>

<file path=ppt/drawings/drawing3.xml><?xml version="1.0" encoding="utf-8"?>
<c:userShapes xmlns:c="http://schemas.openxmlformats.org/drawingml/2006/chart">
  <cdr:relSizeAnchor xmlns:cdr="http://schemas.openxmlformats.org/drawingml/2006/chartDrawing">
    <cdr:from>
      <cdr:x>0.43564</cdr:x>
      <cdr:y>0.04727</cdr:y>
    </cdr:from>
    <cdr:to>
      <cdr:x>0.52771</cdr:x>
      <cdr:y>0.09576</cdr:y>
    </cdr:to>
    <cdr:sp macro="" textlink="">
      <cdr:nvSpPr>
        <cdr:cNvPr id="2" name="矩形 1"/>
        <cdr:cNvSpPr/>
      </cdr:nvSpPr>
      <cdr:spPr>
        <a:xfrm xmlns:a="http://schemas.openxmlformats.org/drawingml/2006/main">
          <a:off x="2433639" y="185739"/>
          <a:ext cx="514350" cy="190500"/>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r"/>
          <a:r>
            <a:rPr lang="en-GB" sz="1600" dirty="0"/>
            <a:t>1991</a:t>
          </a:r>
          <a:endParaRPr lang="en-GB" sz="1100" dirty="0"/>
        </a:p>
      </cdr:txBody>
    </cdr:sp>
  </cdr:relSizeAnchor>
  <cdr:relSizeAnchor xmlns:cdr="http://schemas.openxmlformats.org/drawingml/2006/chartDrawing">
    <cdr:from>
      <cdr:x>0.5871</cdr:x>
      <cdr:y>0.04687</cdr:y>
    </cdr:from>
    <cdr:to>
      <cdr:x>0.67917</cdr:x>
      <cdr:y>0.09535</cdr:y>
    </cdr:to>
    <cdr:sp macro="" textlink="">
      <cdr:nvSpPr>
        <cdr:cNvPr id="3" name="矩形 2"/>
        <cdr:cNvSpPr/>
      </cdr:nvSpPr>
      <cdr:spPr>
        <a:xfrm xmlns:a="http://schemas.openxmlformats.org/drawingml/2006/main">
          <a:off x="3279775" y="184150"/>
          <a:ext cx="514350" cy="190500"/>
        </a:xfrm>
        <a:prstGeom xmlns:a="http://schemas.openxmlformats.org/drawingml/2006/main" prst="rect">
          <a:avLst/>
        </a:prstGeom>
      </cdr:spPr>
      <cdr:txBody>
        <a:bodyPr xmlns:a="http://schemas.openxmlformats.org/drawingml/2006/main" vert="horz" wrap="square" lIns="45720" tIns="45720" rIns="45720" bIns="45720" rtlCol="0" anchor="t" anchorCtr="0">
          <a:norm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GB" sz="1600" dirty="0"/>
            <a:t>2001</a:t>
          </a:r>
          <a:endParaRPr lang="en-GB" sz="1100" dirty="0"/>
        </a:p>
      </cdr:txBody>
    </cdr:sp>
  </cdr:relSizeAnchor>
  <cdr:relSizeAnchor xmlns:cdr="http://schemas.openxmlformats.org/drawingml/2006/chartDrawing">
    <cdr:from>
      <cdr:x>0.14286</cdr:x>
      <cdr:y>0.6125</cdr:y>
    </cdr:from>
    <cdr:to>
      <cdr:x>0.2946</cdr:x>
      <cdr:y>0.67068</cdr:y>
    </cdr:to>
    <cdr:sp macro="" textlink="">
      <cdr:nvSpPr>
        <cdr:cNvPr id="4" name="矩形 3"/>
        <cdr:cNvSpPr/>
      </cdr:nvSpPr>
      <cdr:spPr>
        <a:xfrm xmlns:a="http://schemas.openxmlformats.org/drawingml/2006/main">
          <a:off x="1295400" y="3733800"/>
          <a:ext cx="1375948" cy="354666"/>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r>
            <a:rPr lang="en-GB" sz="1600" dirty="0"/>
            <a:t>1969: 4.1%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a:defRPr sz="1200">
                <a:latin typeface="Calibri" panose="020F0502020204030204" pitchFamily="-105"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a:defRPr sz="1200">
                <a:latin typeface="Calibri" panose="020F0502020204030204" pitchFamily="-105" charset="0"/>
              </a:defRPr>
            </a:lvl1pPr>
          </a:lstStyle>
          <a:p>
            <a:pPr>
              <a:defRPr/>
            </a:pPr>
            <a:fld id="{72291FF2-5A34-4202-98C6-03E6796CB038}" type="datetime1">
              <a:rPr lang="en-US"/>
              <a:pPr>
                <a:defRPr/>
              </a:pPr>
              <a:t>4/15/2020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a:defRPr sz="1200">
                <a:latin typeface="Calibri" panose="020F0502020204030204" pitchFamily="-105"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105" charset="0"/>
              </a:defRPr>
            </a:lvl1pPr>
          </a:lstStyle>
          <a:p>
            <a:pPr>
              <a:defRPr/>
            </a:pPr>
            <a:fld id="{2CA351D3-F5B5-44CD-8D3D-8D82E717592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105" charset="-128"/>
        <a:cs typeface="MS PGothic" panose="020B0600070205080204" pitchFamily="-105"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atabank.worldbank.org/reports.aspx?source=2&amp;type=metadata&amp;series=NY.GDP.MKTP.CD"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databank.worldbank.org/reports.aspx?source=2&amp;type=metadata&amp;series=NY.GDP.MKTP.CD"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ln>
        </p:spPr>
      </p:sp>
      <p:sp>
        <p:nvSpPr>
          <p:cNvPr id="45059" name="Notes Placeholder 2"/>
          <p:cNvSpPr>
            <a:spLocks noGrp="1"/>
          </p:cNvSpPr>
          <p:nvPr>
            <p:ph type="body" idx="1"/>
          </p:nvPr>
        </p:nvSpPr>
        <p:spPr bwMode="auto">
          <a:noFill/>
        </p:spPr>
        <p:txBody>
          <a:bodyPr/>
          <a:lstStyle/>
          <a:p>
            <a:endParaRPr lang="en-US"/>
          </a:p>
        </p:txBody>
      </p:sp>
      <p:sp>
        <p:nvSpPr>
          <p:cNvPr id="45060" name="Slide Number Placeholder 3"/>
          <p:cNvSpPr>
            <a:spLocks noGrp="1"/>
          </p:cNvSpPr>
          <p:nvPr>
            <p:ph type="sldNum" sz="quarter" idx="5"/>
          </p:nvPr>
        </p:nvSpPr>
        <p:spPr bwMode="auto">
          <a:noFill/>
          <a:ln>
            <a:miter lim="800000"/>
          </a:ln>
        </p:spPr>
        <p:txBody>
          <a:bodyPr/>
          <a:lstStyle/>
          <a:p>
            <a:fld id="{DD87F88B-71D1-45CF-936B-F10260E880EA}" type="slidenum">
              <a:rPr lang="en-US" smtClean="0">
                <a:latin typeface="Calibri" panose="020F0502020204030204" pitchFamily="-105" charset="0"/>
                <a:ea typeface="MS PGothic" panose="020B0600070205080204" pitchFamily="-105" charset="-128"/>
              </a:rPr>
              <a:pPr/>
              <a:t>1</a:t>
            </a:fld>
            <a:endParaRPr lang="en-US">
              <a:latin typeface="Calibri" panose="020F0502020204030204" pitchFamily="-105" charset="0"/>
              <a:ea typeface="MS PGothic" panose="020B0600070205080204" pitchFamily="-10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74A2EB32-3440-4781-B0AD-59C005DC2454}" type="slidenum">
              <a:rPr lang="en-US" altLang="ko-KR" smtClean="0"/>
              <a:pPr eaLnBrk="1" hangingPunct="1"/>
              <a:t>40</a:t>
            </a:fld>
            <a:endParaRPr lang="en-US" altLang="ko-KR"/>
          </a:p>
        </p:txBody>
      </p:sp>
      <p:sp>
        <p:nvSpPr>
          <p:cNvPr id="58371"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58372"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ea typeface="MS PGothic" panose="020B0600070205080204" pitchFamily="-10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437B467F-DEB3-415E-AF02-2146826E9CB6}" type="slidenum">
              <a:rPr lang="en-US" altLang="ko-KR" smtClean="0"/>
              <a:pPr eaLnBrk="1" hangingPunct="1"/>
              <a:t>41</a:t>
            </a:fld>
            <a:endParaRPr lang="en-US" altLang="ko-KR"/>
          </a:p>
        </p:txBody>
      </p:sp>
      <p:sp>
        <p:nvSpPr>
          <p:cNvPr id="59395"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ea typeface="MS PGothic" panose="020B0600070205080204" pitchFamily="-10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AB0B65F1-BD66-437C-B20C-0416A99BB635}" type="slidenum">
              <a:rPr lang="en-US" altLang="ko-KR" smtClean="0"/>
              <a:pPr eaLnBrk="1" hangingPunct="1"/>
              <a:t>42</a:t>
            </a:fld>
            <a:endParaRPr lang="en-US" altLang="ko-KR"/>
          </a:p>
        </p:txBody>
      </p:sp>
      <p:sp>
        <p:nvSpPr>
          <p:cNvPr id="60419"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ea typeface="MS PGothic" panose="020B0600070205080204" pitchFamily="-10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35F8F5FF-7A63-4F31-8A45-73AEAB158ADA}" type="slidenum">
              <a:rPr lang="en-US" altLang="ko-KR" smtClean="0"/>
              <a:pPr eaLnBrk="1" hangingPunct="1"/>
              <a:t>43</a:t>
            </a:fld>
            <a:endParaRPr lang="en-US" altLang="ko-KR"/>
          </a:p>
        </p:txBody>
      </p:sp>
      <p:sp>
        <p:nvSpPr>
          <p:cNvPr id="61443"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ea typeface="MS PGothic" panose="020B0600070205080204" pitchFamily="-10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ea typeface="MS PGothic" panose="020B0600070205080204" pitchFamily="-105"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113B69C2-2168-480F-A417-FFBE73A0CE99}" type="slidenum">
              <a:rPr lang="en-US" altLang="en-US" smtClean="0"/>
              <a:pPr eaLnBrk="1" hangingPunct="1"/>
              <a:t>44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ea typeface="MS PGothic" panose="020B0600070205080204" pitchFamily="-105"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113B69C2-2168-480F-A417-FFBE73A0CE99}" type="slidenum">
              <a:rPr lang="en-US" altLang="en-US" smtClean="0"/>
              <a:pPr eaLnBrk="1" hangingPunct="1"/>
              <a:t>45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MS PGothic" panose="020B0600070205080204" pitchFamily="-105"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6A19EA0B-404F-4DF7-8372-AC3535735C7F}" type="slidenum">
              <a:rPr lang="en-US" altLang="en-US" smtClean="0"/>
              <a:pPr eaLnBrk="1" hangingPunct="1"/>
              <a:t>46</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ea typeface="MS PGothic" panose="020B0600070205080204" pitchFamily="-105"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444C4357-3C3C-4625-9901-98D54B2B60E5}" type="slidenum">
              <a:rPr lang="en-US" altLang="en-US" smtClean="0"/>
              <a:pPr eaLnBrk="1" hangingPunct="1"/>
              <a:t>47</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ea typeface="MS PGothic" panose="020B0600070205080204" pitchFamily="-105"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32C1C5EA-A180-4F17-9839-B41C00233CCB}" type="slidenum">
              <a:rPr lang="en-US" altLang="en-US" smtClean="0"/>
              <a:pPr eaLnBrk="1" hangingPunct="1"/>
              <a:t>48</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ea typeface="MS PGothic" panose="020B0600070205080204" pitchFamily="-105"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FF0CB01F-523E-4C01-8165-299AB6AF7637}" type="slidenum">
              <a:rPr lang="en-US" altLang="en-US" smtClean="0"/>
              <a:pPr eaLnBrk="1" hangingPunct="1"/>
              <a:t>49</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CAGR computed for this data</a:t>
            </a:r>
          </a:p>
          <a:p>
            <a:endParaRPr lang="en-GB" dirty="0"/>
          </a:p>
          <a:p>
            <a:r>
              <a:rPr lang="en-GB" dirty="0"/>
              <a:t>Source: </a:t>
            </a:r>
            <a:r>
              <a:rPr lang="en-GB" dirty="0">
                <a:hlinkClick r:id="rId3"/>
              </a:rPr>
              <a:t>https://databank.worldbank.org/reports.aspx?source=2&amp;type=metadata&amp;series=NY.GDP.MKTP.CD#</a:t>
            </a:r>
            <a:endParaRPr lang="en-GB" dirty="0"/>
          </a:p>
        </p:txBody>
      </p:sp>
      <p:sp>
        <p:nvSpPr>
          <p:cNvPr id="4" name="Slide Number Placeholder 3"/>
          <p:cNvSpPr>
            <a:spLocks noGrp="1"/>
          </p:cNvSpPr>
          <p:nvPr>
            <p:ph type="sldNum" sz="quarter" idx="5"/>
          </p:nvPr>
        </p:nvSpPr>
        <p:spPr/>
        <p:txBody>
          <a:bodyPr/>
          <a:lstStyle/>
          <a:p>
            <a:pPr>
              <a:defRPr/>
            </a:pPr>
            <a:fld id="{2CA351D3-F5B5-44CD-8D3D-8D82E717592A}"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ea typeface="MS PGothic" panose="020B0600070205080204" pitchFamily="-105"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02A52847-4382-405E-9BD2-B9A004DA936B}" type="slidenum">
              <a:rPr lang="en-US" altLang="en-US" smtClean="0"/>
              <a:pPr eaLnBrk="1" hangingPunct="1"/>
              <a:t>50</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 4, Chapter 4, </a:t>
            </a:r>
            <a:r>
              <a:rPr lang="en-US" dirty="0" err="1"/>
              <a:t>Guha</a:t>
            </a:r>
            <a:r>
              <a:rPr lang="en-US" dirty="0"/>
              <a:t>, Chapter 8.</a:t>
            </a:r>
          </a:p>
        </p:txBody>
      </p:sp>
      <p:sp>
        <p:nvSpPr>
          <p:cNvPr id="4" name="Slide Number Placeholder 3"/>
          <p:cNvSpPr>
            <a:spLocks noGrp="1"/>
          </p:cNvSpPr>
          <p:nvPr>
            <p:ph type="sldNum" sz="quarter" idx="10"/>
          </p:nvPr>
        </p:nvSpPr>
        <p:spPr/>
        <p:txBody>
          <a:bodyPr/>
          <a:lstStyle/>
          <a:p>
            <a:fld id="{70B8A2B5-23B5-6D44-BDAB-0FB83CA384B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Growth rates for phases I to V same as in Panagariya’s book</a:t>
            </a:r>
          </a:p>
          <a:p>
            <a:endParaRPr lang="en-GB" dirty="0"/>
          </a:p>
          <a:p>
            <a:r>
              <a:rPr lang="en-GB" dirty="0"/>
              <a:t>Source: </a:t>
            </a:r>
            <a:r>
              <a:rPr lang="en-GB" dirty="0">
                <a:hlinkClick r:id="rId3"/>
              </a:rPr>
              <a:t>https://databank.worldbank.org/reports.aspx?source=2&amp;type=metadata&amp;series=NY.GDP.MKTP.CD#</a:t>
            </a:r>
            <a:endParaRPr lang="en-GB" dirty="0"/>
          </a:p>
        </p:txBody>
      </p:sp>
      <p:sp>
        <p:nvSpPr>
          <p:cNvPr id="4" name="Slide Number Placeholder 3"/>
          <p:cNvSpPr>
            <a:spLocks noGrp="1"/>
          </p:cNvSpPr>
          <p:nvPr>
            <p:ph type="sldNum" sz="quarter" idx="5"/>
          </p:nvPr>
        </p:nvSpPr>
        <p:spPr/>
        <p:txBody>
          <a:bodyPr/>
          <a:lstStyle/>
          <a:p>
            <a:pPr>
              <a:defRPr/>
            </a:pPr>
            <a:fld id="{2CA351D3-F5B5-44CD-8D3D-8D82E717592A}" type="slidenum">
              <a:rPr lang="en-US" smtClean="0"/>
              <a:pPr>
                <a:defRPr/>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ea typeface="MS PGothic" panose="020B0600070205080204" pitchFamily="-105" charset="-128"/>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AFB0EF7B-5FB9-4259-B8F7-0F15D7C6201A}" type="slidenum">
              <a:rPr lang="en-US" altLang="en-US" smtClean="0"/>
              <a:pPr eaLnBrk="1" hangingPunct="1"/>
              <a:t>35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ea typeface="MS PGothic" panose="020B0600070205080204" pitchFamily="-105"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6A19EA0B-404F-4DF7-8372-AC3535735C7F}" type="slidenum">
              <a:rPr lang="en-US" altLang="en-US" smtClean="0"/>
              <a:pPr eaLnBrk="1" hangingPunct="1"/>
              <a:t>36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ea typeface="MS PGothic" panose="020B0600070205080204" pitchFamily="-105" charset="-128"/>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AFB0EF7B-5FB9-4259-B8F7-0F15D7C6201A}" type="slidenum">
              <a:rPr lang="en-US" altLang="en-US" smtClean="0"/>
              <a:pPr eaLnBrk="1" hangingPunct="1"/>
              <a:t>37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ltLang="en-US" smtClean="0">
              <a:ea typeface="MS PGothic" panose="020B0600070205080204" pitchFamily="-105"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6AC5A2C9-2694-4ADB-8D4E-DD595405781B}" type="slidenum">
              <a:rPr lang="en-US" altLang="en-US" smtClean="0"/>
              <a:pPr eaLnBrk="1" hangingPunct="1"/>
              <a:t>38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fld id="{D8744A85-43D8-4C51-8BB6-9F1B2BE37F45}" type="slidenum">
              <a:rPr lang="en-US" altLang="ko-KR" smtClean="0"/>
              <a:pPr eaLnBrk="1" hangingPunct="1"/>
              <a:t>39</a:t>
            </a:fld>
            <a:endParaRPr lang="en-US" altLang="ko-KR"/>
          </a:p>
        </p:txBody>
      </p:sp>
      <p:sp>
        <p:nvSpPr>
          <p:cNvPr id="57347"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ea typeface="MS PGothic" panose="020B0600070205080204" pitchFamily="-10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A6F34F-5819-4F09-A360-683D28B5AA99}" type="datetime1">
              <a:rPr lang="en-US"/>
              <a:pPr>
                <a:defRPr/>
              </a:pPr>
              <a:t>4/15/2020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60EC70-D7CE-4C97-A434-6D9C090143C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AFC8336-BEFF-4B5F-9865-6EA9E62BD340}" type="datetime1">
              <a:rPr lang="en-US"/>
              <a:pPr>
                <a:defRPr/>
              </a:pPr>
              <a:t>4/15/2020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591652-97BC-49B5-B635-87A97203D3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8CE9967-989B-43D8-930A-745C60ECC769}" type="datetime1">
              <a:rPr lang="en-US"/>
              <a:pPr>
                <a:defRPr/>
              </a:pPr>
              <a:t>4/15/2020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0A1153-97BA-4559-A4D0-E1A1064642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4299F0-6B0B-420F-BB71-FFF455598003}" type="datetime1">
              <a:rPr lang="en-US"/>
              <a:pPr>
                <a:defRPr/>
              </a:pPr>
              <a:t>4/15/2020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A657E3-0308-43FE-81BF-CF416709402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DF9FA72-AD1D-42AF-8EB9-54206E5808C8}" type="datetime1">
              <a:rPr lang="en-US"/>
              <a:pPr>
                <a:defRPr/>
              </a:pPr>
              <a:t>4/15/2020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6EB6A3-C4BC-41B4-AB82-719A999B2BA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6243042-0BA5-4613-81F4-890D608FC66A}" type="datetime1">
              <a:rPr lang="en-US"/>
              <a:pPr>
                <a:defRPr/>
              </a:pPr>
              <a:t>4/15/2020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FE1CB5-09CF-45B3-9EE1-D66F4504DE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0858A53-C402-4074-8BFC-DD498C438DF4}" type="datetime1">
              <a:rPr lang="en-US"/>
              <a:pPr>
                <a:defRPr/>
              </a:pPr>
              <a:t>4/15/2020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DF68739-F6EE-4591-910F-D2CABF8A75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73EA01D-226F-416D-BA06-AD918BB8A91D}" type="datetime1">
              <a:rPr lang="en-US"/>
              <a:pPr>
                <a:defRPr/>
              </a:pPr>
              <a:t>4/15/2020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3FD8A23-B5D8-4A0E-B299-6A86D45A19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EF9A9C-ACA4-48B9-B451-351799D0BB3B}" type="datetime1">
              <a:rPr lang="en-US"/>
              <a:pPr>
                <a:defRPr/>
              </a:pPr>
              <a:t>4/15/2020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6D1E7F2-85A3-43EE-AC84-306997A05B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4AAA739-F7F5-4700-B55E-4217194B621F}" type="datetime1">
              <a:rPr lang="en-US"/>
              <a:pPr>
                <a:defRPr/>
              </a:pPr>
              <a:t>4/15/2020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583B2D0-A688-47DD-9DF8-49ADA3426B1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0000F2B-75F1-4053-9874-5E8EFD99AD17}" type="datetime1">
              <a:rPr lang="en-US"/>
              <a:pPr>
                <a:defRPr/>
              </a:pPr>
              <a:t>4/15/2020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ECD65C-275B-47F5-A5BB-F1DBE794941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a:defRPr sz="1200">
                <a:solidFill>
                  <a:srgbClr val="898989"/>
                </a:solidFill>
                <a:latin typeface="Calibri" panose="020F0502020204030204" pitchFamily="-105" charset="0"/>
              </a:defRPr>
            </a:lvl1pPr>
          </a:lstStyle>
          <a:p>
            <a:pPr>
              <a:defRPr/>
            </a:pPr>
            <a:fld id="{40F44FE0-AB3A-4253-B0CC-5CB31BC1DD8A}" type="datetime1">
              <a:rPr lang="en-US"/>
              <a:pPr>
                <a:defRPr/>
              </a:pPr>
              <a:t>4/15/2020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a:defRPr sz="1200">
                <a:solidFill>
                  <a:srgbClr val="898989"/>
                </a:solidFill>
                <a:latin typeface="Calibri" panose="020F0502020204030204" pitchFamily="-105"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105" charset="0"/>
              </a:defRPr>
            </a:lvl1pPr>
          </a:lstStyle>
          <a:p>
            <a:pPr>
              <a:defRPr/>
            </a:pPr>
            <a:fld id="{29054E4E-C31E-45AC-86A0-DBAF7CC92F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105" charset="-128"/>
          <a:cs typeface="MS PGothic" panose="020B0600070205080204" pitchFamily="-105" charset="-128"/>
        </a:defRPr>
      </a:lvl1pPr>
      <a:lvl2pPr algn="ctr" defTabSz="457200" rtl="0" eaLnBrk="0" fontAlgn="base" hangingPunct="0">
        <a:spcBef>
          <a:spcPct val="0"/>
        </a:spcBef>
        <a:spcAft>
          <a:spcPct val="0"/>
        </a:spcAft>
        <a:defRPr sz="4400">
          <a:solidFill>
            <a:schemeClr val="tx1"/>
          </a:solidFill>
          <a:latin typeface="Calibri" panose="020F0502020204030204" pitchFamily="-105" charset="0"/>
          <a:ea typeface="MS PGothic" panose="020B0600070205080204" pitchFamily="-105" charset="-128"/>
          <a:cs typeface="MS PGothic" panose="020B0600070205080204" pitchFamily="-105" charset="-128"/>
        </a:defRPr>
      </a:lvl2pPr>
      <a:lvl3pPr algn="ctr" defTabSz="457200" rtl="0" eaLnBrk="0" fontAlgn="base" hangingPunct="0">
        <a:spcBef>
          <a:spcPct val="0"/>
        </a:spcBef>
        <a:spcAft>
          <a:spcPct val="0"/>
        </a:spcAft>
        <a:defRPr sz="4400">
          <a:solidFill>
            <a:schemeClr val="tx1"/>
          </a:solidFill>
          <a:latin typeface="Calibri" panose="020F0502020204030204" pitchFamily="-105" charset="0"/>
          <a:ea typeface="MS PGothic" panose="020B0600070205080204" pitchFamily="-105" charset="-128"/>
          <a:cs typeface="MS PGothic" panose="020B0600070205080204" pitchFamily="-105" charset="-128"/>
        </a:defRPr>
      </a:lvl3pPr>
      <a:lvl4pPr algn="ctr" defTabSz="457200" rtl="0" eaLnBrk="0" fontAlgn="base" hangingPunct="0">
        <a:spcBef>
          <a:spcPct val="0"/>
        </a:spcBef>
        <a:spcAft>
          <a:spcPct val="0"/>
        </a:spcAft>
        <a:defRPr sz="4400">
          <a:solidFill>
            <a:schemeClr val="tx1"/>
          </a:solidFill>
          <a:latin typeface="Calibri" panose="020F0502020204030204" pitchFamily="-105" charset="0"/>
          <a:ea typeface="MS PGothic" panose="020B0600070205080204" pitchFamily="-105" charset="-128"/>
          <a:cs typeface="MS PGothic" panose="020B0600070205080204" pitchFamily="-105" charset="-128"/>
        </a:defRPr>
      </a:lvl4pPr>
      <a:lvl5pPr algn="ctr" defTabSz="457200" rtl="0" eaLnBrk="0" fontAlgn="base" hangingPunct="0">
        <a:spcBef>
          <a:spcPct val="0"/>
        </a:spcBef>
        <a:spcAft>
          <a:spcPct val="0"/>
        </a:spcAft>
        <a:defRPr sz="4400">
          <a:solidFill>
            <a:schemeClr val="tx1"/>
          </a:solidFill>
          <a:latin typeface="Calibri" panose="020F0502020204030204" pitchFamily="-105" charset="0"/>
          <a:ea typeface="MS PGothic" panose="020B0600070205080204" pitchFamily="-105" charset="-128"/>
          <a:cs typeface="MS PGothic" panose="020B0600070205080204" pitchFamily="-105" charset="-128"/>
        </a:defRPr>
      </a:lvl5pPr>
      <a:lvl6pPr marL="457200" algn="ctr" defTabSz="457200" rtl="0" fontAlgn="base">
        <a:spcBef>
          <a:spcPct val="0"/>
        </a:spcBef>
        <a:spcAft>
          <a:spcPct val="0"/>
        </a:spcAft>
        <a:defRPr sz="4400">
          <a:solidFill>
            <a:schemeClr val="tx1"/>
          </a:solidFill>
          <a:latin typeface="Calibri" panose="020F0502020204030204" pitchFamily="-105" charset="0"/>
          <a:ea typeface="MS PGothic" panose="020B0600070205080204" pitchFamily="-105" charset="-128"/>
          <a:cs typeface="MS PGothic" panose="020B0600070205080204" pitchFamily="-105" charset="-128"/>
        </a:defRPr>
      </a:lvl6pPr>
      <a:lvl7pPr marL="914400" algn="ctr" defTabSz="457200" rtl="0" fontAlgn="base">
        <a:spcBef>
          <a:spcPct val="0"/>
        </a:spcBef>
        <a:spcAft>
          <a:spcPct val="0"/>
        </a:spcAft>
        <a:defRPr sz="4400">
          <a:solidFill>
            <a:schemeClr val="tx1"/>
          </a:solidFill>
          <a:latin typeface="Calibri" panose="020F0502020204030204" pitchFamily="-105" charset="0"/>
          <a:ea typeface="MS PGothic" panose="020B0600070205080204" pitchFamily="-105" charset="-128"/>
          <a:cs typeface="MS PGothic" panose="020B0600070205080204" pitchFamily="-105" charset="-128"/>
        </a:defRPr>
      </a:lvl7pPr>
      <a:lvl8pPr marL="1371600" algn="ctr" defTabSz="457200" rtl="0" fontAlgn="base">
        <a:spcBef>
          <a:spcPct val="0"/>
        </a:spcBef>
        <a:spcAft>
          <a:spcPct val="0"/>
        </a:spcAft>
        <a:defRPr sz="4400">
          <a:solidFill>
            <a:schemeClr val="tx1"/>
          </a:solidFill>
          <a:latin typeface="Calibri" panose="020F0502020204030204" pitchFamily="-105" charset="0"/>
          <a:ea typeface="MS PGothic" panose="020B0600070205080204" pitchFamily="-105" charset="-128"/>
          <a:cs typeface="MS PGothic" panose="020B0600070205080204" pitchFamily="-105" charset="-128"/>
        </a:defRPr>
      </a:lvl8pPr>
      <a:lvl9pPr marL="1828800" algn="ctr" defTabSz="457200" rtl="0" fontAlgn="base">
        <a:spcBef>
          <a:spcPct val="0"/>
        </a:spcBef>
        <a:spcAft>
          <a:spcPct val="0"/>
        </a:spcAft>
        <a:defRPr sz="4400">
          <a:solidFill>
            <a:schemeClr val="tx1"/>
          </a:solidFill>
          <a:latin typeface="Calibri" panose="020F0502020204030204" pitchFamily="-105" charset="0"/>
          <a:ea typeface="MS PGothic" panose="020B0600070205080204" pitchFamily="-105" charset="-128"/>
          <a:cs typeface="MS PGothic" panose="020B0600070205080204" pitchFamily="-10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105" charset="-128"/>
          <a:cs typeface="MS PGothic" panose="020B0600070205080204" pitchFamily="-105"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105"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105"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105"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105" charset="-128"/>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rotWithShape="1">
            <a:gsLst>
              <a:gs pos="0">
                <a:srgbClr val="E5EEFF"/>
              </a:gs>
              <a:gs pos="64999">
                <a:srgbClr val="BFD5FF"/>
              </a:gs>
              <a:gs pos="100000">
                <a:srgbClr val="A3C4FF"/>
              </a:gs>
            </a:gsLst>
            <a:lin ang="5400000" scaled="1"/>
          </a:gradFill>
          <a:ln cap="flat">
            <a:solidFill>
              <a:srgbClr val="4A7EBB"/>
            </a:solidFill>
          </a:ln>
          <a:effectLst>
            <a:outerShdw dist="20000" dir="5400000" rotWithShape="0">
              <a:srgbClr val="000000">
                <a:alpha val="37999"/>
              </a:srgbClr>
            </a:outerShdw>
          </a:effectLst>
        </p:spPr>
        <p:txBody>
          <a:bodyPr/>
          <a:lstStyle/>
          <a:p>
            <a:pPr eaLnBrk="1" hangingPunct="1">
              <a:defRPr/>
            </a:pPr>
            <a:r>
              <a:rPr lang="en-US" dirty="0">
                <a:solidFill>
                  <a:srgbClr val="000000"/>
                </a:solidFill>
                <a:ea typeface="MS PGothic" panose="020B0600070205080204" pitchFamily="-105" charset="-128"/>
              </a:rPr>
              <a:t>Agenda for the day</a:t>
            </a:r>
          </a:p>
        </p:txBody>
      </p:sp>
      <p:sp>
        <p:nvSpPr>
          <p:cNvPr id="6147" name="TextBox 2"/>
          <p:cNvSpPr txBox="1">
            <a:spLocks noChangeArrowheads="1"/>
          </p:cNvSpPr>
          <p:nvPr/>
        </p:nvSpPr>
        <p:spPr bwMode="auto">
          <a:xfrm>
            <a:off x="1219200" y="2286000"/>
            <a:ext cx="7162800" cy="2939266"/>
          </a:xfrm>
          <a:prstGeom prst="rect">
            <a:avLst/>
          </a:prstGeom>
          <a:noFill/>
          <a:ln w="9525">
            <a:noFill/>
            <a:miter lim="800000"/>
          </a:ln>
        </p:spPr>
        <p:txBody>
          <a:bodyPr>
            <a:spAutoFit/>
          </a:bodyPr>
          <a:lstStyle/>
          <a:p>
            <a:pPr marL="342900" indent="-342900">
              <a:spcAft>
                <a:spcPts val="1800"/>
              </a:spcAft>
              <a:buFontTx/>
              <a:buAutoNum type="arabicPeriod"/>
            </a:pPr>
            <a:r>
              <a:rPr lang="en-US" sz="2800" b="1" dirty="0" smtClean="0">
                <a:latin typeface="Calibri" panose="020F0502020204030204" pitchFamily="-105" charset="0"/>
              </a:rPr>
              <a:t>Economic </a:t>
            </a:r>
            <a:r>
              <a:rPr lang="en-US" sz="2800" b="1" dirty="0">
                <a:latin typeface="Calibri" panose="020F0502020204030204" pitchFamily="-105" charset="0"/>
              </a:rPr>
              <a:t>&amp; Political History of Post-Independence </a:t>
            </a:r>
            <a:r>
              <a:rPr lang="en-US" sz="2800" b="1" dirty="0" smtClean="0">
                <a:latin typeface="Calibri" panose="020F0502020204030204" pitchFamily="-105" charset="0"/>
              </a:rPr>
              <a:t>India</a:t>
            </a:r>
          </a:p>
          <a:p>
            <a:pPr marL="342900" indent="-342900">
              <a:spcAft>
                <a:spcPts val="1800"/>
              </a:spcAft>
              <a:buFontTx/>
              <a:buAutoNum type="arabicPeriod"/>
            </a:pPr>
            <a:r>
              <a:rPr lang="en-US" sz="2800" dirty="0" smtClean="0">
                <a:latin typeface="Calibri" panose="020F0502020204030204" pitchFamily="-105" charset="0"/>
              </a:rPr>
              <a:t>Trade, Globalization, and Trade Policy</a:t>
            </a:r>
          </a:p>
          <a:p>
            <a:pPr marL="342900" indent="-342900">
              <a:spcAft>
                <a:spcPts val="1800"/>
              </a:spcAft>
              <a:buFontTx/>
              <a:buAutoNum type="arabicPeriod"/>
            </a:pPr>
            <a:endParaRPr lang="en-US" sz="2800" b="1" dirty="0">
              <a:latin typeface="Calibri" panose="020F0502020204030204" pitchFamily="-105" charset="0"/>
            </a:endParaRPr>
          </a:p>
          <a:p>
            <a:pPr marL="342900" indent="-342900">
              <a:spcAft>
                <a:spcPts val="1800"/>
              </a:spcAft>
              <a:buFontTx/>
              <a:buAutoNum type="arabicPeriod"/>
            </a:pPr>
            <a:endParaRPr lang="en-US" sz="2800" dirty="0">
              <a:latin typeface="Calibri" panose="020F0502020204030204" pitchFamily="-105"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Phase IV (</a:t>
            </a:r>
            <a:r>
              <a:rPr lang="en-US" dirty="0" smtClean="0"/>
              <a:t>1990-2002): </a:t>
            </a:r>
            <a:r>
              <a:rPr lang="en-US" dirty="0"/>
              <a:t>Major Reforms</a:t>
            </a:r>
          </a:p>
        </p:txBody>
      </p:sp>
      <p:sp>
        <p:nvSpPr>
          <p:cNvPr id="3" name="Content Placeholder 2"/>
          <p:cNvSpPr>
            <a:spLocks noGrp="1"/>
          </p:cNvSpPr>
          <p:nvPr>
            <p:ph idx="1"/>
          </p:nvPr>
        </p:nvSpPr>
        <p:spPr/>
        <p:txBody>
          <a:bodyPr>
            <a:normAutofit/>
          </a:bodyPr>
          <a:lstStyle/>
          <a:p>
            <a:r>
              <a:rPr lang="en-US" sz="2400" dirty="0"/>
              <a:t>Preceding Reforms led to rapid growth  initially (1988-1991) followed by macroeconomic (BOP) crisis of 1991</a:t>
            </a:r>
          </a:p>
          <a:p>
            <a:pPr lvl="1"/>
            <a:r>
              <a:rPr lang="en-US" sz="2400" dirty="0"/>
              <a:t>Large fiscal deficits  (around 10 percent) </a:t>
            </a:r>
          </a:p>
          <a:p>
            <a:pPr lvl="1"/>
            <a:r>
              <a:rPr lang="en-US" sz="2400" dirty="0"/>
              <a:t>Large trade deficits</a:t>
            </a:r>
          </a:p>
          <a:p>
            <a:pPr lvl="1"/>
            <a:r>
              <a:rPr lang="en-US" sz="2400" dirty="0"/>
              <a:t>Oil Price shock – First Gulf War</a:t>
            </a:r>
          </a:p>
          <a:p>
            <a:pPr lvl="1"/>
            <a:r>
              <a:rPr lang="en-US" sz="2400" dirty="0"/>
              <a:t>Depletion of international reserves </a:t>
            </a:r>
          </a:p>
          <a:p>
            <a:pPr lvl="1"/>
            <a:r>
              <a:rPr lang="en-US" sz="2400" dirty="0"/>
              <a:t>IMF program + World Bank Structural Adjustment Loan</a:t>
            </a:r>
          </a:p>
          <a:p>
            <a:pPr lvl="1"/>
            <a:r>
              <a:rPr lang="en-US" sz="2400" dirty="0"/>
              <a:t>Start of major liberalization process (1991)</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 Reforms</a:t>
            </a:r>
          </a:p>
        </p:txBody>
      </p:sp>
      <p:sp>
        <p:nvSpPr>
          <p:cNvPr id="3" name="Content Placeholder 2"/>
          <p:cNvSpPr>
            <a:spLocks noGrp="1"/>
          </p:cNvSpPr>
          <p:nvPr>
            <p:ph idx="1"/>
          </p:nvPr>
        </p:nvSpPr>
        <p:spPr/>
        <p:txBody>
          <a:bodyPr>
            <a:normAutofit/>
          </a:bodyPr>
          <a:lstStyle/>
          <a:p>
            <a:r>
              <a:rPr lang="en-US" sz="2400" dirty="0"/>
              <a:t>De-licensing of most imports</a:t>
            </a:r>
          </a:p>
          <a:p>
            <a:endParaRPr lang="en-US" sz="2400" dirty="0"/>
          </a:p>
          <a:p>
            <a:r>
              <a:rPr lang="en-US" sz="2400" dirty="0"/>
              <a:t>Tariff reductions (non-agricultural imports)</a:t>
            </a:r>
          </a:p>
          <a:p>
            <a:pPr lvl="1"/>
            <a:r>
              <a:rPr lang="en-US" sz="2000" dirty="0"/>
              <a:t>Previously the highest rate was 355 percent and the average rate was over 100 percent (about 60 percent of the tariffs were in the 120-140 percent range)</a:t>
            </a:r>
          </a:p>
          <a:p>
            <a:pPr lvl="1"/>
            <a:endParaRPr lang="en-US" sz="2000" dirty="0"/>
          </a:p>
          <a:p>
            <a:pPr lvl="1"/>
            <a:r>
              <a:rPr lang="en-US" sz="2000" dirty="0"/>
              <a:t>The top rate was reduced to 85 percent in 1993-1994 , then to 50 percent in 1995-1996 and lowered all the way to 20 percent by  by 2004 (average collected rate  was about 5 percent)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Foreign Investment</a:t>
            </a:r>
          </a:p>
        </p:txBody>
      </p:sp>
      <p:sp>
        <p:nvSpPr>
          <p:cNvPr id="3" name="Content Placeholder 2"/>
          <p:cNvSpPr>
            <a:spLocks noGrp="1"/>
          </p:cNvSpPr>
          <p:nvPr>
            <p:ph idx="1"/>
          </p:nvPr>
        </p:nvSpPr>
        <p:spPr/>
        <p:txBody>
          <a:bodyPr>
            <a:normAutofit lnSpcReduction="10000"/>
          </a:bodyPr>
          <a:lstStyle/>
          <a:p>
            <a:r>
              <a:rPr lang="en-US" sz="2200" dirty="0"/>
              <a:t>FDI with 100 percent equity share allowed everywhere with 4 exceptions:</a:t>
            </a:r>
          </a:p>
          <a:p>
            <a:endParaRPr lang="en-US" sz="2200" dirty="0"/>
          </a:p>
          <a:p>
            <a:pPr lvl="1"/>
            <a:r>
              <a:rPr lang="en-US" sz="2000" dirty="0"/>
              <a:t>Outright prohibition in 4 sectors: Retail Trade (except for single brand product retailing), Atomic energy, Lotteries and other forms of gambling</a:t>
            </a:r>
          </a:p>
          <a:p>
            <a:pPr lvl="1"/>
            <a:endParaRPr lang="en-US" sz="2000" dirty="0"/>
          </a:p>
          <a:p>
            <a:pPr lvl="1"/>
            <a:r>
              <a:rPr lang="en-US" sz="2000" dirty="0"/>
              <a:t>If equity share greater than 24 percent, in items previously reserved for production by the small scale sector</a:t>
            </a:r>
          </a:p>
          <a:p>
            <a:pPr lvl="1"/>
            <a:endParaRPr lang="en-US" sz="2000" dirty="0"/>
          </a:p>
          <a:p>
            <a:pPr lvl="1"/>
            <a:r>
              <a:rPr lang="en-US" sz="2000" dirty="0"/>
              <a:t>28 other sectors with sector-specific equity caps </a:t>
            </a:r>
          </a:p>
          <a:p>
            <a:pPr lvl="1"/>
            <a:endParaRPr lang="en-US" sz="2000" dirty="0"/>
          </a:p>
          <a:p>
            <a:pPr lvl="1"/>
            <a:r>
              <a:rPr lang="en-US" sz="2000" dirty="0"/>
              <a:t>Investors already have an existing joint venture or technology transfer agreement in the same field.</a:t>
            </a:r>
          </a:p>
          <a:p>
            <a:pPr marL="0" indent="0">
              <a:buNone/>
            </a:pP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Policy</a:t>
            </a:r>
          </a:p>
        </p:txBody>
      </p:sp>
      <p:sp>
        <p:nvSpPr>
          <p:cNvPr id="3" name="Content Placeholder 2"/>
          <p:cNvSpPr>
            <a:spLocks noGrp="1"/>
          </p:cNvSpPr>
          <p:nvPr>
            <p:ph idx="1"/>
          </p:nvPr>
        </p:nvSpPr>
        <p:spPr/>
        <p:txBody>
          <a:bodyPr>
            <a:normAutofit/>
          </a:bodyPr>
          <a:lstStyle/>
          <a:p>
            <a:r>
              <a:rPr lang="en-US" sz="2400" dirty="0"/>
              <a:t>Abolished investment licensing, subject to a negative list (e.g. atomic energy, narcotics, cigarettes, arms and ammunition etc.)</a:t>
            </a:r>
          </a:p>
          <a:p>
            <a:endParaRPr lang="en-US" sz="2400" dirty="0"/>
          </a:p>
          <a:p>
            <a:r>
              <a:rPr lang="en-US" sz="2400" dirty="0"/>
              <a:t>Limited public sector monopolies to strategic sectors (e.g. railways and atomic energy)</a:t>
            </a:r>
          </a:p>
          <a:p>
            <a:endParaRPr lang="en-US" sz="2400" dirty="0"/>
          </a:p>
          <a:p>
            <a:r>
              <a:rPr lang="en-US" sz="2400" dirty="0"/>
              <a:t>Eliminated entry restrictions on the MRTP firms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Phase </a:t>
            </a:r>
            <a:r>
              <a:rPr lang="en-US" dirty="0" smtClean="0"/>
              <a:t>V (2002-2009): Riding the Wave of Globalization</a:t>
            </a:r>
            <a:endParaRPr lang="en-US" dirty="0"/>
          </a:p>
        </p:txBody>
      </p:sp>
      <p:sp>
        <p:nvSpPr>
          <p:cNvPr id="3" name="Content Placeholder 2"/>
          <p:cNvSpPr>
            <a:spLocks noGrp="1"/>
          </p:cNvSpPr>
          <p:nvPr>
            <p:ph idx="1"/>
          </p:nvPr>
        </p:nvSpPr>
        <p:spPr>
          <a:xfrm>
            <a:off x="457200" y="1600200"/>
            <a:ext cx="8534400" cy="5029200"/>
          </a:xfrm>
        </p:spPr>
        <p:txBody>
          <a:bodyPr>
            <a:normAutofit/>
          </a:bodyPr>
          <a:lstStyle/>
          <a:p>
            <a:r>
              <a:rPr lang="en-US" sz="2400" dirty="0" smtClean="0"/>
              <a:t>The reforms of the 90s, combined with the opportunities of globalization create the best years of growth</a:t>
            </a:r>
            <a:endParaRPr lang="en-US" sz="2400" dirty="0"/>
          </a:p>
          <a:p>
            <a:pPr lvl="1"/>
            <a:r>
              <a:rPr lang="en-US" sz="2400" dirty="0" smtClean="0"/>
              <a:t>GDP/capita grows at close to 8%/year</a:t>
            </a:r>
            <a:endParaRPr lang="en-US" sz="2400" dirty="0"/>
          </a:p>
          <a:p>
            <a:pPr lvl="1"/>
            <a:r>
              <a:rPr lang="en-US" sz="2400" dirty="0" smtClean="0"/>
              <a:t>Global leadership and success in key industries including software &amp; services, and generic pharmaceuticals</a:t>
            </a:r>
          </a:p>
          <a:p>
            <a:pPr lvl="1"/>
            <a:r>
              <a:rPr lang="en-US" sz="2400" dirty="0" smtClean="0"/>
              <a:t>But labor intensive manufacturing remains weak, and the fruits of growth are not as widely distributed</a:t>
            </a:r>
          </a:p>
          <a:p>
            <a:r>
              <a:rPr lang="en-US" sz="2400" dirty="0" smtClean="0"/>
              <a:t>NDA govt. loses 2004 election despite being expected to win; perception that “India Shining” slogan failed electorally</a:t>
            </a:r>
          </a:p>
          <a:p>
            <a:pPr lvl="1"/>
            <a:r>
              <a:rPr lang="en-US" sz="2400" dirty="0" smtClean="0"/>
              <a:t>UPA </a:t>
            </a:r>
            <a:r>
              <a:rPr lang="en-US" sz="2400" dirty="0" err="1" smtClean="0"/>
              <a:t>govt</a:t>
            </a:r>
            <a:r>
              <a:rPr lang="en-US" sz="2400" dirty="0" smtClean="0"/>
              <a:t> that comes in 2004 launches a major expansion of welfare programs (will discuss more later)</a:t>
            </a:r>
          </a:p>
          <a:p>
            <a:pPr lvl="1"/>
            <a:endParaRPr lang="en-US" sz="24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10600" cy="1143000"/>
          </a:xfrm>
        </p:spPr>
        <p:txBody>
          <a:bodyPr>
            <a:normAutofit fontScale="90000"/>
          </a:bodyPr>
          <a:lstStyle/>
          <a:p>
            <a:r>
              <a:rPr lang="en-US" dirty="0"/>
              <a:t>Phase </a:t>
            </a:r>
            <a:r>
              <a:rPr lang="en-US" dirty="0" smtClean="0"/>
              <a:t>VI (2009-2019): Growth continues but structural challenges start to bind</a:t>
            </a:r>
            <a:endParaRPr lang="en-US" dirty="0"/>
          </a:p>
        </p:txBody>
      </p:sp>
      <p:sp>
        <p:nvSpPr>
          <p:cNvPr id="3" name="Content Placeholder 2"/>
          <p:cNvSpPr>
            <a:spLocks noGrp="1"/>
          </p:cNvSpPr>
          <p:nvPr>
            <p:ph idx="1"/>
          </p:nvPr>
        </p:nvSpPr>
        <p:spPr>
          <a:xfrm>
            <a:off x="457200" y="1219200"/>
            <a:ext cx="8534400" cy="5562600"/>
          </a:xfrm>
        </p:spPr>
        <p:txBody>
          <a:bodyPr>
            <a:normAutofit/>
          </a:bodyPr>
          <a:lstStyle/>
          <a:p>
            <a:r>
              <a:rPr lang="en-US" sz="2400" dirty="0" smtClean="0"/>
              <a:t>Overall, India continues to be one of the fastest growing large economies in the world</a:t>
            </a:r>
          </a:p>
          <a:p>
            <a:r>
              <a:rPr lang="en-US" sz="2400" dirty="0" smtClean="0"/>
              <a:t>But, performs below potential due to lack of structural reforms, AND a lack of political conviction on the need for reforms</a:t>
            </a:r>
          </a:p>
          <a:p>
            <a:pPr lvl="1"/>
            <a:r>
              <a:rPr lang="en-US" sz="2000" dirty="0" smtClean="0"/>
              <a:t>1991 reforms happened due to a crisis</a:t>
            </a:r>
          </a:p>
          <a:p>
            <a:pPr lvl="1"/>
            <a:r>
              <a:rPr lang="en-US" sz="2000" dirty="0" smtClean="0"/>
              <a:t>Governments from 1991 – 2009 had a reformist leadership</a:t>
            </a:r>
          </a:p>
          <a:p>
            <a:pPr lvl="1"/>
            <a:r>
              <a:rPr lang="en-US" sz="2000" dirty="0" smtClean="0"/>
              <a:t>Less so after 2009 (though Manmohan Singh remained PM)</a:t>
            </a:r>
          </a:p>
          <a:p>
            <a:pPr lvl="1"/>
            <a:r>
              <a:rPr lang="en-US" sz="2000" dirty="0" smtClean="0"/>
              <a:t>Narendra Modi was elected in 2014 with the promise of reform, but governing instincts have been much more statist (consistent with broad political view that reforms do not win elections the way welfare does)</a:t>
            </a:r>
          </a:p>
          <a:p>
            <a:r>
              <a:rPr lang="en-US" sz="2400" dirty="0" smtClean="0"/>
              <a:t>Complicated by external crises and internal policy </a:t>
            </a:r>
            <a:r>
              <a:rPr lang="en-US" sz="2400" dirty="0" err="1" smtClean="0"/>
              <a:t>mis</a:t>
            </a:r>
            <a:r>
              <a:rPr lang="en-US" sz="2400" dirty="0" smtClean="0"/>
              <a:t>-steps</a:t>
            </a:r>
          </a:p>
          <a:p>
            <a:pPr lvl="1"/>
            <a:r>
              <a:rPr lang="en-US" sz="2000" dirty="0" smtClean="0"/>
              <a:t>Financial crisis of 2008 and COVID-19 crisis now</a:t>
            </a:r>
          </a:p>
          <a:p>
            <a:pPr lvl="1"/>
            <a:r>
              <a:rPr lang="en-US" sz="2000" dirty="0" smtClean="0"/>
              <a:t>Growing NPAs (non-performing assets) in banks, retrospective taxation </a:t>
            </a:r>
          </a:p>
          <a:p>
            <a:pPr lvl="1"/>
            <a:r>
              <a:rPr lang="en-US" sz="2000" dirty="0" smtClean="0"/>
              <a:t>Demonetization and GST disruptions (NDA); weakening export performance and creeping return of protectionism and weak</a:t>
            </a:r>
          </a:p>
          <a:p>
            <a:pPr lvl="1"/>
            <a:endParaRPr lang="en-US" sz="24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en-US" sz="3800" dirty="0">
                <a:cs typeface="Times New Roman" panose="02020603050405020304" charset="0"/>
              </a:rPr>
              <a:t>Features Common to the Five Phases</a:t>
            </a:r>
          </a:p>
        </p:txBody>
      </p:sp>
      <p:sp>
        <p:nvSpPr>
          <p:cNvPr id="61442" name="Rectangle 3"/>
          <p:cNvSpPr>
            <a:spLocks noGrp="1" noChangeArrowheads="1"/>
          </p:cNvSpPr>
          <p:nvPr>
            <p:ph idx="1"/>
          </p:nvPr>
        </p:nvSpPr>
        <p:spPr/>
        <p:txBody>
          <a:bodyPr>
            <a:normAutofit/>
          </a:bodyPr>
          <a:lstStyle/>
          <a:p>
            <a:pPr eaLnBrk="1" hangingPunct="1"/>
            <a:r>
              <a:rPr lang="en-US" sz="2800" dirty="0">
                <a:cs typeface="Times New Roman" panose="02020603050405020304" charset="0"/>
              </a:rPr>
              <a:t>Macroeconomic stability</a:t>
            </a:r>
          </a:p>
          <a:p>
            <a:pPr eaLnBrk="1" hangingPunct="1"/>
            <a:r>
              <a:rPr lang="en-US" sz="2800" dirty="0">
                <a:cs typeface="Times New Roman" panose="02020603050405020304" charset="0"/>
              </a:rPr>
              <a:t>Political stability</a:t>
            </a:r>
          </a:p>
          <a:p>
            <a:pPr eaLnBrk="1" hangingPunct="1"/>
            <a:r>
              <a:rPr lang="en-US" sz="2800" dirty="0">
                <a:cs typeface="Times New Roman" panose="02020603050405020304" charset="0"/>
              </a:rPr>
              <a:t>Gradual and predictable policy changes</a:t>
            </a:r>
          </a:p>
          <a:p>
            <a:pPr eaLnBrk="1" hangingPunct="1"/>
            <a:r>
              <a:rPr lang="en-US" sz="2800" dirty="0" smtClean="0">
                <a:cs typeface="Times New Roman" panose="02020603050405020304" charset="0"/>
              </a:rPr>
              <a:t>Reasonable capacity </a:t>
            </a:r>
            <a:r>
              <a:rPr lang="en-US" sz="2800" dirty="0">
                <a:cs typeface="Times New Roman" panose="02020603050405020304" charset="0"/>
              </a:rPr>
              <a:t>to implement policies (institutions</a:t>
            </a:r>
            <a:r>
              <a:rPr lang="en-US" sz="2800" dirty="0" smtClean="0">
                <a:cs typeface="Times New Roman" panose="02020603050405020304" charset="0"/>
              </a:rPr>
              <a:t>) at the high level </a:t>
            </a:r>
          </a:p>
          <a:p>
            <a:pPr lvl="1" eaLnBrk="1" hangingPunct="1"/>
            <a:r>
              <a:rPr lang="en-US" sz="2400" dirty="0">
                <a:cs typeface="Times New Roman" panose="02020603050405020304" charset="0"/>
              </a:rPr>
              <a:t>T</a:t>
            </a:r>
            <a:r>
              <a:rPr lang="en-US" sz="2400" dirty="0" smtClean="0">
                <a:cs typeface="Times New Roman" panose="02020603050405020304" charset="0"/>
              </a:rPr>
              <a:t>hough weaker on the ground</a:t>
            </a:r>
            <a:endParaRPr lang="en-US" sz="2400" dirty="0">
              <a:cs typeface="Times New Roman" panose="02020603050405020304" charset="0"/>
            </a:endParaRPr>
          </a:p>
        </p:txBody>
      </p:sp>
      <p:sp>
        <p:nvSpPr>
          <p:cNvPr id="61443" name="Slide Number Placeholder 5"/>
          <p:cNvSpPr>
            <a:spLocks noGrp="1"/>
          </p:cNvSpPr>
          <p:nvPr>
            <p:ph type="sldNum" sz="quarter" idx="12"/>
          </p:nvPr>
        </p:nvSpPr>
        <p:spPr bwMode="auto">
          <a:noFill/>
        </p:spPr>
        <p:txBody>
          <a:bodyPr wrap="square" numCol="1" anchorCtr="0" compatLnSpc="1"/>
          <a:lstStyle>
            <a:lvl1pPr eaLnBrk="0" hangingPunct="0">
              <a:defRPr sz="2400">
                <a:solidFill>
                  <a:schemeClr val="tx1"/>
                </a:solidFill>
                <a:latin typeface="Arial" panose="020B0604020202020204" pitchFamily="34" charset="0"/>
                <a:ea typeface="MS PGothic" panose="020B0600070205080204" pitchFamily="-105" charset="-128"/>
                <a:cs typeface="MS PGothic" panose="020B0600070205080204" pitchFamily="-105" charset="-128"/>
              </a:defRPr>
            </a:lvl1pPr>
            <a:lvl2pPr marL="742950" indent="-285750" eaLnBrk="0" hangingPunct="0">
              <a:defRPr sz="2400">
                <a:solidFill>
                  <a:schemeClr val="tx1"/>
                </a:solidFill>
                <a:latin typeface="Arial" panose="020B0604020202020204" pitchFamily="34" charset="0"/>
                <a:ea typeface="MS PGothic" panose="020B0600070205080204" pitchFamily="-105" charset="-128"/>
              </a:defRPr>
            </a:lvl2pPr>
            <a:lvl3pPr marL="1143000" indent="-228600" eaLnBrk="0" hangingPunct="0">
              <a:defRPr sz="2400">
                <a:solidFill>
                  <a:schemeClr val="tx1"/>
                </a:solidFill>
                <a:latin typeface="Arial" panose="020B0604020202020204" pitchFamily="34" charset="0"/>
                <a:ea typeface="MS PGothic" panose="020B0600070205080204" pitchFamily="-105" charset="-128"/>
              </a:defRPr>
            </a:lvl3pPr>
            <a:lvl4pPr marL="1600200" indent="-228600" eaLnBrk="0" hangingPunct="0">
              <a:defRPr sz="2400">
                <a:solidFill>
                  <a:schemeClr val="tx1"/>
                </a:solidFill>
                <a:latin typeface="Arial" panose="020B0604020202020204" pitchFamily="34" charset="0"/>
                <a:ea typeface="MS PGothic" panose="020B0600070205080204" pitchFamily="-105" charset="-128"/>
              </a:defRPr>
            </a:lvl4pPr>
            <a:lvl5pPr marL="2057400" indent="-228600" eaLnBrk="0" hangingPunct="0">
              <a:defRPr sz="2400">
                <a:solidFill>
                  <a:schemeClr val="tx1"/>
                </a:solidFill>
                <a:latin typeface="Arial" panose="020B0604020202020204" pitchFamily="34" charset="0"/>
                <a:ea typeface="MS PGothic" panose="020B0600070205080204" pitchFamily="-105"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9pPr>
          </a:lstStyle>
          <a:p>
            <a:pPr eaLnBrk="1" hangingPunct="1"/>
            <a:fld id="{F6A37DB3-086C-764D-9495-F1D4EBA2726D}" type="slidenum">
              <a:rPr lang="en-US" sz="1200">
                <a:latin typeface="Garamond" panose="02020404030301010803" charset="0"/>
              </a:rPr>
              <a:pPr eaLnBrk="1" hangingPunct="1"/>
              <a:t>16</a:t>
            </a:fld>
            <a:endParaRPr lang="en-US" sz="1200">
              <a:latin typeface="Garamond" panose="02020404030301010803"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pPr>
              <a:defRPr/>
            </a:pPr>
            <a:fld id="{CA453652-BD29-3749-9222-82B50256A49C}" type="slidenum">
              <a:rPr lang="en-US"/>
              <a:pPr>
                <a:defRPr/>
              </a:pPr>
              <a:t>17</a:t>
            </a:fld>
            <a:endParaRPr lang="en-US"/>
          </a:p>
        </p:txBody>
      </p:sp>
      <p:graphicFrame>
        <p:nvGraphicFramePr>
          <p:cNvPr id="5" name="Chart 4"/>
          <p:cNvGraphicFramePr/>
          <p:nvPr/>
        </p:nvGraphicFramePr>
        <p:xfrm>
          <a:off x="0" y="136526"/>
          <a:ext cx="9144000" cy="62198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0349938F-3D67-3745-8F38-AD93F68B286F}" type="slidenum">
              <a:rPr lang="en-US"/>
              <a:pPr>
                <a:defRPr/>
              </a:pPr>
              <a:t>18</a:t>
            </a:fld>
            <a:endParaRPr lang="en-US"/>
          </a:p>
        </p:txBody>
      </p:sp>
      <p:sp>
        <p:nvSpPr>
          <p:cNvPr id="27650" name="Rectangle 2"/>
          <p:cNvSpPr>
            <a:spLocks noGrp="1" noChangeArrowheads="1"/>
          </p:cNvSpPr>
          <p:nvPr>
            <p:ph type="title"/>
          </p:nvPr>
        </p:nvSpPr>
        <p:spPr>
          <a:xfrm>
            <a:off x="609600" y="2667000"/>
            <a:ext cx="7772400" cy="1143000"/>
          </a:xfrm>
        </p:spPr>
        <p:txBody>
          <a:bodyPr/>
          <a:lstStyle/>
          <a:p>
            <a:pPr eaLnBrk="1" hangingPunct="1"/>
            <a:r>
              <a:rPr lang="en-US" sz="5400">
                <a:latin typeface="Calibri" panose="020F0502020204030204" pitchFamily="-105" charset="0"/>
              </a:rPr>
              <a:t>The External Sector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3"/>
          <p:cNvSpPr>
            <a:spLocks noGrp="1"/>
          </p:cNvSpPr>
          <p:nvPr>
            <p:ph type="sldNum" sz="quarter" idx="12"/>
          </p:nvPr>
        </p:nvSpPr>
        <p:spPr bwMode="auto">
          <a:noFill/>
        </p:spPr>
        <p:txBody>
          <a:bodyPr wrap="square" numCol="1" anchorCtr="0" compatLnSpc="1"/>
          <a:lstStyle>
            <a:lvl1pPr eaLnBrk="0" hangingPunct="0">
              <a:defRPr sz="2400">
                <a:solidFill>
                  <a:schemeClr val="tx1"/>
                </a:solidFill>
                <a:latin typeface="Arial" panose="020B0604020202020204" pitchFamily="34" charset="0"/>
                <a:ea typeface="MS PGothic" panose="020B0600070205080204" pitchFamily="-105" charset="-128"/>
                <a:cs typeface="MS PGothic" panose="020B0600070205080204" pitchFamily="-105" charset="-128"/>
              </a:defRPr>
            </a:lvl1pPr>
            <a:lvl2pPr marL="742950" indent="-285750" eaLnBrk="0" hangingPunct="0">
              <a:defRPr sz="2400">
                <a:solidFill>
                  <a:schemeClr val="tx1"/>
                </a:solidFill>
                <a:latin typeface="Arial" panose="020B0604020202020204" pitchFamily="34" charset="0"/>
                <a:ea typeface="MS PGothic" panose="020B0600070205080204" pitchFamily="-105" charset="-128"/>
              </a:defRPr>
            </a:lvl2pPr>
            <a:lvl3pPr marL="1143000" indent="-228600" eaLnBrk="0" hangingPunct="0">
              <a:defRPr sz="2400">
                <a:solidFill>
                  <a:schemeClr val="tx1"/>
                </a:solidFill>
                <a:latin typeface="Arial" panose="020B0604020202020204" pitchFamily="34" charset="0"/>
                <a:ea typeface="MS PGothic" panose="020B0600070205080204" pitchFamily="-105" charset="-128"/>
              </a:defRPr>
            </a:lvl3pPr>
            <a:lvl4pPr marL="1600200" indent="-228600" eaLnBrk="0" hangingPunct="0">
              <a:defRPr sz="2400">
                <a:solidFill>
                  <a:schemeClr val="tx1"/>
                </a:solidFill>
                <a:latin typeface="Arial" panose="020B0604020202020204" pitchFamily="34" charset="0"/>
                <a:ea typeface="MS PGothic" panose="020B0600070205080204" pitchFamily="-105" charset="-128"/>
              </a:defRPr>
            </a:lvl4pPr>
            <a:lvl5pPr marL="2057400" indent="-228600" eaLnBrk="0" hangingPunct="0">
              <a:defRPr sz="2400">
                <a:solidFill>
                  <a:schemeClr val="tx1"/>
                </a:solidFill>
                <a:latin typeface="Arial" panose="020B0604020202020204" pitchFamily="34" charset="0"/>
                <a:ea typeface="MS PGothic" panose="020B0600070205080204" pitchFamily="-105"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9pPr>
          </a:lstStyle>
          <a:p>
            <a:pPr eaLnBrk="1" hangingPunct="1"/>
            <a:fld id="{00B6401D-DE3C-8845-9C03-C57ED1FB7D23}" type="slidenum">
              <a:rPr lang="en-US" sz="1200">
                <a:latin typeface="Garamond" panose="02020404030301010803" charset="0"/>
              </a:rPr>
              <a:pPr eaLnBrk="1" hangingPunct="1"/>
              <a:t>19</a:t>
            </a:fld>
            <a:endParaRPr lang="en-US" sz="1200">
              <a:latin typeface="Garamond" panose="02020404030301010803" charset="0"/>
            </a:endParaRPr>
          </a:p>
        </p:txBody>
      </p:sp>
      <p:graphicFrame>
        <p:nvGraphicFramePr>
          <p:cNvPr id="4" name="Chart 3"/>
          <p:cNvGraphicFramePr/>
          <p:nvPr/>
        </p:nvGraphicFramePr>
        <p:xfrm>
          <a:off x="76200" y="381000"/>
          <a:ext cx="9067799" cy="6096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pPr>
              <a:defRPr/>
            </a:pPr>
            <a:fld id="{CA453652-BD29-3749-9222-82B50256A49C}" type="slidenum">
              <a:rPr lang="en-US"/>
              <a:pPr>
                <a:defRPr/>
              </a:pPr>
              <a:t>2</a:t>
            </a:fld>
            <a:endParaRPr lang="en-US"/>
          </a:p>
        </p:txBody>
      </p:sp>
      <p:graphicFrame>
        <p:nvGraphicFramePr>
          <p:cNvPr id="4" name="Chart 3"/>
          <p:cNvGraphicFramePr/>
          <p:nvPr/>
        </p:nvGraphicFramePr>
        <p:xfrm>
          <a:off x="0" y="430705"/>
          <a:ext cx="9144000" cy="586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pPr>
              <a:defRPr/>
            </a:pPr>
            <a:fld id="{48949BDC-A5C2-744B-AEB9-AF36C1BC1108}" type="slidenum">
              <a:rPr lang="en-US"/>
              <a:pPr>
                <a:defRPr/>
              </a:pPr>
              <a:t>20</a:t>
            </a:fld>
            <a:endParaRPr lang="en-US"/>
          </a:p>
        </p:txBody>
      </p:sp>
      <p:graphicFrame>
        <p:nvGraphicFramePr>
          <p:cNvPr id="4" name="Chart 3"/>
          <p:cNvGraphicFramePr/>
          <p:nvPr/>
        </p:nvGraphicFramePr>
        <p:xfrm>
          <a:off x="533400" y="304800"/>
          <a:ext cx="8153400" cy="5791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bwMode="auto">
          <a:noFill/>
        </p:spPr>
        <p:txBody>
          <a:bodyPr wrap="square" numCol="1" anchorCtr="0" compatLnSpc="1"/>
          <a:lstStyle>
            <a:lvl1pPr eaLnBrk="0" hangingPunct="0">
              <a:defRPr sz="2400">
                <a:solidFill>
                  <a:schemeClr val="tx1"/>
                </a:solidFill>
                <a:latin typeface="Arial" panose="020B0604020202020204" pitchFamily="34" charset="0"/>
                <a:ea typeface="MS PGothic" panose="020B0600070205080204" pitchFamily="-105" charset="-128"/>
                <a:cs typeface="MS PGothic" panose="020B0600070205080204" pitchFamily="-105" charset="-128"/>
              </a:defRPr>
            </a:lvl1pPr>
            <a:lvl2pPr marL="742950" indent="-285750" eaLnBrk="0" hangingPunct="0">
              <a:defRPr sz="2400">
                <a:solidFill>
                  <a:schemeClr val="tx1"/>
                </a:solidFill>
                <a:latin typeface="Arial" panose="020B0604020202020204" pitchFamily="34" charset="0"/>
                <a:ea typeface="MS PGothic" panose="020B0600070205080204" pitchFamily="-105" charset="-128"/>
              </a:defRPr>
            </a:lvl2pPr>
            <a:lvl3pPr marL="1143000" indent="-228600" eaLnBrk="0" hangingPunct="0">
              <a:defRPr sz="2400">
                <a:solidFill>
                  <a:schemeClr val="tx1"/>
                </a:solidFill>
                <a:latin typeface="Arial" panose="020B0604020202020204" pitchFamily="34" charset="0"/>
                <a:ea typeface="MS PGothic" panose="020B0600070205080204" pitchFamily="-105" charset="-128"/>
              </a:defRPr>
            </a:lvl3pPr>
            <a:lvl4pPr marL="1600200" indent="-228600" eaLnBrk="0" hangingPunct="0">
              <a:defRPr sz="2400">
                <a:solidFill>
                  <a:schemeClr val="tx1"/>
                </a:solidFill>
                <a:latin typeface="Arial" panose="020B0604020202020204" pitchFamily="34" charset="0"/>
                <a:ea typeface="MS PGothic" panose="020B0600070205080204" pitchFamily="-105" charset="-128"/>
              </a:defRPr>
            </a:lvl4pPr>
            <a:lvl5pPr marL="2057400" indent="-228600" eaLnBrk="0" hangingPunct="0">
              <a:defRPr sz="2400">
                <a:solidFill>
                  <a:schemeClr val="tx1"/>
                </a:solidFill>
                <a:latin typeface="Arial" panose="020B0604020202020204" pitchFamily="34" charset="0"/>
                <a:ea typeface="MS PGothic" panose="020B0600070205080204" pitchFamily="-105"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9pPr>
          </a:lstStyle>
          <a:p>
            <a:pPr eaLnBrk="1" hangingPunct="1"/>
            <a:fld id="{7984C83D-4C3C-1D46-8EB6-601566B3D1BE}" type="slidenum">
              <a:rPr lang="en-US" sz="1200">
                <a:latin typeface="Garamond" panose="02020404030301010803" charset="0"/>
              </a:rPr>
              <a:pPr eaLnBrk="1" hangingPunct="1"/>
              <a:t>21</a:t>
            </a:fld>
            <a:endParaRPr lang="en-US" sz="1200">
              <a:latin typeface="Garamond" panose="02020404030301010803" charset="0"/>
            </a:endParaRPr>
          </a:p>
        </p:txBody>
      </p:sp>
      <p:graphicFrame>
        <p:nvGraphicFramePr>
          <p:cNvPr id="4" name="Chart 3"/>
          <p:cNvGraphicFramePr/>
          <p:nvPr/>
        </p:nvGraphicFramePr>
        <p:xfrm>
          <a:off x="228600" y="136525"/>
          <a:ext cx="8686800" cy="6035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389D1BD-8C62-6842-BBEA-1A026F5812A8}" type="slidenum">
              <a:rPr lang="en-US"/>
              <a:pPr>
                <a:defRPr/>
              </a:pPr>
              <a:t>22</a:t>
            </a:fld>
            <a:endParaRPr lang="en-US"/>
          </a:p>
        </p:txBody>
      </p:sp>
      <p:graphicFrame>
        <p:nvGraphicFramePr>
          <p:cNvPr id="5" name="Chart 4"/>
          <p:cNvGraphicFramePr/>
          <p:nvPr/>
        </p:nvGraphicFramePr>
        <p:xfrm>
          <a:off x="152400" y="136525"/>
          <a:ext cx="8839200" cy="62198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800" dirty="0">
                <a:solidFill>
                  <a:schemeClr val="bg1">
                    <a:lumMod val="50000"/>
                  </a:schemeClr>
                </a:solidFill>
              </a:rPr>
              <a:t>Foreign Exchange Reserves (million USD)</a:t>
            </a:r>
          </a:p>
        </p:txBody>
      </p:sp>
      <p:sp>
        <p:nvSpPr>
          <p:cNvPr id="2" name="Slide Number Placeholder 1"/>
          <p:cNvSpPr>
            <a:spLocks noGrp="1"/>
          </p:cNvSpPr>
          <p:nvPr>
            <p:ph type="sldNum" sz="quarter" idx="12"/>
          </p:nvPr>
        </p:nvSpPr>
        <p:spPr/>
        <p:txBody>
          <a:bodyPr/>
          <a:lstStyle/>
          <a:p>
            <a:pPr>
              <a:defRPr/>
            </a:pPr>
            <a:fld id="{C18E3083-53D1-FA40-988B-069CC7226129}" type="slidenum">
              <a:rPr lang="en-US"/>
              <a:pPr>
                <a:defRPr/>
              </a:pPr>
              <a:t>23</a:t>
            </a:fld>
            <a:endParaRPr lang="en-US"/>
          </a:p>
        </p:txBody>
      </p:sp>
      <p:pic>
        <p:nvPicPr>
          <p:cNvPr id="4" name="Picture 3"/>
          <p:cNvPicPr>
            <a:picLocks noChangeAspect="1"/>
          </p:cNvPicPr>
          <p:nvPr/>
        </p:nvPicPr>
        <p:blipFill>
          <a:blip r:embed="rId2"/>
          <a:stretch>
            <a:fillRect/>
          </a:stretch>
        </p:blipFill>
        <p:spPr>
          <a:xfrm>
            <a:off x="73385" y="1624238"/>
            <a:ext cx="8760519" cy="4319362"/>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AC923928-14B4-CC4F-BAAB-F93EA4F44C1C}" type="slidenum">
              <a:rPr lang="en-US"/>
              <a:pPr>
                <a:defRPr/>
              </a:pPr>
              <a:t>24</a:t>
            </a:fld>
            <a:endParaRPr lang="en-US"/>
          </a:p>
        </p:txBody>
      </p:sp>
      <p:sp>
        <p:nvSpPr>
          <p:cNvPr id="35842" name="Rectangle 2"/>
          <p:cNvSpPr>
            <a:spLocks noGrp="1" noChangeArrowheads="1"/>
          </p:cNvSpPr>
          <p:nvPr>
            <p:ph type="title"/>
          </p:nvPr>
        </p:nvSpPr>
        <p:spPr>
          <a:xfrm>
            <a:off x="685800" y="2590800"/>
            <a:ext cx="7772400" cy="1143000"/>
          </a:xfrm>
        </p:spPr>
        <p:txBody>
          <a:bodyPr/>
          <a:lstStyle/>
          <a:p>
            <a:pPr eaLnBrk="1" hangingPunct="1"/>
            <a:r>
              <a:rPr lang="en-US" sz="5400">
                <a:latin typeface="Calibri" panose="020F0502020204030204" pitchFamily="-105" charset="0"/>
              </a:rPr>
              <a:t>Telecommunications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1"/>
          <p:cNvSpPr>
            <a:spLocks noGrp="1"/>
          </p:cNvSpPr>
          <p:nvPr>
            <p:ph type="sldNum" sz="quarter" idx="12"/>
          </p:nvPr>
        </p:nvSpPr>
        <p:spPr bwMode="auto">
          <a:noFill/>
        </p:spPr>
        <p:txBody>
          <a:bodyPr wrap="square" numCol="1" anchorCtr="0" compatLnSpc="1"/>
          <a:lstStyle>
            <a:lvl1pPr eaLnBrk="0" hangingPunct="0">
              <a:defRPr sz="2400">
                <a:solidFill>
                  <a:schemeClr val="tx1"/>
                </a:solidFill>
                <a:latin typeface="Arial" panose="020B0604020202020204" pitchFamily="34" charset="0"/>
                <a:ea typeface="MS PGothic" panose="020B0600070205080204" pitchFamily="-105" charset="-128"/>
                <a:cs typeface="MS PGothic" panose="020B0600070205080204" pitchFamily="-105" charset="-128"/>
              </a:defRPr>
            </a:lvl1pPr>
            <a:lvl2pPr marL="742950" indent="-285750" eaLnBrk="0" hangingPunct="0">
              <a:defRPr sz="2400">
                <a:solidFill>
                  <a:schemeClr val="tx1"/>
                </a:solidFill>
                <a:latin typeface="Arial" panose="020B0604020202020204" pitchFamily="34" charset="0"/>
                <a:ea typeface="MS PGothic" panose="020B0600070205080204" pitchFamily="-105" charset="-128"/>
              </a:defRPr>
            </a:lvl2pPr>
            <a:lvl3pPr marL="1143000" indent="-228600" eaLnBrk="0" hangingPunct="0">
              <a:defRPr sz="2400">
                <a:solidFill>
                  <a:schemeClr val="tx1"/>
                </a:solidFill>
                <a:latin typeface="Arial" panose="020B0604020202020204" pitchFamily="34" charset="0"/>
                <a:ea typeface="MS PGothic" panose="020B0600070205080204" pitchFamily="-105" charset="-128"/>
              </a:defRPr>
            </a:lvl3pPr>
            <a:lvl4pPr marL="1600200" indent="-228600" eaLnBrk="0" hangingPunct="0">
              <a:defRPr sz="2400">
                <a:solidFill>
                  <a:schemeClr val="tx1"/>
                </a:solidFill>
                <a:latin typeface="Arial" panose="020B0604020202020204" pitchFamily="34" charset="0"/>
                <a:ea typeface="MS PGothic" panose="020B0600070205080204" pitchFamily="-105" charset="-128"/>
              </a:defRPr>
            </a:lvl4pPr>
            <a:lvl5pPr marL="2057400" indent="-228600" eaLnBrk="0" hangingPunct="0">
              <a:defRPr sz="2400">
                <a:solidFill>
                  <a:schemeClr val="tx1"/>
                </a:solidFill>
                <a:latin typeface="Arial" panose="020B0604020202020204" pitchFamily="34" charset="0"/>
                <a:ea typeface="MS PGothic" panose="020B0600070205080204" pitchFamily="-105"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9pPr>
          </a:lstStyle>
          <a:p>
            <a:pPr eaLnBrk="1" hangingPunct="1"/>
            <a:fld id="{636EBEC5-DEAC-3B42-ADE1-86EBB6C99D08}" type="slidenum">
              <a:rPr lang="en-US" sz="1200">
                <a:latin typeface="Garamond" panose="02020404030301010803" charset="0"/>
              </a:rPr>
              <a:pPr eaLnBrk="1" hangingPunct="1"/>
              <a:t>25</a:t>
            </a:fld>
            <a:endParaRPr lang="en-US" sz="1200">
              <a:latin typeface="Garamond" panose="02020404030301010803" charset="0"/>
            </a:endParaRPr>
          </a:p>
        </p:txBody>
      </p:sp>
      <p:graphicFrame>
        <p:nvGraphicFramePr>
          <p:cNvPr id="4" name="Chart 3"/>
          <p:cNvGraphicFramePr/>
          <p:nvPr/>
        </p:nvGraphicFramePr>
        <p:xfrm>
          <a:off x="228600" y="136525"/>
          <a:ext cx="8686800" cy="62642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1"/>
          <p:cNvSpPr>
            <a:spLocks noGrp="1"/>
          </p:cNvSpPr>
          <p:nvPr>
            <p:ph type="sldNum" sz="quarter" idx="12"/>
          </p:nvPr>
        </p:nvSpPr>
        <p:spPr bwMode="auto">
          <a:noFill/>
        </p:spPr>
        <p:txBody>
          <a:bodyPr wrap="square" numCol="1" anchorCtr="0" compatLnSpc="1"/>
          <a:lstStyle>
            <a:lvl1pPr eaLnBrk="0" hangingPunct="0">
              <a:defRPr sz="2400">
                <a:solidFill>
                  <a:schemeClr val="tx1"/>
                </a:solidFill>
                <a:latin typeface="Arial" panose="020B0604020202020204" pitchFamily="34" charset="0"/>
                <a:ea typeface="MS PGothic" panose="020B0600070205080204" pitchFamily="-105" charset="-128"/>
                <a:cs typeface="MS PGothic" panose="020B0600070205080204" pitchFamily="-105" charset="-128"/>
              </a:defRPr>
            </a:lvl1pPr>
            <a:lvl2pPr marL="742950" indent="-285750" eaLnBrk="0" hangingPunct="0">
              <a:defRPr sz="2400">
                <a:solidFill>
                  <a:schemeClr val="tx1"/>
                </a:solidFill>
                <a:latin typeface="Arial" panose="020B0604020202020204" pitchFamily="34" charset="0"/>
                <a:ea typeface="MS PGothic" panose="020B0600070205080204" pitchFamily="-105" charset="-128"/>
              </a:defRPr>
            </a:lvl2pPr>
            <a:lvl3pPr marL="1143000" indent="-228600" eaLnBrk="0" hangingPunct="0">
              <a:defRPr sz="2400">
                <a:solidFill>
                  <a:schemeClr val="tx1"/>
                </a:solidFill>
                <a:latin typeface="Arial" panose="020B0604020202020204" pitchFamily="34" charset="0"/>
                <a:ea typeface="MS PGothic" panose="020B0600070205080204" pitchFamily="-105" charset="-128"/>
              </a:defRPr>
            </a:lvl3pPr>
            <a:lvl4pPr marL="1600200" indent="-228600" eaLnBrk="0" hangingPunct="0">
              <a:defRPr sz="2400">
                <a:solidFill>
                  <a:schemeClr val="tx1"/>
                </a:solidFill>
                <a:latin typeface="Arial" panose="020B0604020202020204" pitchFamily="34" charset="0"/>
                <a:ea typeface="MS PGothic" panose="020B0600070205080204" pitchFamily="-105" charset="-128"/>
              </a:defRPr>
            </a:lvl4pPr>
            <a:lvl5pPr marL="2057400" indent="-228600" eaLnBrk="0" hangingPunct="0">
              <a:defRPr sz="2400">
                <a:solidFill>
                  <a:schemeClr val="tx1"/>
                </a:solidFill>
                <a:latin typeface="Arial" panose="020B0604020202020204" pitchFamily="34" charset="0"/>
                <a:ea typeface="MS PGothic" panose="020B0600070205080204" pitchFamily="-105"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9pPr>
          </a:lstStyle>
          <a:p>
            <a:pPr eaLnBrk="1" hangingPunct="1"/>
            <a:fld id="{EBAC8897-3437-5F4C-BC76-E3124E206A06}" type="slidenum">
              <a:rPr lang="en-US" sz="1200">
                <a:latin typeface="Garamond" panose="02020404030301010803" charset="0"/>
              </a:rPr>
              <a:pPr eaLnBrk="1" hangingPunct="1"/>
              <a:t>26</a:t>
            </a:fld>
            <a:endParaRPr lang="en-US" sz="1200">
              <a:latin typeface="Garamond" panose="02020404030301010803" charset="0"/>
            </a:endParaRPr>
          </a:p>
        </p:txBody>
      </p:sp>
      <p:graphicFrame>
        <p:nvGraphicFramePr>
          <p:cNvPr id="4" name="Chart 3"/>
          <p:cNvGraphicFramePr/>
          <p:nvPr/>
        </p:nvGraphicFramePr>
        <p:xfrm>
          <a:off x="228600" y="228600"/>
          <a:ext cx="8686800" cy="5791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03ACD97-6365-7C45-B62B-BCE9A8EFAF5B}" type="slidenum">
              <a:rPr lang="en-US"/>
              <a:pPr>
                <a:defRPr/>
              </a:pPr>
              <a:t>27</a:t>
            </a:fld>
            <a:endParaRPr lang="en-US"/>
          </a:p>
        </p:txBody>
      </p:sp>
      <p:graphicFrame>
        <p:nvGraphicFramePr>
          <p:cNvPr id="4" name="Chart 3"/>
          <p:cNvGraphicFramePr/>
          <p:nvPr/>
        </p:nvGraphicFramePr>
        <p:xfrm>
          <a:off x="228600" y="136525"/>
          <a:ext cx="8686800" cy="59594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E052DAA6-E038-8242-A34A-0BBCFA76B5E4}" type="slidenum">
              <a:rPr lang="en-US"/>
              <a:pPr>
                <a:defRPr/>
              </a:pPr>
              <a:t>28</a:t>
            </a:fld>
            <a:endParaRPr lang="en-US"/>
          </a:p>
        </p:txBody>
      </p:sp>
      <p:sp>
        <p:nvSpPr>
          <p:cNvPr id="45058" name="Rectangle 2"/>
          <p:cNvSpPr>
            <a:spLocks noGrp="1" noChangeArrowheads="1"/>
          </p:cNvSpPr>
          <p:nvPr>
            <p:ph type="title"/>
          </p:nvPr>
        </p:nvSpPr>
        <p:spPr>
          <a:xfrm>
            <a:off x="609600" y="2362200"/>
            <a:ext cx="7772400" cy="1143000"/>
          </a:xfrm>
        </p:spPr>
        <p:txBody>
          <a:bodyPr/>
          <a:lstStyle/>
          <a:p>
            <a:pPr eaLnBrk="1" hangingPunct="1"/>
            <a:r>
              <a:rPr lang="en-US" sz="5400">
                <a:latin typeface="Calibri" panose="020F0502020204030204" pitchFamily="-105" charset="0"/>
              </a:rPr>
              <a:t>Auto Sector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3"/>
          <p:cNvSpPr>
            <a:spLocks noGrp="1"/>
          </p:cNvSpPr>
          <p:nvPr>
            <p:ph type="sldNum" sz="quarter" idx="12"/>
          </p:nvPr>
        </p:nvSpPr>
        <p:spPr bwMode="auto">
          <a:noFill/>
        </p:spPr>
        <p:txBody>
          <a:bodyPr wrap="square" numCol="1" anchorCtr="0" compatLnSpc="1"/>
          <a:lstStyle>
            <a:lvl1pPr eaLnBrk="0" hangingPunct="0">
              <a:defRPr sz="2400">
                <a:solidFill>
                  <a:schemeClr val="tx1"/>
                </a:solidFill>
                <a:latin typeface="Arial" panose="020B0604020202020204" pitchFamily="34" charset="0"/>
                <a:ea typeface="MS PGothic" panose="020B0600070205080204" pitchFamily="-105" charset="-128"/>
                <a:cs typeface="MS PGothic" panose="020B0600070205080204" pitchFamily="-105" charset="-128"/>
              </a:defRPr>
            </a:lvl1pPr>
            <a:lvl2pPr marL="742950" indent="-285750" eaLnBrk="0" hangingPunct="0">
              <a:defRPr sz="2400">
                <a:solidFill>
                  <a:schemeClr val="tx1"/>
                </a:solidFill>
                <a:latin typeface="Arial" panose="020B0604020202020204" pitchFamily="34" charset="0"/>
                <a:ea typeface="MS PGothic" panose="020B0600070205080204" pitchFamily="-105" charset="-128"/>
              </a:defRPr>
            </a:lvl2pPr>
            <a:lvl3pPr marL="1143000" indent="-228600" eaLnBrk="0" hangingPunct="0">
              <a:defRPr sz="2400">
                <a:solidFill>
                  <a:schemeClr val="tx1"/>
                </a:solidFill>
                <a:latin typeface="Arial" panose="020B0604020202020204" pitchFamily="34" charset="0"/>
                <a:ea typeface="MS PGothic" panose="020B0600070205080204" pitchFamily="-105" charset="-128"/>
              </a:defRPr>
            </a:lvl3pPr>
            <a:lvl4pPr marL="1600200" indent="-228600" eaLnBrk="0" hangingPunct="0">
              <a:defRPr sz="2400">
                <a:solidFill>
                  <a:schemeClr val="tx1"/>
                </a:solidFill>
                <a:latin typeface="Arial" panose="020B0604020202020204" pitchFamily="34" charset="0"/>
                <a:ea typeface="MS PGothic" panose="020B0600070205080204" pitchFamily="-105" charset="-128"/>
              </a:defRPr>
            </a:lvl4pPr>
            <a:lvl5pPr marL="2057400" indent="-228600" eaLnBrk="0" hangingPunct="0">
              <a:defRPr sz="2400">
                <a:solidFill>
                  <a:schemeClr val="tx1"/>
                </a:solidFill>
                <a:latin typeface="Arial" panose="020B0604020202020204" pitchFamily="34" charset="0"/>
                <a:ea typeface="MS PGothic" panose="020B0600070205080204" pitchFamily="-105"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9pPr>
          </a:lstStyle>
          <a:p>
            <a:pPr eaLnBrk="1" hangingPunct="1"/>
            <a:fld id="{6F8685ED-04F5-F349-9633-67CDA47013F3}" type="slidenum">
              <a:rPr lang="en-US" sz="1200">
                <a:latin typeface="Garamond" panose="02020404030301010803" charset="0"/>
              </a:rPr>
              <a:pPr eaLnBrk="1" hangingPunct="1"/>
              <a:t>29</a:t>
            </a:fld>
            <a:endParaRPr lang="en-US" sz="1200">
              <a:latin typeface="Garamond" panose="02020404030301010803" charset="0"/>
            </a:endParaRPr>
          </a:p>
        </p:txBody>
      </p:sp>
      <p:graphicFrame>
        <p:nvGraphicFramePr>
          <p:cNvPr id="5" name="Chart 4"/>
          <p:cNvGraphicFramePr/>
          <p:nvPr/>
        </p:nvGraphicFramePr>
        <p:xfrm>
          <a:off x="381000" y="136525"/>
          <a:ext cx="8382000" cy="61118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 - Summary</a:t>
            </a:r>
          </a:p>
        </p:txBody>
      </p:sp>
      <p:sp>
        <p:nvSpPr>
          <p:cNvPr id="3" name="Content Placeholder 2"/>
          <p:cNvSpPr>
            <a:spLocks noGrp="1"/>
          </p:cNvSpPr>
          <p:nvPr>
            <p:ph idx="1"/>
          </p:nvPr>
        </p:nvSpPr>
        <p:spPr/>
        <p:txBody>
          <a:bodyPr>
            <a:normAutofit fontScale="92500"/>
          </a:bodyPr>
          <a:lstStyle/>
          <a:p>
            <a:r>
              <a:rPr lang="en-US" sz="2200" dirty="0"/>
              <a:t>Early 1950’s: Relatively liberal economic regime</a:t>
            </a:r>
          </a:p>
          <a:p>
            <a:endParaRPr lang="en-US" sz="2200" dirty="0"/>
          </a:p>
          <a:p>
            <a:r>
              <a:rPr lang="en-US" sz="2200" dirty="0"/>
              <a:t>Large scale investments in public goods – irrigation, power, transportation, communications (accounting for half of total public expenditures</a:t>
            </a:r>
          </a:p>
          <a:p>
            <a:endParaRPr lang="en-US" sz="2200" dirty="0"/>
          </a:p>
          <a:p>
            <a:r>
              <a:rPr lang="en-US" sz="2200" dirty="0"/>
              <a:t>Reasonable initial framework for growth that was eventually eroded by gradual imposition of both domestic controls (licensing) and limits on international trade (imports)</a:t>
            </a:r>
          </a:p>
          <a:p>
            <a:endParaRPr lang="en-US" sz="2200" dirty="0"/>
          </a:p>
          <a:p>
            <a:r>
              <a:rPr lang="en-US" sz="2200" dirty="0"/>
              <a:t>The stage was thus set for the inefficiency and stagnation that followed (but the public investments in the fifties could have also provided a foundation for more market/trade oriented policies in the sixties)</a:t>
            </a:r>
          </a:p>
          <a:p>
            <a:endParaRPr lang="en-US" sz="2200" dirty="0"/>
          </a:p>
          <a:p>
            <a:endParaRPr lang="en-US" sz="2200" dirty="0"/>
          </a:p>
          <a:p>
            <a:pPr marL="0" indent="0">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3"/>
          <p:cNvSpPr>
            <a:spLocks noGrp="1"/>
          </p:cNvSpPr>
          <p:nvPr>
            <p:ph type="sldNum" sz="quarter" idx="12"/>
          </p:nvPr>
        </p:nvSpPr>
        <p:spPr bwMode="auto">
          <a:noFill/>
        </p:spPr>
        <p:txBody>
          <a:bodyPr wrap="square" numCol="1" anchorCtr="0" compatLnSpc="1"/>
          <a:lstStyle>
            <a:lvl1pPr eaLnBrk="0" hangingPunct="0">
              <a:defRPr sz="2400">
                <a:solidFill>
                  <a:schemeClr val="tx1"/>
                </a:solidFill>
                <a:latin typeface="Arial" panose="020B0604020202020204" pitchFamily="34" charset="0"/>
                <a:ea typeface="MS PGothic" panose="020B0600070205080204" pitchFamily="-105" charset="-128"/>
                <a:cs typeface="MS PGothic" panose="020B0600070205080204" pitchFamily="-105" charset="-128"/>
              </a:defRPr>
            </a:lvl1pPr>
            <a:lvl2pPr marL="742950" indent="-285750" eaLnBrk="0" hangingPunct="0">
              <a:defRPr sz="2400">
                <a:solidFill>
                  <a:schemeClr val="tx1"/>
                </a:solidFill>
                <a:latin typeface="Arial" panose="020B0604020202020204" pitchFamily="34" charset="0"/>
                <a:ea typeface="MS PGothic" panose="020B0600070205080204" pitchFamily="-105" charset="-128"/>
              </a:defRPr>
            </a:lvl2pPr>
            <a:lvl3pPr marL="1143000" indent="-228600" eaLnBrk="0" hangingPunct="0">
              <a:defRPr sz="2400">
                <a:solidFill>
                  <a:schemeClr val="tx1"/>
                </a:solidFill>
                <a:latin typeface="Arial" panose="020B0604020202020204" pitchFamily="34" charset="0"/>
                <a:ea typeface="MS PGothic" panose="020B0600070205080204" pitchFamily="-105" charset="-128"/>
              </a:defRPr>
            </a:lvl3pPr>
            <a:lvl4pPr marL="1600200" indent="-228600" eaLnBrk="0" hangingPunct="0">
              <a:defRPr sz="2400">
                <a:solidFill>
                  <a:schemeClr val="tx1"/>
                </a:solidFill>
                <a:latin typeface="Arial" panose="020B0604020202020204" pitchFamily="34" charset="0"/>
                <a:ea typeface="MS PGothic" panose="020B0600070205080204" pitchFamily="-105" charset="-128"/>
              </a:defRPr>
            </a:lvl4pPr>
            <a:lvl5pPr marL="2057400" indent="-228600" eaLnBrk="0" hangingPunct="0">
              <a:defRPr sz="2400">
                <a:solidFill>
                  <a:schemeClr val="tx1"/>
                </a:solidFill>
                <a:latin typeface="Arial" panose="020B0604020202020204" pitchFamily="34" charset="0"/>
                <a:ea typeface="MS PGothic" panose="020B0600070205080204" pitchFamily="-105"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9pPr>
          </a:lstStyle>
          <a:p>
            <a:pPr eaLnBrk="1" hangingPunct="1"/>
            <a:fld id="{AC7FD904-D519-984D-8E75-439EF6E51E9C}" type="slidenum">
              <a:rPr lang="en-US" sz="1200">
                <a:latin typeface="Garamond" panose="02020404030301010803" charset="0"/>
              </a:rPr>
              <a:pPr eaLnBrk="1" hangingPunct="1"/>
              <a:t>30</a:t>
            </a:fld>
            <a:endParaRPr lang="en-US" sz="1200">
              <a:latin typeface="Garamond" panose="02020404030301010803" charset="0"/>
            </a:endParaRPr>
          </a:p>
        </p:txBody>
      </p:sp>
      <p:graphicFrame>
        <p:nvGraphicFramePr>
          <p:cNvPr id="5" name="Chart 4"/>
          <p:cNvGraphicFramePr/>
          <p:nvPr/>
        </p:nvGraphicFramePr>
        <p:xfrm>
          <a:off x="381000" y="136525"/>
          <a:ext cx="8382000" cy="62198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A012207F-E02B-AA44-9C5A-A613D0727CDF}" type="slidenum">
              <a:rPr lang="en-US"/>
              <a:pPr>
                <a:defRPr/>
              </a:pPr>
              <a:t>31</a:t>
            </a:fld>
            <a:endParaRPr lang="en-US"/>
          </a:p>
        </p:txBody>
      </p:sp>
      <p:sp>
        <p:nvSpPr>
          <p:cNvPr id="48130" name="Rectangle 2"/>
          <p:cNvSpPr>
            <a:spLocks noGrp="1" noChangeArrowheads="1"/>
          </p:cNvSpPr>
          <p:nvPr>
            <p:ph type="title"/>
          </p:nvPr>
        </p:nvSpPr>
        <p:spPr>
          <a:xfrm>
            <a:off x="838200" y="2286000"/>
            <a:ext cx="7772400" cy="1143000"/>
          </a:xfrm>
        </p:spPr>
        <p:txBody>
          <a:bodyPr/>
          <a:lstStyle/>
          <a:p>
            <a:pPr eaLnBrk="1" hangingPunct="1"/>
            <a:r>
              <a:rPr lang="en-US" sz="5400">
                <a:latin typeface="Calibri" panose="020F0502020204030204" pitchFamily="-105" charset="0"/>
              </a:rPr>
              <a:t>Air Traffic</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3"/>
          <p:cNvSpPr>
            <a:spLocks noGrp="1"/>
          </p:cNvSpPr>
          <p:nvPr>
            <p:ph type="sldNum" sz="quarter" idx="12"/>
          </p:nvPr>
        </p:nvSpPr>
        <p:spPr bwMode="auto">
          <a:noFill/>
        </p:spPr>
        <p:txBody>
          <a:bodyPr wrap="square" numCol="1" anchorCtr="0" compatLnSpc="1"/>
          <a:lstStyle>
            <a:lvl1pPr eaLnBrk="0" hangingPunct="0">
              <a:defRPr sz="2400">
                <a:solidFill>
                  <a:schemeClr val="tx1"/>
                </a:solidFill>
                <a:latin typeface="Arial" panose="020B0604020202020204" pitchFamily="34" charset="0"/>
                <a:ea typeface="MS PGothic" panose="020B0600070205080204" pitchFamily="-105" charset="-128"/>
                <a:cs typeface="MS PGothic" panose="020B0600070205080204" pitchFamily="-105" charset="-128"/>
              </a:defRPr>
            </a:lvl1pPr>
            <a:lvl2pPr marL="742950" indent="-285750" eaLnBrk="0" hangingPunct="0">
              <a:defRPr sz="2400">
                <a:solidFill>
                  <a:schemeClr val="tx1"/>
                </a:solidFill>
                <a:latin typeface="Arial" panose="020B0604020202020204" pitchFamily="34" charset="0"/>
                <a:ea typeface="MS PGothic" panose="020B0600070205080204" pitchFamily="-105" charset="-128"/>
              </a:defRPr>
            </a:lvl2pPr>
            <a:lvl3pPr marL="1143000" indent="-228600" eaLnBrk="0" hangingPunct="0">
              <a:defRPr sz="2400">
                <a:solidFill>
                  <a:schemeClr val="tx1"/>
                </a:solidFill>
                <a:latin typeface="Arial" panose="020B0604020202020204" pitchFamily="34" charset="0"/>
                <a:ea typeface="MS PGothic" panose="020B0600070205080204" pitchFamily="-105" charset="-128"/>
              </a:defRPr>
            </a:lvl3pPr>
            <a:lvl4pPr marL="1600200" indent="-228600" eaLnBrk="0" hangingPunct="0">
              <a:defRPr sz="2400">
                <a:solidFill>
                  <a:schemeClr val="tx1"/>
                </a:solidFill>
                <a:latin typeface="Arial" panose="020B0604020202020204" pitchFamily="34" charset="0"/>
                <a:ea typeface="MS PGothic" panose="020B0600070205080204" pitchFamily="-105" charset="-128"/>
              </a:defRPr>
            </a:lvl4pPr>
            <a:lvl5pPr marL="2057400" indent="-228600" eaLnBrk="0" hangingPunct="0">
              <a:defRPr sz="2400">
                <a:solidFill>
                  <a:schemeClr val="tx1"/>
                </a:solidFill>
                <a:latin typeface="Arial" panose="020B0604020202020204" pitchFamily="34" charset="0"/>
                <a:ea typeface="MS PGothic" panose="020B0600070205080204" pitchFamily="-105"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9pPr>
          </a:lstStyle>
          <a:p>
            <a:pPr eaLnBrk="1" hangingPunct="1"/>
            <a:fld id="{775CD54B-4BAF-8446-82B4-FCB1BBD27605}" type="slidenum">
              <a:rPr lang="en-US" sz="1200">
                <a:latin typeface="Garamond" panose="02020404030301010803" charset="0"/>
              </a:rPr>
              <a:pPr eaLnBrk="1" hangingPunct="1"/>
              <a:t>32</a:t>
            </a:fld>
            <a:endParaRPr lang="en-US" sz="1200">
              <a:latin typeface="Garamond" panose="02020404030301010803" charset="0"/>
            </a:endParaRPr>
          </a:p>
        </p:txBody>
      </p:sp>
      <p:graphicFrame>
        <p:nvGraphicFramePr>
          <p:cNvPr id="4" name="Chart 3"/>
          <p:cNvGraphicFramePr/>
          <p:nvPr/>
        </p:nvGraphicFramePr>
        <p:xfrm>
          <a:off x="304800" y="136525"/>
          <a:ext cx="8534400" cy="62198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5299B89-7CF1-B34E-8820-DE233305738B}" type="slidenum">
              <a:rPr lang="en-US"/>
              <a:pPr>
                <a:defRPr/>
              </a:pPr>
              <a:t>33</a:t>
            </a:fld>
            <a:endParaRPr lang="en-US"/>
          </a:p>
        </p:txBody>
      </p:sp>
      <p:graphicFrame>
        <p:nvGraphicFramePr>
          <p:cNvPr id="4" name="Chart 3"/>
          <p:cNvGraphicFramePr/>
          <p:nvPr/>
        </p:nvGraphicFramePr>
        <p:xfrm>
          <a:off x="304800" y="136525"/>
          <a:ext cx="8534400" cy="62198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3"/>
          <p:cNvSpPr>
            <a:spLocks noGrp="1"/>
          </p:cNvSpPr>
          <p:nvPr>
            <p:ph type="sldNum" sz="quarter" idx="12"/>
          </p:nvPr>
        </p:nvSpPr>
        <p:spPr bwMode="auto">
          <a:noFill/>
        </p:spPr>
        <p:txBody>
          <a:bodyPr wrap="square" numCol="1" anchorCtr="0" compatLnSpc="1"/>
          <a:lstStyle>
            <a:lvl1pPr eaLnBrk="0" hangingPunct="0">
              <a:defRPr sz="2400">
                <a:solidFill>
                  <a:schemeClr val="tx1"/>
                </a:solidFill>
                <a:latin typeface="Arial" panose="020B0604020202020204" pitchFamily="34" charset="0"/>
                <a:ea typeface="MS PGothic" panose="020B0600070205080204" pitchFamily="-105" charset="-128"/>
                <a:cs typeface="MS PGothic" panose="020B0600070205080204" pitchFamily="-105" charset="-128"/>
              </a:defRPr>
            </a:lvl1pPr>
            <a:lvl2pPr marL="742950" indent="-285750" eaLnBrk="0" hangingPunct="0">
              <a:defRPr sz="2400">
                <a:solidFill>
                  <a:schemeClr val="tx1"/>
                </a:solidFill>
                <a:latin typeface="Arial" panose="020B0604020202020204" pitchFamily="34" charset="0"/>
                <a:ea typeface="MS PGothic" panose="020B0600070205080204" pitchFamily="-105" charset="-128"/>
              </a:defRPr>
            </a:lvl2pPr>
            <a:lvl3pPr marL="1143000" indent="-228600" eaLnBrk="0" hangingPunct="0">
              <a:defRPr sz="2400">
                <a:solidFill>
                  <a:schemeClr val="tx1"/>
                </a:solidFill>
                <a:latin typeface="Arial" panose="020B0604020202020204" pitchFamily="34" charset="0"/>
                <a:ea typeface="MS PGothic" panose="020B0600070205080204" pitchFamily="-105" charset="-128"/>
              </a:defRPr>
            </a:lvl3pPr>
            <a:lvl4pPr marL="1600200" indent="-228600" eaLnBrk="0" hangingPunct="0">
              <a:defRPr sz="2400">
                <a:solidFill>
                  <a:schemeClr val="tx1"/>
                </a:solidFill>
                <a:latin typeface="Arial" panose="020B0604020202020204" pitchFamily="34" charset="0"/>
                <a:ea typeface="MS PGothic" panose="020B0600070205080204" pitchFamily="-105" charset="-128"/>
              </a:defRPr>
            </a:lvl4pPr>
            <a:lvl5pPr marL="2057400" indent="-228600" eaLnBrk="0" hangingPunct="0">
              <a:defRPr sz="2400">
                <a:solidFill>
                  <a:schemeClr val="tx1"/>
                </a:solidFill>
                <a:latin typeface="Arial" panose="020B0604020202020204" pitchFamily="34" charset="0"/>
                <a:ea typeface="MS PGothic" panose="020B0600070205080204" pitchFamily="-105"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105" charset="-128"/>
              </a:defRPr>
            </a:lvl9pPr>
          </a:lstStyle>
          <a:p>
            <a:pPr eaLnBrk="1" hangingPunct="1"/>
            <a:fld id="{C35BAA7E-24A3-5C43-B556-0D9A3A47ADDF}" type="slidenum">
              <a:rPr lang="en-US" sz="1200">
                <a:latin typeface="Garamond" panose="02020404030301010803" charset="0"/>
              </a:rPr>
              <a:pPr eaLnBrk="1" hangingPunct="1"/>
              <a:t>34</a:t>
            </a:fld>
            <a:endParaRPr lang="en-US" sz="1200">
              <a:latin typeface="Garamond" panose="02020404030301010803" charset="0"/>
            </a:endParaRPr>
          </a:p>
        </p:txBody>
      </p:sp>
      <p:graphicFrame>
        <p:nvGraphicFramePr>
          <p:cNvPr id="4" name="Chart 3"/>
          <p:cNvGraphicFramePr/>
          <p:nvPr/>
        </p:nvGraphicFramePr>
        <p:xfrm>
          <a:off x="304800" y="304800"/>
          <a:ext cx="8534400" cy="5791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562600"/>
          </a:xfrm>
        </p:spPr>
        <p:txBody>
          <a:bodyPr rtlCol="0">
            <a:noAutofit/>
          </a:bodyPr>
          <a:lstStyle/>
          <a:p>
            <a:pPr eaLnBrk="1" fontAlgn="auto" hangingPunct="1">
              <a:spcAft>
                <a:spcPts val="0"/>
              </a:spcAft>
              <a:defRPr/>
            </a:pPr>
            <a:r>
              <a:rPr lang="en-US" sz="2400" dirty="0" smtClean="0"/>
              <a:t>The patterns in the graph (and the discussion of the five phases) point to a clear pattern, which is that exposure to trade and global markets helped to accelerate growth</a:t>
            </a:r>
          </a:p>
          <a:p>
            <a:pPr eaLnBrk="1" fontAlgn="auto" hangingPunct="1">
              <a:spcAft>
                <a:spcPts val="0"/>
              </a:spcAft>
              <a:defRPr/>
            </a:pPr>
            <a:endParaRPr lang="en-US" sz="2400" dirty="0" smtClean="0"/>
          </a:p>
          <a:p>
            <a:pPr eaLnBrk="1" fontAlgn="auto" hangingPunct="1">
              <a:spcAft>
                <a:spcPts val="0"/>
              </a:spcAft>
              <a:defRPr/>
            </a:pPr>
            <a:r>
              <a:rPr lang="en-US" sz="2400" dirty="0" smtClean="0"/>
              <a:t>Why then did India (and other countries) place such strong restrictions on trade in their early years of independence?</a:t>
            </a:r>
          </a:p>
          <a:p>
            <a:pPr eaLnBrk="1" fontAlgn="auto" hangingPunct="1">
              <a:spcAft>
                <a:spcPts val="0"/>
              </a:spcAft>
              <a:defRPr/>
            </a:pPr>
            <a:endParaRPr lang="en-US" sz="2400" dirty="0" smtClean="0"/>
          </a:p>
          <a:p>
            <a:pPr eaLnBrk="1" fontAlgn="auto" hangingPunct="1">
              <a:spcAft>
                <a:spcPts val="0"/>
              </a:spcAft>
              <a:defRPr/>
            </a:pPr>
            <a:r>
              <a:rPr lang="en-US" sz="2400" dirty="0" smtClean="0"/>
              <a:t>Why did they then change their mind and start liberalizing?</a:t>
            </a:r>
          </a:p>
          <a:p>
            <a:pPr eaLnBrk="1" fontAlgn="auto" hangingPunct="1">
              <a:spcAft>
                <a:spcPts val="0"/>
              </a:spcAft>
              <a:defRPr/>
            </a:pPr>
            <a:endParaRPr lang="en-US" sz="2400" dirty="0"/>
          </a:p>
          <a:p>
            <a:pPr eaLnBrk="1" fontAlgn="auto" hangingPunct="1">
              <a:spcAft>
                <a:spcPts val="0"/>
              </a:spcAft>
              <a:defRPr/>
            </a:pPr>
            <a:r>
              <a:rPr lang="en-US" sz="2400" dirty="0" smtClean="0"/>
              <a:t>These are the questions we will aim to </a:t>
            </a:r>
            <a:r>
              <a:rPr lang="en-US" sz="2400" smtClean="0"/>
              <a:t>cover next</a:t>
            </a:r>
            <a:endParaRPr lang="en-US" sz="2000" dirty="0" smtClean="0"/>
          </a:p>
          <a:p>
            <a:pPr eaLnBrk="1" fontAlgn="auto" hangingPunct="1">
              <a:spcAft>
                <a:spcPts val="0"/>
              </a:spcAft>
              <a:defRPr/>
            </a:pPr>
            <a:endParaRPr lang="en-US" sz="2400" dirty="0" smtClean="0"/>
          </a:p>
        </p:txBody>
      </p:sp>
      <p:sp>
        <p:nvSpPr>
          <p:cNvPr id="22531" name="Title 1"/>
          <p:cNvSpPr>
            <a:spLocks noGrp="1"/>
          </p:cNvSpPr>
          <p:nvPr>
            <p:ph type="title"/>
          </p:nvPr>
        </p:nvSpPr>
        <p:spPr>
          <a:xfrm>
            <a:off x="457200" y="46038"/>
            <a:ext cx="8229600" cy="639762"/>
          </a:xfrm>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dirty="0" smtClean="0">
                <a:solidFill>
                  <a:srgbClr val="000000"/>
                </a:solidFill>
                <a:ea typeface="MS PGothic" panose="020B0600070205080204" pitchFamily="-105" charset="-128"/>
              </a:rPr>
              <a:t>Role of Trade &amp; Globalization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smtClean="0">
                <a:solidFill>
                  <a:srgbClr val="000000"/>
                </a:solidFill>
                <a:ea typeface="MS PGothic" panose="020B0600070205080204" pitchFamily="-105" charset="-128"/>
              </a:rPr>
              <a:t>Agenda for the day</a:t>
            </a:r>
          </a:p>
        </p:txBody>
      </p:sp>
      <p:sp>
        <p:nvSpPr>
          <p:cNvPr id="5123" name="TextBox 2"/>
          <p:cNvSpPr txBox="1">
            <a:spLocks noChangeArrowheads="1"/>
          </p:cNvSpPr>
          <p:nvPr/>
        </p:nvSpPr>
        <p:spPr bwMode="auto">
          <a:xfrm>
            <a:off x="533400" y="1752600"/>
            <a:ext cx="8001000" cy="4493538"/>
          </a:xfrm>
          <a:prstGeom prst="rect">
            <a:avLst/>
          </a:prstGeom>
          <a:noFill/>
          <a:ln w="9525">
            <a:noFill/>
            <a:miter lim="800000"/>
          </a:ln>
        </p:spPr>
        <p:txBody>
          <a:bodyPr>
            <a:spAutoFit/>
          </a:bodyPr>
          <a:lstStyle/>
          <a:p>
            <a:pPr marL="342900" indent="-342900">
              <a:spcAft>
                <a:spcPts val="1800"/>
              </a:spcAft>
              <a:buFontTx/>
              <a:buAutoNum type="arabicPeriod"/>
              <a:defRPr/>
            </a:pPr>
            <a:r>
              <a:rPr lang="en-US" sz="2800" b="1" dirty="0">
                <a:latin typeface="+mj-lt"/>
              </a:rPr>
              <a:t>Import Substitution </a:t>
            </a:r>
            <a:endParaRPr lang="en-US" sz="2800" b="1" dirty="0" smtClean="0">
              <a:latin typeface="+mj-lt"/>
            </a:endParaRPr>
          </a:p>
          <a:p>
            <a:pPr marL="342900" indent="-342900">
              <a:spcAft>
                <a:spcPts val="1800"/>
              </a:spcAft>
              <a:buFontTx/>
              <a:buAutoNum type="arabicPeriod"/>
              <a:defRPr/>
            </a:pPr>
            <a:r>
              <a:rPr lang="en-US" sz="2800" dirty="0" smtClean="0">
                <a:latin typeface="+mj-lt"/>
              </a:rPr>
              <a:t>Political </a:t>
            </a:r>
            <a:r>
              <a:rPr lang="en-US" sz="2800" dirty="0">
                <a:latin typeface="+mj-lt"/>
              </a:rPr>
              <a:t>Economy of Trade Policy</a:t>
            </a:r>
          </a:p>
          <a:p>
            <a:pPr marL="342900" indent="-342900">
              <a:spcAft>
                <a:spcPts val="1800"/>
              </a:spcAft>
              <a:buFontTx/>
              <a:buAutoNum type="arabicPeriod"/>
              <a:defRPr/>
            </a:pPr>
            <a:r>
              <a:rPr lang="en-US" sz="2800" dirty="0">
                <a:latin typeface="+mj-lt"/>
              </a:rPr>
              <a:t>Foreign Contact, Technology Transfer, and FDI</a:t>
            </a:r>
          </a:p>
          <a:p>
            <a:pPr marL="914400" lvl="1" indent="-457200">
              <a:spcAft>
                <a:spcPts val="1800"/>
              </a:spcAft>
              <a:buFont typeface="Arial" panose="020B0604020202020204" pitchFamily="34" charset="0"/>
              <a:buChar char="•"/>
              <a:defRPr/>
            </a:pPr>
            <a:r>
              <a:rPr lang="en-US" sz="2800" dirty="0">
                <a:latin typeface="+mj-lt"/>
              </a:rPr>
              <a:t>O-Ring Production Functions (Kremer 1993)</a:t>
            </a:r>
          </a:p>
          <a:p>
            <a:pPr marL="342900" indent="-342900">
              <a:spcAft>
                <a:spcPts val="1800"/>
              </a:spcAft>
              <a:buFontTx/>
              <a:buAutoNum type="arabicPeriod"/>
              <a:defRPr/>
            </a:pPr>
            <a:r>
              <a:rPr lang="en-US" sz="2800" dirty="0">
                <a:latin typeface="+mj-lt"/>
              </a:rPr>
              <a:t>Three Views on Trade &amp; Development</a:t>
            </a:r>
          </a:p>
          <a:p>
            <a:pPr marL="342900" indent="-342900">
              <a:spcAft>
                <a:spcPts val="1800"/>
              </a:spcAft>
              <a:buFontTx/>
              <a:buAutoNum type="arabicPeriod"/>
              <a:defRPr/>
            </a:pPr>
            <a:r>
              <a:rPr lang="en-US" sz="2800" dirty="0">
                <a:latin typeface="+mj-lt"/>
              </a:rPr>
              <a:t>Empirical Evidence on Trade &amp; </a:t>
            </a:r>
            <a:r>
              <a:rPr lang="en-US" sz="2800" dirty="0" smtClean="0">
                <a:latin typeface="+mj-lt"/>
              </a:rPr>
              <a:t>Growth</a:t>
            </a:r>
          </a:p>
          <a:p>
            <a:pPr marL="342900" indent="-342900">
              <a:spcAft>
                <a:spcPts val="1800"/>
              </a:spcAft>
              <a:buFontTx/>
              <a:buAutoNum type="arabicPeriod"/>
              <a:defRPr/>
            </a:pPr>
            <a:r>
              <a:rPr lang="en-US" sz="2800" dirty="0" smtClean="0">
                <a:latin typeface="+mj-lt"/>
              </a:rPr>
              <a:t>Reviewing the Indian Experience</a:t>
            </a:r>
            <a:endParaRPr lang="en-US" sz="2800" dirty="0">
              <a:latin typeface="+mj-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915400" cy="5562600"/>
          </a:xfrm>
        </p:spPr>
        <p:txBody>
          <a:bodyPr rtlCol="0">
            <a:noAutofit/>
          </a:bodyPr>
          <a:lstStyle/>
          <a:p>
            <a:pPr eaLnBrk="1" fontAlgn="auto" hangingPunct="1">
              <a:spcAft>
                <a:spcPts val="0"/>
              </a:spcAft>
              <a:defRPr/>
            </a:pPr>
            <a:r>
              <a:rPr lang="en-US" sz="2400" dirty="0" smtClean="0"/>
              <a:t>Trade takes place according to comparative advantage, but has long-term dynamic costs for developing countries</a:t>
            </a:r>
          </a:p>
          <a:p>
            <a:pPr eaLnBrk="1" fontAlgn="auto" hangingPunct="1">
              <a:spcAft>
                <a:spcPts val="0"/>
              </a:spcAft>
              <a:defRPr/>
            </a:pPr>
            <a:r>
              <a:rPr lang="en-US" sz="2400" dirty="0" smtClean="0"/>
              <a:t>Developing countries start exporting primary products (PP – crops, minerals) because they have a comparative advantage there</a:t>
            </a:r>
          </a:p>
          <a:p>
            <a:pPr lvl="1" eaLnBrk="1" fontAlgn="auto" hangingPunct="1">
              <a:spcAft>
                <a:spcPts val="0"/>
              </a:spcAft>
              <a:buFont typeface="Arial" panose="020B0604020202020204" pitchFamily="34" charset="0"/>
              <a:buChar char="•"/>
              <a:defRPr/>
            </a:pPr>
            <a:r>
              <a:rPr lang="en-US" sz="2000" dirty="0" smtClean="0"/>
              <a:t>But, learning by doing is much faster in manufacturing</a:t>
            </a:r>
          </a:p>
          <a:p>
            <a:pPr eaLnBrk="1" fontAlgn="auto" hangingPunct="1">
              <a:spcAft>
                <a:spcPts val="0"/>
              </a:spcAft>
              <a:defRPr/>
            </a:pPr>
            <a:r>
              <a:rPr lang="en-US" sz="2400" dirty="0" smtClean="0"/>
              <a:t>Workers move from manufacturing to PP industries in the SR, but in the LR, their output is lower since fewer workers in manufacturing</a:t>
            </a:r>
          </a:p>
          <a:p>
            <a:pPr eaLnBrk="1" fontAlgn="auto" hangingPunct="1">
              <a:spcAft>
                <a:spcPts val="0"/>
              </a:spcAft>
              <a:defRPr/>
            </a:pPr>
            <a:r>
              <a:rPr lang="en-US" sz="2400" dirty="0" smtClean="0"/>
              <a:t>Similar conclusion in related sociology literature that development of the countries on the “periphery” is hindered by their export of primary products to the developed countries at the “core” </a:t>
            </a:r>
          </a:p>
          <a:p>
            <a:pPr lvl="1" eaLnBrk="1" fontAlgn="auto" hangingPunct="1">
              <a:spcAft>
                <a:spcPts val="0"/>
              </a:spcAft>
              <a:buFont typeface="Arial" panose="020B0604020202020204" pitchFamily="34" charset="0"/>
              <a:buChar char="•"/>
              <a:defRPr/>
            </a:pPr>
            <a:r>
              <a:rPr lang="en-US" sz="2000" dirty="0" smtClean="0"/>
              <a:t>Also, known as “dependency” theory</a:t>
            </a:r>
          </a:p>
          <a:p>
            <a:pPr eaLnBrk="1" fontAlgn="auto" hangingPunct="1">
              <a:spcAft>
                <a:spcPts val="0"/>
              </a:spcAft>
              <a:buFont typeface="Arial" panose="020B0604020202020204" pitchFamily="34" charset="0"/>
              <a:buChar char="•"/>
              <a:defRPr/>
            </a:pPr>
            <a:r>
              <a:rPr lang="en-US" sz="2400" dirty="0" smtClean="0"/>
              <a:t>Believed by many to have been the cause of the reversal of fortune of India &amp; UK (de-industrialization of India under colonial rule)</a:t>
            </a:r>
          </a:p>
          <a:p>
            <a:pPr eaLnBrk="1" fontAlgn="auto" hangingPunct="1">
              <a:spcAft>
                <a:spcPts val="0"/>
              </a:spcAft>
              <a:buFont typeface="Arial" panose="020B0604020202020204" pitchFamily="34" charset="0"/>
              <a:buChar char="•"/>
              <a:defRPr/>
            </a:pPr>
            <a:r>
              <a:rPr lang="en-US" sz="2400" dirty="0" smtClean="0"/>
              <a:t>Led to a widely-supported call for “Import Substitution”</a:t>
            </a:r>
          </a:p>
          <a:p>
            <a:pPr eaLnBrk="1" fontAlgn="auto" hangingPunct="1">
              <a:spcAft>
                <a:spcPts val="0"/>
              </a:spcAft>
              <a:defRPr/>
            </a:pPr>
            <a:endParaRPr lang="en-US" sz="2400" dirty="0" smtClean="0"/>
          </a:p>
        </p:txBody>
      </p:sp>
      <p:sp>
        <p:nvSpPr>
          <p:cNvPr id="22531" name="Title 1"/>
          <p:cNvSpPr>
            <a:spLocks noGrp="1"/>
          </p:cNvSpPr>
          <p:nvPr>
            <p:ph type="title"/>
          </p:nvPr>
        </p:nvSpPr>
        <p:spPr>
          <a:xfrm>
            <a:off x="457200" y="46038"/>
            <a:ext cx="8458200" cy="868362"/>
          </a:xfrm>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sz="3600" dirty="0" smtClean="0">
                <a:solidFill>
                  <a:srgbClr val="000000"/>
                </a:solidFill>
                <a:ea typeface="MS PGothic" panose="020B0600070205080204" pitchFamily="-105" charset="-128"/>
              </a:rPr>
              <a:t>Why might trade hurt developing countries?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31838"/>
            <a:ext cx="8229600" cy="4830762"/>
          </a:xfrm>
        </p:spPr>
        <p:txBody>
          <a:bodyPr/>
          <a:lstStyle/>
          <a:p>
            <a:pPr eaLnBrk="1" hangingPunct="1"/>
            <a:r>
              <a:rPr lang="en-US" altLang="en-US" sz="2800" dirty="0" smtClean="0">
                <a:ea typeface="MS PGothic" panose="020B0600070205080204" pitchFamily="-105" charset="-128"/>
              </a:rPr>
              <a:t>Why Import Substitution?</a:t>
            </a:r>
          </a:p>
          <a:p>
            <a:pPr eaLnBrk="1" hangingPunct="1"/>
            <a:r>
              <a:rPr lang="en-US" altLang="en-US" sz="2800" dirty="0" smtClean="0">
                <a:ea typeface="MS PGothic" panose="020B0600070205080204" pitchFamily="-105" charset="-128"/>
              </a:rPr>
              <a:t>To protect infant industries</a:t>
            </a:r>
          </a:p>
          <a:p>
            <a:pPr lvl="1" eaLnBrk="1" hangingPunct="1"/>
            <a:r>
              <a:rPr lang="en-US" altLang="en-US" sz="2400" dirty="0" smtClean="0">
                <a:ea typeface="MS PGothic" panose="020B0600070205080204" pitchFamily="-105" charset="-128"/>
              </a:rPr>
              <a:t>Who are less competitive when they start out (hence “infant”) and have high per unit costs, because they have not had any “learning by doing”</a:t>
            </a:r>
          </a:p>
          <a:p>
            <a:pPr lvl="1" eaLnBrk="1" hangingPunct="1"/>
            <a:r>
              <a:rPr lang="en-US" altLang="en-US" sz="2400" dirty="0" smtClean="0">
                <a:ea typeface="MS PGothic" panose="020B0600070205080204" pitchFamily="-105" charset="-128"/>
              </a:rPr>
              <a:t>Providing protection from competition can (in theory) allow companies to experience a “learning curve”, reduce costs, and then become competitive</a:t>
            </a:r>
          </a:p>
          <a:p>
            <a:pPr lvl="1" eaLnBrk="1" hangingPunct="1"/>
            <a:r>
              <a:rPr lang="en-US" altLang="en-US" sz="2400" dirty="0" smtClean="0">
                <a:ea typeface="MS PGothic" panose="020B0600070205080204" pitchFamily="-105" charset="-128"/>
              </a:rPr>
              <a:t>So the idea of “import substitution” is to provide </a:t>
            </a:r>
            <a:r>
              <a:rPr lang="en-US" altLang="en-US" sz="2400" b="1" dirty="0" smtClean="0">
                <a:ea typeface="MS PGothic" panose="020B0600070205080204" pitchFamily="-105" charset="-128"/>
              </a:rPr>
              <a:t>temporary </a:t>
            </a:r>
            <a:r>
              <a:rPr lang="en-US" altLang="en-US" sz="2400" dirty="0" smtClean="0">
                <a:ea typeface="MS PGothic" panose="020B0600070205080204" pitchFamily="-105" charset="-128"/>
              </a:rPr>
              <a:t>protection to infant industries to let them grow</a:t>
            </a:r>
          </a:p>
          <a:p>
            <a:pPr eaLnBrk="1" hangingPunct="1"/>
            <a:r>
              <a:rPr lang="en-US" altLang="en-US" sz="2800" dirty="0" smtClean="0">
                <a:ea typeface="MS PGothic" panose="020B0600070205080204" pitchFamily="-105" charset="-128"/>
              </a:rPr>
              <a:t>Multiple ways of doing this in practice</a:t>
            </a:r>
          </a:p>
          <a:p>
            <a:pPr lvl="1" eaLnBrk="1" hangingPunct="1"/>
            <a:r>
              <a:rPr lang="en-US" altLang="en-US" sz="2400" dirty="0" smtClean="0">
                <a:ea typeface="MS PGothic" panose="020B0600070205080204" pitchFamily="-105" charset="-128"/>
              </a:rPr>
              <a:t>Tariffs, quotas, and other restrictions on imports</a:t>
            </a:r>
          </a:p>
          <a:p>
            <a:pPr lvl="1" eaLnBrk="1" hangingPunct="1"/>
            <a:r>
              <a:rPr lang="en-US" altLang="en-US" sz="2400" dirty="0" smtClean="0">
                <a:ea typeface="MS PGothic" panose="020B0600070205080204" pitchFamily="-105" charset="-128"/>
              </a:rPr>
              <a:t>Production subsidies for domestic firms</a:t>
            </a:r>
          </a:p>
          <a:p>
            <a:pPr eaLnBrk="1" hangingPunct="1"/>
            <a:r>
              <a:rPr lang="en-US" altLang="en-US" sz="2800" dirty="0" smtClean="0">
                <a:ea typeface="MS PGothic" panose="020B0600070205080204" pitchFamily="-105" charset="-128"/>
              </a:rPr>
              <a:t>Can illustrate with a tariff example</a:t>
            </a:r>
          </a:p>
          <a:p>
            <a:pPr eaLnBrk="1" hangingPunct="1"/>
            <a:endParaRPr lang="en-US" altLang="en-US" sz="2800" dirty="0" smtClean="0">
              <a:ea typeface="MS PGothic" panose="020B0600070205080204" pitchFamily="-105" charset="-128"/>
            </a:endParaRPr>
          </a:p>
        </p:txBody>
      </p:sp>
      <p:sp>
        <p:nvSpPr>
          <p:cNvPr id="5123" name="Title 1"/>
          <p:cNvSpPr>
            <a:spLocks noGrp="1"/>
          </p:cNvSpPr>
          <p:nvPr>
            <p:ph type="title"/>
          </p:nvPr>
        </p:nvSpPr>
        <p:spPr>
          <a:xfrm>
            <a:off x="457200" y="46038"/>
            <a:ext cx="8229600" cy="639762"/>
          </a:xfrm>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smtClean="0">
                <a:solidFill>
                  <a:srgbClr val="000000"/>
                </a:solidFill>
                <a:ea typeface="MS PGothic" panose="020B0600070205080204" pitchFamily="-105" charset="-128"/>
              </a:rPr>
              <a:t>Import Substitution - Theory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2051050" y="1427163"/>
            <a:ext cx="0" cy="4608512"/>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3555" name="Line 3"/>
          <p:cNvSpPr>
            <a:spLocks noChangeShapeType="1"/>
          </p:cNvSpPr>
          <p:nvPr/>
        </p:nvSpPr>
        <p:spPr bwMode="auto">
          <a:xfrm>
            <a:off x="2051050" y="6035675"/>
            <a:ext cx="4897438"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3556" name="Text Box 4"/>
          <p:cNvSpPr txBox="1">
            <a:spLocks noChangeArrowheads="1"/>
          </p:cNvSpPr>
          <p:nvPr/>
        </p:nvSpPr>
        <p:spPr bwMode="auto">
          <a:xfrm>
            <a:off x="7000875" y="5992813"/>
            <a:ext cx="338138"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p>
        </p:txBody>
      </p:sp>
      <p:sp>
        <p:nvSpPr>
          <p:cNvPr id="23557" name="Text Box 5"/>
          <p:cNvSpPr txBox="1">
            <a:spLocks noChangeArrowheads="1"/>
          </p:cNvSpPr>
          <p:nvPr/>
        </p:nvSpPr>
        <p:spPr bwMode="auto">
          <a:xfrm>
            <a:off x="1641475" y="1211263"/>
            <a:ext cx="3016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P</a:t>
            </a:r>
          </a:p>
        </p:txBody>
      </p:sp>
      <p:sp>
        <p:nvSpPr>
          <p:cNvPr id="23558" name="Line 6"/>
          <p:cNvSpPr>
            <a:spLocks noChangeShapeType="1"/>
          </p:cNvSpPr>
          <p:nvPr/>
        </p:nvSpPr>
        <p:spPr bwMode="auto">
          <a:xfrm flipV="1">
            <a:off x="2051050" y="1716088"/>
            <a:ext cx="4608513" cy="3887787"/>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3559" name="Line 7"/>
          <p:cNvSpPr>
            <a:spLocks noChangeShapeType="1"/>
          </p:cNvSpPr>
          <p:nvPr/>
        </p:nvSpPr>
        <p:spPr bwMode="auto">
          <a:xfrm>
            <a:off x="2051050" y="1644650"/>
            <a:ext cx="4608513" cy="3959225"/>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3560" name="Text Box 8"/>
          <p:cNvSpPr txBox="1">
            <a:spLocks noChangeArrowheads="1"/>
          </p:cNvSpPr>
          <p:nvPr/>
        </p:nvSpPr>
        <p:spPr bwMode="auto">
          <a:xfrm>
            <a:off x="6732588" y="1427163"/>
            <a:ext cx="1747837"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S</a:t>
            </a:r>
            <a:r>
              <a:rPr lang="en-US" altLang="ko-KR" sz="1600">
                <a:latin typeface="Calibri" panose="020F0502020204030204" pitchFamily="-105" charset="0"/>
                <a:ea typeface="Malgun Gothic" panose="020B0503020000020004" pitchFamily="34" charset="-127"/>
              </a:rPr>
              <a:t>: Domestic supply</a:t>
            </a:r>
          </a:p>
        </p:txBody>
      </p:sp>
      <p:sp>
        <p:nvSpPr>
          <p:cNvPr id="23561" name="Text Box 9"/>
          <p:cNvSpPr txBox="1">
            <a:spLocks noChangeArrowheads="1"/>
          </p:cNvSpPr>
          <p:nvPr/>
        </p:nvSpPr>
        <p:spPr bwMode="auto">
          <a:xfrm>
            <a:off x="6732588" y="5461000"/>
            <a:ext cx="19272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D</a:t>
            </a:r>
            <a:r>
              <a:rPr lang="en-US" altLang="ko-KR" sz="1600">
                <a:latin typeface="Calibri" panose="020F0502020204030204" pitchFamily="-105" charset="0"/>
                <a:ea typeface="Malgun Gothic" panose="020B0503020000020004" pitchFamily="34" charset="-127"/>
              </a:rPr>
              <a:t>: Domestic demand</a:t>
            </a:r>
          </a:p>
        </p:txBody>
      </p:sp>
      <p:sp>
        <p:nvSpPr>
          <p:cNvPr id="23562" name="Text Box 30"/>
          <p:cNvSpPr txBox="1">
            <a:spLocks noChangeArrowheads="1"/>
          </p:cNvSpPr>
          <p:nvPr/>
        </p:nvSpPr>
        <p:spPr bwMode="auto">
          <a:xfrm>
            <a:off x="1730375" y="6015038"/>
            <a:ext cx="33496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O</a:t>
            </a:r>
          </a:p>
        </p:txBody>
      </p:sp>
      <p:sp>
        <p:nvSpPr>
          <p:cNvPr id="23563" name="Title 1"/>
          <p:cNvSpPr/>
          <p:nvPr/>
        </p:nvSpPr>
        <p:spPr bwMode="auto">
          <a:xfrm>
            <a:off x="457200" y="53975"/>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algn="ctr" eaLnBrk="1" hangingPunct="1"/>
            <a:r>
              <a:rPr lang="en-US" altLang="ko-KR" sz="4400">
                <a:solidFill>
                  <a:schemeClr val="tx2"/>
                </a:solidFill>
                <a:latin typeface="Calibri" panose="020F0502020204030204" pitchFamily="-105" charset="0"/>
                <a:ea typeface="Malgun Gothic" panose="020B0503020000020004" pitchFamily="34" charset="-127"/>
              </a:rPr>
              <a:t>Closed Economy</a:t>
            </a:r>
          </a:p>
        </p:txBody>
      </p:sp>
      <p:sp>
        <p:nvSpPr>
          <p:cNvPr id="21536" name="Line 32"/>
          <p:cNvSpPr>
            <a:spLocks noChangeShapeType="1"/>
          </p:cNvSpPr>
          <p:nvPr/>
        </p:nvSpPr>
        <p:spPr bwMode="auto">
          <a:xfrm flipH="1">
            <a:off x="2051050" y="3644900"/>
            <a:ext cx="2305050" cy="0"/>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21537" name="Line 33"/>
          <p:cNvSpPr>
            <a:spLocks noChangeShapeType="1"/>
          </p:cNvSpPr>
          <p:nvPr/>
        </p:nvSpPr>
        <p:spPr bwMode="auto">
          <a:xfrm>
            <a:off x="4384675" y="3644900"/>
            <a:ext cx="0" cy="2376488"/>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21538" name="Text Box 34"/>
          <p:cNvSpPr txBox="1">
            <a:spLocks noChangeArrowheads="1"/>
          </p:cNvSpPr>
          <p:nvPr/>
        </p:nvSpPr>
        <p:spPr bwMode="auto">
          <a:xfrm>
            <a:off x="1649413" y="3494088"/>
            <a:ext cx="4159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P*</a:t>
            </a:r>
          </a:p>
        </p:txBody>
      </p:sp>
      <p:sp>
        <p:nvSpPr>
          <p:cNvPr id="21539" name="Text Box 35"/>
          <p:cNvSpPr txBox="1">
            <a:spLocks noChangeArrowheads="1"/>
          </p:cNvSpPr>
          <p:nvPr/>
        </p:nvSpPr>
        <p:spPr bwMode="auto">
          <a:xfrm>
            <a:off x="4162425" y="6021388"/>
            <a:ext cx="452438"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p>
        </p:txBody>
      </p:sp>
      <p:sp>
        <p:nvSpPr>
          <p:cNvPr id="21540" name="AutoShape 36" descr="좁은 수평선"/>
          <p:cNvSpPr>
            <a:spLocks noChangeArrowheads="1"/>
          </p:cNvSpPr>
          <p:nvPr/>
        </p:nvSpPr>
        <p:spPr bwMode="auto">
          <a:xfrm>
            <a:off x="2063750" y="1670050"/>
            <a:ext cx="2306638" cy="1989138"/>
          </a:xfrm>
          <a:prstGeom prst="rtTriangle">
            <a:avLst/>
          </a:prstGeom>
          <a:pattFill prst="narHorz">
            <a:fgClr>
              <a:schemeClr val="accent1"/>
            </a:fgClr>
            <a:bgClr>
              <a:schemeClr val="bg1"/>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1541" name="AutoShape 37" descr="어두운 하향 대각선"/>
          <p:cNvSpPr>
            <a:spLocks noChangeArrowheads="1"/>
          </p:cNvSpPr>
          <p:nvPr/>
        </p:nvSpPr>
        <p:spPr bwMode="auto">
          <a:xfrm rot="5400000">
            <a:off x="2241550" y="3468688"/>
            <a:ext cx="1952625" cy="2305050"/>
          </a:xfrm>
          <a:prstGeom prst="rtTriangle">
            <a:avLst/>
          </a:prstGeom>
          <a:pattFill prst="dkDnDiag">
            <a:fgClr>
              <a:srgbClr val="96FD49"/>
            </a:fgClr>
            <a:bgClr>
              <a:schemeClr val="bg1"/>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1542" name="Text Box 38"/>
          <p:cNvSpPr txBox="1">
            <a:spLocks noChangeArrowheads="1"/>
          </p:cNvSpPr>
          <p:nvPr/>
        </p:nvSpPr>
        <p:spPr bwMode="auto">
          <a:xfrm>
            <a:off x="2484438" y="2708275"/>
            <a:ext cx="719137"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spcBef>
                <a:spcPct val="50000"/>
              </a:spcBef>
            </a:pPr>
            <a:r>
              <a:rPr lang="en-US" altLang="ko-KR" sz="2200" b="1">
                <a:latin typeface="Calibri" panose="020F0502020204030204" pitchFamily="-105" charset="0"/>
                <a:ea typeface="Malgun Gothic" panose="020B0503020000020004" pitchFamily="34" charset="-127"/>
              </a:rPr>
              <a:t>CS</a:t>
            </a:r>
          </a:p>
        </p:txBody>
      </p:sp>
      <p:sp>
        <p:nvSpPr>
          <p:cNvPr id="21543" name="Text Box 39"/>
          <p:cNvSpPr txBox="1">
            <a:spLocks noChangeArrowheads="1"/>
          </p:cNvSpPr>
          <p:nvPr/>
        </p:nvSpPr>
        <p:spPr bwMode="auto">
          <a:xfrm>
            <a:off x="2484438" y="4081463"/>
            <a:ext cx="719137" cy="427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spcBef>
                <a:spcPct val="50000"/>
              </a:spcBef>
            </a:pPr>
            <a:r>
              <a:rPr lang="en-US" altLang="ko-KR" sz="2200" b="1">
                <a:latin typeface="Calibri" panose="020F0502020204030204" pitchFamily="-105" charset="0"/>
                <a:ea typeface="Malgun Gothic" panose="020B0503020000020004" pitchFamily="34" charset="-127"/>
              </a:rPr>
              <a:t>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36"/>
                                        </p:tgtEl>
                                        <p:attrNameLst>
                                          <p:attrName>style.visibility</p:attrName>
                                        </p:attrNameLst>
                                      </p:cBhvr>
                                      <p:to>
                                        <p:strVal val="visible"/>
                                      </p:to>
                                    </p:set>
                                    <p:animEffect transition="in" filter="dissolve">
                                      <p:cBhvr>
                                        <p:cTn id="7" dur="500"/>
                                        <p:tgtEl>
                                          <p:spTgt spid="2153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1538"/>
                                        </p:tgtEl>
                                        <p:attrNameLst>
                                          <p:attrName>style.visibility</p:attrName>
                                        </p:attrNameLst>
                                      </p:cBhvr>
                                      <p:to>
                                        <p:strVal val="visible"/>
                                      </p:to>
                                    </p:set>
                                    <p:animEffect transition="in" filter="dissolve">
                                      <p:cBhvr>
                                        <p:cTn id="10" dur="500"/>
                                        <p:tgtEl>
                                          <p:spTgt spid="2153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1537"/>
                                        </p:tgtEl>
                                        <p:attrNameLst>
                                          <p:attrName>style.visibility</p:attrName>
                                        </p:attrNameLst>
                                      </p:cBhvr>
                                      <p:to>
                                        <p:strVal val="visible"/>
                                      </p:to>
                                    </p:set>
                                    <p:animEffect transition="in" filter="dissolve">
                                      <p:cBhvr>
                                        <p:cTn id="13" dur="500"/>
                                        <p:tgtEl>
                                          <p:spTgt spid="2153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1539"/>
                                        </p:tgtEl>
                                        <p:attrNameLst>
                                          <p:attrName>style.visibility</p:attrName>
                                        </p:attrNameLst>
                                      </p:cBhvr>
                                      <p:to>
                                        <p:strVal val="visible"/>
                                      </p:to>
                                    </p:set>
                                    <p:animEffect transition="in" filter="dissolve">
                                      <p:cBhvr>
                                        <p:cTn id="16" dur="500"/>
                                        <p:tgtEl>
                                          <p:spTgt spid="2153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1542"/>
                                        </p:tgtEl>
                                        <p:attrNameLst>
                                          <p:attrName>style.visibility</p:attrName>
                                        </p:attrNameLst>
                                      </p:cBhvr>
                                      <p:to>
                                        <p:strVal val="visible"/>
                                      </p:to>
                                    </p:set>
                                    <p:animEffect transition="in" filter="dissolve">
                                      <p:cBhvr>
                                        <p:cTn id="21" dur="500"/>
                                        <p:tgtEl>
                                          <p:spTgt spid="21542"/>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1540"/>
                                        </p:tgtEl>
                                        <p:attrNameLst>
                                          <p:attrName>style.visibility</p:attrName>
                                        </p:attrNameLst>
                                      </p:cBhvr>
                                      <p:to>
                                        <p:strVal val="visible"/>
                                      </p:to>
                                    </p:set>
                                    <p:animEffect transition="in" filter="dissolve">
                                      <p:cBhvr>
                                        <p:cTn id="24" dur="500"/>
                                        <p:tgtEl>
                                          <p:spTgt spid="2154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1543"/>
                                        </p:tgtEl>
                                        <p:attrNameLst>
                                          <p:attrName>style.visibility</p:attrName>
                                        </p:attrNameLst>
                                      </p:cBhvr>
                                      <p:to>
                                        <p:strVal val="visible"/>
                                      </p:to>
                                    </p:set>
                                    <p:animEffect transition="in" filter="dissolve">
                                      <p:cBhvr>
                                        <p:cTn id="29" dur="500"/>
                                        <p:tgtEl>
                                          <p:spTgt spid="21543"/>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1541"/>
                                        </p:tgtEl>
                                        <p:attrNameLst>
                                          <p:attrName>style.visibility</p:attrName>
                                        </p:attrNameLst>
                                      </p:cBhvr>
                                      <p:to>
                                        <p:strVal val="visible"/>
                                      </p:to>
                                    </p:set>
                                    <p:animEffect transition="in" filter="dissolve">
                                      <p:cBhvr>
                                        <p:cTn id="32" dur="500"/>
                                        <p:tgtEl>
                                          <p:spTgt spid="21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6" grpId="0" animBg="1"/>
      <p:bldP spid="21537" grpId="0" animBg="1"/>
      <p:bldP spid="21538" grpId="0"/>
      <p:bldP spid="21539" grpId="0"/>
      <p:bldP spid="21540" grpId="0" animBg="1"/>
      <p:bldP spid="21541" grpId="0" animBg="1"/>
      <p:bldP spid="21542" grpId="0"/>
      <p:bldP spid="215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 Socialist Agenda</a:t>
            </a:r>
          </a:p>
        </p:txBody>
      </p:sp>
      <p:sp>
        <p:nvSpPr>
          <p:cNvPr id="3" name="Content Placeholder 2"/>
          <p:cNvSpPr>
            <a:spLocks noGrp="1"/>
          </p:cNvSpPr>
          <p:nvPr>
            <p:ph idx="1"/>
          </p:nvPr>
        </p:nvSpPr>
        <p:spPr/>
        <p:txBody>
          <a:bodyPr/>
          <a:lstStyle/>
          <a:p>
            <a:r>
              <a:rPr lang="en-US" sz="2400" dirty="0"/>
              <a:t>Ms. Indira Gandhi (daughter of Nehru) prevailed over </a:t>
            </a:r>
            <a:r>
              <a:rPr lang="en-US" sz="2400" dirty="0" err="1"/>
              <a:t>centre</a:t>
            </a:r>
            <a:r>
              <a:rPr lang="en-US" sz="2400" dirty="0"/>
              <a:t>-right rivals within the Congress Party (the “Syndicate”) by 1969 and moved forward with her populist/socialist/state directed economic planning agenda</a:t>
            </a:r>
          </a:p>
          <a:p>
            <a:pPr lvl="1"/>
            <a:r>
              <a:rPr lang="en-US" sz="2400" dirty="0"/>
              <a:t>Regulation of Industry (MRTP)</a:t>
            </a:r>
          </a:p>
          <a:p>
            <a:pPr lvl="1"/>
            <a:r>
              <a:rPr lang="en-US" sz="2400" dirty="0"/>
              <a:t>Restrictions on Foreign Investment</a:t>
            </a:r>
          </a:p>
          <a:p>
            <a:pPr lvl="1"/>
            <a:r>
              <a:rPr lang="en-US" sz="2400" dirty="0"/>
              <a:t>Import Controls &amp; Import Licensing</a:t>
            </a:r>
          </a:p>
          <a:p>
            <a:pPr lvl="1"/>
            <a:r>
              <a:rPr lang="en-US" sz="2400" dirty="0"/>
              <a:t>Labor Laws (IDA)</a:t>
            </a:r>
          </a:p>
          <a:p>
            <a:pPr lvl="1"/>
            <a:r>
              <a:rPr lang="en-US" sz="2400" dirty="0"/>
              <a:t>Land Ownership restrictions</a:t>
            </a:r>
          </a:p>
          <a:p>
            <a:pPr lvl="1"/>
            <a:r>
              <a:rPr lang="en-US" sz="2400" dirty="0"/>
              <a:t>Bank Nationalization</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2051050" y="1123950"/>
            <a:ext cx="0" cy="4608513"/>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4579" name="Line 3"/>
          <p:cNvSpPr>
            <a:spLocks noChangeShapeType="1"/>
          </p:cNvSpPr>
          <p:nvPr/>
        </p:nvSpPr>
        <p:spPr bwMode="auto">
          <a:xfrm>
            <a:off x="2051050" y="5732463"/>
            <a:ext cx="4897438"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4580" name="Text Box 4"/>
          <p:cNvSpPr txBox="1">
            <a:spLocks noChangeArrowheads="1"/>
          </p:cNvSpPr>
          <p:nvPr/>
        </p:nvSpPr>
        <p:spPr bwMode="auto">
          <a:xfrm>
            <a:off x="7000875" y="5689600"/>
            <a:ext cx="33813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p>
        </p:txBody>
      </p:sp>
      <p:sp>
        <p:nvSpPr>
          <p:cNvPr id="24581" name="Text Box 5"/>
          <p:cNvSpPr txBox="1">
            <a:spLocks noChangeArrowheads="1"/>
          </p:cNvSpPr>
          <p:nvPr/>
        </p:nvSpPr>
        <p:spPr bwMode="auto">
          <a:xfrm>
            <a:off x="1641475" y="908050"/>
            <a:ext cx="3016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P</a:t>
            </a:r>
          </a:p>
        </p:txBody>
      </p:sp>
      <p:sp>
        <p:nvSpPr>
          <p:cNvPr id="24582" name="Line 6"/>
          <p:cNvSpPr>
            <a:spLocks noChangeShapeType="1"/>
          </p:cNvSpPr>
          <p:nvPr/>
        </p:nvSpPr>
        <p:spPr bwMode="auto">
          <a:xfrm flipV="1">
            <a:off x="2051050" y="1412875"/>
            <a:ext cx="4608513" cy="3887788"/>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4583" name="Line 7"/>
          <p:cNvSpPr>
            <a:spLocks noChangeShapeType="1"/>
          </p:cNvSpPr>
          <p:nvPr/>
        </p:nvSpPr>
        <p:spPr bwMode="auto">
          <a:xfrm>
            <a:off x="2051050" y="1341438"/>
            <a:ext cx="4608513" cy="3959225"/>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4584" name="Text Box 8"/>
          <p:cNvSpPr txBox="1">
            <a:spLocks noChangeArrowheads="1"/>
          </p:cNvSpPr>
          <p:nvPr/>
        </p:nvSpPr>
        <p:spPr bwMode="auto">
          <a:xfrm>
            <a:off x="6732588" y="1123950"/>
            <a:ext cx="1747837"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S</a:t>
            </a:r>
            <a:r>
              <a:rPr lang="en-US" altLang="ko-KR" sz="1600">
                <a:latin typeface="Calibri" panose="020F0502020204030204" pitchFamily="-105" charset="0"/>
                <a:ea typeface="Malgun Gothic" panose="020B0503020000020004" pitchFamily="34" charset="-127"/>
              </a:rPr>
              <a:t>: Domestic supply</a:t>
            </a:r>
          </a:p>
        </p:txBody>
      </p:sp>
      <p:sp>
        <p:nvSpPr>
          <p:cNvPr id="24585" name="Text Box 9"/>
          <p:cNvSpPr txBox="1">
            <a:spLocks noChangeArrowheads="1"/>
          </p:cNvSpPr>
          <p:nvPr/>
        </p:nvSpPr>
        <p:spPr bwMode="auto">
          <a:xfrm>
            <a:off x="6732588" y="5157788"/>
            <a:ext cx="19272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D</a:t>
            </a:r>
            <a:r>
              <a:rPr lang="en-US" altLang="ko-KR" sz="1600">
                <a:latin typeface="Calibri" panose="020F0502020204030204" pitchFamily="-105" charset="0"/>
                <a:ea typeface="Malgun Gothic" panose="020B0503020000020004" pitchFamily="34" charset="-127"/>
              </a:rPr>
              <a:t>: Domestic demand</a:t>
            </a:r>
          </a:p>
        </p:txBody>
      </p:sp>
      <p:sp>
        <p:nvSpPr>
          <p:cNvPr id="23562" name="Line 10"/>
          <p:cNvSpPr>
            <a:spLocks noChangeShapeType="1"/>
          </p:cNvSpPr>
          <p:nvPr/>
        </p:nvSpPr>
        <p:spPr bwMode="auto">
          <a:xfrm>
            <a:off x="2051050" y="4508500"/>
            <a:ext cx="4826000" cy="0"/>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3563" name="Text Box 11"/>
          <p:cNvSpPr txBox="1">
            <a:spLocks noChangeArrowheads="1"/>
          </p:cNvSpPr>
          <p:nvPr/>
        </p:nvSpPr>
        <p:spPr bwMode="auto">
          <a:xfrm>
            <a:off x="1649413" y="4292600"/>
            <a:ext cx="411162"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P</a:t>
            </a:r>
            <a:r>
              <a:rPr lang="en-US" altLang="ko-KR" baseline="-25000">
                <a:latin typeface="Calibri" panose="020F0502020204030204" pitchFamily="-105" charset="0"/>
                <a:ea typeface="Malgun Gothic" panose="020B0503020000020004" pitchFamily="34" charset="-127"/>
              </a:rPr>
              <a:t>w</a:t>
            </a:r>
            <a:endParaRPr lang="en-US" altLang="ko-KR">
              <a:latin typeface="Calibri" panose="020F0502020204030204" pitchFamily="-105" charset="0"/>
              <a:ea typeface="Malgun Gothic" panose="020B0503020000020004" pitchFamily="34" charset="-127"/>
            </a:endParaRPr>
          </a:p>
        </p:txBody>
      </p:sp>
      <p:sp>
        <p:nvSpPr>
          <p:cNvPr id="24588" name="Text Box 16"/>
          <p:cNvSpPr txBox="1">
            <a:spLocks noChangeArrowheads="1"/>
          </p:cNvSpPr>
          <p:nvPr/>
        </p:nvSpPr>
        <p:spPr bwMode="auto">
          <a:xfrm>
            <a:off x="1730375" y="5711825"/>
            <a:ext cx="334963"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O</a:t>
            </a:r>
          </a:p>
        </p:txBody>
      </p:sp>
      <p:sp>
        <p:nvSpPr>
          <p:cNvPr id="24589" name="Title 1"/>
          <p:cNvSpPr/>
          <p:nvPr/>
        </p:nvSpPr>
        <p:spPr bwMode="auto">
          <a:xfrm>
            <a:off x="457200" y="53975"/>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algn="ctr" eaLnBrk="1" hangingPunct="1"/>
            <a:r>
              <a:rPr lang="en-US" altLang="ko-KR" sz="4400">
                <a:solidFill>
                  <a:schemeClr val="tx2"/>
                </a:solidFill>
                <a:latin typeface="Calibri" panose="020F0502020204030204" pitchFamily="-105" charset="0"/>
                <a:ea typeface="Malgun Gothic" panose="020B0503020000020004" pitchFamily="34" charset="-127"/>
              </a:rPr>
              <a:t>Free Trade</a:t>
            </a:r>
          </a:p>
        </p:txBody>
      </p:sp>
      <p:sp>
        <p:nvSpPr>
          <p:cNvPr id="23570" name="Line 18"/>
          <p:cNvSpPr>
            <a:spLocks noChangeShapeType="1"/>
          </p:cNvSpPr>
          <p:nvPr/>
        </p:nvSpPr>
        <p:spPr bwMode="auto">
          <a:xfrm>
            <a:off x="5724525" y="4494213"/>
            <a:ext cx="0" cy="1223962"/>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23571" name="Text Box 19"/>
          <p:cNvSpPr txBox="1">
            <a:spLocks noChangeArrowheads="1"/>
          </p:cNvSpPr>
          <p:nvPr/>
        </p:nvSpPr>
        <p:spPr bwMode="auto">
          <a:xfrm>
            <a:off x="5559425" y="5718175"/>
            <a:ext cx="415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r>
              <a:rPr lang="en-US" altLang="ko-KR" baseline="-25000">
                <a:latin typeface="Calibri" panose="020F0502020204030204" pitchFamily="-105" charset="0"/>
                <a:ea typeface="Malgun Gothic" panose="020B0503020000020004" pitchFamily="34" charset="-127"/>
              </a:rPr>
              <a:t>1</a:t>
            </a:r>
          </a:p>
        </p:txBody>
      </p:sp>
      <p:sp>
        <p:nvSpPr>
          <p:cNvPr id="23572" name="Line 20"/>
          <p:cNvSpPr>
            <a:spLocks noChangeShapeType="1"/>
          </p:cNvSpPr>
          <p:nvPr/>
        </p:nvSpPr>
        <p:spPr bwMode="auto">
          <a:xfrm>
            <a:off x="2987675" y="4494213"/>
            <a:ext cx="0" cy="1223962"/>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23573" name="Text Box 21"/>
          <p:cNvSpPr txBox="1">
            <a:spLocks noChangeArrowheads="1"/>
          </p:cNvSpPr>
          <p:nvPr/>
        </p:nvSpPr>
        <p:spPr bwMode="auto">
          <a:xfrm>
            <a:off x="2787650" y="5718175"/>
            <a:ext cx="415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r>
              <a:rPr lang="en-US" altLang="ko-KR" baseline="-25000">
                <a:latin typeface="Calibri" panose="020F0502020204030204" pitchFamily="-105" charset="0"/>
                <a:ea typeface="Malgun Gothic" panose="020B0503020000020004" pitchFamily="34" charset="-127"/>
              </a:rPr>
              <a:t>2</a:t>
            </a:r>
          </a:p>
        </p:txBody>
      </p:sp>
      <p:grpSp>
        <p:nvGrpSpPr>
          <p:cNvPr id="2" name="Group 22"/>
          <p:cNvGrpSpPr/>
          <p:nvPr/>
        </p:nvGrpSpPr>
        <p:grpSpPr bwMode="auto">
          <a:xfrm>
            <a:off x="1965325" y="6084888"/>
            <a:ext cx="3759200" cy="800100"/>
            <a:chOff x="1238" y="3748"/>
            <a:chExt cx="2368" cy="504"/>
          </a:xfrm>
        </p:grpSpPr>
        <p:sp>
          <p:nvSpPr>
            <p:cNvPr id="24599" name="AutoShape 23"/>
            <p:cNvSpPr/>
            <p:nvPr/>
          </p:nvSpPr>
          <p:spPr bwMode="auto">
            <a:xfrm rot="-5400000">
              <a:off x="1507" y="3531"/>
              <a:ext cx="144" cy="578"/>
            </a:xfrm>
            <a:prstGeom prst="leftBrace">
              <a:avLst>
                <a:gd name="adj1" fmla="val 33449"/>
                <a:gd name="adj2" fmla="val 50000"/>
              </a:avLst>
            </a:prstGeom>
            <a:noFill/>
            <a:ln w="9525">
              <a:solidFill>
                <a:schemeClr val="tx1"/>
              </a:solidFill>
              <a:rou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4600" name="AutoShape 24"/>
            <p:cNvSpPr/>
            <p:nvPr/>
          </p:nvSpPr>
          <p:spPr bwMode="auto">
            <a:xfrm rot="-5400000">
              <a:off x="2682" y="2960"/>
              <a:ext cx="136" cy="1712"/>
            </a:xfrm>
            <a:prstGeom prst="leftBrace">
              <a:avLst>
                <a:gd name="adj1" fmla="val 104902"/>
                <a:gd name="adj2" fmla="val 50000"/>
              </a:avLst>
            </a:prstGeom>
            <a:noFill/>
            <a:ln w="9525">
              <a:solidFill>
                <a:schemeClr val="tx1"/>
              </a:solidFill>
              <a:rou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4601" name="Text Box 25"/>
            <p:cNvSpPr txBox="1">
              <a:spLocks noChangeArrowheads="1"/>
            </p:cNvSpPr>
            <p:nvPr/>
          </p:nvSpPr>
          <p:spPr bwMode="auto">
            <a:xfrm>
              <a:off x="1238" y="3886"/>
              <a:ext cx="690" cy="3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sz="1600">
                  <a:latin typeface="Calibri" panose="020F0502020204030204" pitchFamily="-105" charset="0"/>
                  <a:ea typeface="Malgun Gothic" panose="020B0503020000020004" pitchFamily="34" charset="-127"/>
                </a:rPr>
                <a:t>Domestic</a:t>
              </a:r>
            </a:p>
            <a:p>
              <a:pPr eaLnBrk="1" hangingPunct="1"/>
              <a:r>
                <a:rPr lang="en-US" altLang="ko-KR" sz="1600">
                  <a:latin typeface="Calibri" panose="020F0502020204030204" pitchFamily="-105" charset="0"/>
                  <a:ea typeface="Malgun Gothic" panose="020B0503020000020004" pitchFamily="34" charset="-127"/>
                </a:rPr>
                <a:t>Production</a:t>
              </a:r>
            </a:p>
          </p:txBody>
        </p:sp>
        <p:sp>
          <p:nvSpPr>
            <p:cNvPr id="24602" name="Text Box 26"/>
            <p:cNvSpPr txBox="1">
              <a:spLocks noChangeArrowheads="1"/>
            </p:cNvSpPr>
            <p:nvPr/>
          </p:nvSpPr>
          <p:spPr bwMode="auto">
            <a:xfrm>
              <a:off x="2508" y="3884"/>
              <a:ext cx="473"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sz="1600">
                  <a:latin typeface="Calibri" panose="020F0502020204030204" pitchFamily="-105" charset="0"/>
                  <a:ea typeface="Malgun Gothic" panose="020B0503020000020004" pitchFamily="34" charset="-127"/>
                </a:rPr>
                <a:t>Import</a:t>
              </a:r>
            </a:p>
          </p:txBody>
        </p:sp>
      </p:grpSp>
      <p:sp>
        <p:nvSpPr>
          <p:cNvPr id="23579" name="AutoShape 27" descr="좁은 수평선"/>
          <p:cNvSpPr>
            <a:spLocks noChangeArrowheads="1"/>
          </p:cNvSpPr>
          <p:nvPr/>
        </p:nvSpPr>
        <p:spPr bwMode="auto">
          <a:xfrm>
            <a:off x="2051050" y="1341438"/>
            <a:ext cx="3673475" cy="3167062"/>
          </a:xfrm>
          <a:prstGeom prst="rtTriangle">
            <a:avLst/>
          </a:prstGeom>
          <a:pattFill prst="narHorz">
            <a:fgClr>
              <a:schemeClr val="accent1"/>
            </a:fgClr>
            <a:bgClr>
              <a:schemeClr val="bg1"/>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3580" name="Text Box 28"/>
          <p:cNvSpPr txBox="1">
            <a:spLocks noChangeArrowheads="1"/>
          </p:cNvSpPr>
          <p:nvPr/>
        </p:nvSpPr>
        <p:spPr bwMode="auto">
          <a:xfrm>
            <a:off x="2700338" y="3001963"/>
            <a:ext cx="719137" cy="427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spcBef>
                <a:spcPct val="50000"/>
              </a:spcBef>
            </a:pPr>
            <a:r>
              <a:rPr lang="en-US" altLang="ko-KR" sz="2200" b="1">
                <a:latin typeface="Calibri" panose="020F0502020204030204" pitchFamily="-105" charset="0"/>
                <a:ea typeface="Malgun Gothic" panose="020B0503020000020004" pitchFamily="34" charset="-127"/>
              </a:rPr>
              <a:t>CS</a:t>
            </a:r>
          </a:p>
        </p:txBody>
      </p:sp>
      <p:sp>
        <p:nvSpPr>
          <p:cNvPr id="23581" name="AutoShape 29" descr="어두운 하향 대각선"/>
          <p:cNvSpPr>
            <a:spLocks noChangeArrowheads="1"/>
          </p:cNvSpPr>
          <p:nvPr/>
        </p:nvSpPr>
        <p:spPr bwMode="auto">
          <a:xfrm rot="5400000">
            <a:off x="2123281" y="4436269"/>
            <a:ext cx="792163" cy="936625"/>
          </a:xfrm>
          <a:prstGeom prst="rtTriangle">
            <a:avLst/>
          </a:prstGeom>
          <a:pattFill prst="dkDnDiag">
            <a:fgClr>
              <a:srgbClr val="96FD49"/>
            </a:fgClr>
            <a:bgClr>
              <a:schemeClr val="bg1"/>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3583" name="Text Box 31"/>
          <p:cNvSpPr txBox="1">
            <a:spLocks noChangeArrowheads="1"/>
          </p:cNvSpPr>
          <p:nvPr/>
        </p:nvSpPr>
        <p:spPr bwMode="auto">
          <a:xfrm>
            <a:off x="2095500" y="4557713"/>
            <a:ext cx="719138"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spcBef>
                <a:spcPct val="50000"/>
              </a:spcBef>
            </a:pPr>
            <a:r>
              <a:rPr lang="en-US" altLang="ko-KR" sz="2000" b="1">
                <a:latin typeface="Calibri" panose="020F0502020204030204" pitchFamily="-105" charset="0"/>
                <a:ea typeface="Malgun Gothic" panose="020B0503020000020004" pitchFamily="34" charset="-127"/>
              </a:rPr>
              <a:t>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62"/>
                                        </p:tgtEl>
                                        <p:attrNameLst>
                                          <p:attrName>style.visibility</p:attrName>
                                        </p:attrNameLst>
                                      </p:cBhvr>
                                      <p:to>
                                        <p:strVal val="visible"/>
                                      </p:to>
                                    </p:set>
                                    <p:animEffect transition="in" filter="dissolve">
                                      <p:cBhvr>
                                        <p:cTn id="7" dur="500"/>
                                        <p:tgtEl>
                                          <p:spTgt spid="2356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563"/>
                                        </p:tgtEl>
                                        <p:attrNameLst>
                                          <p:attrName>style.visibility</p:attrName>
                                        </p:attrNameLst>
                                      </p:cBhvr>
                                      <p:to>
                                        <p:strVal val="visible"/>
                                      </p:to>
                                    </p:set>
                                    <p:animEffect transition="in" filter="dissolve">
                                      <p:cBhvr>
                                        <p:cTn id="10" dur="500"/>
                                        <p:tgtEl>
                                          <p:spTgt spid="2356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3572"/>
                                        </p:tgtEl>
                                        <p:attrNameLst>
                                          <p:attrName>style.visibility</p:attrName>
                                        </p:attrNameLst>
                                      </p:cBhvr>
                                      <p:to>
                                        <p:strVal val="visible"/>
                                      </p:to>
                                    </p:set>
                                    <p:animEffect transition="in" filter="dissolve">
                                      <p:cBhvr>
                                        <p:cTn id="15" dur="500"/>
                                        <p:tgtEl>
                                          <p:spTgt spid="2357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3570"/>
                                        </p:tgtEl>
                                        <p:attrNameLst>
                                          <p:attrName>style.visibility</p:attrName>
                                        </p:attrNameLst>
                                      </p:cBhvr>
                                      <p:to>
                                        <p:strVal val="visible"/>
                                      </p:to>
                                    </p:set>
                                    <p:animEffect transition="in" filter="dissolve">
                                      <p:cBhvr>
                                        <p:cTn id="18" dur="500"/>
                                        <p:tgtEl>
                                          <p:spTgt spid="23570"/>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3571"/>
                                        </p:tgtEl>
                                        <p:attrNameLst>
                                          <p:attrName>style.visibility</p:attrName>
                                        </p:attrNameLst>
                                      </p:cBhvr>
                                      <p:to>
                                        <p:strVal val="visible"/>
                                      </p:to>
                                    </p:set>
                                    <p:animEffect transition="in" filter="dissolve">
                                      <p:cBhvr>
                                        <p:cTn id="21" dur="500"/>
                                        <p:tgtEl>
                                          <p:spTgt spid="23571"/>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3573"/>
                                        </p:tgtEl>
                                        <p:attrNameLst>
                                          <p:attrName>style.visibility</p:attrName>
                                        </p:attrNameLst>
                                      </p:cBhvr>
                                      <p:to>
                                        <p:strVal val="visible"/>
                                      </p:to>
                                    </p:set>
                                    <p:animEffect transition="in" filter="dissolve">
                                      <p:cBhvr>
                                        <p:cTn id="24" dur="500"/>
                                        <p:tgtEl>
                                          <p:spTgt spid="23573"/>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3580"/>
                                        </p:tgtEl>
                                        <p:attrNameLst>
                                          <p:attrName>style.visibility</p:attrName>
                                        </p:attrNameLst>
                                      </p:cBhvr>
                                      <p:to>
                                        <p:strVal val="visible"/>
                                      </p:to>
                                    </p:set>
                                    <p:animEffect transition="in" filter="dissolve">
                                      <p:cBhvr>
                                        <p:cTn id="34" dur="500"/>
                                        <p:tgtEl>
                                          <p:spTgt spid="23580"/>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23579"/>
                                        </p:tgtEl>
                                        <p:attrNameLst>
                                          <p:attrName>style.visibility</p:attrName>
                                        </p:attrNameLst>
                                      </p:cBhvr>
                                      <p:to>
                                        <p:strVal val="visible"/>
                                      </p:to>
                                    </p:set>
                                    <p:animEffect transition="in" filter="dissolve">
                                      <p:cBhvr>
                                        <p:cTn id="37" dur="500"/>
                                        <p:tgtEl>
                                          <p:spTgt spid="2357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3583"/>
                                        </p:tgtEl>
                                        <p:attrNameLst>
                                          <p:attrName>style.visibility</p:attrName>
                                        </p:attrNameLst>
                                      </p:cBhvr>
                                      <p:to>
                                        <p:strVal val="visible"/>
                                      </p:to>
                                    </p:set>
                                    <p:animEffect transition="in" filter="dissolve">
                                      <p:cBhvr>
                                        <p:cTn id="42" dur="500"/>
                                        <p:tgtEl>
                                          <p:spTgt spid="23583"/>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23581"/>
                                        </p:tgtEl>
                                        <p:attrNameLst>
                                          <p:attrName>style.visibility</p:attrName>
                                        </p:attrNameLst>
                                      </p:cBhvr>
                                      <p:to>
                                        <p:strVal val="visible"/>
                                      </p:to>
                                    </p:set>
                                    <p:animEffect transition="in" filter="dissolve">
                                      <p:cBhvr>
                                        <p:cTn id="45" dur="500"/>
                                        <p:tgtEl>
                                          <p:spTgt spid="23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animBg="1"/>
      <p:bldP spid="23563" grpId="0"/>
      <p:bldP spid="23570" grpId="0" animBg="1"/>
      <p:bldP spid="23571" grpId="0"/>
      <p:bldP spid="23572" grpId="0" animBg="1"/>
      <p:bldP spid="23573" grpId="0"/>
      <p:bldP spid="23579" grpId="0" animBg="1"/>
      <p:bldP spid="23580" grpId="0"/>
      <p:bldP spid="23581" grpId="0" animBg="1"/>
      <p:bldP spid="2358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4"/>
          <p:cNvSpPr>
            <a:spLocks noChangeShapeType="1"/>
          </p:cNvSpPr>
          <p:nvPr/>
        </p:nvSpPr>
        <p:spPr bwMode="auto">
          <a:xfrm>
            <a:off x="2051050" y="1117600"/>
            <a:ext cx="0" cy="4608513"/>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5603" name="Line 5"/>
          <p:cNvSpPr>
            <a:spLocks noChangeShapeType="1"/>
          </p:cNvSpPr>
          <p:nvPr/>
        </p:nvSpPr>
        <p:spPr bwMode="auto">
          <a:xfrm>
            <a:off x="2051050" y="5726113"/>
            <a:ext cx="4897438"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5604" name="Text Box 6"/>
          <p:cNvSpPr txBox="1">
            <a:spLocks noChangeArrowheads="1"/>
          </p:cNvSpPr>
          <p:nvPr/>
        </p:nvSpPr>
        <p:spPr bwMode="auto">
          <a:xfrm>
            <a:off x="7000875" y="5683250"/>
            <a:ext cx="33813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p>
        </p:txBody>
      </p:sp>
      <p:sp>
        <p:nvSpPr>
          <p:cNvPr id="25605" name="Text Box 7"/>
          <p:cNvSpPr txBox="1">
            <a:spLocks noChangeArrowheads="1"/>
          </p:cNvSpPr>
          <p:nvPr/>
        </p:nvSpPr>
        <p:spPr bwMode="auto">
          <a:xfrm>
            <a:off x="1641475" y="901700"/>
            <a:ext cx="3016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P</a:t>
            </a:r>
          </a:p>
        </p:txBody>
      </p:sp>
      <p:sp>
        <p:nvSpPr>
          <p:cNvPr id="25606" name="Line 8"/>
          <p:cNvSpPr>
            <a:spLocks noChangeShapeType="1"/>
          </p:cNvSpPr>
          <p:nvPr/>
        </p:nvSpPr>
        <p:spPr bwMode="auto">
          <a:xfrm flipV="1">
            <a:off x="2051050" y="1406525"/>
            <a:ext cx="4608513" cy="3887788"/>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5607" name="Line 9"/>
          <p:cNvSpPr>
            <a:spLocks noChangeShapeType="1"/>
          </p:cNvSpPr>
          <p:nvPr/>
        </p:nvSpPr>
        <p:spPr bwMode="auto">
          <a:xfrm>
            <a:off x="2051050" y="1335088"/>
            <a:ext cx="4608513" cy="3959225"/>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5608" name="Text Box 10"/>
          <p:cNvSpPr txBox="1">
            <a:spLocks noChangeArrowheads="1"/>
          </p:cNvSpPr>
          <p:nvPr/>
        </p:nvSpPr>
        <p:spPr bwMode="auto">
          <a:xfrm>
            <a:off x="6732588" y="1117600"/>
            <a:ext cx="1747837"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S</a:t>
            </a:r>
            <a:r>
              <a:rPr lang="en-US" altLang="ko-KR" sz="1600">
                <a:latin typeface="Calibri" panose="020F0502020204030204" pitchFamily="-105" charset="0"/>
                <a:ea typeface="Malgun Gothic" panose="020B0503020000020004" pitchFamily="34" charset="-127"/>
              </a:rPr>
              <a:t>: Domestic supply</a:t>
            </a:r>
          </a:p>
        </p:txBody>
      </p:sp>
      <p:sp>
        <p:nvSpPr>
          <p:cNvPr id="25609" name="Text Box 11"/>
          <p:cNvSpPr txBox="1">
            <a:spLocks noChangeArrowheads="1"/>
          </p:cNvSpPr>
          <p:nvPr/>
        </p:nvSpPr>
        <p:spPr bwMode="auto">
          <a:xfrm>
            <a:off x="6732588" y="5151438"/>
            <a:ext cx="19272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D</a:t>
            </a:r>
            <a:r>
              <a:rPr lang="en-US" altLang="ko-KR" sz="1600">
                <a:latin typeface="Calibri" panose="020F0502020204030204" pitchFamily="-105" charset="0"/>
                <a:ea typeface="Malgun Gothic" panose="020B0503020000020004" pitchFamily="34" charset="-127"/>
              </a:rPr>
              <a:t>: Domestic demand</a:t>
            </a:r>
          </a:p>
        </p:txBody>
      </p:sp>
      <p:sp>
        <p:nvSpPr>
          <p:cNvPr id="25610" name="Line 12"/>
          <p:cNvSpPr>
            <a:spLocks noChangeShapeType="1"/>
          </p:cNvSpPr>
          <p:nvPr/>
        </p:nvSpPr>
        <p:spPr bwMode="auto">
          <a:xfrm>
            <a:off x="2051050" y="3854450"/>
            <a:ext cx="4826000" cy="0"/>
          </a:xfrm>
          <a:prstGeom prst="line">
            <a:avLst/>
          </a:prstGeom>
          <a:noFill/>
          <a:ln w="28575">
            <a:solidFill>
              <a:srgbClr val="FF0000"/>
            </a:solidFill>
            <a:round/>
          </a:ln>
          <a:extLst>
            <a:ext uri="{909E8E84-426E-40DD-AFC4-6F175D3DCCD1}">
              <a14:hiddenFill xmlns:a14="http://schemas.microsoft.com/office/drawing/2010/main" xmlns="">
                <a:noFill/>
              </a14:hiddenFill>
            </a:ext>
          </a:extLst>
        </p:spPr>
        <p:txBody>
          <a:bodyPr/>
          <a:lstStyle/>
          <a:p>
            <a:endParaRPr lang="en-US"/>
          </a:p>
        </p:txBody>
      </p:sp>
      <p:sp>
        <p:nvSpPr>
          <p:cNvPr id="25611" name="Line 13"/>
          <p:cNvSpPr>
            <a:spLocks noChangeShapeType="1"/>
          </p:cNvSpPr>
          <p:nvPr/>
        </p:nvSpPr>
        <p:spPr bwMode="auto">
          <a:xfrm>
            <a:off x="2051050" y="4502150"/>
            <a:ext cx="4826000" cy="0"/>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5612" name="Line 14"/>
          <p:cNvSpPr>
            <a:spLocks noChangeShapeType="1"/>
          </p:cNvSpPr>
          <p:nvPr/>
        </p:nvSpPr>
        <p:spPr bwMode="auto">
          <a:xfrm>
            <a:off x="3765550" y="3854450"/>
            <a:ext cx="0" cy="1871663"/>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25613" name="Line 16"/>
          <p:cNvSpPr>
            <a:spLocks noChangeShapeType="1"/>
          </p:cNvSpPr>
          <p:nvPr/>
        </p:nvSpPr>
        <p:spPr bwMode="auto">
          <a:xfrm>
            <a:off x="4975225" y="3854450"/>
            <a:ext cx="0" cy="1871663"/>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25614" name="Line 17"/>
          <p:cNvSpPr>
            <a:spLocks noChangeShapeType="1"/>
          </p:cNvSpPr>
          <p:nvPr/>
        </p:nvSpPr>
        <p:spPr bwMode="auto">
          <a:xfrm>
            <a:off x="3001963" y="4502150"/>
            <a:ext cx="0" cy="1223963"/>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25615" name="Line 18"/>
          <p:cNvSpPr>
            <a:spLocks noChangeShapeType="1"/>
          </p:cNvSpPr>
          <p:nvPr/>
        </p:nvSpPr>
        <p:spPr bwMode="auto">
          <a:xfrm>
            <a:off x="5724525" y="4502150"/>
            <a:ext cx="0" cy="1223963"/>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25616" name="Text Box 19"/>
          <p:cNvSpPr txBox="1">
            <a:spLocks noChangeArrowheads="1"/>
          </p:cNvSpPr>
          <p:nvPr/>
        </p:nvSpPr>
        <p:spPr bwMode="auto">
          <a:xfrm>
            <a:off x="5602288" y="5726113"/>
            <a:ext cx="4159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r>
              <a:rPr lang="en-US" altLang="ko-KR" baseline="-25000">
                <a:latin typeface="Calibri" panose="020F0502020204030204" pitchFamily="-105" charset="0"/>
                <a:ea typeface="Malgun Gothic" panose="020B0503020000020004" pitchFamily="34" charset="-127"/>
              </a:rPr>
              <a:t>1</a:t>
            </a:r>
            <a:endParaRPr lang="en-US" altLang="ko-KR">
              <a:latin typeface="Calibri" panose="020F0502020204030204" pitchFamily="-105" charset="0"/>
              <a:ea typeface="Malgun Gothic" panose="020B0503020000020004" pitchFamily="34" charset="-127"/>
            </a:endParaRPr>
          </a:p>
        </p:txBody>
      </p:sp>
      <p:sp>
        <p:nvSpPr>
          <p:cNvPr id="25617" name="Text Box 20"/>
          <p:cNvSpPr txBox="1">
            <a:spLocks noChangeArrowheads="1"/>
          </p:cNvSpPr>
          <p:nvPr/>
        </p:nvSpPr>
        <p:spPr bwMode="auto">
          <a:xfrm>
            <a:off x="2843213" y="5726113"/>
            <a:ext cx="4159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r>
              <a:rPr lang="en-US" altLang="ko-KR" baseline="-25000">
                <a:latin typeface="Calibri" panose="020F0502020204030204" pitchFamily="-105" charset="0"/>
                <a:ea typeface="Malgun Gothic" panose="020B0503020000020004" pitchFamily="34" charset="-127"/>
              </a:rPr>
              <a:t>2</a:t>
            </a:r>
            <a:endParaRPr lang="en-US" altLang="ko-KR">
              <a:latin typeface="Calibri" panose="020F0502020204030204" pitchFamily="-105" charset="0"/>
              <a:ea typeface="Malgun Gothic" panose="020B0503020000020004" pitchFamily="34" charset="-127"/>
            </a:endParaRPr>
          </a:p>
        </p:txBody>
      </p:sp>
      <p:sp>
        <p:nvSpPr>
          <p:cNvPr id="25618" name="Text Box 21"/>
          <p:cNvSpPr txBox="1">
            <a:spLocks noChangeArrowheads="1"/>
          </p:cNvSpPr>
          <p:nvPr/>
        </p:nvSpPr>
        <p:spPr bwMode="auto">
          <a:xfrm>
            <a:off x="3579813" y="5726113"/>
            <a:ext cx="4159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r>
              <a:rPr lang="en-US" altLang="ko-KR" baseline="-25000">
                <a:latin typeface="Calibri" panose="020F0502020204030204" pitchFamily="-105" charset="0"/>
                <a:ea typeface="Malgun Gothic" panose="020B0503020000020004" pitchFamily="34" charset="-127"/>
              </a:rPr>
              <a:t>4</a:t>
            </a:r>
            <a:endParaRPr lang="en-US" altLang="ko-KR">
              <a:latin typeface="Calibri" panose="020F0502020204030204" pitchFamily="-105" charset="0"/>
              <a:ea typeface="Malgun Gothic" panose="020B0503020000020004" pitchFamily="34" charset="-127"/>
            </a:endParaRPr>
          </a:p>
        </p:txBody>
      </p:sp>
      <p:sp>
        <p:nvSpPr>
          <p:cNvPr id="25619" name="Text Box 22"/>
          <p:cNvSpPr txBox="1">
            <a:spLocks noChangeArrowheads="1"/>
          </p:cNvSpPr>
          <p:nvPr/>
        </p:nvSpPr>
        <p:spPr bwMode="auto">
          <a:xfrm>
            <a:off x="4803775" y="5726113"/>
            <a:ext cx="4159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r>
              <a:rPr lang="en-US" altLang="ko-KR" baseline="-25000">
                <a:latin typeface="Calibri" panose="020F0502020204030204" pitchFamily="-105" charset="0"/>
                <a:ea typeface="Malgun Gothic" panose="020B0503020000020004" pitchFamily="34" charset="-127"/>
              </a:rPr>
              <a:t>3</a:t>
            </a:r>
            <a:endParaRPr lang="en-US" altLang="ko-KR">
              <a:latin typeface="Calibri" panose="020F0502020204030204" pitchFamily="-105" charset="0"/>
              <a:ea typeface="Malgun Gothic" panose="020B0503020000020004" pitchFamily="34" charset="-127"/>
            </a:endParaRPr>
          </a:p>
        </p:txBody>
      </p:sp>
      <p:sp>
        <p:nvSpPr>
          <p:cNvPr id="25620" name="Text Box 23"/>
          <p:cNvSpPr txBox="1">
            <a:spLocks noChangeArrowheads="1"/>
          </p:cNvSpPr>
          <p:nvPr/>
        </p:nvSpPr>
        <p:spPr bwMode="auto">
          <a:xfrm>
            <a:off x="1649413" y="4286250"/>
            <a:ext cx="411162"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P</a:t>
            </a:r>
            <a:r>
              <a:rPr lang="en-US" altLang="ko-KR" baseline="-25000">
                <a:latin typeface="Calibri" panose="020F0502020204030204" pitchFamily="-105" charset="0"/>
                <a:ea typeface="Malgun Gothic" panose="020B0503020000020004" pitchFamily="34" charset="-127"/>
              </a:rPr>
              <a:t>w</a:t>
            </a:r>
            <a:endParaRPr lang="en-US" altLang="ko-KR">
              <a:latin typeface="Calibri" panose="020F0502020204030204" pitchFamily="-105" charset="0"/>
              <a:ea typeface="Malgun Gothic" panose="020B0503020000020004" pitchFamily="34" charset="-127"/>
            </a:endParaRPr>
          </a:p>
        </p:txBody>
      </p:sp>
      <p:sp>
        <p:nvSpPr>
          <p:cNvPr id="25621" name="Text Box 24"/>
          <p:cNvSpPr txBox="1">
            <a:spLocks noChangeArrowheads="1"/>
          </p:cNvSpPr>
          <p:nvPr/>
        </p:nvSpPr>
        <p:spPr bwMode="auto">
          <a:xfrm>
            <a:off x="1639888" y="3695700"/>
            <a:ext cx="376237"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P</a:t>
            </a:r>
            <a:r>
              <a:rPr lang="en-US" altLang="ko-KR" baseline="-25000">
                <a:latin typeface="Calibri" panose="020F0502020204030204" pitchFamily="-105" charset="0"/>
                <a:ea typeface="Malgun Gothic" panose="020B0503020000020004" pitchFamily="34" charset="-127"/>
              </a:rPr>
              <a:t>T</a:t>
            </a:r>
            <a:endParaRPr lang="en-US" altLang="ko-KR">
              <a:latin typeface="Calibri" panose="020F0502020204030204" pitchFamily="-105" charset="0"/>
              <a:ea typeface="Malgun Gothic" panose="020B0503020000020004" pitchFamily="34" charset="-127"/>
            </a:endParaRPr>
          </a:p>
        </p:txBody>
      </p:sp>
      <p:sp>
        <p:nvSpPr>
          <p:cNvPr id="25622" name="Text Box 27"/>
          <p:cNvSpPr txBox="1">
            <a:spLocks noChangeArrowheads="1"/>
          </p:cNvSpPr>
          <p:nvPr/>
        </p:nvSpPr>
        <p:spPr bwMode="auto">
          <a:xfrm>
            <a:off x="2109788" y="1117600"/>
            <a:ext cx="315912"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A</a:t>
            </a:r>
          </a:p>
        </p:txBody>
      </p:sp>
      <p:sp>
        <p:nvSpPr>
          <p:cNvPr id="25623" name="Text Box 28"/>
          <p:cNvSpPr txBox="1">
            <a:spLocks noChangeArrowheads="1"/>
          </p:cNvSpPr>
          <p:nvPr/>
        </p:nvSpPr>
        <p:spPr bwMode="auto">
          <a:xfrm>
            <a:off x="3419475" y="3487738"/>
            <a:ext cx="32861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G</a:t>
            </a:r>
          </a:p>
        </p:txBody>
      </p:sp>
      <p:sp>
        <p:nvSpPr>
          <p:cNvPr id="25624" name="Text Box 29"/>
          <p:cNvSpPr txBox="1">
            <a:spLocks noChangeArrowheads="1"/>
          </p:cNvSpPr>
          <p:nvPr/>
        </p:nvSpPr>
        <p:spPr bwMode="auto">
          <a:xfrm>
            <a:off x="4891088" y="3487738"/>
            <a:ext cx="2889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F</a:t>
            </a:r>
          </a:p>
        </p:txBody>
      </p:sp>
      <p:sp>
        <p:nvSpPr>
          <p:cNvPr id="25625" name="Text Box 30"/>
          <p:cNvSpPr txBox="1">
            <a:spLocks noChangeArrowheads="1"/>
          </p:cNvSpPr>
          <p:nvPr/>
        </p:nvSpPr>
        <p:spPr bwMode="auto">
          <a:xfrm>
            <a:off x="2947988" y="4495800"/>
            <a:ext cx="295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E</a:t>
            </a:r>
          </a:p>
        </p:txBody>
      </p:sp>
      <p:sp>
        <p:nvSpPr>
          <p:cNvPr id="25626" name="Text Box 31"/>
          <p:cNvSpPr txBox="1">
            <a:spLocks noChangeArrowheads="1"/>
          </p:cNvSpPr>
          <p:nvPr/>
        </p:nvSpPr>
        <p:spPr bwMode="auto">
          <a:xfrm>
            <a:off x="3738563" y="4495800"/>
            <a:ext cx="2413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I</a:t>
            </a:r>
          </a:p>
        </p:txBody>
      </p:sp>
      <p:sp>
        <p:nvSpPr>
          <p:cNvPr id="25627" name="Text Box 32"/>
          <p:cNvSpPr txBox="1">
            <a:spLocks noChangeArrowheads="1"/>
          </p:cNvSpPr>
          <p:nvPr/>
        </p:nvSpPr>
        <p:spPr bwMode="auto">
          <a:xfrm>
            <a:off x="4702175" y="4502150"/>
            <a:ext cx="3270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H</a:t>
            </a:r>
          </a:p>
        </p:txBody>
      </p:sp>
      <p:sp>
        <p:nvSpPr>
          <p:cNvPr id="25628" name="Text Box 33"/>
          <p:cNvSpPr txBox="1">
            <a:spLocks noChangeArrowheads="1"/>
          </p:cNvSpPr>
          <p:nvPr/>
        </p:nvSpPr>
        <p:spPr bwMode="auto">
          <a:xfrm>
            <a:off x="5468938" y="4502150"/>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B</a:t>
            </a:r>
          </a:p>
        </p:txBody>
      </p:sp>
      <p:sp>
        <p:nvSpPr>
          <p:cNvPr id="25629" name="Text Box 34"/>
          <p:cNvSpPr txBox="1">
            <a:spLocks noChangeArrowheads="1"/>
          </p:cNvSpPr>
          <p:nvPr/>
        </p:nvSpPr>
        <p:spPr bwMode="auto">
          <a:xfrm>
            <a:off x="1692275" y="5143500"/>
            <a:ext cx="30638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C</a:t>
            </a:r>
          </a:p>
        </p:txBody>
      </p:sp>
      <p:sp>
        <p:nvSpPr>
          <p:cNvPr id="25630" name="Text Box 40"/>
          <p:cNvSpPr txBox="1">
            <a:spLocks noChangeArrowheads="1"/>
          </p:cNvSpPr>
          <p:nvPr/>
        </p:nvSpPr>
        <p:spPr bwMode="auto">
          <a:xfrm>
            <a:off x="1730375" y="5705475"/>
            <a:ext cx="334963"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O</a:t>
            </a:r>
          </a:p>
        </p:txBody>
      </p:sp>
      <p:sp>
        <p:nvSpPr>
          <p:cNvPr id="25631" name="Title 1"/>
          <p:cNvSpPr/>
          <p:nvPr/>
        </p:nvSpPr>
        <p:spPr bwMode="auto">
          <a:xfrm>
            <a:off x="457200" y="-100013"/>
            <a:ext cx="8229600" cy="11430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algn="ctr" eaLnBrk="1" hangingPunct="1"/>
            <a:r>
              <a:rPr lang="en-US" altLang="ko-KR" sz="4400">
                <a:solidFill>
                  <a:schemeClr val="tx2"/>
                </a:solidFill>
                <a:latin typeface="Calibri" panose="020F0502020204030204" pitchFamily="-105" charset="0"/>
                <a:ea typeface="Malgun Gothic" panose="020B0503020000020004" pitchFamily="34" charset="-127"/>
              </a:rPr>
              <a:t>Tariffs</a:t>
            </a:r>
          </a:p>
        </p:txBody>
      </p:sp>
      <p:grpSp>
        <p:nvGrpSpPr>
          <p:cNvPr id="25632" name="Group 47"/>
          <p:cNvGrpSpPr/>
          <p:nvPr/>
        </p:nvGrpSpPr>
        <p:grpSpPr bwMode="auto">
          <a:xfrm>
            <a:off x="2047875" y="6086475"/>
            <a:ext cx="2884488" cy="800100"/>
            <a:chOff x="1290" y="3748"/>
            <a:chExt cx="1817" cy="504"/>
          </a:xfrm>
        </p:grpSpPr>
        <p:sp>
          <p:nvSpPr>
            <p:cNvPr id="25633" name="AutoShape 48"/>
            <p:cNvSpPr/>
            <p:nvPr/>
          </p:nvSpPr>
          <p:spPr bwMode="auto">
            <a:xfrm rot="-5400000">
              <a:off x="1745" y="3293"/>
              <a:ext cx="136" cy="1046"/>
            </a:xfrm>
            <a:prstGeom prst="leftBrace">
              <a:avLst>
                <a:gd name="adj1" fmla="val 64093"/>
                <a:gd name="adj2" fmla="val 50000"/>
              </a:avLst>
            </a:prstGeom>
            <a:noFill/>
            <a:ln w="9525">
              <a:solidFill>
                <a:schemeClr val="tx1"/>
              </a:solidFill>
              <a:rou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5634" name="AutoShape 49"/>
            <p:cNvSpPr/>
            <p:nvPr/>
          </p:nvSpPr>
          <p:spPr bwMode="auto">
            <a:xfrm rot="-5400000">
              <a:off x="2676" y="3453"/>
              <a:ext cx="136" cy="726"/>
            </a:xfrm>
            <a:prstGeom prst="leftBrace">
              <a:avLst>
                <a:gd name="adj1" fmla="val 44485"/>
                <a:gd name="adj2" fmla="val 50000"/>
              </a:avLst>
            </a:prstGeom>
            <a:noFill/>
            <a:ln w="9525">
              <a:solidFill>
                <a:schemeClr val="tx1"/>
              </a:solidFill>
              <a:rou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5635" name="Text Box 50"/>
            <p:cNvSpPr txBox="1">
              <a:spLocks noChangeArrowheads="1"/>
            </p:cNvSpPr>
            <p:nvPr/>
          </p:nvSpPr>
          <p:spPr bwMode="auto">
            <a:xfrm>
              <a:off x="1419" y="3886"/>
              <a:ext cx="690" cy="3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sz="1600">
                  <a:latin typeface="Calibri" panose="020F0502020204030204" pitchFamily="-105" charset="0"/>
                  <a:ea typeface="Malgun Gothic" panose="020B0503020000020004" pitchFamily="34" charset="-127"/>
                </a:rPr>
                <a:t>Domestic</a:t>
              </a:r>
            </a:p>
            <a:p>
              <a:pPr eaLnBrk="1" hangingPunct="1"/>
              <a:r>
                <a:rPr lang="en-US" altLang="ko-KR" sz="1600">
                  <a:latin typeface="Calibri" panose="020F0502020204030204" pitchFamily="-105" charset="0"/>
                  <a:ea typeface="Malgun Gothic" panose="020B0503020000020004" pitchFamily="34" charset="-127"/>
                </a:rPr>
                <a:t>Production</a:t>
              </a:r>
            </a:p>
          </p:txBody>
        </p:sp>
        <p:sp>
          <p:nvSpPr>
            <p:cNvPr id="25636" name="Text Box 51"/>
            <p:cNvSpPr txBox="1">
              <a:spLocks noChangeArrowheads="1"/>
            </p:cNvSpPr>
            <p:nvPr/>
          </p:nvSpPr>
          <p:spPr bwMode="auto">
            <a:xfrm>
              <a:off x="2472" y="3884"/>
              <a:ext cx="473"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sz="1600">
                  <a:latin typeface="Calibri" panose="020F0502020204030204" pitchFamily="-105" charset="0"/>
                  <a:ea typeface="Malgun Gothic" panose="020B0503020000020004" pitchFamily="34" charset="-127"/>
                </a:rPr>
                <a:t>Import</a:t>
              </a: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 name="AutoShape 51" descr="어두운 하향 대각선"/>
          <p:cNvSpPr>
            <a:spLocks noChangeArrowheads="1"/>
          </p:cNvSpPr>
          <p:nvPr/>
        </p:nvSpPr>
        <p:spPr bwMode="auto">
          <a:xfrm>
            <a:off x="2051050" y="1274763"/>
            <a:ext cx="2952750" cy="2519362"/>
          </a:xfrm>
          <a:prstGeom prst="rtTriangle">
            <a:avLst/>
          </a:prstGeom>
          <a:pattFill prst="dkDnDiag">
            <a:fgClr>
              <a:schemeClr val="accent1"/>
            </a:fgClr>
            <a:bgClr>
              <a:schemeClr val="bg1"/>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algn="ctr" eaLnBrk="1" hangingPunct="1"/>
            <a:endParaRPr lang="en-US" altLang="en-US"/>
          </a:p>
        </p:txBody>
      </p:sp>
      <p:sp>
        <p:nvSpPr>
          <p:cNvPr id="26627" name="Line 2"/>
          <p:cNvSpPr>
            <a:spLocks noChangeShapeType="1"/>
          </p:cNvSpPr>
          <p:nvPr/>
        </p:nvSpPr>
        <p:spPr bwMode="auto">
          <a:xfrm>
            <a:off x="2051050" y="1042988"/>
            <a:ext cx="0" cy="4608512"/>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6628" name="Line 3"/>
          <p:cNvSpPr>
            <a:spLocks noChangeShapeType="1"/>
          </p:cNvSpPr>
          <p:nvPr/>
        </p:nvSpPr>
        <p:spPr bwMode="auto">
          <a:xfrm>
            <a:off x="2051050" y="5651500"/>
            <a:ext cx="4897438"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26629" name="Text Box 4"/>
          <p:cNvSpPr txBox="1">
            <a:spLocks noChangeArrowheads="1"/>
          </p:cNvSpPr>
          <p:nvPr/>
        </p:nvSpPr>
        <p:spPr bwMode="auto">
          <a:xfrm>
            <a:off x="7000875" y="5608638"/>
            <a:ext cx="338138"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p>
        </p:txBody>
      </p:sp>
      <p:sp>
        <p:nvSpPr>
          <p:cNvPr id="26630" name="Text Box 5"/>
          <p:cNvSpPr txBox="1">
            <a:spLocks noChangeArrowheads="1"/>
          </p:cNvSpPr>
          <p:nvPr/>
        </p:nvSpPr>
        <p:spPr bwMode="auto">
          <a:xfrm>
            <a:off x="1641475" y="827088"/>
            <a:ext cx="3016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P</a:t>
            </a:r>
          </a:p>
        </p:txBody>
      </p:sp>
      <p:sp>
        <p:nvSpPr>
          <p:cNvPr id="3" name="Line 6"/>
          <p:cNvSpPr>
            <a:spLocks noChangeShapeType="1"/>
          </p:cNvSpPr>
          <p:nvPr/>
        </p:nvSpPr>
        <p:spPr bwMode="auto">
          <a:xfrm flipV="1">
            <a:off x="2051050" y="1331913"/>
            <a:ext cx="4608513" cy="3887787"/>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9223" name="Line 7"/>
          <p:cNvSpPr>
            <a:spLocks noChangeShapeType="1"/>
          </p:cNvSpPr>
          <p:nvPr/>
        </p:nvSpPr>
        <p:spPr bwMode="auto">
          <a:xfrm>
            <a:off x="2051050" y="1260475"/>
            <a:ext cx="4608513" cy="3959225"/>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9224" name="Text Box 8"/>
          <p:cNvSpPr txBox="1">
            <a:spLocks noChangeArrowheads="1"/>
          </p:cNvSpPr>
          <p:nvPr/>
        </p:nvSpPr>
        <p:spPr bwMode="auto">
          <a:xfrm>
            <a:off x="6732588" y="1042988"/>
            <a:ext cx="1747837"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S</a:t>
            </a:r>
            <a:r>
              <a:rPr lang="en-US" altLang="ko-KR" sz="1600">
                <a:latin typeface="Calibri" panose="020F0502020204030204" pitchFamily="-105" charset="0"/>
                <a:ea typeface="Malgun Gothic" panose="020B0503020000020004" pitchFamily="34" charset="-127"/>
              </a:rPr>
              <a:t>: Domestic supply</a:t>
            </a:r>
          </a:p>
        </p:txBody>
      </p:sp>
      <p:sp>
        <p:nvSpPr>
          <p:cNvPr id="9225" name="Text Box 9"/>
          <p:cNvSpPr txBox="1">
            <a:spLocks noChangeArrowheads="1"/>
          </p:cNvSpPr>
          <p:nvPr/>
        </p:nvSpPr>
        <p:spPr bwMode="auto">
          <a:xfrm>
            <a:off x="6732588" y="5076825"/>
            <a:ext cx="19272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D</a:t>
            </a:r>
            <a:r>
              <a:rPr lang="en-US" altLang="ko-KR" sz="1600">
                <a:latin typeface="Calibri" panose="020F0502020204030204" pitchFamily="-105" charset="0"/>
                <a:ea typeface="Malgun Gothic" panose="020B0503020000020004" pitchFamily="34" charset="-127"/>
              </a:rPr>
              <a:t>: Domestic demand</a:t>
            </a:r>
          </a:p>
        </p:txBody>
      </p:sp>
      <p:sp>
        <p:nvSpPr>
          <p:cNvPr id="9226" name="Line 10"/>
          <p:cNvSpPr>
            <a:spLocks noChangeShapeType="1"/>
          </p:cNvSpPr>
          <p:nvPr/>
        </p:nvSpPr>
        <p:spPr bwMode="auto">
          <a:xfrm>
            <a:off x="2051050" y="3779838"/>
            <a:ext cx="4826000" cy="0"/>
          </a:xfrm>
          <a:prstGeom prst="line">
            <a:avLst/>
          </a:prstGeom>
          <a:noFill/>
          <a:ln w="28575">
            <a:solidFill>
              <a:srgbClr val="FF0000"/>
            </a:solidFill>
            <a:round/>
          </a:ln>
          <a:extLst>
            <a:ext uri="{909E8E84-426E-40DD-AFC4-6F175D3DCCD1}">
              <a14:hiddenFill xmlns:a14="http://schemas.microsoft.com/office/drawing/2010/main" xmlns="">
                <a:noFill/>
              </a14:hiddenFill>
            </a:ext>
          </a:extLst>
        </p:spPr>
        <p:txBody>
          <a:bodyPr/>
          <a:lstStyle/>
          <a:p>
            <a:endParaRPr lang="en-US"/>
          </a:p>
        </p:txBody>
      </p:sp>
      <p:sp>
        <p:nvSpPr>
          <p:cNvPr id="9227" name="Line 11"/>
          <p:cNvSpPr>
            <a:spLocks noChangeShapeType="1"/>
          </p:cNvSpPr>
          <p:nvPr/>
        </p:nvSpPr>
        <p:spPr bwMode="auto">
          <a:xfrm>
            <a:off x="2051050" y="4427538"/>
            <a:ext cx="4826000" cy="0"/>
          </a:xfrm>
          <a:prstGeom prst="line">
            <a:avLst/>
          </a:prstGeom>
          <a:noFill/>
          <a:ln w="9525">
            <a:solidFill>
              <a:schemeClr val="tx1"/>
            </a:solidFill>
            <a:round/>
          </a:ln>
          <a:extLst>
            <a:ext uri="{909E8E84-426E-40DD-AFC4-6F175D3DCCD1}">
              <a14:hiddenFill xmlns:a14="http://schemas.microsoft.com/office/drawing/2010/main" xmlns="">
                <a:noFill/>
              </a14:hiddenFill>
            </a:ext>
          </a:extLst>
        </p:spPr>
        <p:txBody>
          <a:bodyPr/>
          <a:lstStyle/>
          <a:p>
            <a:endParaRPr lang="en-US"/>
          </a:p>
        </p:txBody>
      </p:sp>
      <p:sp>
        <p:nvSpPr>
          <p:cNvPr id="9228" name="Line 12"/>
          <p:cNvSpPr>
            <a:spLocks noChangeShapeType="1"/>
          </p:cNvSpPr>
          <p:nvPr/>
        </p:nvSpPr>
        <p:spPr bwMode="auto">
          <a:xfrm>
            <a:off x="3765550" y="3779838"/>
            <a:ext cx="0" cy="1871662"/>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9229" name="Line 13"/>
          <p:cNvSpPr>
            <a:spLocks noChangeShapeType="1"/>
          </p:cNvSpPr>
          <p:nvPr/>
        </p:nvSpPr>
        <p:spPr bwMode="auto">
          <a:xfrm>
            <a:off x="4975225" y="3779838"/>
            <a:ext cx="0" cy="1871662"/>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9230" name="Line 14"/>
          <p:cNvSpPr>
            <a:spLocks noChangeShapeType="1"/>
          </p:cNvSpPr>
          <p:nvPr/>
        </p:nvSpPr>
        <p:spPr bwMode="auto">
          <a:xfrm>
            <a:off x="3001963" y="4427538"/>
            <a:ext cx="0" cy="1223962"/>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9231" name="Line 15"/>
          <p:cNvSpPr>
            <a:spLocks noChangeShapeType="1"/>
          </p:cNvSpPr>
          <p:nvPr/>
        </p:nvSpPr>
        <p:spPr bwMode="auto">
          <a:xfrm>
            <a:off x="5724525" y="4427538"/>
            <a:ext cx="0" cy="1223962"/>
          </a:xfrm>
          <a:prstGeom prst="line">
            <a:avLst/>
          </a:prstGeom>
          <a:noFill/>
          <a:ln w="9525">
            <a:solidFill>
              <a:schemeClr val="tx1"/>
            </a:solidFill>
            <a:prstDash val="dash"/>
            <a:round/>
          </a:ln>
          <a:extLst>
            <a:ext uri="{909E8E84-426E-40DD-AFC4-6F175D3DCCD1}">
              <a14:hiddenFill xmlns:a14="http://schemas.microsoft.com/office/drawing/2010/main" xmlns="">
                <a:noFill/>
              </a14:hiddenFill>
            </a:ext>
          </a:extLst>
        </p:spPr>
        <p:txBody>
          <a:bodyPr/>
          <a:lstStyle/>
          <a:p>
            <a:endParaRPr lang="en-US"/>
          </a:p>
        </p:txBody>
      </p:sp>
      <p:sp>
        <p:nvSpPr>
          <p:cNvPr id="9232" name="Text Box 16"/>
          <p:cNvSpPr txBox="1">
            <a:spLocks noChangeArrowheads="1"/>
          </p:cNvSpPr>
          <p:nvPr/>
        </p:nvSpPr>
        <p:spPr bwMode="auto">
          <a:xfrm>
            <a:off x="5602288" y="5651500"/>
            <a:ext cx="415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r>
              <a:rPr lang="en-US" altLang="ko-KR" baseline="-25000">
                <a:latin typeface="Calibri" panose="020F0502020204030204" pitchFamily="-105" charset="0"/>
                <a:ea typeface="Malgun Gothic" panose="020B0503020000020004" pitchFamily="34" charset="-127"/>
              </a:rPr>
              <a:t>1</a:t>
            </a:r>
            <a:endParaRPr lang="en-US" altLang="ko-KR">
              <a:latin typeface="Calibri" panose="020F0502020204030204" pitchFamily="-105" charset="0"/>
              <a:ea typeface="Malgun Gothic" panose="020B0503020000020004" pitchFamily="34" charset="-127"/>
            </a:endParaRPr>
          </a:p>
        </p:txBody>
      </p:sp>
      <p:sp>
        <p:nvSpPr>
          <p:cNvPr id="9233" name="Text Box 17"/>
          <p:cNvSpPr txBox="1">
            <a:spLocks noChangeArrowheads="1"/>
          </p:cNvSpPr>
          <p:nvPr/>
        </p:nvSpPr>
        <p:spPr bwMode="auto">
          <a:xfrm>
            <a:off x="2843213" y="5651500"/>
            <a:ext cx="415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r>
              <a:rPr lang="en-US" altLang="ko-KR" baseline="-25000">
                <a:latin typeface="Calibri" panose="020F0502020204030204" pitchFamily="-105" charset="0"/>
                <a:ea typeface="Malgun Gothic" panose="020B0503020000020004" pitchFamily="34" charset="-127"/>
              </a:rPr>
              <a:t>2</a:t>
            </a:r>
            <a:endParaRPr lang="en-US" altLang="ko-KR">
              <a:latin typeface="Calibri" panose="020F0502020204030204" pitchFamily="-105" charset="0"/>
              <a:ea typeface="Malgun Gothic" panose="020B0503020000020004" pitchFamily="34" charset="-127"/>
            </a:endParaRPr>
          </a:p>
        </p:txBody>
      </p:sp>
      <p:sp>
        <p:nvSpPr>
          <p:cNvPr id="9234" name="Text Box 18"/>
          <p:cNvSpPr txBox="1">
            <a:spLocks noChangeArrowheads="1"/>
          </p:cNvSpPr>
          <p:nvPr/>
        </p:nvSpPr>
        <p:spPr bwMode="auto">
          <a:xfrm>
            <a:off x="3579813" y="5651500"/>
            <a:ext cx="415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r>
              <a:rPr lang="en-US" altLang="ko-KR" baseline="-25000">
                <a:latin typeface="Calibri" panose="020F0502020204030204" pitchFamily="-105" charset="0"/>
                <a:ea typeface="Malgun Gothic" panose="020B0503020000020004" pitchFamily="34" charset="-127"/>
              </a:rPr>
              <a:t>4</a:t>
            </a:r>
            <a:endParaRPr lang="en-US" altLang="ko-KR">
              <a:latin typeface="Calibri" panose="020F0502020204030204" pitchFamily="-105" charset="0"/>
              <a:ea typeface="Malgun Gothic" panose="020B0503020000020004" pitchFamily="34" charset="-127"/>
            </a:endParaRPr>
          </a:p>
        </p:txBody>
      </p:sp>
      <p:sp>
        <p:nvSpPr>
          <p:cNvPr id="9235" name="Text Box 19"/>
          <p:cNvSpPr txBox="1">
            <a:spLocks noChangeArrowheads="1"/>
          </p:cNvSpPr>
          <p:nvPr/>
        </p:nvSpPr>
        <p:spPr bwMode="auto">
          <a:xfrm>
            <a:off x="4803775" y="5651500"/>
            <a:ext cx="415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Q</a:t>
            </a:r>
            <a:r>
              <a:rPr lang="en-US" altLang="ko-KR" baseline="-25000">
                <a:latin typeface="Calibri" panose="020F0502020204030204" pitchFamily="-105" charset="0"/>
                <a:ea typeface="Malgun Gothic" panose="020B0503020000020004" pitchFamily="34" charset="-127"/>
              </a:rPr>
              <a:t>3</a:t>
            </a:r>
            <a:endParaRPr lang="en-US" altLang="ko-KR">
              <a:latin typeface="Calibri" panose="020F0502020204030204" pitchFamily="-105" charset="0"/>
              <a:ea typeface="Malgun Gothic" panose="020B0503020000020004" pitchFamily="34" charset="-127"/>
            </a:endParaRPr>
          </a:p>
        </p:txBody>
      </p:sp>
      <p:sp>
        <p:nvSpPr>
          <p:cNvPr id="9236" name="Text Box 20"/>
          <p:cNvSpPr txBox="1">
            <a:spLocks noChangeArrowheads="1"/>
          </p:cNvSpPr>
          <p:nvPr/>
        </p:nvSpPr>
        <p:spPr bwMode="auto">
          <a:xfrm>
            <a:off x="1649413" y="4211638"/>
            <a:ext cx="411162"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P</a:t>
            </a:r>
            <a:r>
              <a:rPr lang="en-US" altLang="ko-KR" baseline="-25000">
                <a:latin typeface="Calibri" panose="020F0502020204030204" pitchFamily="-105" charset="0"/>
                <a:ea typeface="Malgun Gothic" panose="020B0503020000020004" pitchFamily="34" charset="-127"/>
              </a:rPr>
              <a:t>w</a:t>
            </a:r>
            <a:endParaRPr lang="en-US" altLang="ko-KR">
              <a:latin typeface="Calibri" panose="020F0502020204030204" pitchFamily="-105" charset="0"/>
              <a:ea typeface="Malgun Gothic" panose="020B0503020000020004" pitchFamily="34" charset="-127"/>
            </a:endParaRPr>
          </a:p>
        </p:txBody>
      </p:sp>
      <p:sp>
        <p:nvSpPr>
          <p:cNvPr id="9237" name="Text Box 21"/>
          <p:cNvSpPr txBox="1">
            <a:spLocks noChangeArrowheads="1"/>
          </p:cNvSpPr>
          <p:nvPr/>
        </p:nvSpPr>
        <p:spPr bwMode="auto">
          <a:xfrm>
            <a:off x="1639888" y="3621088"/>
            <a:ext cx="376237"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P</a:t>
            </a:r>
            <a:r>
              <a:rPr lang="en-US" altLang="ko-KR" baseline="-25000">
                <a:latin typeface="Calibri" panose="020F0502020204030204" pitchFamily="-105" charset="0"/>
                <a:ea typeface="Malgun Gothic" panose="020B0503020000020004" pitchFamily="34" charset="-127"/>
              </a:rPr>
              <a:t>T</a:t>
            </a:r>
            <a:endParaRPr lang="en-US" altLang="ko-KR">
              <a:latin typeface="Calibri" panose="020F0502020204030204" pitchFamily="-105" charset="0"/>
              <a:ea typeface="Malgun Gothic" panose="020B0503020000020004" pitchFamily="34" charset="-127"/>
            </a:endParaRPr>
          </a:p>
        </p:txBody>
      </p:sp>
      <p:sp>
        <p:nvSpPr>
          <p:cNvPr id="9240" name="Text Box 24"/>
          <p:cNvSpPr txBox="1">
            <a:spLocks noChangeArrowheads="1"/>
          </p:cNvSpPr>
          <p:nvPr/>
        </p:nvSpPr>
        <p:spPr bwMode="auto">
          <a:xfrm>
            <a:off x="2109788" y="1042988"/>
            <a:ext cx="315912"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A</a:t>
            </a:r>
          </a:p>
        </p:txBody>
      </p:sp>
      <p:sp>
        <p:nvSpPr>
          <p:cNvPr id="9241" name="Text Box 25"/>
          <p:cNvSpPr txBox="1">
            <a:spLocks noChangeArrowheads="1"/>
          </p:cNvSpPr>
          <p:nvPr/>
        </p:nvSpPr>
        <p:spPr bwMode="auto">
          <a:xfrm>
            <a:off x="3419475" y="3413125"/>
            <a:ext cx="328613"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G</a:t>
            </a:r>
          </a:p>
        </p:txBody>
      </p:sp>
      <p:sp>
        <p:nvSpPr>
          <p:cNvPr id="9242" name="Text Box 26"/>
          <p:cNvSpPr txBox="1">
            <a:spLocks noChangeArrowheads="1"/>
          </p:cNvSpPr>
          <p:nvPr/>
        </p:nvSpPr>
        <p:spPr bwMode="auto">
          <a:xfrm>
            <a:off x="4891088" y="3413125"/>
            <a:ext cx="288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F</a:t>
            </a:r>
          </a:p>
        </p:txBody>
      </p:sp>
      <p:sp>
        <p:nvSpPr>
          <p:cNvPr id="9243" name="Text Box 27"/>
          <p:cNvSpPr txBox="1">
            <a:spLocks noChangeArrowheads="1"/>
          </p:cNvSpPr>
          <p:nvPr/>
        </p:nvSpPr>
        <p:spPr bwMode="auto">
          <a:xfrm>
            <a:off x="2947988" y="4421188"/>
            <a:ext cx="295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E</a:t>
            </a:r>
          </a:p>
        </p:txBody>
      </p:sp>
      <p:sp>
        <p:nvSpPr>
          <p:cNvPr id="9244" name="Text Box 28"/>
          <p:cNvSpPr txBox="1">
            <a:spLocks noChangeArrowheads="1"/>
          </p:cNvSpPr>
          <p:nvPr/>
        </p:nvSpPr>
        <p:spPr bwMode="auto">
          <a:xfrm>
            <a:off x="3738563" y="4421188"/>
            <a:ext cx="2413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I</a:t>
            </a:r>
          </a:p>
        </p:txBody>
      </p:sp>
      <p:sp>
        <p:nvSpPr>
          <p:cNvPr id="9245" name="Text Box 29"/>
          <p:cNvSpPr txBox="1">
            <a:spLocks noChangeArrowheads="1"/>
          </p:cNvSpPr>
          <p:nvPr/>
        </p:nvSpPr>
        <p:spPr bwMode="auto">
          <a:xfrm>
            <a:off x="4702175" y="4427538"/>
            <a:ext cx="3270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H</a:t>
            </a:r>
          </a:p>
        </p:txBody>
      </p:sp>
      <p:sp>
        <p:nvSpPr>
          <p:cNvPr id="9246" name="Text Box 30"/>
          <p:cNvSpPr txBox="1">
            <a:spLocks noChangeArrowheads="1"/>
          </p:cNvSpPr>
          <p:nvPr/>
        </p:nvSpPr>
        <p:spPr bwMode="auto">
          <a:xfrm>
            <a:off x="5468938" y="4427538"/>
            <a:ext cx="307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B</a:t>
            </a:r>
          </a:p>
        </p:txBody>
      </p:sp>
      <p:sp>
        <p:nvSpPr>
          <p:cNvPr id="9247" name="Text Box 31"/>
          <p:cNvSpPr txBox="1">
            <a:spLocks noChangeArrowheads="1"/>
          </p:cNvSpPr>
          <p:nvPr/>
        </p:nvSpPr>
        <p:spPr bwMode="auto">
          <a:xfrm>
            <a:off x="1692275" y="5068888"/>
            <a:ext cx="306388"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C</a:t>
            </a:r>
          </a:p>
        </p:txBody>
      </p:sp>
      <p:sp>
        <p:nvSpPr>
          <p:cNvPr id="26655" name="Text Box 32"/>
          <p:cNvSpPr txBox="1">
            <a:spLocks noChangeArrowheads="1"/>
          </p:cNvSpPr>
          <p:nvPr/>
        </p:nvSpPr>
        <p:spPr bwMode="auto">
          <a:xfrm>
            <a:off x="1730375" y="5630863"/>
            <a:ext cx="334963"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a:latin typeface="Calibri" panose="020F0502020204030204" pitchFamily="-105" charset="0"/>
                <a:ea typeface="Malgun Gothic" panose="020B0503020000020004" pitchFamily="34" charset="-127"/>
              </a:rPr>
              <a:t>O</a:t>
            </a:r>
          </a:p>
        </p:txBody>
      </p:sp>
      <p:grpSp>
        <p:nvGrpSpPr>
          <p:cNvPr id="2" name="Group 46"/>
          <p:cNvGrpSpPr/>
          <p:nvPr/>
        </p:nvGrpSpPr>
        <p:grpSpPr bwMode="auto">
          <a:xfrm>
            <a:off x="2047875" y="6084888"/>
            <a:ext cx="2884488" cy="800100"/>
            <a:chOff x="1290" y="3748"/>
            <a:chExt cx="1817" cy="504"/>
          </a:xfrm>
        </p:grpSpPr>
        <p:sp>
          <p:nvSpPr>
            <p:cNvPr id="26665" name="AutoShape 47"/>
            <p:cNvSpPr/>
            <p:nvPr/>
          </p:nvSpPr>
          <p:spPr bwMode="auto">
            <a:xfrm rot="-5400000">
              <a:off x="1745" y="3293"/>
              <a:ext cx="136" cy="1046"/>
            </a:xfrm>
            <a:prstGeom prst="leftBrace">
              <a:avLst>
                <a:gd name="adj1" fmla="val 64093"/>
                <a:gd name="adj2" fmla="val 50000"/>
              </a:avLst>
            </a:prstGeom>
            <a:noFill/>
            <a:ln w="9525">
              <a:solidFill>
                <a:schemeClr val="tx1"/>
              </a:solidFill>
              <a:rou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6666" name="AutoShape 48"/>
            <p:cNvSpPr/>
            <p:nvPr/>
          </p:nvSpPr>
          <p:spPr bwMode="auto">
            <a:xfrm rot="-5400000">
              <a:off x="2676" y="3453"/>
              <a:ext cx="136" cy="726"/>
            </a:xfrm>
            <a:prstGeom prst="leftBrace">
              <a:avLst>
                <a:gd name="adj1" fmla="val 44485"/>
                <a:gd name="adj2" fmla="val 50000"/>
              </a:avLst>
            </a:prstGeom>
            <a:noFill/>
            <a:ln w="9525">
              <a:solidFill>
                <a:schemeClr val="tx1"/>
              </a:solidFill>
              <a:rou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6667" name="Text Box 49"/>
            <p:cNvSpPr txBox="1">
              <a:spLocks noChangeArrowheads="1"/>
            </p:cNvSpPr>
            <p:nvPr/>
          </p:nvSpPr>
          <p:spPr bwMode="auto">
            <a:xfrm>
              <a:off x="1488" y="3886"/>
              <a:ext cx="690" cy="3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sz="1600">
                  <a:latin typeface="Calibri" panose="020F0502020204030204" pitchFamily="-105" charset="0"/>
                  <a:ea typeface="Malgun Gothic" panose="020B0503020000020004" pitchFamily="34" charset="-127"/>
                </a:rPr>
                <a:t>Domestic</a:t>
              </a:r>
            </a:p>
            <a:p>
              <a:pPr eaLnBrk="1" hangingPunct="1"/>
              <a:r>
                <a:rPr lang="en-US" altLang="ko-KR" sz="1600">
                  <a:latin typeface="Calibri" panose="020F0502020204030204" pitchFamily="-105" charset="0"/>
                  <a:ea typeface="Malgun Gothic" panose="020B0503020000020004" pitchFamily="34" charset="-127"/>
                </a:rPr>
                <a:t>Production</a:t>
              </a:r>
            </a:p>
          </p:txBody>
        </p:sp>
        <p:sp>
          <p:nvSpPr>
            <p:cNvPr id="26668" name="Text Box 50"/>
            <p:cNvSpPr txBox="1">
              <a:spLocks noChangeArrowheads="1"/>
            </p:cNvSpPr>
            <p:nvPr/>
          </p:nvSpPr>
          <p:spPr bwMode="auto">
            <a:xfrm>
              <a:off x="2472" y="3884"/>
              <a:ext cx="52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r>
                <a:rPr lang="en-US" altLang="ko-KR" sz="1600">
                  <a:latin typeface="Calibri" panose="020F0502020204030204" pitchFamily="-105" charset="0"/>
                  <a:ea typeface="Malgun Gothic" panose="020B0503020000020004" pitchFamily="34" charset="-127"/>
                </a:rPr>
                <a:t>Imports</a:t>
              </a:r>
            </a:p>
          </p:txBody>
        </p:sp>
      </p:grpSp>
      <p:sp>
        <p:nvSpPr>
          <p:cNvPr id="9269" name="Text Box 53"/>
          <p:cNvSpPr txBox="1">
            <a:spLocks noChangeArrowheads="1"/>
          </p:cNvSpPr>
          <p:nvPr/>
        </p:nvSpPr>
        <p:spPr bwMode="auto">
          <a:xfrm>
            <a:off x="2844800" y="2692400"/>
            <a:ext cx="50323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spcBef>
                <a:spcPct val="50000"/>
              </a:spcBef>
            </a:pPr>
            <a:r>
              <a:rPr lang="en-US" altLang="ko-KR" b="1">
                <a:latin typeface="Calibri" panose="020F0502020204030204" pitchFamily="-105" charset="0"/>
                <a:ea typeface="Malgun Gothic" panose="020B0503020000020004" pitchFamily="34" charset="-127"/>
              </a:rPr>
              <a:t>CS</a:t>
            </a:r>
          </a:p>
        </p:txBody>
      </p:sp>
      <p:sp>
        <p:nvSpPr>
          <p:cNvPr id="9270" name="AutoShape 54" descr="좁은 수평선"/>
          <p:cNvSpPr>
            <a:spLocks noChangeArrowheads="1"/>
          </p:cNvSpPr>
          <p:nvPr/>
        </p:nvSpPr>
        <p:spPr bwMode="auto">
          <a:xfrm rot="5400000">
            <a:off x="2174081" y="3671094"/>
            <a:ext cx="1439863" cy="1685925"/>
          </a:xfrm>
          <a:prstGeom prst="rtTriangle">
            <a:avLst/>
          </a:prstGeom>
          <a:pattFill prst="narHorz">
            <a:fgClr>
              <a:srgbClr val="96FD49"/>
            </a:fgClr>
            <a:bgClr>
              <a:schemeClr val="bg1"/>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9271" name="Text Box 55"/>
          <p:cNvSpPr txBox="1">
            <a:spLocks noChangeArrowheads="1"/>
          </p:cNvSpPr>
          <p:nvPr/>
        </p:nvSpPr>
        <p:spPr bwMode="auto">
          <a:xfrm>
            <a:off x="2268538" y="4211638"/>
            <a:ext cx="5746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spcBef>
                <a:spcPct val="50000"/>
              </a:spcBef>
            </a:pPr>
            <a:r>
              <a:rPr lang="en-US" altLang="ko-KR" b="1">
                <a:latin typeface="Calibri" panose="020F0502020204030204" pitchFamily="-105" charset="0"/>
                <a:ea typeface="Malgun Gothic" panose="020B0503020000020004" pitchFamily="34" charset="-127"/>
              </a:rPr>
              <a:t>PS</a:t>
            </a:r>
          </a:p>
        </p:txBody>
      </p:sp>
      <p:sp>
        <p:nvSpPr>
          <p:cNvPr id="9272" name="Rectangle 56" descr="20%"/>
          <p:cNvSpPr>
            <a:spLocks noChangeArrowheads="1"/>
          </p:cNvSpPr>
          <p:nvPr/>
        </p:nvSpPr>
        <p:spPr bwMode="auto">
          <a:xfrm>
            <a:off x="3765550" y="3779838"/>
            <a:ext cx="1223963" cy="647700"/>
          </a:xfrm>
          <a:prstGeom prst="rect">
            <a:avLst/>
          </a:prstGeom>
          <a:pattFill prst="pct20">
            <a:fgClr>
              <a:schemeClr val="accent2"/>
            </a:fgClr>
            <a:bgClr>
              <a:schemeClr val="bg1"/>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9273" name="Text Box 57"/>
          <p:cNvSpPr txBox="1">
            <a:spLocks noChangeArrowheads="1"/>
          </p:cNvSpPr>
          <p:nvPr/>
        </p:nvSpPr>
        <p:spPr bwMode="auto">
          <a:xfrm>
            <a:off x="3910013" y="3924300"/>
            <a:ext cx="1079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spcBef>
                <a:spcPct val="50000"/>
              </a:spcBef>
            </a:pPr>
            <a:r>
              <a:rPr lang="en-US" altLang="ko-KR" b="1">
                <a:latin typeface="Calibri" panose="020F0502020204030204" pitchFamily="-105" charset="0"/>
                <a:ea typeface="Malgun Gothic" panose="020B0503020000020004" pitchFamily="34" charset="-127"/>
              </a:rPr>
              <a:t>Revenue</a:t>
            </a:r>
          </a:p>
        </p:txBody>
      </p:sp>
      <p:sp>
        <p:nvSpPr>
          <p:cNvPr id="9274" name="AutoShape 58"/>
          <p:cNvSpPr>
            <a:spLocks noChangeArrowheads="1"/>
          </p:cNvSpPr>
          <p:nvPr/>
        </p:nvSpPr>
        <p:spPr bwMode="auto">
          <a:xfrm>
            <a:off x="4989513" y="3779838"/>
            <a:ext cx="720725" cy="647700"/>
          </a:xfrm>
          <a:prstGeom prst="rtTriangle">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9275" name="AutoShape 59"/>
          <p:cNvSpPr>
            <a:spLocks noChangeArrowheads="1"/>
          </p:cNvSpPr>
          <p:nvPr/>
        </p:nvSpPr>
        <p:spPr bwMode="auto">
          <a:xfrm rot="-5400000">
            <a:off x="3040857" y="3729831"/>
            <a:ext cx="658812" cy="765175"/>
          </a:xfrm>
          <a:prstGeom prst="rtTriangle">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endParaRPr lang="en-US" altLang="en-US"/>
          </a:p>
        </p:txBody>
      </p:sp>
      <p:sp>
        <p:nvSpPr>
          <p:cNvPr id="26664" name="Title 1"/>
          <p:cNvSpPr/>
          <p:nvPr/>
        </p:nvSpPr>
        <p:spPr bwMode="auto">
          <a:xfrm>
            <a:off x="457200" y="-100013"/>
            <a:ext cx="8229600" cy="11430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algn="ctr" eaLnBrk="1" hangingPunct="1"/>
            <a:r>
              <a:rPr lang="en-US" altLang="ko-KR" sz="4400">
                <a:solidFill>
                  <a:schemeClr val="tx2"/>
                </a:solidFill>
                <a:latin typeface="Calibri" panose="020F0502020204030204" pitchFamily="-105" charset="0"/>
                <a:ea typeface="Malgun Gothic" panose="020B0503020000020004" pitchFamily="34" charset="-127"/>
              </a:rPr>
              <a:t>Tariffs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dissolve">
                                      <p:cBhvr>
                                        <p:cTn id="7" dur="500"/>
                                        <p:tgtEl>
                                          <p:spTgt spid="9223"/>
                                        </p:tgtEl>
                                      </p:cBhvr>
                                    </p:animEffect>
                                  </p:childTnLst>
                                </p:cTn>
                              </p:par>
                              <p:par>
                                <p:cTn id="8" presetID="1" presetClass="entr" presetSubtype="0" fill="hold" nodeType="withEffect">
                                  <p:stCondLst>
                                    <p:cond delay="0"/>
                                  </p:stCondLst>
                                  <p:childTnLst>
                                    <p:set>
                                      <p:cBhvr>
                                        <p:cTn id="9" dur="1" fill="hold">
                                          <p:stCondLst>
                                            <p:cond delay="0"/>
                                          </p:stCondLst>
                                        </p:cTn>
                                        <p:tgtEl>
                                          <p:spTgt spid="9247"/>
                                        </p:tgtEl>
                                        <p:attrNameLst>
                                          <p:attrName>style.visibility</p:attrName>
                                        </p:attrNameLst>
                                      </p:cBhvr>
                                      <p:to>
                                        <p:strVal val="visible"/>
                                      </p:to>
                                    </p:set>
                                  </p:childTnLst>
                                </p:cTn>
                              </p:par>
                              <p:par>
                                <p:cTn id="10" presetID="9" presetClass="entr" presetSubtype="0" fill="hold" grpId="0" nodeType="withEffect">
                                  <p:stCondLst>
                                    <p:cond delay="0"/>
                                  </p:stCondLst>
                                  <p:childTnLst>
                                    <p:set>
                                      <p:cBhvr>
                                        <p:cTn id="11" dur="1" fill="hold">
                                          <p:stCondLst>
                                            <p:cond delay="0"/>
                                          </p:stCondLst>
                                        </p:cTn>
                                        <p:tgtEl>
                                          <p:spTgt spid="9225"/>
                                        </p:tgtEl>
                                        <p:attrNameLst>
                                          <p:attrName>style.visibility</p:attrName>
                                        </p:attrNameLst>
                                      </p:cBhvr>
                                      <p:to>
                                        <p:strVal val="visible"/>
                                      </p:to>
                                    </p:set>
                                    <p:animEffect transition="in" filter="dissolve">
                                      <p:cBhvr>
                                        <p:cTn id="12" dur="500"/>
                                        <p:tgtEl>
                                          <p:spTgt spid="922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par>
                                <p:cTn id="16" presetID="9" presetClass="entr" presetSubtype="0" fill="hold" nodeType="withEffect">
                                  <p:stCondLst>
                                    <p:cond delay="0"/>
                                  </p:stCondLst>
                                  <p:childTnLst>
                                    <p:set>
                                      <p:cBhvr>
                                        <p:cTn id="17" dur="1" fill="hold">
                                          <p:stCondLst>
                                            <p:cond delay="0"/>
                                          </p:stCondLst>
                                        </p:cTn>
                                        <p:tgtEl>
                                          <p:spTgt spid="9224"/>
                                        </p:tgtEl>
                                        <p:attrNameLst>
                                          <p:attrName>style.visibility</p:attrName>
                                        </p:attrNameLst>
                                      </p:cBhvr>
                                      <p:to>
                                        <p:strVal val="visible"/>
                                      </p:to>
                                    </p:set>
                                    <p:animEffect transition="in" filter="dissolve">
                                      <p:cBhvr>
                                        <p:cTn id="18" dur="500"/>
                                        <p:tgtEl>
                                          <p:spTgt spid="9224"/>
                                        </p:tgtEl>
                                      </p:cBhvr>
                                    </p:animEffect>
                                  </p:childTnLst>
                                </p:cTn>
                              </p:par>
                              <p:par>
                                <p:cTn id="19" presetID="9" presetClass="entr" presetSubtype="0" fill="hold" nodeType="withEffect">
                                  <p:stCondLst>
                                    <p:cond delay="0"/>
                                  </p:stCondLst>
                                  <p:childTnLst>
                                    <p:set>
                                      <p:cBhvr>
                                        <p:cTn id="20" dur="1" fill="hold">
                                          <p:stCondLst>
                                            <p:cond delay="0"/>
                                          </p:stCondLst>
                                        </p:cTn>
                                        <p:tgtEl>
                                          <p:spTgt spid="9240"/>
                                        </p:tgtEl>
                                        <p:attrNameLst>
                                          <p:attrName>style.visibility</p:attrName>
                                        </p:attrNameLst>
                                      </p:cBhvr>
                                      <p:to>
                                        <p:strVal val="visible"/>
                                      </p:to>
                                    </p:set>
                                    <p:animEffect transition="in" filter="dissolve">
                                      <p:cBhvr>
                                        <p:cTn id="21" dur="500"/>
                                        <p:tgtEl>
                                          <p:spTgt spid="924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236"/>
                                        </p:tgtEl>
                                        <p:attrNameLst>
                                          <p:attrName>style.visibility</p:attrName>
                                        </p:attrNameLst>
                                      </p:cBhvr>
                                      <p:to>
                                        <p:strVal val="visible"/>
                                      </p:to>
                                    </p:set>
                                    <p:animEffect transition="in" filter="dissolve">
                                      <p:cBhvr>
                                        <p:cTn id="26" dur="500"/>
                                        <p:tgtEl>
                                          <p:spTgt spid="9236"/>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9227"/>
                                        </p:tgtEl>
                                        <p:attrNameLst>
                                          <p:attrName>style.visibility</p:attrName>
                                        </p:attrNameLst>
                                      </p:cBhvr>
                                      <p:to>
                                        <p:strVal val="visible"/>
                                      </p:to>
                                    </p:set>
                                    <p:animEffect transition="in" filter="dissolve">
                                      <p:cBhvr>
                                        <p:cTn id="29" dur="500"/>
                                        <p:tgtEl>
                                          <p:spTgt spid="9227"/>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9230"/>
                                        </p:tgtEl>
                                        <p:attrNameLst>
                                          <p:attrName>style.visibility</p:attrName>
                                        </p:attrNameLst>
                                      </p:cBhvr>
                                      <p:to>
                                        <p:strVal val="visible"/>
                                      </p:to>
                                    </p:set>
                                    <p:animEffect transition="in" filter="dissolve">
                                      <p:cBhvr>
                                        <p:cTn id="34" dur="500"/>
                                        <p:tgtEl>
                                          <p:spTgt spid="9230"/>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9243"/>
                                        </p:tgtEl>
                                        <p:attrNameLst>
                                          <p:attrName>style.visibility</p:attrName>
                                        </p:attrNameLst>
                                      </p:cBhvr>
                                      <p:to>
                                        <p:strVal val="visible"/>
                                      </p:to>
                                    </p:set>
                                    <p:animEffect transition="in" filter="dissolve">
                                      <p:cBhvr>
                                        <p:cTn id="37" dur="500"/>
                                        <p:tgtEl>
                                          <p:spTgt spid="924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9233"/>
                                        </p:tgtEl>
                                        <p:attrNameLst>
                                          <p:attrName>style.visibility</p:attrName>
                                        </p:attrNameLst>
                                      </p:cBhvr>
                                      <p:to>
                                        <p:strVal val="visible"/>
                                      </p:to>
                                    </p:set>
                                    <p:animEffect transition="in" filter="dissolve">
                                      <p:cBhvr>
                                        <p:cTn id="40" dur="500"/>
                                        <p:tgtEl>
                                          <p:spTgt spid="9233"/>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9231"/>
                                        </p:tgtEl>
                                        <p:attrNameLst>
                                          <p:attrName>style.visibility</p:attrName>
                                        </p:attrNameLst>
                                      </p:cBhvr>
                                      <p:to>
                                        <p:strVal val="visible"/>
                                      </p:to>
                                    </p:set>
                                    <p:animEffect transition="in" filter="dissolve">
                                      <p:cBhvr>
                                        <p:cTn id="43" dur="500"/>
                                        <p:tgtEl>
                                          <p:spTgt spid="9231"/>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9246"/>
                                        </p:tgtEl>
                                        <p:attrNameLst>
                                          <p:attrName>style.visibility</p:attrName>
                                        </p:attrNameLst>
                                      </p:cBhvr>
                                      <p:to>
                                        <p:strVal val="visible"/>
                                      </p:to>
                                    </p:set>
                                    <p:animEffect transition="in" filter="dissolve">
                                      <p:cBhvr>
                                        <p:cTn id="46" dur="500"/>
                                        <p:tgtEl>
                                          <p:spTgt spid="9246"/>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9232"/>
                                        </p:tgtEl>
                                        <p:attrNameLst>
                                          <p:attrName>style.visibility</p:attrName>
                                        </p:attrNameLst>
                                      </p:cBhvr>
                                      <p:to>
                                        <p:strVal val="visible"/>
                                      </p:to>
                                    </p:set>
                                    <p:animEffect transition="in" filter="dissolve">
                                      <p:cBhvr>
                                        <p:cTn id="49" dur="500"/>
                                        <p:tgtEl>
                                          <p:spTgt spid="9232"/>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9226"/>
                                        </p:tgtEl>
                                        <p:attrNameLst>
                                          <p:attrName>style.visibility</p:attrName>
                                        </p:attrNameLst>
                                      </p:cBhvr>
                                      <p:to>
                                        <p:strVal val="visible"/>
                                      </p:to>
                                    </p:set>
                                    <p:animEffect transition="in" filter="dissolve">
                                      <p:cBhvr>
                                        <p:cTn id="54" dur="500"/>
                                        <p:tgtEl>
                                          <p:spTgt spid="9226"/>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9237"/>
                                        </p:tgtEl>
                                        <p:attrNameLst>
                                          <p:attrName>style.visibility</p:attrName>
                                        </p:attrNameLst>
                                      </p:cBhvr>
                                      <p:to>
                                        <p:strVal val="visible"/>
                                      </p:to>
                                    </p:set>
                                    <p:animEffect transition="in" filter="dissolve">
                                      <p:cBhvr>
                                        <p:cTn id="57" dur="500"/>
                                        <p:tgtEl>
                                          <p:spTgt spid="923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9241"/>
                                        </p:tgtEl>
                                        <p:attrNameLst>
                                          <p:attrName>style.visibility</p:attrName>
                                        </p:attrNameLst>
                                      </p:cBhvr>
                                      <p:to>
                                        <p:strVal val="visible"/>
                                      </p:to>
                                    </p:set>
                                    <p:animEffect transition="in" filter="dissolve">
                                      <p:cBhvr>
                                        <p:cTn id="62" dur="500"/>
                                        <p:tgtEl>
                                          <p:spTgt spid="9241"/>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9244"/>
                                        </p:tgtEl>
                                        <p:attrNameLst>
                                          <p:attrName>style.visibility</p:attrName>
                                        </p:attrNameLst>
                                      </p:cBhvr>
                                      <p:to>
                                        <p:strVal val="visible"/>
                                      </p:to>
                                    </p:set>
                                    <p:animEffect transition="in" filter="dissolve">
                                      <p:cBhvr>
                                        <p:cTn id="65" dur="500"/>
                                        <p:tgtEl>
                                          <p:spTgt spid="9244"/>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9234"/>
                                        </p:tgtEl>
                                        <p:attrNameLst>
                                          <p:attrName>style.visibility</p:attrName>
                                        </p:attrNameLst>
                                      </p:cBhvr>
                                      <p:to>
                                        <p:strVal val="visible"/>
                                      </p:to>
                                    </p:set>
                                    <p:animEffect transition="in" filter="dissolve">
                                      <p:cBhvr>
                                        <p:cTn id="68" dur="500"/>
                                        <p:tgtEl>
                                          <p:spTgt spid="9234"/>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9242"/>
                                        </p:tgtEl>
                                        <p:attrNameLst>
                                          <p:attrName>style.visibility</p:attrName>
                                        </p:attrNameLst>
                                      </p:cBhvr>
                                      <p:to>
                                        <p:strVal val="visible"/>
                                      </p:to>
                                    </p:set>
                                    <p:animEffect transition="in" filter="dissolve">
                                      <p:cBhvr>
                                        <p:cTn id="71" dur="500"/>
                                        <p:tgtEl>
                                          <p:spTgt spid="9242"/>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9229"/>
                                        </p:tgtEl>
                                        <p:attrNameLst>
                                          <p:attrName>style.visibility</p:attrName>
                                        </p:attrNameLst>
                                      </p:cBhvr>
                                      <p:to>
                                        <p:strVal val="visible"/>
                                      </p:to>
                                    </p:set>
                                    <p:animEffect transition="in" filter="dissolve">
                                      <p:cBhvr>
                                        <p:cTn id="74" dur="500"/>
                                        <p:tgtEl>
                                          <p:spTgt spid="9229"/>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9235"/>
                                        </p:tgtEl>
                                        <p:attrNameLst>
                                          <p:attrName>style.visibility</p:attrName>
                                        </p:attrNameLst>
                                      </p:cBhvr>
                                      <p:to>
                                        <p:strVal val="visible"/>
                                      </p:to>
                                    </p:set>
                                    <p:animEffect transition="in" filter="dissolve">
                                      <p:cBhvr>
                                        <p:cTn id="77" dur="500"/>
                                        <p:tgtEl>
                                          <p:spTgt spid="9235"/>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9228"/>
                                        </p:tgtEl>
                                        <p:attrNameLst>
                                          <p:attrName>style.visibility</p:attrName>
                                        </p:attrNameLst>
                                      </p:cBhvr>
                                      <p:to>
                                        <p:strVal val="visible"/>
                                      </p:to>
                                    </p:set>
                                    <p:animEffect transition="in" filter="dissolve">
                                      <p:cBhvr>
                                        <p:cTn id="80" dur="500"/>
                                        <p:tgtEl>
                                          <p:spTgt spid="9228"/>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9245"/>
                                        </p:tgtEl>
                                        <p:attrNameLst>
                                          <p:attrName>style.visibility</p:attrName>
                                        </p:attrNameLst>
                                      </p:cBhvr>
                                      <p:to>
                                        <p:strVal val="visible"/>
                                      </p:to>
                                    </p:set>
                                    <p:animEffect transition="in" filter="dissolve">
                                      <p:cBhvr>
                                        <p:cTn id="83" dur="500"/>
                                        <p:tgtEl>
                                          <p:spTgt spid="9245"/>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ntr" presetSubtype="0" fill="hold" nodeType="clickEffect">
                                  <p:stCondLst>
                                    <p:cond delay="0"/>
                                  </p:stCondLst>
                                  <p:childTnLst>
                                    <p:set>
                                      <p:cBhvr>
                                        <p:cTn id="87" dur="1" fill="hold">
                                          <p:stCondLst>
                                            <p:cond delay="0"/>
                                          </p:stCondLst>
                                        </p:cTn>
                                        <p:tgtEl>
                                          <p:spTgt spid="2"/>
                                        </p:tgtEl>
                                        <p:attrNameLst>
                                          <p:attrName>style.visibility</p:attrName>
                                        </p:attrNameLst>
                                      </p:cBhvr>
                                      <p:to>
                                        <p:strVal val="visible"/>
                                      </p:to>
                                    </p:set>
                                    <p:animEffect transition="in" filter="dissolve">
                                      <p:cBhvr>
                                        <p:cTn id="88" dur="500"/>
                                        <p:tgtEl>
                                          <p:spTgt spid="2"/>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9267"/>
                                        </p:tgtEl>
                                        <p:attrNameLst>
                                          <p:attrName>style.visibility</p:attrName>
                                        </p:attrNameLst>
                                      </p:cBhvr>
                                      <p:to>
                                        <p:strVal val="visible"/>
                                      </p:to>
                                    </p:set>
                                    <p:animEffect transition="in" filter="dissolve">
                                      <p:cBhvr>
                                        <p:cTn id="93" dur="500"/>
                                        <p:tgtEl>
                                          <p:spTgt spid="9267"/>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9269"/>
                                        </p:tgtEl>
                                        <p:attrNameLst>
                                          <p:attrName>style.visibility</p:attrName>
                                        </p:attrNameLst>
                                      </p:cBhvr>
                                      <p:to>
                                        <p:strVal val="visible"/>
                                      </p:to>
                                    </p:set>
                                    <p:animEffect transition="in" filter="dissolve">
                                      <p:cBhvr>
                                        <p:cTn id="96" dur="500"/>
                                        <p:tgtEl>
                                          <p:spTgt spid="9269"/>
                                        </p:tgtEl>
                                      </p:cBhvr>
                                    </p:animEffect>
                                  </p:childTnLst>
                                </p:cTn>
                              </p:par>
                            </p:childTnLst>
                          </p:cTn>
                        </p:par>
                      </p:childTnLst>
                    </p:cTn>
                  </p:par>
                  <p:par>
                    <p:cTn id="97" fill="hold">
                      <p:stCondLst>
                        <p:cond delay="indefinite"/>
                      </p:stCondLst>
                      <p:childTnLst>
                        <p:par>
                          <p:cTn id="98" fill="hold">
                            <p:stCondLst>
                              <p:cond delay="0"/>
                            </p:stCondLst>
                            <p:childTnLst>
                              <p:par>
                                <p:cTn id="99" presetID="9" presetClass="exit" presetSubtype="0" fill="hold" grpId="1" nodeType="clickEffect">
                                  <p:stCondLst>
                                    <p:cond delay="0"/>
                                  </p:stCondLst>
                                  <p:childTnLst>
                                    <p:animEffect transition="out" filter="dissolve">
                                      <p:cBhvr>
                                        <p:cTn id="100" dur="500"/>
                                        <p:tgtEl>
                                          <p:spTgt spid="9267"/>
                                        </p:tgtEl>
                                      </p:cBhvr>
                                    </p:animEffect>
                                    <p:set>
                                      <p:cBhvr>
                                        <p:cTn id="101" dur="1" fill="hold">
                                          <p:stCondLst>
                                            <p:cond delay="499"/>
                                          </p:stCondLst>
                                        </p:cTn>
                                        <p:tgtEl>
                                          <p:spTgt spid="9267"/>
                                        </p:tgtEl>
                                        <p:attrNameLst>
                                          <p:attrName>style.visibility</p:attrName>
                                        </p:attrNameLst>
                                      </p:cBhvr>
                                      <p:to>
                                        <p:strVal val="hidden"/>
                                      </p:to>
                                    </p:set>
                                  </p:childTnLst>
                                </p:cTn>
                              </p:par>
                              <p:par>
                                <p:cTn id="102" presetID="9" presetClass="exit" presetSubtype="0" fill="hold" grpId="1" nodeType="withEffect">
                                  <p:stCondLst>
                                    <p:cond delay="0"/>
                                  </p:stCondLst>
                                  <p:childTnLst>
                                    <p:animEffect transition="out" filter="dissolve">
                                      <p:cBhvr>
                                        <p:cTn id="103" dur="500"/>
                                        <p:tgtEl>
                                          <p:spTgt spid="9269"/>
                                        </p:tgtEl>
                                      </p:cBhvr>
                                    </p:animEffect>
                                    <p:set>
                                      <p:cBhvr>
                                        <p:cTn id="104" dur="1" fill="hold">
                                          <p:stCondLst>
                                            <p:cond delay="499"/>
                                          </p:stCondLst>
                                        </p:cTn>
                                        <p:tgtEl>
                                          <p:spTgt spid="9269"/>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9" presetClass="entr" presetSubtype="0" fill="hold" grpId="0" nodeType="clickEffect">
                                  <p:stCondLst>
                                    <p:cond delay="0"/>
                                  </p:stCondLst>
                                  <p:childTnLst>
                                    <p:set>
                                      <p:cBhvr>
                                        <p:cTn id="108" dur="1" fill="hold">
                                          <p:stCondLst>
                                            <p:cond delay="0"/>
                                          </p:stCondLst>
                                        </p:cTn>
                                        <p:tgtEl>
                                          <p:spTgt spid="9271"/>
                                        </p:tgtEl>
                                        <p:attrNameLst>
                                          <p:attrName>style.visibility</p:attrName>
                                        </p:attrNameLst>
                                      </p:cBhvr>
                                      <p:to>
                                        <p:strVal val="visible"/>
                                      </p:to>
                                    </p:set>
                                    <p:animEffect transition="in" filter="dissolve">
                                      <p:cBhvr>
                                        <p:cTn id="109" dur="500"/>
                                        <p:tgtEl>
                                          <p:spTgt spid="9271"/>
                                        </p:tgtEl>
                                      </p:cBhvr>
                                    </p:animEffect>
                                  </p:childTnLst>
                                </p:cTn>
                              </p:par>
                              <p:par>
                                <p:cTn id="110" presetID="9" presetClass="entr" presetSubtype="0" fill="hold" grpId="0" nodeType="withEffect">
                                  <p:stCondLst>
                                    <p:cond delay="0"/>
                                  </p:stCondLst>
                                  <p:childTnLst>
                                    <p:set>
                                      <p:cBhvr>
                                        <p:cTn id="111" dur="1" fill="hold">
                                          <p:stCondLst>
                                            <p:cond delay="0"/>
                                          </p:stCondLst>
                                        </p:cTn>
                                        <p:tgtEl>
                                          <p:spTgt spid="9270"/>
                                        </p:tgtEl>
                                        <p:attrNameLst>
                                          <p:attrName>style.visibility</p:attrName>
                                        </p:attrNameLst>
                                      </p:cBhvr>
                                      <p:to>
                                        <p:strVal val="visible"/>
                                      </p:to>
                                    </p:set>
                                    <p:animEffect transition="in" filter="dissolve">
                                      <p:cBhvr>
                                        <p:cTn id="112" dur="500"/>
                                        <p:tgtEl>
                                          <p:spTgt spid="9270"/>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xit" presetSubtype="0" fill="hold" grpId="1" nodeType="clickEffect">
                                  <p:stCondLst>
                                    <p:cond delay="0"/>
                                  </p:stCondLst>
                                  <p:childTnLst>
                                    <p:animEffect transition="out" filter="dissolve">
                                      <p:cBhvr>
                                        <p:cTn id="116" dur="500"/>
                                        <p:tgtEl>
                                          <p:spTgt spid="9271"/>
                                        </p:tgtEl>
                                      </p:cBhvr>
                                    </p:animEffect>
                                    <p:set>
                                      <p:cBhvr>
                                        <p:cTn id="117" dur="1" fill="hold">
                                          <p:stCondLst>
                                            <p:cond delay="499"/>
                                          </p:stCondLst>
                                        </p:cTn>
                                        <p:tgtEl>
                                          <p:spTgt spid="9271"/>
                                        </p:tgtEl>
                                        <p:attrNameLst>
                                          <p:attrName>style.visibility</p:attrName>
                                        </p:attrNameLst>
                                      </p:cBhvr>
                                      <p:to>
                                        <p:strVal val="hidden"/>
                                      </p:to>
                                    </p:set>
                                  </p:childTnLst>
                                </p:cTn>
                              </p:par>
                              <p:par>
                                <p:cTn id="118" presetID="9" presetClass="exit" presetSubtype="0" fill="hold" grpId="1" nodeType="withEffect">
                                  <p:stCondLst>
                                    <p:cond delay="0"/>
                                  </p:stCondLst>
                                  <p:childTnLst>
                                    <p:animEffect transition="out" filter="dissolve">
                                      <p:cBhvr>
                                        <p:cTn id="119" dur="500"/>
                                        <p:tgtEl>
                                          <p:spTgt spid="9270"/>
                                        </p:tgtEl>
                                      </p:cBhvr>
                                    </p:animEffect>
                                    <p:set>
                                      <p:cBhvr>
                                        <p:cTn id="120" dur="1" fill="hold">
                                          <p:stCondLst>
                                            <p:cond delay="499"/>
                                          </p:stCondLst>
                                        </p:cTn>
                                        <p:tgtEl>
                                          <p:spTgt spid="9270"/>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9273"/>
                                        </p:tgtEl>
                                        <p:attrNameLst>
                                          <p:attrName>style.visibility</p:attrName>
                                        </p:attrNameLst>
                                      </p:cBhvr>
                                      <p:to>
                                        <p:strVal val="visible"/>
                                      </p:to>
                                    </p:set>
                                    <p:animEffect transition="in" filter="dissolve">
                                      <p:cBhvr>
                                        <p:cTn id="125" dur="500"/>
                                        <p:tgtEl>
                                          <p:spTgt spid="9273"/>
                                        </p:tgtEl>
                                      </p:cBhvr>
                                    </p:animEffect>
                                  </p:childTnLst>
                                </p:cTn>
                              </p:par>
                              <p:par>
                                <p:cTn id="126" presetID="9" presetClass="entr" presetSubtype="0" fill="hold" grpId="0" nodeType="withEffect">
                                  <p:stCondLst>
                                    <p:cond delay="0"/>
                                  </p:stCondLst>
                                  <p:childTnLst>
                                    <p:set>
                                      <p:cBhvr>
                                        <p:cTn id="127" dur="1" fill="hold">
                                          <p:stCondLst>
                                            <p:cond delay="0"/>
                                          </p:stCondLst>
                                        </p:cTn>
                                        <p:tgtEl>
                                          <p:spTgt spid="9272"/>
                                        </p:tgtEl>
                                        <p:attrNameLst>
                                          <p:attrName>style.visibility</p:attrName>
                                        </p:attrNameLst>
                                      </p:cBhvr>
                                      <p:to>
                                        <p:strVal val="visible"/>
                                      </p:to>
                                    </p:set>
                                    <p:animEffect transition="in" filter="dissolve">
                                      <p:cBhvr>
                                        <p:cTn id="128" dur="500"/>
                                        <p:tgtEl>
                                          <p:spTgt spid="9272"/>
                                        </p:tgtEl>
                                      </p:cBhvr>
                                    </p:animEffect>
                                  </p:childTnLst>
                                </p:cTn>
                              </p:par>
                            </p:childTnLst>
                          </p:cTn>
                        </p:par>
                      </p:childTnLst>
                    </p:cTn>
                  </p:par>
                  <p:par>
                    <p:cTn id="129" fill="hold">
                      <p:stCondLst>
                        <p:cond delay="indefinite"/>
                      </p:stCondLst>
                      <p:childTnLst>
                        <p:par>
                          <p:cTn id="130" fill="hold">
                            <p:stCondLst>
                              <p:cond delay="0"/>
                            </p:stCondLst>
                            <p:childTnLst>
                              <p:par>
                                <p:cTn id="131" presetID="9" presetClass="exit" presetSubtype="0" fill="hold" grpId="1" nodeType="clickEffect">
                                  <p:stCondLst>
                                    <p:cond delay="0"/>
                                  </p:stCondLst>
                                  <p:childTnLst>
                                    <p:animEffect transition="out" filter="dissolve">
                                      <p:cBhvr>
                                        <p:cTn id="132" dur="500"/>
                                        <p:tgtEl>
                                          <p:spTgt spid="9273"/>
                                        </p:tgtEl>
                                      </p:cBhvr>
                                    </p:animEffect>
                                    <p:set>
                                      <p:cBhvr>
                                        <p:cTn id="133" dur="1" fill="hold">
                                          <p:stCondLst>
                                            <p:cond delay="499"/>
                                          </p:stCondLst>
                                        </p:cTn>
                                        <p:tgtEl>
                                          <p:spTgt spid="9273"/>
                                        </p:tgtEl>
                                        <p:attrNameLst>
                                          <p:attrName>style.visibility</p:attrName>
                                        </p:attrNameLst>
                                      </p:cBhvr>
                                      <p:to>
                                        <p:strVal val="hidden"/>
                                      </p:to>
                                    </p:set>
                                  </p:childTnLst>
                                </p:cTn>
                              </p:par>
                              <p:par>
                                <p:cTn id="134" presetID="9" presetClass="exit" presetSubtype="0" fill="hold" grpId="1" nodeType="withEffect">
                                  <p:stCondLst>
                                    <p:cond delay="0"/>
                                  </p:stCondLst>
                                  <p:childTnLst>
                                    <p:animEffect transition="out" filter="dissolve">
                                      <p:cBhvr>
                                        <p:cTn id="135" dur="500"/>
                                        <p:tgtEl>
                                          <p:spTgt spid="9272"/>
                                        </p:tgtEl>
                                      </p:cBhvr>
                                    </p:animEffect>
                                    <p:set>
                                      <p:cBhvr>
                                        <p:cTn id="136" dur="1" fill="hold">
                                          <p:stCondLst>
                                            <p:cond delay="499"/>
                                          </p:stCondLst>
                                        </p:cTn>
                                        <p:tgtEl>
                                          <p:spTgt spid="9272"/>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9" presetClass="entr" presetSubtype="0" fill="hold" grpId="0" nodeType="clickEffect">
                                  <p:stCondLst>
                                    <p:cond delay="0"/>
                                  </p:stCondLst>
                                  <p:childTnLst>
                                    <p:set>
                                      <p:cBhvr>
                                        <p:cTn id="140" dur="1" fill="hold">
                                          <p:stCondLst>
                                            <p:cond delay="0"/>
                                          </p:stCondLst>
                                        </p:cTn>
                                        <p:tgtEl>
                                          <p:spTgt spid="9274"/>
                                        </p:tgtEl>
                                        <p:attrNameLst>
                                          <p:attrName>style.visibility</p:attrName>
                                        </p:attrNameLst>
                                      </p:cBhvr>
                                      <p:to>
                                        <p:strVal val="visible"/>
                                      </p:to>
                                    </p:set>
                                    <p:animEffect transition="in" filter="dissolve">
                                      <p:cBhvr>
                                        <p:cTn id="141" dur="500"/>
                                        <p:tgtEl>
                                          <p:spTgt spid="9274"/>
                                        </p:tgtEl>
                                      </p:cBhvr>
                                    </p:animEffect>
                                  </p:childTnLst>
                                </p:cTn>
                              </p:par>
                              <p:par>
                                <p:cTn id="142" presetID="9" presetClass="entr" presetSubtype="0" fill="hold" grpId="0" nodeType="withEffect">
                                  <p:stCondLst>
                                    <p:cond delay="0"/>
                                  </p:stCondLst>
                                  <p:childTnLst>
                                    <p:set>
                                      <p:cBhvr>
                                        <p:cTn id="143" dur="1" fill="hold">
                                          <p:stCondLst>
                                            <p:cond delay="0"/>
                                          </p:stCondLst>
                                        </p:cTn>
                                        <p:tgtEl>
                                          <p:spTgt spid="9275"/>
                                        </p:tgtEl>
                                        <p:attrNameLst>
                                          <p:attrName>style.visibility</p:attrName>
                                        </p:attrNameLst>
                                      </p:cBhvr>
                                      <p:to>
                                        <p:strVal val="visible"/>
                                      </p:to>
                                    </p:set>
                                    <p:animEffect transition="in" filter="dissolve">
                                      <p:cBhvr>
                                        <p:cTn id="144" dur="500"/>
                                        <p:tgtEl>
                                          <p:spTgt spid="9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67" grpId="0" animBg="1"/>
      <p:bldP spid="9267" grpId="1" animBg="1"/>
      <p:bldP spid="3" grpId="0" animBg="1"/>
      <p:bldP spid="9223" grpId="0" animBg="1"/>
      <p:bldP spid="9225" grpId="0"/>
      <p:bldP spid="9226" grpId="0" animBg="1"/>
      <p:bldP spid="9227" grpId="0" animBg="1"/>
      <p:bldP spid="9228" grpId="0" animBg="1"/>
      <p:bldP spid="9229" grpId="0" animBg="1"/>
      <p:bldP spid="9230" grpId="0" animBg="1"/>
      <p:bldP spid="9231" grpId="0" animBg="1"/>
      <p:bldP spid="9232" grpId="0"/>
      <p:bldP spid="9233" grpId="0"/>
      <p:bldP spid="9234" grpId="0"/>
      <p:bldP spid="9235" grpId="0"/>
      <p:bldP spid="9236" grpId="0"/>
      <p:bldP spid="9237" grpId="0"/>
      <p:bldP spid="9241" grpId="0"/>
      <p:bldP spid="9242" grpId="0"/>
      <p:bldP spid="9243" grpId="0"/>
      <p:bldP spid="9244" grpId="0"/>
      <p:bldP spid="9245" grpId="0"/>
      <p:bldP spid="9246" grpId="0"/>
      <p:bldP spid="9269" grpId="0"/>
      <p:bldP spid="9269" grpId="1"/>
      <p:bldP spid="9270" grpId="0" animBg="1"/>
      <p:bldP spid="9270" grpId="1" animBg="1"/>
      <p:bldP spid="9271" grpId="0"/>
      <p:bldP spid="9271" grpId="1"/>
      <p:bldP spid="9272" grpId="0" animBg="1"/>
      <p:bldP spid="9272" grpId="1" animBg="1"/>
      <p:bldP spid="9273" grpId="0"/>
      <p:bldP spid="9273" grpId="1"/>
      <p:bldP spid="9274" grpId="0" animBg="1"/>
      <p:bldP spid="927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p:nvPr/>
        </p:nvSpPr>
        <p:spPr bwMode="auto">
          <a:xfrm>
            <a:off x="228600" y="685800"/>
            <a:ext cx="8915400" cy="5921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P</a:t>
            </a:r>
            <a:r>
              <a:rPr lang="en-US" altLang="ko-KR" sz="2200" baseline="-25000">
                <a:latin typeface="Calibri" panose="020F0502020204030204" pitchFamily="-105" charset="0"/>
                <a:ea typeface="Malgun Gothic" panose="020B0503020000020004" pitchFamily="34" charset="-127"/>
              </a:rPr>
              <a:t>w</a:t>
            </a:r>
            <a:r>
              <a:rPr lang="en-US" altLang="ko-KR" sz="2200">
                <a:latin typeface="Calibri" panose="020F0502020204030204" pitchFamily="-105" charset="0"/>
                <a:ea typeface="Malgun Gothic" panose="020B0503020000020004" pitchFamily="34" charset="-127"/>
              </a:rPr>
              <a:t>: world price</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Consumer demand is Q</a:t>
            </a:r>
            <a:r>
              <a:rPr lang="en-US" altLang="ko-KR" sz="2200" baseline="-25000">
                <a:latin typeface="Calibri" panose="020F0502020204030204" pitchFamily="-105" charset="0"/>
                <a:ea typeface="Malgun Gothic" panose="020B0503020000020004" pitchFamily="34" charset="-127"/>
              </a:rPr>
              <a:t>1</a:t>
            </a:r>
            <a:r>
              <a:rPr lang="en-US" altLang="ko-KR" sz="2200">
                <a:latin typeface="Calibri" panose="020F0502020204030204" pitchFamily="-105" charset="0"/>
                <a:ea typeface="Malgun Gothic" panose="020B0503020000020004" pitchFamily="34" charset="-127"/>
              </a:rPr>
              <a:t> and importing country’s producers produce Q</a:t>
            </a:r>
            <a:r>
              <a:rPr lang="en-US" altLang="ko-KR" sz="2200" baseline="-25000">
                <a:latin typeface="Calibri" panose="020F0502020204030204" pitchFamily="-105" charset="0"/>
                <a:ea typeface="Malgun Gothic" panose="020B0503020000020004" pitchFamily="34" charset="-127"/>
              </a:rPr>
              <a:t>2</a:t>
            </a:r>
            <a:r>
              <a:rPr lang="en-US" altLang="ko-KR" sz="2200">
                <a:latin typeface="Calibri" panose="020F0502020204030204" pitchFamily="-105" charset="0"/>
                <a:ea typeface="Malgun Gothic" panose="020B0503020000020004" pitchFamily="34" charset="-127"/>
              </a:rPr>
              <a:t>. </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So Q</a:t>
            </a:r>
            <a:r>
              <a:rPr lang="en-US" altLang="ko-KR" sz="2200" baseline="-25000">
                <a:latin typeface="Calibri" panose="020F0502020204030204" pitchFamily="-105" charset="0"/>
                <a:ea typeface="Malgun Gothic" panose="020B0503020000020004" pitchFamily="34" charset="-127"/>
              </a:rPr>
              <a:t>2</a:t>
            </a:r>
            <a:r>
              <a:rPr lang="en-US" altLang="ko-KR" sz="2200">
                <a:latin typeface="Calibri" panose="020F0502020204030204" pitchFamily="-105" charset="0"/>
                <a:ea typeface="Malgun Gothic" panose="020B0503020000020004" pitchFamily="34" charset="-127"/>
              </a:rPr>
              <a:t>Q</a:t>
            </a:r>
            <a:r>
              <a:rPr lang="en-US" altLang="ko-KR" sz="2200" baseline="-25000">
                <a:latin typeface="Calibri" panose="020F0502020204030204" pitchFamily="-105" charset="0"/>
                <a:ea typeface="Malgun Gothic" panose="020B0503020000020004" pitchFamily="34" charset="-127"/>
              </a:rPr>
              <a:t>1</a:t>
            </a:r>
            <a:r>
              <a:rPr lang="en-US" altLang="ko-KR" sz="2200">
                <a:latin typeface="Calibri" panose="020F0502020204030204" pitchFamily="-105" charset="0"/>
                <a:ea typeface="Malgun Gothic" panose="020B0503020000020004" pitchFamily="34" charset="-127"/>
              </a:rPr>
              <a:t> is imported. </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Consumers’ surplus: ABP</a:t>
            </a:r>
            <a:r>
              <a:rPr lang="en-US" altLang="ko-KR" sz="2200" baseline="-25000">
                <a:latin typeface="Calibri" panose="020F0502020204030204" pitchFamily="-105" charset="0"/>
                <a:ea typeface="Malgun Gothic" panose="020B0503020000020004" pitchFamily="34" charset="-127"/>
              </a:rPr>
              <a:t>w</a:t>
            </a:r>
            <a:r>
              <a:rPr lang="en-US" altLang="ko-KR" sz="2200">
                <a:latin typeface="Calibri" panose="020F0502020204030204" pitchFamily="-105" charset="0"/>
                <a:ea typeface="Malgun Gothic" panose="020B0503020000020004" pitchFamily="34" charset="-127"/>
              </a:rPr>
              <a:t>,  Producers’ surplus: P</a:t>
            </a:r>
            <a:r>
              <a:rPr lang="en-US" altLang="ko-KR" sz="2200" baseline="-25000">
                <a:latin typeface="Calibri" panose="020F0502020204030204" pitchFamily="-105" charset="0"/>
                <a:ea typeface="Malgun Gothic" panose="020B0503020000020004" pitchFamily="34" charset="-127"/>
              </a:rPr>
              <a:t>w</a:t>
            </a:r>
            <a:r>
              <a:rPr lang="en-US" altLang="ko-KR" sz="2200">
                <a:latin typeface="Calibri" panose="020F0502020204030204" pitchFamily="-105" charset="0"/>
                <a:ea typeface="Malgun Gothic" panose="020B0503020000020004" pitchFamily="34" charset="-127"/>
              </a:rPr>
              <a:t>EC</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If a tariff is imposed on imports and the world supply is perfectly elastic, then the domestic price rises to P</a:t>
            </a:r>
            <a:r>
              <a:rPr lang="en-US" altLang="ko-KR" sz="2200" baseline="-25000">
                <a:latin typeface="Calibri" panose="020F0502020204030204" pitchFamily="-105" charset="0"/>
                <a:ea typeface="Malgun Gothic" panose="020B0503020000020004" pitchFamily="34" charset="-127"/>
              </a:rPr>
              <a:t>t</a:t>
            </a:r>
            <a:r>
              <a:rPr lang="en-US" altLang="ko-KR" sz="2200">
                <a:latin typeface="Calibri" panose="020F0502020204030204" pitchFamily="-105" charset="0"/>
                <a:ea typeface="Malgun Gothic" panose="020B0503020000020004" pitchFamily="34" charset="-127"/>
              </a:rPr>
              <a:t>. </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This reduces the demand to Q</a:t>
            </a:r>
            <a:r>
              <a:rPr lang="en-US" altLang="ko-KR" sz="2200" baseline="-25000">
                <a:latin typeface="Calibri" panose="020F0502020204030204" pitchFamily="-105" charset="0"/>
                <a:ea typeface="Malgun Gothic" panose="020B0503020000020004" pitchFamily="34" charset="-127"/>
              </a:rPr>
              <a:t>3</a:t>
            </a:r>
            <a:r>
              <a:rPr lang="en-US" altLang="ko-KR" sz="2200">
                <a:latin typeface="Calibri" panose="020F0502020204030204" pitchFamily="-105" charset="0"/>
                <a:ea typeface="Malgun Gothic" panose="020B0503020000020004" pitchFamily="34" charset="-127"/>
              </a:rPr>
              <a:t> and increases domestic production to Q</a:t>
            </a:r>
            <a:r>
              <a:rPr lang="en-US" altLang="ko-KR" sz="2200" baseline="-25000">
                <a:latin typeface="Calibri" panose="020F0502020204030204" pitchFamily="-105" charset="0"/>
                <a:ea typeface="Malgun Gothic" panose="020B0503020000020004" pitchFamily="34" charset="-127"/>
              </a:rPr>
              <a:t>4</a:t>
            </a:r>
            <a:r>
              <a:rPr lang="en-US" altLang="ko-KR" sz="2200">
                <a:latin typeface="Calibri" panose="020F0502020204030204" pitchFamily="-105" charset="0"/>
                <a:ea typeface="Malgun Gothic" panose="020B0503020000020004" pitchFamily="34" charset="-127"/>
              </a:rPr>
              <a:t>. </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Imports are reduced to Q</a:t>
            </a:r>
            <a:r>
              <a:rPr lang="en-US" altLang="ko-KR" sz="2200" baseline="-25000">
                <a:latin typeface="Calibri" panose="020F0502020204030204" pitchFamily="-105" charset="0"/>
                <a:ea typeface="Malgun Gothic" panose="020B0503020000020004" pitchFamily="34" charset="-127"/>
              </a:rPr>
              <a:t>4</a:t>
            </a:r>
            <a:r>
              <a:rPr lang="en-US" altLang="ko-KR" sz="2200">
                <a:latin typeface="Calibri" panose="020F0502020204030204" pitchFamily="-105" charset="0"/>
                <a:ea typeface="Malgun Gothic" panose="020B0503020000020004" pitchFamily="34" charset="-127"/>
              </a:rPr>
              <a:t>Q</a:t>
            </a:r>
            <a:r>
              <a:rPr lang="en-US" altLang="ko-KR" sz="2200" baseline="-25000">
                <a:latin typeface="Calibri" panose="020F0502020204030204" pitchFamily="-105" charset="0"/>
                <a:ea typeface="Malgun Gothic" panose="020B0503020000020004" pitchFamily="34" charset="-127"/>
              </a:rPr>
              <a:t>3</a:t>
            </a:r>
            <a:r>
              <a:rPr lang="en-US" altLang="ko-KR" sz="2200">
                <a:latin typeface="Calibri" panose="020F0502020204030204" pitchFamily="-105" charset="0"/>
                <a:ea typeface="Malgun Gothic" panose="020B0503020000020004" pitchFamily="34" charset="-127"/>
              </a:rPr>
              <a:t>. </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Producers’ surplus increases to P</a:t>
            </a:r>
            <a:r>
              <a:rPr lang="en-US" altLang="ko-KR" sz="2200" baseline="-25000">
                <a:latin typeface="Calibri" panose="020F0502020204030204" pitchFamily="-105" charset="0"/>
                <a:ea typeface="Malgun Gothic" panose="020B0503020000020004" pitchFamily="34" charset="-127"/>
              </a:rPr>
              <a:t>t</a:t>
            </a:r>
            <a:r>
              <a:rPr lang="en-US" altLang="ko-KR" sz="2200">
                <a:latin typeface="Calibri" panose="020F0502020204030204" pitchFamily="-105" charset="0"/>
                <a:ea typeface="Malgun Gothic" panose="020B0503020000020004" pitchFamily="34" charset="-127"/>
              </a:rPr>
              <a:t>GC since producers receive P</a:t>
            </a:r>
            <a:r>
              <a:rPr lang="en-US" altLang="ko-KR" sz="2200" baseline="-25000">
                <a:latin typeface="Calibri" panose="020F0502020204030204" pitchFamily="-105" charset="0"/>
                <a:ea typeface="Malgun Gothic" panose="020B0503020000020004" pitchFamily="34" charset="-127"/>
              </a:rPr>
              <a:t>t</a:t>
            </a:r>
            <a:r>
              <a:rPr lang="en-US" altLang="ko-KR" sz="2200">
                <a:latin typeface="Calibri" panose="020F0502020204030204" pitchFamily="-105" charset="0"/>
                <a:ea typeface="Malgun Gothic" panose="020B0503020000020004" pitchFamily="34" charset="-127"/>
              </a:rPr>
              <a:t> that exceeds their marginal cost of production. </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Consumers’ surplus decreases to AFP</a:t>
            </a:r>
            <a:r>
              <a:rPr lang="en-US" altLang="ko-KR" sz="2200" baseline="-25000">
                <a:latin typeface="Calibri" panose="020F0502020204030204" pitchFamily="-105" charset="0"/>
                <a:ea typeface="Malgun Gothic" panose="020B0503020000020004" pitchFamily="34" charset="-127"/>
              </a:rPr>
              <a:t>t </a:t>
            </a:r>
            <a:r>
              <a:rPr lang="en-US" altLang="ko-KR" sz="2200">
                <a:latin typeface="Calibri" panose="020F0502020204030204" pitchFamily="-105" charset="0"/>
                <a:ea typeface="Malgun Gothic" panose="020B0503020000020004" pitchFamily="34" charset="-127"/>
              </a:rPr>
              <a:t>because of higher price and reducing consumption. </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Government revenue: rectangle GFHI</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DWL: Two triangles EGI and FBH  </a:t>
            </a:r>
          </a:p>
          <a:p>
            <a:pPr eaLnBrk="1" hangingPunct="1">
              <a:lnSpc>
                <a:spcPct val="80000"/>
              </a:lnSpc>
              <a:spcBef>
                <a:spcPct val="20000"/>
              </a:spcBef>
              <a:buFontTx/>
              <a:buChar char="•"/>
            </a:pPr>
            <a:r>
              <a:rPr lang="en-US" altLang="ko-KR" sz="2200">
                <a:latin typeface="Calibri" panose="020F0502020204030204" pitchFamily="-105" charset="0"/>
                <a:ea typeface="Malgun Gothic" panose="020B0503020000020004" pitchFamily="34" charset="-127"/>
              </a:rPr>
              <a:t> EGI is a loss resulting from the distortion in production (marginal cost of producing at home is higher than importing). FBH is the inefficiency resulting from higher prices that reduces consumption (the utility from consuming the foregone units would be higher than the cost of production). </a:t>
            </a:r>
          </a:p>
        </p:txBody>
      </p:sp>
      <p:sp>
        <p:nvSpPr>
          <p:cNvPr id="27651" name="Title 1"/>
          <p:cNvSpPr/>
          <p:nvPr/>
        </p:nvSpPr>
        <p:spPr bwMode="auto">
          <a:xfrm>
            <a:off x="457200" y="-100013"/>
            <a:ext cx="8229600" cy="11430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MS PGothic" panose="020B0600070205080204" pitchFamily="-105" charset="-128"/>
              </a:defRPr>
            </a:lvl1pPr>
            <a:lvl2pPr marL="742950" indent="-285750" eaLnBrk="0" hangingPunct="0">
              <a:defRPr>
                <a:solidFill>
                  <a:schemeClr val="tx1"/>
                </a:solidFill>
                <a:latin typeface="Arial" panose="020B0604020202020204" pitchFamily="34" charset="0"/>
                <a:ea typeface="MS PGothic" panose="020B0600070205080204" pitchFamily="-105" charset="-128"/>
              </a:defRPr>
            </a:lvl2pPr>
            <a:lvl3pPr marL="1143000" indent="-228600" eaLnBrk="0" hangingPunct="0">
              <a:defRPr>
                <a:solidFill>
                  <a:schemeClr val="tx1"/>
                </a:solidFill>
                <a:latin typeface="Arial" panose="020B0604020202020204" pitchFamily="34" charset="0"/>
                <a:ea typeface="MS PGothic" panose="020B0600070205080204" pitchFamily="-105" charset="-128"/>
              </a:defRPr>
            </a:lvl3pPr>
            <a:lvl4pPr marL="1600200" indent="-228600" eaLnBrk="0" hangingPunct="0">
              <a:defRPr>
                <a:solidFill>
                  <a:schemeClr val="tx1"/>
                </a:solidFill>
                <a:latin typeface="Arial" panose="020B0604020202020204" pitchFamily="34" charset="0"/>
                <a:ea typeface="MS PGothic" panose="020B0600070205080204" pitchFamily="-105" charset="-128"/>
              </a:defRPr>
            </a:lvl4pPr>
            <a:lvl5pPr marL="2057400" indent="-228600" eaLnBrk="0" hangingPunct="0">
              <a:defRPr>
                <a:solidFill>
                  <a:schemeClr val="tx1"/>
                </a:solidFill>
                <a:latin typeface="Arial" panose="020B0604020202020204" pitchFamily="34" charset="0"/>
                <a:ea typeface="MS PGothic" panose="020B0600070205080204" pitchFamily="-105"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105" charset="-128"/>
              </a:defRPr>
            </a:lvl9pPr>
          </a:lstStyle>
          <a:p>
            <a:pPr algn="ctr" eaLnBrk="1" hangingPunct="1"/>
            <a:r>
              <a:rPr lang="en-US" altLang="ko-KR" sz="4400">
                <a:solidFill>
                  <a:schemeClr val="tx2"/>
                </a:solidFill>
                <a:latin typeface="Calibri" panose="020F0502020204030204" pitchFamily="-105" charset="0"/>
                <a:ea typeface="Malgun Gothic" panose="020B0503020000020004" pitchFamily="34" charset="-127"/>
              </a:rPr>
              <a:t>Tariffs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562600"/>
          </a:xfrm>
        </p:spPr>
        <p:txBody>
          <a:bodyPr/>
          <a:lstStyle/>
          <a:p>
            <a:pPr eaLnBrk="1" hangingPunct="1"/>
            <a:r>
              <a:rPr lang="en-US" altLang="en-US" sz="2800" dirty="0" smtClean="0">
                <a:ea typeface="MS PGothic" panose="020B0600070205080204" pitchFamily="-105" charset="-128"/>
              </a:rPr>
              <a:t>The figures clearly show that tariffs reduce social welfare</a:t>
            </a:r>
          </a:p>
          <a:p>
            <a:pPr eaLnBrk="1" hangingPunct="1"/>
            <a:endParaRPr lang="en-US" altLang="en-US" sz="2800" dirty="0" smtClean="0">
              <a:ea typeface="MS PGothic" panose="020B0600070205080204" pitchFamily="-105" charset="-128"/>
            </a:endParaRPr>
          </a:p>
          <a:p>
            <a:pPr eaLnBrk="1" hangingPunct="1"/>
            <a:r>
              <a:rPr lang="en-US" altLang="en-US" sz="2800" dirty="0" smtClean="0">
                <a:ea typeface="MS PGothic" panose="020B0600070205080204" pitchFamily="-105" charset="-128"/>
              </a:rPr>
              <a:t>Then why bother having them? [Answer in class]</a:t>
            </a:r>
          </a:p>
          <a:p>
            <a:pPr eaLnBrk="1" hangingPunct="1"/>
            <a:endParaRPr lang="en-US" altLang="en-US" sz="2800" dirty="0" smtClean="0">
              <a:ea typeface="MS PGothic" panose="020B0600070205080204" pitchFamily="-105" charset="-128"/>
            </a:endParaRPr>
          </a:p>
          <a:p>
            <a:pPr eaLnBrk="1" hangingPunct="1"/>
            <a:endParaRPr lang="en-US" altLang="en-US" sz="2800" dirty="0" smtClean="0">
              <a:ea typeface="MS PGothic" panose="020B0600070205080204" pitchFamily="-105" charset="-128"/>
            </a:endParaRPr>
          </a:p>
        </p:txBody>
      </p:sp>
      <p:sp>
        <p:nvSpPr>
          <p:cNvPr id="6147" name="Title 1"/>
          <p:cNvSpPr>
            <a:spLocks noGrp="1"/>
          </p:cNvSpPr>
          <p:nvPr>
            <p:ph type="title"/>
          </p:nvPr>
        </p:nvSpPr>
        <p:spPr>
          <a:xfrm>
            <a:off x="457200" y="46038"/>
            <a:ext cx="8229600" cy="639762"/>
          </a:xfrm>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dirty="0" smtClean="0">
                <a:solidFill>
                  <a:srgbClr val="000000"/>
                </a:solidFill>
                <a:ea typeface="MS PGothic" panose="020B0600070205080204" pitchFamily="-105" charset="-128"/>
              </a:rPr>
              <a:t>Tariffs – Costs Vs. Benefits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915400" cy="5562600"/>
          </a:xfrm>
        </p:spPr>
        <p:txBody>
          <a:bodyPr/>
          <a:lstStyle/>
          <a:p>
            <a:pPr eaLnBrk="1" hangingPunct="1"/>
            <a:r>
              <a:rPr lang="en-US" altLang="en-US" sz="2800" dirty="0" smtClean="0">
                <a:ea typeface="MS PGothic" panose="020B0600070205080204" pitchFamily="-105" charset="-128"/>
              </a:rPr>
              <a:t>Did import substitution work? </a:t>
            </a:r>
          </a:p>
          <a:p>
            <a:pPr eaLnBrk="1" hangingPunct="1"/>
            <a:r>
              <a:rPr lang="en-US" altLang="en-US" sz="2800" dirty="0" smtClean="0">
                <a:ea typeface="MS PGothic" panose="020B0600070205080204" pitchFamily="-105" charset="-128"/>
              </a:rPr>
              <a:t>In theory yes, but:</a:t>
            </a:r>
          </a:p>
          <a:p>
            <a:pPr eaLnBrk="1" hangingPunct="1"/>
            <a:r>
              <a:rPr lang="en-US" altLang="en-US" sz="2800" dirty="0" smtClean="0">
                <a:ea typeface="MS PGothic" panose="020B0600070205080204" pitchFamily="-105" charset="-128"/>
              </a:rPr>
              <a:t>In practice – quite disappointing.  Why?</a:t>
            </a:r>
          </a:p>
          <a:p>
            <a:pPr eaLnBrk="1" hangingPunct="1"/>
            <a:r>
              <a:rPr lang="en-US" altLang="en-US" sz="2800" dirty="0" smtClean="0">
                <a:ea typeface="MS PGothic" panose="020B0600070205080204" pitchFamily="-105" charset="-128"/>
              </a:rPr>
              <a:t>Infant industry argument supports a </a:t>
            </a:r>
            <a:r>
              <a:rPr lang="en-US" altLang="en-US" sz="2800" i="1" dirty="0" smtClean="0">
                <a:ea typeface="MS PGothic" panose="020B0600070205080204" pitchFamily="-105" charset="-128"/>
              </a:rPr>
              <a:t>temporary</a:t>
            </a:r>
            <a:r>
              <a:rPr lang="en-US" altLang="en-US" sz="2800" dirty="0" smtClean="0">
                <a:ea typeface="MS PGothic" panose="020B0600070205080204" pitchFamily="-105" charset="-128"/>
              </a:rPr>
              <a:t> policy to aid import-competing manufacturing</a:t>
            </a:r>
          </a:p>
          <a:p>
            <a:pPr lvl="1" eaLnBrk="1" hangingPunct="1">
              <a:buFont typeface="Arial" panose="020B0604020202020204" pitchFamily="34" charset="0"/>
              <a:buChar char="•"/>
            </a:pPr>
            <a:r>
              <a:rPr lang="en-US" altLang="en-US" sz="2400" dirty="0" smtClean="0">
                <a:ea typeface="MS PGothic" panose="020B0600070205080204" pitchFamily="-105" charset="-128"/>
              </a:rPr>
              <a:t>Once learning is mostly accomplished, government help is no longer justified</a:t>
            </a:r>
          </a:p>
          <a:p>
            <a:pPr eaLnBrk="1" hangingPunct="1"/>
            <a:r>
              <a:rPr lang="en-US" altLang="en-US" sz="2800" dirty="0" smtClean="0">
                <a:ea typeface="MS PGothic" panose="020B0600070205080204" pitchFamily="-105" charset="-128"/>
              </a:rPr>
              <a:t>But, in practice, the protections typically created powerful lobbies who were able to lobby for continued protection</a:t>
            </a:r>
          </a:p>
          <a:p>
            <a:pPr eaLnBrk="1" hangingPunct="1"/>
            <a:r>
              <a:rPr lang="en-US" altLang="en-US" sz="2800" dirty="0" smtClean="0">
                <a:ea typeface="MS PGothic" panose="020B0600070205080204" pitchFamily="-105" charset="-128"/>
              </a:rPr>
              <a:t>Results in “crony capitalism” where policies that hurt general welfare (like tariffs) create wealthy businessmen, who then pay off politicians to keep the policies</a:t>
            </a:r>
          </a:p>
          <a:p>
            <a:pPr eaLnBrk="1" hangingPunct="1"/>
            <a:endParaRPr lang="en-US" altLang="en-US" sz="2800" dirty="0" smtClean="0">
              <a:ea typeface="MS PGothic" panose="020B0600070205080204" pitchFamily="-105" charset="-128"/>
            </a:endParaRPr>
          </a:p>
          <a:p>
            <a:pPr eaLnBrk="1" hangingPunct="1"/>
            <a:endParaRPr lang="en-US" altLang="en-US" sz="2800" dirty="0" smtClean="0">
              <a:ea typeface="MS PGothic" panose="020B0600070205080204" pitchFamily="-105" charset="-128"/>
            </a:endParaRPr>
          </a:p>
        </p:txBody>
      </p:sp>
      <p:sp>
        <p:nvSpPr>
          <p:cNvPr id="6147" name="Title 1"/>
          <p:cNvSpPr>
            <a:spLocks noGrp="1"/>
          </p:cNvSpPr>
          <p:nvPr>
            <p:ph type="title"/>
          </p:nvPr>
        </p:nvSpPr>
        <p:spPr>
          <a:xfrm>
            <a:off x="457200" y="46038"/>
            <a:ext cx="8229600" cy="639762"/>
          </a:xfrm>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smtClean="0">
                <a:solidFill>
                  <a:srgbClr val="000000"/>
                </a:solidFill>
                <a:ea typeface="MS PGothic" panose="020B0600070205080204" pitchFamily="-105" charset="-128"/>
              </a:rPr>
              <a:t>Import Substitution in Practice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smtClean="0">
                <a:solidFill>
                  <a:srgbClr val="000000"/>
                </a:solidFill>
                <a:ea typeface="MS PGothic" panose="020B0600070205080204" pitchFamily="-105" charset="-128"/>
              </a:rPr>
              <a:t>Agenda for the day</a:t>
            </a:r>
          </a:p>
        </p:txBody>
      </p:sp>
      <p:sp>
        <p:nvSpPr>
          <p:cNvPr id="5123" name="TextBox 2"/>
          <p:cNvSpPr txBox="1">
            <a:spLocks noChangeArrowheads="1"/>
          </p:cNvSpPr>
          <p:nvPr/>
        </p:nvSpPr>
        <p:spPr bwMode="auto">
          <a:xfrm>
            <a:off x="533400" y="1752600"/>
            <a:ext cx="8001000" cy="4493538"/>
          </a:xfrm>
          <a:prstGeom prst="rect">
            <a:avLst/>
          </a:prstGeom>
          <a:noFill/>
          <a:ln w="9525">
            <a:noFill/>
            <a:miter lim="800000"/>
          </a:ln>
        </p:spPr>
        <p:txBody>
          <a:bodyPr>
            <a:spAutoFit/>
          </a:bodyPr>
          <a:lstStyle/>
          <a:p>
            <a:pPr marL="342900" indent="-342900">
              <a:spcAft>
                <a:spcPts val="1800"/>
              </a:spcAft>
              <a:buFontTx/>
              <a:buAutoNum type="arabicPeriod"/>
              <a:defRPr/>
            </a:pPr>
            <a:r>
              <a:rPr lang="en-US" sz="2800" dirty="0">
                <a:latin typeface="+mj-lt"/>
              </a:rPr>
              <a:t>Import Substitution </a:t>
            </a:r>
            <a:endParaRPr lang="en-US" sz="2800" dirty="0" smtClean="0">
              <a:latin typeface="+mj-lt"/>
            </a:endParaRPr>
          </a:p>
          <a:p>
            <a:pPr marL="342900" indent="-342900">
              <a:spcAft>
                <a:spcPts val="1800"/>
              </a:spcAft>
              <a:buFontTx/>
              <a:buAutoNum type="arabicPeriod"/>
              <a:defRPr/>
            </a:pPr>
            <a:r>
              <a:rPr lang="en-US" sz="2800" b="1" dirty="0" smtClean="0">
                <a:latin typeface="+mj-lt"/>
              </a:rPr>
              <a:t>Political </a:t>
            </a:r>
            <a:r>
              <a:rPr lang="en-US" sz="2800" b="1" dirty="0">
                <a:latin typeface="+mj-lt"/>
              </a:rPr>
              <a:t>Economy of Trade Policy</a:t>
            </a:r>
          </a:p>
          <a:p>
            <a:pPr marL="342900" indent="-342900">
              <a:spcAft>
                <a:spcPts val="1800"/>
              </a:spcAft>
              <a:buFontTx/>
              <a:buAutoNum type="arabicPeriod"/>
              <a:defRPr/>
            </a:pPr>
            <a:r>
              <a:rPr lang="en-US" sz="2800" dirty="0">
                <a:latin typeface="+mj-lt"/>
              </a:rPr>
              <a:t>Foreign Contact, Technology Transfer, and FDI</a:t>
            </a:r>
          </a:p>
          <a:p>
            <a:pPr marL="914400" lvl="1" indent="-457200">
              <a:spcAft>
                <a:spcPts val="1800"/>
              </a:spcAft>
              <a:buFont typeface="Arial" panose="020B0604020202020204" pitchFamily="34" charset="0"/>
              <a:buChar char="•"/>
              <a:defRPr/>
            </a:pPr>
            <a:r>
              <a:rPr lang="en-US" sz="2800" dirty="0">
                <a:latin typeface="+mj-lt"/>
              </a:rPr>
              <a:t>O-Ring Production Functions (Kremer 1993)</a:t>
            </a:r>
          </a:p>
          <a:p>
            <a:pPr marL="342900" indent="-342900">
              <a:spcAft>
                <a:spcPts val="1800"/>
              </a:spcAft>
              <a:buFontTx/>
              <a:buAutoNum type="arabicPeriod"/>
              <a:defRPr/>
            </a:pPr>
            <a:r>
              <a:rPr lang="en-US" sz="2800" dirty="0">
                <a:latin typeface="+mj-lt"/>
              </a:rPr>
              <a:t>Three Views on Trade &amp; Development</a:t>
            </a:r>
          </a:p>
          <a:p>
            <a:pPr marL="342900" indent="-342900">
              <a:spcAft>
                <a:spcPts val="1800"/>
              </a:spcAft>
              <a:buFontTx/>
              <a:buAutoNum type="arabicPeriod"/>
              <a:defRPr/>
            </a:pPr>
            <a:r>
              <a:rPr lang="en-US" sz="2800" dirty="0">
                <a:latin typeface="+mj-lt"/>
              </a:rPr>
              <a:t>Empirical Evidence on Trade &amp; </a:t>
            </a:r>
            <a:r>
              <a:rPr lang="en-US" sz="2800" dirty="0" smtClean="0">
                <a:latin typeface="+mj-lt"/>
              </a:rPr>
              <a:t>Growth</a:t>
            </a:r>
          </a:p>
          <a:p>
            <a:pPr marL="342900" indent="-342900">
              <a:spcAft>
                <a:spcPts val="1800"/>
              </a:spcAft>
              <a:buFontTx/>
              <a:buAutoNum type="arabicPeriod"/>
              <a:defRPr/>
            </a:pPr>
            <a:r>
              <a:rPr lang="en-US" sz="2800" dirty="0" smtClean="0">
                <a:latin typeface="+mj-lt"/>
              </a:rPr>
              <a:t>Reviewing the Indian Experience</a:t>
            </a:r>
            <a:endParaRPr lang="en-US" sz="2800" dirty="0">
              <a:latin typeface="+mj-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228600" y="990600"/>
            <a:ext cx="8915400" cy="5867400"/>
          </a:xfrm>
        </p:spPr>
        <p:txBody>
          <a:bodyPr/>
          <a:lstStyle/>
          <a:p>
            <a:pPr eaLnBrk="1" hangingPunct="1"/>
            <a:r>
              <a:rPr lang="en-US" altLang="en-US" sz="2400" dirty="0" smtClean="0">
                <a:ea typeface="MS PGothic" panose="020B0600070205080204" pitchFamily="-105" charset="-128"/>
              </a:rPr>
              <a:t>Why are there more likely to be lobbies in favor of trade protection than in favor of free trade – even if free trade leads to greater overall welfare?</a:t>
            </a:r>
          </a:p>
          <a:p>
            <a:pPr eaLnBrk="1" hangingPunct="1"/>
            <a:r>
              <a:rPr lang="en-US" altLang="en-US" sz="2400" dirty="0" smtClean="0">
                <a:ea typeface="MS PGothic" panose="020B0600070205080204" pitchFamily="-105" charset="-128"/>
              </a:rPr>
              <a:t>If you look at the graph – you see that the gains of free trade go to consumers (who are many), while the costs go to producers (who are lot fewer)</a:t>
            </a:r>
          </a:p>
          <a:p>
            <a:pPr eaLnBrk="1" hangingPunct="1"/>
            <a:r>
              <a:rPr lang="en-US" altLang="en-US" sz="2400" dirty="0" smtClean="0">
                <a:ea typeface="MS PGothic" panose="020B0600070205080204" pitchFamily="-105" charset="-128"/>
              </a:rPr>
              <a:t>Consider a case where:</a:t>
            </a:r>
          </a:p>
          <a:p>
            <a:pPr lvl="1" eaLnBrk="1" hangingPunct="1">
              <a:buFont typeface="Arial" panose="020B0604020202020204" pitchFamily="34" charset="0"/>
              <a:buChar char="•"/>
            </a:pPr>
            <a:r>
              <a:rPr lang="en-US" altLang="en-US" sz="2000" dirty="0" smtClean="0">
                <a:ea typeface="MS PGothic" panose="020B0600070205080204" pitchFamily="-105" charset="-128"/>
              </a:rPr>
              <a:t>The benefits of no tariffs on sugar is $50/person -&gt; total gain = $50 x 300 million (pop.) = $15 billion</a:t>
            </a:r>
          </a:p>
          <a:p>
            <a:pPr lvl="1" eaLnBrk="1" hangingPunct="1">
              <a:buFont typeface="Arial" panose="020B0604020202020204" pitchFamily="34" charset="0"/>
              <a:buChar char="•"/>
            </a:pPr>
            <a:r>
              <a:rPr lang="en-US" altLang="en-US" sz="2000" dirty="0" smtClean="0">
                <a:ea typeface="MS PGothic" panose="020B0600070205080204" pitchFamily="-105" charset="-128"/>
              </a:rPr>
              <a:t>The benefits of tariffs are $1 million/producer (there are 5,000 producers), so total gain from tariffs = $5 billion</a:t>
            </a:r>
          </a:p>
          <a:p>
            <a:pPr eaLnBrk="1" hangingPunct="1"/>
            <a:r>
              <a:rPr lang="en-US" altLang="en-US" sz="2400" dirty="0" smtClean="0">
                <a:ea typeface="MS PGothic" panose="020B0600070205080204" pitchFamily="-105" charset="-128"/>
              </a:rPr>
              <a:t>Clearly the benefits of free trade in sugar outweigh the costs of the sugar tariffs (by $10 billion!) and so free trade would be optimal as per any economic calculation</a:t>
            </a:r>
          </a:p>
          <a:p>
            <a:pPr eaLnBrk="1" hangingPunct="1"/>
            <a:r>
              <a:rPr lang="en-US" altLang="en-US" sz="2400" dirty="0" smtClean="0">
                <a:ea typeface="MS PGothic" panose="020B0600070205080204" pitchFamily="-105" charset="-128"/>
              </a:rPr>
              <a:t>But you have concentrated benefits and diffuse costs of tariffs!</a:t>
            </a:r>
          </a:p>
          <a:p>
            <a:pPr eaLnBrk="1" hangingPunct="1"/>
            <a:endParaRPr lang="en-US" altLang="en-US" sz="2400" dirty="0" smtClean="0">
              <a:ea typeface="MS PGothic" panose="020B0600070205080204" pitchFamily="-105" charset="-128"/>
            </a:endParaRPr>
          </a:p>
          <a:p>
            <a:pPr eaLnBrk="1" hangingPunct="1"/>
            <a:endParaRPr lang="en-US" altLang="en-US" sz="2400" dirty="0" smtClean="0">
              <a:ea typeface="MS PGothic" panose="020B0600070205080204" pitchFamily="-105" charset="-128"/>
            </a:endParaRPr>
          </a:p>
          <a:p>
            <a:pPr eaLnBrk="1" hangingPunct="1"/>
            <a:endParaRPr lang="en-US" altLang="en-US" sz="2400" dirty="0" smtClean="0">
              <a:ea typeface="MS PGothic" panose="020B0600070205080204" pitchFamily="-105" charset="-128"/>
            </a:endParaRPr>
          </a:p>
        </p:txBody>
      </p:sp>
      <p:sp>
        <p:nvSpPr>
          <p:cNvPr id="8195" name="Title 1"/>
          <p:cNvSpPr>
            <a:spLocks noGrp="1"/>
          </p:cNvSpPr>
          <p:nvPr>
            <p:ph type="title"/>
          </p:nvPr>
        </p:nvSpPr>
        <p:spPr>
          <a:xfrm>
            <a:off x="457200" y="46038"/>
            <a:ext cx="8229600" cy="639762"/>
          </a:xfrm>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sz="3600" smtClean="0">
                <a:solidFill>
                  <a:srgbClr val="000000"/>
                </a:solidFill>
                <a:ea typeface="MS PGothic" panose="020B0600070205080204" pitchFamily="-105" charset="-128"/>
              </a:rPr>
              <a:t>Political Economy of Trade Policy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9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28600" y="990600"/>
            <a:ext cx="8915400" cy="5867400"/>
          </a:xfrm>
        </p:spPr>
        <p:txBody>
          <a:bodyPr/>
          <a:lstStyle/>
          <a:p>
            <a:pPr eaLnBrk="1" hangingPunct="1"/>
            <a:r>
              <a:rPr lang="en-US" altLang="en-US" sz="2400" dirty="0" smtClean="0">
                <a:ea typeface="MS PGothic" panose="020B0600070205080204" pitchFamily="-105" charset="-128"/>
              </a:rPr>
              <a:t>Now consider political lobbying to influence policy</a:t>
            </a:r>
          </a:p>
          <a:p>
            <a:pPr eaLnBrk="1" hangingPunct="1"/>
            <a:r>
              <a:rPr lang="en-US" altLang="en-US" sz="2400" dirty="0" smtClean="0">
                <a:ea typeface="MS PGothic" panose="020B0600070205080204" pitchFamily="-105" charset="-128"/>
              </a:rPr>
              <a:t>Lobbying is expensive (costs both time and money)</a:t>
            </a:r>
          </a:p>
          <a:p>
            <a:pPr eaLnBrk="1" hangingPunct="1"/>
            <a:r>
              <a:rPr lang="en-US" altLang="en-US" sz="2400" dirty="0" smtClean="0">
                <a:ea typeface="MS PGothic" panose="020B0600070205080204" pitchFamily="-105" charset="-128"/>
              </a:rPr>
              <a:t>Say the cost of lobbying is $100,000 (campaign contributions, advertising, time costs, etc.)</a:t>
            </a:r>
          </a:p>
          <a:p>
            <a:pPr eaLnBrk="1" hangingPunct="1"/>
            <a:r>
              <a:rPr lang="en-US" altLang="en-US" sz="2400" dirty="0" smtClean="0">
                <a:ea typeface="MS PGothic" panose="020B0600070205080204" pitchFamily="-105" charset="-128"/>
              </a:rPr>
              <a:t>Now, it does not make sense for any individual to try and lobby for free trade in sugar (net gains are negative : $50 - $100,000)</a:t>
            </a:r>
          </a:p>
          <a:p>
            <a:pPr eaLnBrk="1" hangingPunct="1"/>
            <a:r>
              <a:rPr lang="en-US" altLang="en-US" sz="2400" dirty="0" smtClean="0">
                <a:ea typeface="MS PGothic" panose="020B0600070205080204" pitchFamily="-105" charset="-128"/>
              </a:rPr>
              <a:t>But for the producers, it makes a lot of sense if the lobbying will be successful (net gains are: $1M - $100K = $900K)</a:t>
            </a:r>
          </a:p>
          <a:p>
            <a:pPr eaLnBrk="1" hangingPunct="1"/>
            <a:r>
              <a:rPr lang="en-US" altLang="en-US" sz="2400" dirty="0" smtClean="0">
                <a:ea typeface="MS PGothic" panose="020B0600070205080204" pitchFamily="-105" charset="-128"/>
              </a:rPr>
              <a:t>So you are likely to have a lot more lobbying for “protection” of the sugar market than for free trade (note that there is not much ‘learning by doing’ here and sugar is not an infant industry)</a:t>
            </a:r>
          </a:p>
          <a:p>
            <a:pPr eaLnBrk="1" hangingPunct="1"/>
            <a:r>
              <a:rPr lang="en-US" altLang="en-US" sz="2400" dirty="0" smtClean="0">
                <a:ea typeface="MS PGothic" panose="020B0600070205080204" pitchFamily="-105" charset="-128"/>
              </a:rPr>
              <a:t>Why don’t consumers ‘organize’ and pool their resources and also lobby for free trade in sugar?  </a:t>
            </a:r>
          </a:p>
          <a:p>
            <a:pPr eaLnBrk="1" hangingPunct="1"/>
            <a:r>
              <a:rPr lang="en-US" altLang="en-US" sz="2400" dirty="0" smtClean="0">
                <a:ea typeface="MS PGothic" panose="020B0600070205080204" pitchFamily="-105" charset="-128"/>
              </a:rPr>
              <a:t>There is a ‘collective action problem’ (</a:t>
            </a:r>
            <a:r>
              <a:rPr lang="en-US" altLang="en-US" sz="2400" dirty="0" err="1" smtClean="0">
                <a:ea typeface="MS PGothic" panose="020B0600070205080204" pitchFamily="-105" charset="-128"/>
              </a:rPr>
              <a:t>Mancur</a:t>
            </a:r>
            <a:r>
              <a:rPr lang="en-US" altLang="en-US" sz="2400" dirty="0" smtClean="0">
                <a:ea typeface="MS PGothic" panose="020B0600070205080204" pitchFamily="-105" charset="-128"/>
              </a:rPr>
              <a:t> Olson 1965)</a:t>
            </a:r>
          </a:p>
          <a:p>
            <a:pPr eaLnBrk="1" hangingPunct="1"/>
            <a:endParaRPr lang="en-US" altLang="en-US" sz="2400" dirty="0" smtClean="0">
              <a:ea typeface="MS PGothic" panose="020B0600070205080204" pitchFamily="-105" charset="-128"/>
            </a:endParaRPr>
          </a:p>
          <a:p>
            <a:pPr eaLnBrk="1" hangingPunct="1"/>
            <a:endParaRPr lang="en-US" altLang="en-US" sz="2400" dirty="0" smtClean="0">
              <a:ea typeface="MS PGothic" panose="020B0600070205080204" pitchFamily="-105" charset="-128"/>
            </a:endParaRPr>
          </a:p>
        </p:txBody>
      </p:sp>
      <p:sp>
        <p:nvSpPr>
          <p:cNvPr id="9219" name="Title 1"/>
          <p:cNvSpPr>
            <a:spLocks noGrp="1"/>
          </p:cNvSpPr>
          <p:nvPr>
            <p:ph type="title"/>
          </p:nvPr>
        </p:nvSpPr>
        <p:spPr>
          <a:xfrm>
            <a:off x="457200" y="46038"/>
            <a:ext cx="8229600" cy="639762"/>
          </a:xfrm>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sz="3600" smtClean="0">
                <a:solidFill>
                  <a:srgbClr val="000000"/>
                </a:solidFill>
                <a:ea typeface="MS PGothic" panose="020B0600070205080204" pitchFamily="-105" charset="-128"/>
              </a:rPr>
              <a:t>Political Economy of Trade Policy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21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21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218">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2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6038"/>
            <a:ext cx="8229600" cy="639762"/>
          </a:xfrm>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sz="3600" smtClean="0">
                <a:solidFill>
                  <a:srgbClr val="000000"/>
                </a:solidFill>
                <a:ea typeface="MS PGothic" panose="020B0600070205080204" pitchFamily="-105" charset="-128"/>
              </a:rPr>
              <a:t>Political Economy –  Other Examples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Investment Policy</a:t>
            </a:r>
          </a:p>
        </p:txBody>
      </p:sp>
      <p:sp>
        <p:nvSpPr>
          <p:cNvPr id="3" name="Content Placeholder 2"/>
          <p:cNvSpPr>
            <a:spLocks noGrp="1"/>
          </p:cNvSpPr>
          <p:nvPr>
            <p:ph idx="1"/>
          </p:nvPr>
        </p:nvSpPr>
        <p:spPr/>
        <p:txBody>
          <a:bodyPr>
            <a:normAutofit fontScale="92500"/>
          </a:bodyPr>
          <a:lstStyle/>
          <a:p>
            <a:r>
              <a:rPr lang="en-US" sz="2800" dirty="0"/>
              <a:t>Monopolies and Restrictive Trade Practices Act (1969)</a:t>
            </a:r>
          </a:p>
          <a:p>
            <a:pPr lvl="1" algn="just"/>
            <a:r>
              <a:rPr lang="en-US" sz="2400" dirty="0"/>
              <a:t>Approval of investment activity only if it did not lead to an increase in economic concentration…</a:t>
            </a:r>
          </a:p>
          <a:p>
            <a:pPr lvl="1" algn="just"/>
            <a:r>
              <a:rPr lang="en-US" sz="2400" dirty="0"/>
              <a:t>Motivated by the perceived concentration of economic power in the hands of a few large business houses</a:t>
            </a:r>
          </a:p>
          <a:p>
            <a:pPr lvl="1" algn="just"/>
            <a:r>
              <a:rPr lang="en-US" sz="2400" dirty="0"/>
              <a:t>Favored Small and Medium Enterprises</a:t>
            </a:r>
          </a:p>
          <a:p>
            <a:pPr algn="just"/>
            <a:r>
              <a:rPr lang="en-US" dirty="0"/>
              <a:t>Foreign Investment</a:t>
            </a:r>
          </a:p>
          <a:p>
            <a:pPr lvl="1" algn="just"/>
            <a:r>
              <a:rPr lang="en-US" sz="2400" dirty="0"/>
              <a:t>Strict scrutiny of large scale foreign investment projects (Foreign Investment Board, FIB)</a:t>
            </a:r>
          </a:p>
          <a:p>
            <a:pPr lvl="1" algn="just"/>
            <a:r>
              <a:rPr lang="en-US" sz="2400" dirty="0"/>
              <a:t>Limits on foreign equity share (Foreign Exchange Regulation Act – FERA)</a:t>
            </a:r>
          </a:p>
          <a:p>
            <a:pPr marL="457200" lvl="1" indent="0">
              <a:buNone/>
            </a:pPr>
            <a:endParaRPr lang="en-US" sz="2400" dirty="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228600" y="685800"/>
            <a:ext cx="8915400" cy="5867400"/>
          </a:xfrm>
        </p:spPr>
        <p:txBody>
          <a:bodyPr/>
          <a:lstStyle/>
          <a:p>
            <a:pPr eaLnBrk="1" hangingPunct="1"/>
            <a:r>
              <a:rPr lang="en-US" altLang="en-US" sz="2400" dirty="0" smtClean="0">
                <a:ea typeface="MS PGothic" panose="020B0600070205080204" pitchFamily="-105" charset="-128"/>
              </a:rPr>
              <a:t>This is what you study in detail in political science classes!</a:t>
            </a:r>
          </a:p>
          <a:p>
            <a:pPr eaLnBrk="1" hangingPunct="1"/>
            <a:r>
              <a:rPr lang="en-US" altLang="en-US" sz="2400" dirty="0" smtClean="0">
                <a:ea typeface="MS PGothic" panose="020B0600070205080204" pitchFamily="-105" charset="-128"/>
              </a:rPr>
              <a:t>One useful framework is to think of policies as being influenced by the 3 I’s: </a:t>
            </a:r>
            <a:r>
              <a:rPr lang="en-US" altLang="en-US" sz="2400" b="1" dirty="0" smtClean="0">
                <a:ea typeface="MS PGothic" panose="020B0600070205080204" pitchFamily="-105" charset="-128"/>
              </a:rPr>
              <a:t>Ideas, interests, and institutions</a:t>
            </a:r>
          </a:p>
          <a:p>
            <a:pPr eaLnBrk="1" hangingPunct="1"/>
            <a:r>
              <a:rPr lang="en-US" altLang="en-US" sz="2400" dirty="0" smtClean="0">
                <a:ea typeface="MS PGothic" panose="020B0600070205080204" pitchFamily="-105" charset="-128"/>
              </a:rPr>
              <a:t>Take free trade again:</a:t>
            </a:r>
          </a:p>
          <a:p>
            <a:pPr eaLnBrk="1" hangingPunct="1"/>
            <a:r>
              <a:rPr lang="en-US" altLang="en-US" sz="2400" dirty="0" smtClean="0">
                <a:ea typeface="MS PGothic" panose="020B0600070205080204" pitchFamily="-105" charset="-128"/>
              </a:rPr>
              <a:t>Ideas – policy discussion takes place in the context of the ideas that people have about trade (from academic research etc.)</a:t>
            </a:r>
          </a:p>
          <a:p>
            <a:pPr eaLnBrk="1" hangingPunct="1"/>
            <a:r>
              <a:rPr lang="en-US" altLang="en-US" sz="2400" dirty="0" smtClean="0">
                <a:ea typeface="MS PGothic" panose="020B0600070205080204" pitchFamily="-105" charset="-128"/>
              </a:rPr>
              <a:t>Interests – lobbying and advocacy is determined by the interests of various groups</a:t>
            </a:r>
          </a:p>
          <a:p>
            <a:pPr eaLnBrk="1" hangingPunct="1"/>
            <a:r>
              <a:rPr lang="en-US" altLang="en-US" sz="2400" dirty="0" smtClean="0">
                <a:ea typeface="MS PGothic" panose="020B0600070205080204" pitchFamily="-105" charset="-128"/>
              </a:rPr>
              <a:t>Institutions – policy choices are constrained by the institutional context (Senate ratification, fast track authority, WTO, </a:t>
            </a:r>
            <a:r>
              <a:rPr lang="en-US" altLang="en-US" sz="2400" dirty="0" err="1" smtClean="0">
                <a:ea typeface="MS PGothic" panose="020B0600070205080204" pitchFamily="-105" charset="-128"/>
              </a:rPr>
              <a:t>etc</a:t>
            </a:r>
            <a:r>
              <a:rPr lang="en-US" altLang="en-US" sz="2400" dirty="0" smtClean="0">
                <a:ea typeface="MS PGothic" panose="020B0600070205080204" pitchFamily="-105" charset="-128"/>
              </a:rPr>
              <a:t>)</a:t>
            </a:r>
          </a:p>
          <a:p>
            <a:pPr eaLnBrk="1" hangingPunct="1"/>
            <a:r>
              <a:rPr lang="en-US" altLang="en-US" sz="2400" dirty="0" smtClean="0">
                <a:ea typeface="MS PGothic" panose="020B0600070205080204" pitchFamily="-105" charset="-128"/>
              </a:rPr>
              <a:t>In the US, these factors point towards free trade</a:t>
            </a:r>
            <a:r>
              <a:rPr lang="en-US" altLang="en-US" sz="2400" dirty="0">
                <a:ea typeface="MS PGothic" panose="020B0600070205080204" pitchFamily="-105" charset="-128"/>
              </a:rPr>
              <a:t> </a:t>
            </a:r>
            <a:r>
              <a:rPr lang="en-US" altLang="en-US" sz="2400" dirty="0" smtClean="0">
                <a:ea typeface="MS PGothic" panose="020B0600070205080204" pitchFamily="-105" charset="-128"/>
              </a:rPr>
              <a:t>(for the most part)</a:t>
            </a:r>
          </a:p>
          <a:p>
            <a:pPr eaLnBrk="1" hangingPunct="1"/>
            <a:r>
              <a:rPr lang="en-US" altLang="en-US" sz="2400" dirty="0" smtClean="0">
                <a:ea typeface="MS PGothic" panose="020B0600070205080204" pitchFamily="-105" charset="-128"/>
              </a:rPr>
              <a:t>But in India (and many developing countries), all three factors pointed towards greater protection in the 50s and 60s</a:t>
            </a:r>
          </a:p>
          <a:p>
            <a:pPr eaLnBrk="1" hangingPunct="1"/>
            <a:r>
              <a:rPr lang="en-US" altLang="en-US" sz="2400" dirty="0" smtClean="0">
                <a:ea typeface="MS PGothic" panose="020B0600070205080204" pitchFamily="-105" charset="-128"/>
              </a:rPr>
              <a:t>And once you protected, political economy considerations made it very difficult to open up markets to competition</a:t>
            </a:r>
          </a:p>
          <a:p>
            <a:pPr eaLnBrk="1" hangingPunct="1"/>
            <a:endParaRPr lang="en-US" altLang="en-US" sz="2400" dirty="0" smtClean="0">
              <a:ea typeface="MS PGothic" panose="020B0600070205080204" pitchFamily="-105" charset="-128"/>
            </a:endParaRPr>
          </a:p>
          <a:p>
            <a:pPr eaLnBrk="1" hangingPunct="1"/>
            <a:endParaRPr lang="en-US" altLang="en-US" sz="2400" dirty="0" smtClean="0">
              <a:ea typeface="MS PGothic" panose="020B0600070205080204" pitchFamily="-105" charset="-128"/>
            </a:endParaRPr>
          </a:p>
        </p:txBody>
      </p:sp>
      <p:sp>
        <p:nvSpPr>
          <p:cNvPr id="11267" name="Title 1"/>
          <p:cNvSpPr>
            <a:spLocks noGrp="1"/>
          </p:cNvSpPr>
          <p:nvPr>
            <p:ph type="title"/>
          </p:nvPr>
        </p:nvSpPr>
        <p:spPr>
          <a:xfrm>
            <a:off x="457200" y="46038"/>
            <a:ext cx="8229600" cy="639762"/>
          </a:xfrm>
          <a:gradFill rotWithShape="1">
            <a:gsLst>
              <a:gs pos="0">
                <a:srgbClr val="E5EEFF"/>
              </a:gs>
              <a:gs pos="64999">
                <a:srgbClr val="BFD5FF"/>
              </a:gs>
              <a:gs pos="100000">
                <a:srgbClr val="A3C4FF"/>
              </a:gs>
            </a:gsLst>
            <a:lin ang="5400000" scaled="1"/>
          </a:gradFill>
          <a:ln cap="flat">
            <a:solidFill>
              <a:srgbClr val="4A7EBB"/>
            </a:solidFill>
            <a:miter lim="800000"/>
          </a:ln>
          <a:effectLst>
            <a:outerShdw dist="20000" dir="5400000" rotWithShape="0">
              <a:srgbClr val="000000">
                <a:alpha val="37999"/>
              </a:srgbClr>
            </a:outerShdw>
          </a:effectLst>
        </p:spPr>
        <p:txBody>
          <a:bodyPr/>
          <a:lstStyle/>
          <a:p>
            <a:pPr eaLnBrk="1" hangingPunct="1"/>
            <a:r>
              <a:rPr lang="en-US" altLang="en-US" sz="3600" smtClean="0">
                <a:solidFill>
                  <a:srgbClr val="000000"/>
                </a:solidFill>
                <a:ea typeface="MS PGothic" panose="020B0600070205080204" pitchFamily="-105" charset="-128"/>
              </a:rPr>
              <a:t>How Does Policy Get Made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6">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266">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26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laws</a:t>
            </a:r>
          </a:p>
        </p:txBody>
      </p:sp>
      <p:sp>
        <p:nvSpPr>
          <p:cNvPr id="3" name="Content Placeholder 2"/>
          <p:cNvSpPr>
            <a:spLocks noGrp="1"/>
          </p:cNvSpPr>
          <p:nvPr>
            <p:ph idx="1"/>
          </p:nvPr>
        </p:nvSpPr>
        <p:spPr>
          <a:xfrm>
            <a:off x="457200" y="1295662"/>
            <a:ext cx="8229600" cy="4830501"/>
          </a:xfrm>
        </p:spPr>
        <p:txBody>
          <a:bodyPr>
            <a:normAutofit/>
          </a:bodyPr>
          <a:lstStyle/>
          <a:p>
            <a:r>
              <a:rPr lang="en-US" sz="2400" dirty="0"/>
              <a:t>Industrial Disputes Act amended (addition of Chapter V.B):</a:t>
            </a:r>
          </a:p>
          <a:p>
            <a:pPr lvl="1"/>
            <a:r>
              <a:rPr lang="en-US" sz="2400" dirty="0"/>
              <a:t>Establishments with 300 or more workers not permitted to retrench a single worker, without appropriate government permission; Permission never given</a:t>
            </a:r>
          </a:p>
          <a:p>
            <a:pPr lvl="1"/>
            <a:r>
              <a:rPr lang="en-US" sz="2400" dirty="0"/>
              <a:t>In later years, this rule was extended to firms with just 100 workers</a:t>
            </a:r>
          </a:p>
          <a:p>
            <a:pPr lvl="1"/>
            <a:endParaRPr lang="en-US" sz="2400" dirty="0"/>
          </a:p>
          <a:p>
            <a:r>
              <a:rPr lang="en-US" sz="2400" dirty="0"/>
              <a:t> Worker efficiency fell, Strikes..</a:t>
            </a:r>
          </a:p>
          <a:p>
            <a:endParaRPr lang="en-US" sz="2400" dirty="0"/>
          </a:p>
          <a:p>
            <a:r>
              <a:rPr lang="en-US" sz="2400" dirty="0"/>
              <a:t>Firms moved to capital-intensive industries and chose capital intensive technologies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 Other Measures </a:t>
            </a:r>
          </a:p>
        </p:txBody>
      </p:sp>
      <p:sp>
        <p:nvSpPr>
          <p:cNvPr id="3" name="Content Placeholder 2"/>
          <p:cNvSpPr>
            <a:spLocks noGrp="1"/>
          </p:cNvSpPr>
          <p:nvPr>
            <p:ph idx="1"/>
          </p:nvPr>
        </p:nvSpPr>
        <p:spPr>
          <a:xfrm>
            <a:off x="457200" y="1219200"/>
            <a:ext cx="8458200" cy="5334000"/>
          </a:xfrm>
        </p:spPr>
        <p:txBody>
          <a:bodyPr>
            <a:normAutofit fontScale="85000" lnSpcReduction="20000"/>
          </a:bodyPr>
          <a:lstStyle/>
          <a:p>
            <a:r>
              <a:rPr lang="en-US" sz="2800" dirty="0"/>
              <a:t>Banking Companies Act</a:t>
            </a:r>
          </a:p>
          <a:p>
            <a:pPr lvl="1"/>
            <a:r>
              <a:rPr lang="en-US" dirty="0"/>
              <a:t>Nationalization of all banks with deposits greater than 500 million rupees</a:t>
            </a:r>
          </a:p>
          <a:p>
            <a:pPr lvl="1"/>
            <a:r>
              <a:rPr lang="en-US" dirty="0"/>
              <a:t>Potentially THE most pernicious action (see my interview with CEA; required reading/viewing); Why?</a:t>
            </a:r>
          </a:p>
          <a:p>
            <a:endParaRPr lang="en-US" sz="2800" dirty="0"/>
          </a:p>
          <a:p>
            <a:r>
              <a:rPr lang="en-US" sz="2800" dirty="0"/>
              <a:t>General Insurance Act</a:t>
            </a:r>
          </a:p>
          <a:p>
            <a:pPr lvl="1"/>
            <a:r>
              <a:rPr lang="en-US" dirty="0"/>
              <a:t>Nationalization of Insurance</a:t>
            </a:r>
          </a:p>
          <a:p>
            <a:endParaRPr lang="en-US" sz="2800" dirty="0"/>
          </a:p>
          <a:p>
            <a:r>
              <a:rPr lang="en-US" sz="2800" dirty="0"/>
              <a:t>Urban Land Ceiling Act</a:t>
            </a:r>
          </a:p>
          <a:p>
            <a:pPr lvl="1"/>
            <a:r>
              <a:rPr lang="en-US" dirty="0"/>
              <a:t>Ceiling on land ownership in urban areas</a:t>
            </a:r>
          </a:p>
          <a:p>
            <a:pPr lvl="1"/>
            <a:r>
              <a:rPr lang="en-US" dirty="0"/>
              <a:t>Holders of excess vacant land were to surrender the land to the government</a:t>
            </a:r>
          </a:p>
          <a:p>
            <a:pPr lvl="1"/>
            <a:r>
              <a:rPr lang="en-US" dirty="0"/>
              <a:t>Widespread shortages of urban land</a:t>
            </a:r>
          </a:p>
          <a:p>
            <a:pPr lvl="1"/>
            <a:r>
              <a:rPr lang="en-US" dirty="0"/>
              <a:t>Widespread corruption to circumvent the “surrender” rules</a:t>
            </a:r>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Aside: Bank Nationalization</a:t>
            </a:r>
          </a:p>
        </p:txBody>
      </p:sp>
      <p:sp>
        <p:nvSpPr>
          <p:cNvPr id="3" name="Content Placeholder 2"/>
          <p:cNvSpPr>
            <a:spLocks noGrp="1"/>
          </p:cNvSpPr>
          <p:nvPr>
            <p:ph idx="1"/>
          </p:nvPr>
        </p:nvSpPr>
        <p:spPr>
          <a:xfrm>
            <a:off x="457200" y="914400"/>
            <a:ext cx="8458200" cy="5715000"/>
          </a:xfrm>
        </p:spPr>
        <p:txBody>
          <a:bodyPr>
            <a:normAutofit fontScale="92500" lnSpcReduction="20000"/>
          </a:bodyPr>
          <a:lstStyle/>
          <a:p>
            <a:r>
              <a:rPr lang="en-US" sz="2800" dirty="0"/>
              <a:t>Rationale</a:t>
            </a:r>
          </a:p>
          <a:p>
            <a:pPr lvl="1"/>
            <a:r>
              <a:rPr lang="en-US" dirty="0"/>
              <a:t>Credit is a key driver of economic activity and enabling the poor to make productive investments</a:t>
            </a:r>
          </a:p>
          <a:p>
            <a:pPr lvl="1"/>
            <a:r>
              <a:rPr lang="en-US" dirty="0"/>
              <a:t>But private banks typically do not locate in rural areas </a:t>
            </a:r>
          </a:p>
          <a:p>
            <a:pPr lvl="1"/>
            <a:r>
              <a:rPr lang="en-US" dirty="0"/>
              <a:t>Why? [Answer in class]</a:t>
            </a:r>
          </a:p>
          <a:p>
            <a:pPr lvl="1"/>
            <a:r>
              <a:rPr lang="en-US" sz="2800" dirty="0"/>
              <a:t>So goal of ‘nationalizing’ banks was to ‘democratize’ access to credit for the poor (politically very popular)</a:t>
            </a:r>
          </a:p>
          <a:p>
            <a:r>
              <a:rPr lang="en-US" sz="2800" dirty="0"/>
              <a:t>Impacts</a:t>
            </a:r>
          </a:p>
          <a:p>
            <a:pPr lvl="1"/>
            <a:r>
              <a:rPr lang="en-US" dirty="0"/>
              <a:t>Positive: Reduction in poverty? (Burgess &amp; </a:t>
            </a:r>
            <a:r>
              <a:rPr lang="en-US" dirty="0" err="1"/>
              <a:t>Pande</a:t>
            </a:r>
            <a:r>
              <a:rPr lang="en-US" dirty="0"/>
              <a:t> 2005)</a:t>
            </a:r>
          </a:p>
          <a:p>
            <a:pPr lvl="2"/>
            <a:r>
              <a:rPr lang="en-US" dirty="0"/>
              <a:t>But cannot distinguish from loan forgiveness</a:t>
            </a:r>
          </a:p>
          <a:p>
            <a:pPr lvl="1"/>
            <a:r>
              <a:rPr lang="en-US" dirty="0"/>
              <a:t>Negative: Politicization of credit decisions</a:t>
            </a:r>
          </a:p>
          <a:p>
            <a:pPr lvl="2"/>
            <a:r>
              <a:rPr lang="en-US" dirty="0"/>
              <a:t>Loan waivers for poor/farmers before elections</a:t>
            </a:r>
          </a:p>
          <a:p>
            <a:pPr lvl="2"/>
            <a:r>
              <a:rPr lang="en-US" dirty="0"/>
              <a:t>Preferential treatment for political donors </a:t>
            </a:r>
          </a:p>
          <a:p>
            <a:pPr lvl="1"/>
            <a:r>
              <a:rPr lang="en-US" dirty="0"/>
              <a:t>Widespread misallocation of credit; bank balance sheets under severe stress (require tax </a:t>
            </a:r>
            <a:r>
              <a:rPr lang="en-US"/>
              <a:t>payer bailouts)</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Phase III (1981-1988): Tentative Liberalization</a:t>
            </a:r>
          </a:p>
        </p:txBody>
      </p:sp>
      <p:sp>
        <p:nvSpPr>
          <p:cNvPr id="3" name="Content Placeholder 2"/>
          <p:cNvSpPr>
            <a:spLocks noGrp="1"/>
          </p:cNvSpPr>
          <p:nvPr>
            <p:ph idx="1"/>
          </p:nvPr>
        </p:nvSpPr>
        <p:spPr/>
        <p:txBody>
          <a:bodyPr>
            <a:normAutofit fontScale="92500" lnSpcReduction="10000"/>
          </a:bodyPr>
          <a:lstStyle/>
          <a:p>
            <a:r>
              <a:rPr lang="en-US" sz="2400" dirty="0"/>
              <a:t>Industrial De-Regulation</a:t>
            </a:r>
          </a:p>
          <a:p>
            <a:pPr lvl="1"/>
            <a:r>
              <a:rPr lang="en-US" sz="2400" dirty="0"/>
              <a:t>Broadening output – firms permitted to change their output mix (trucks vs cars)</a:t>
            </a:r>
          </a:p>
          <a:p>
            <a:pPr lvl="1"/>
            <a:r>
              <a:rPr lang="en-US" sz="2400" dirty="0"/>
              <a:t>Capacity expansion – limited set of industries</a:t>
            </a:r>
          </a:p>
          <a:p>
            <a:r>
              <a:rPr lang="en-US" sz="2400" dirty="0"/>
              <a:t>Trade Reform</a:t>
            </a:r>
          </a:p>
          <a:p>
            <a:pPr lvl="1"/>
            <a:r>
              <a:rPr lang="en-US" sz="2000" dirty="0"/>
              <a:t>Decline in number of “restricted” and “canalized”  goods (goods which could only be imported through government agencies)</a:t>
            </a:r>
          </a:p>
          <a:p>
            <a:pPr lvl="1"/>
            <a:r>
              <a:rPr lang="en-US" sz="2000" dirty="0"/>
              <a:t>Goods not produced domestically to be licensed for import by inclusion on the open general licensing list (OGL)</a:t>
            </a:r>
          </a:p>
          <a:p>
            <a:pPr lvl="1"/>
            <a:r>
              <a:rPr lang="en-US" sz="2000" dirty="0"/>
              <a:t>Quotas converted to tariffs</a:t>
            </a:r>
          </a:p>
          <a:p>
            <a:pPr lvl="1"/>
            <a:r>
              <a:rPr lang="en-US" sz="2000" dirty="0"/>
              <a:t>Export incentives</a:t>
            </a:r>
          </a:p>
          <a:p>
            <a:r>
              <a:rPr lang="en-US" sz="2400" dirty="0"/>
              <a:t>Privatization of Telecommunications</a:t>
            </a:r>
          </a:p>
          <a:p>
            <a:r>
              <a:rPr lang="en-US" sz="2400" dirty="0"/>
              <a:t>Rationalization of Tax System: Modified Value Added tax</a:t>
            </a:r>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2762</Words>
  <Application>WPS 演示</Application>
  <PresentationFormat>On-screen Show (4:3)</PresentationFormat>
  <Paragraphs>378</Paragraphs>
  <Slides>50</Slides>
  <Notes>20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Agenda for the day</vt:lpstr>
      <vt:lpstr>Slide 2</vt:lpstr>
      <vt:lpstr>Phase I - Summary</vt:lpstr>
      <vt:lpstr>Phase II: Socialist Agenda</vt:lpstr>
      <vt:lpstr>Investment Policy</vt:lpstr>
      <vt:lpstr>Labor laws</vt:lpstr>
      <vt:lpstr>Phase II: Other Measures </vt:lpstr>
      <vt:lpstr>Aside: Bank Nationalization</vt:lpstr>
      <vt:lpstr>Phase III (1981-1988): Tentative Liberalization</vt:lpstr>
      <vt:lpstr>Phase IV (1990-2002): Major Reforms</vt:lpstr>
      <vt:lpstr>Trade Reforms</vt:lpstr>
      <vt:lpstr>Foreign Investment</vt:lpstr>
      <vt:lpstr>Industrial Policy</vt:lpstr>
      <vt:lpstr>Phase V (2002-2009): Riding the Wave of Globalization</vt:lpstr>
      <vt:lpstr>Phase VI (2009-2019): Growth continues but structural challenges start to bind</vt:lpstr>
      <vt:lpstr>Features Common to the Five Phases</vt:lpstr>
      <vt:lpstr>Slide 17</vt:lpstr>
      <vt:lpstr>The External Sector</vt:lpstr>
      <vt:lpstr>Slide 19</vt:lpstr>
      <vt:lpstr>Slide 20</vt:lpstr>
      <vt:lpstr>Slide 21</vt:lpstr>
      <vt:lpstr>Slide 22</vt:lpstr>
      <vt:lpstr>Foreign Exchange Reserves (million USD)</vt:lpstr>
      <vt:lpstr>Telecommunications</vt:lpstr>
      <vt:lpstr>Slide 25</vt:lpstr>
      <vt:lpstr>Slide 26</vt:lpstr>
      <vt:lpstr>Slide 27</vt:lpstr>
      <vt:lpstr>Auto Sector</vt:lpstr>
      <vt:lpstr>Slide 29</vt:lpstr>
      <vt:lpstr>Slide 30</vt:lpstr>
      <vt:lpstr>Air Traffic</vt:lpstr>
      <vt:lpstr>Slide 32</vt:lpstr>
      <vt:lpstr>Slide 33</vt:lpstr>
      <vt:lpstr>Slide 34</vt:lpstr>
      <vt:lpstr>Role of Trade &amp; Globalization</vt:lpstr>
      <vt:lpstr>Agenda for the day</vt:lpstr>
      <vt:lpstr>Why might trade hurt developing countries?</vt:lpstr>
      <vt:lpstr>Import Substitution - Theory</vt:lpstr>
      <vt:lpstr>Slide 39</vt:lpstr>
      <vt:lpstr>Slide 40</vt:lpstr>
      <vt:lpstr>Slide 41</vt:lpstr>
      <vt:lpstr>Slide 42</vt:lpstr>
      <vt:lpstr>Slide 43</vt:lpstr>
      <vt:lpstr>Tariffs – Costs Vs. Benefits</vt:lpstr>
      <vt:lpstr>Import Substitution in Practice</vt:lpstr>
      <vt:lpstr>Agenda for the day</vt:lpstr>
      <vt:lpstr>Political Economy of Trade Policy (1)</vt:lpstr>
      <vt:lpstr>Political Economy of Trade Policy (2)</vt:lpstr>
      <vt:lpstr>Political Economy –  Other Examples</vt:lpstr>
      <vt:lpstr>How Does Policy Get Made</vt:lpstr>
    </vt:vector>
  </TitlesOfParts>
  <Company>UCSD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116: Economic Development</dc:title>
  <dc:creator>Prashant Bharadwaj</dc:creator>
  <cp:lastModifiedBy>Hellen</cp:lastModifiedBy>
  <cp:revision>175</cp:revision>
  <dcterms:created xsi:type="dcterms:W3CDTF">2010-09-28T00:55:00Z</dcterms:created>
  <dcterms:modified xsi:type="dcterms:W3CDTF">2020-04-15T04:41:54Z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